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89" r:id="rId3"/>
    <p:sldId id="293" r:id="rId4"/>
    <p:sldId id="258" r:id="rId5"/>
    <p:sldId id="256" r:id="rId6"/>
    <p:sldId id="257" r:id="rId7"/>
    <p:sldId id="259" r:id="rId8"/>
    <p:sldId id="276" r:id="rId9"/>
    <p:sldId id="277" r:id="rId10"/>
    <p:sldId id="278" r:id="rId11"/>
    <p:sldId id="279" r:id="rId12"/>
    <p:sldId id="280" r:id="rId13"/>
    <p:sldId id="281" r:id="rId14"/>
    <p:sldId id="282" r:id="rId15"/>
    <p:sldId id="283" r:id="rId16"/>
    <p:sldId id="284" r:id="rId17"/>
    <p:sldId id="285" r:id="rId18"/>
    <p:sldId id="286" r:id="rId19"/>
    <p:sldId id="288" r:id="rId20"/>
    <p:sldId id="263" r:id="rId21"/>
    <p:sldId id="291" r:id="rId22"/>
    <p:sldId id="290" r:id="rId23"/>
    <p:sldId id="292"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660"/>
  </p:normalViewPr>
  <p:slideViewPr>
    <p:cSldViewPr snapToGrid="0">
      <p:cViewPr varScale="1">
        <p:scale>
          <a:sx n="74" d="100"/>
          <a:sy n="74" d="100"/>
        </p:scale>
        <p:origin x="10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6DFE3-3ABA-4D89-99AA-16069038B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7E1258B-55F6-44E8-854F-4E6D323C67C7}">
      <dgm:prSet/>
      <dgm:spPr/>
      <dgm:t>
        <a:bodyPr/>
        <a:lstStyle/>
        <a:p>
          <a:r>
            <a:rPr lang="en-IN" b="1" dirty="0"/>
            <a:t>Create Calendar table.</a:t>
          </a:r>
          <a:endParaRPr lang="en-US" dirty="0"/>
        </a:p>
      </dgm:t>
    </dgm:pt>
    <dgm:pt modelId="{06E6BE94-9414-4D13-9D06-D4AD429ABACE}" type="parTrans" cxnId="{AC8750A0-39A8-4B70-A0B1-E8FE331D8C46}">
      <dgm:prSet/>
      <dgm:spPr/>
      <dgm:t>
        <a:bodyPr/>
        <a:lstStyle/>
        <a:p>
          <a:endParaRPr lang="en-US"/>
        </a:p>
      </dgm:t>
    </dgm:pt>
    <dgm:pt modelId="{C96E5198-5F02-4E18-A4B9-4F77350A5037}" type="sibTrans" cxnId="{AC8750A0-39A8-4B70-A0B1-E8FE331D8C46}">
      <dgm:prSet/>
      <dgm:spPr/>
      <dgm:t>
        <a:bodyPr/>
        <a:lstStyle/>
        <a:p>
          <a:endParaRPr lang="en-US"/>
        </a:p>
      </dgm:t>
    </dgm:pt>
    <dgm:pt modelId="{009F5615-B7C5-4C7D-86A6-38CE32A1F040}">
      <dgm:prSet/>
      <dgm:spPr/>
      <dgm:t>
        <a:bodyPr/>
        <a:lstStyle/>
        <a:p>
          <a:r>
            <a:rPr lang="en-US" b="1" dirty="0"/>
            <a:t>Convert the Average cost for 2 column into USD dollars and INR </a:t>
          </a:r>
          <a:endParaRPr lang="en-US" dirty="0"/>
        </a:p>
      </dgm:t>
    </dgm:pt>
    <dgm:pt modelId="{2A9FF73B-689E-4D10-BA75-1608903D482D}" type="parTrans" cxnId="{EAC1E2FA-8890-4679-A528-FCE82284B6A7}">
      <dgm:prSet/>
      <dgm:spPr/>
      <dgm:t>
        <a:bodyPr/>
        <a:lstStyle/>
        <a:p>
          <a:endParaRPr lang="en-US"/>
        </a:p>
      </dgm:t>
    </dgm:pt>
    <dgm:pt modelId="{34471E1B-669B-4C1B-85BC-94F60105106E}" type="sibTrans" cxnId="{EAC1E2FA-8890-4679-A528-FCE82284B6A7}">
      <dgm:prSet/>
      <dgm:spPr/>
      <dgm:t>
        <a:bodyPr/>
        <a:lstStyle/>
        <a:p>
          <a:endParaRPr lang="en-US"/>
        </a:p>
      </dgm:t>
    </dgm:pt>
    <dgm:pt modelId="{55F58459-1249-491D-A112-01ED8947705C}">
      <dgm:prSet/>
      <dgm:spPr/>
      <dgm:t>
        <a:bodyPr/>
        <a:lstStyle/>
        <a:p>
          <a:r>
            <a:rPr lang="en-US" b="1" dirty="0"/>
            <a:t>Number of Restaurants based on City and Country.</a:t>
          </a:r>
          <a:endParaRPr lang="en-US" dirty="0"/>
        </a:p>
      </dgm:t>
    </dgm:pt>
    <dgm:pt modelId="{92A50899-B795-4368-ACBA-23E19249801C}" type="parTrans" cxnId="{E56981D7-35B0-46E0-9330-DA368E7DE574}">
      <dgm:prSet/>
      <dgm:spPr/>
      <dgm:t>
        <a:bodyPr/>
        <a:lstStyle/>
        <a:p>
          <a:endParaRPr lang="en-US"/>
        </a:p>
      </dgm:t>
    </dgm:pt>
    <dgm:pt modelId="{2E1254E1-5F45-4462-9E2D-8D2FF40E4CA2}" type="sibTrans" cxnId="{E56981D7-35B0-46E0-9330-DA368E7DE574}">
      <dgm:prSet/>
      <dgm:spPr/>
      <dgm:t>
        <a:bodyPr/>
        <a:lstStyle/>
        <a:p>
          <a:endParaRPr lang="en-US"/>
        </a:p>
      </dgm:t>
    </dgm:pt>
    <dgm:pt modelId="{59AEE2B9-15CB-4D96-8FBE-AEBA0AA40692}">
      <dgm:prSet/>
      <dgm:spPr/>
      <dgm:t>
        <a:bodyPr/>
        <a:lstStyle/>
        <a:p>
          <a:r>
            <a:rPr lang="en-US" b="1" dirty="0"/>
            <a:t>Number of Restaurants opening based on Year , Quarter , Month</a:t>
          </a:r>
          <a:endParaRPr lang="en-US" dirty="0"/>
        </a:p>
      </dgm:t>
    </dgm:pt>
    <dgm:pt modelId="{E20BF974-0985-4BA1-A3DA-745E6424B95A}" type="parTrans" cxnId="{C24DF750-3B31-4B47-9AD7-3F4218439F2D}">
      <dgm:prSet/>
      <dgm:spPr/>
      <dgm:t>
        <a:bodyPr/>
        <a:lstStyle/>
        <a:p>
          <a:endParaRPr lang="en-US"/>
        </a:p>
      </dgm:t>
    </dgm:pt>
    <dgm:pt modelId="{8D408CBC-2BBD-4155-91D2-645880606133}" type="sibTrans" cxnId="{C24DF750-3B31-4B47-9AD7-3F4218439F2D}">
      <dgm:prSet/>
      <dgm:spPr/>
      <dgm:t>
        <a:bodyPr/>
        <a:lstStyle/>
        <a:p>
          <a:endParaRPr lang="en-US"/>
        </a:p>
      </dgm:t>
    </dgm:pt>
    <dgm:pt modelId="{7D38A431-AEE7-4450-AD53-79739368362A}">
      <dgm:prSet/>
      <dgm:spPr/>
      <dgm:t>
        <a:bodyPr/>
        <a:lstStyle/>
        <a:p>
          <a:r>
            <a:rPr lang="en-US" b="1" dirty="0"/>
            <a:t>Count of Restaurants based on Rating bucket</a:t>
          </a:r>
          <a:endParaRPr lang="en-US" dirty="0"/>
        </a:p>
      </dgm:t>
    </dgm:pt>
    <dgm:pt modelId="{6966C676-C6D2-455F-B7D5-26A136C260B9}" type="parTrans" cxnId="{C796F4ED-FE5D-4798-AA07-B1D0440C5A3A}">
      <dgm:prSet/>
      <dgm:spPr/>
      <dgm:t>
        <a:bodyPr/>
        <a:lstStyle/>
        <a:p>
          <a:endParaRPr lang="en-US"/>
        </a:p>
      </dgm:t>
    </dgm:pt>
    <dgm:pt modelId="{5950D3C7-7408-477E-92D6-856B866913AE}" type="sibTrans" cxnId="{C796F4ED-FE5D-4798-AA07-B1D0440C5A3A}">
      <dgm:prSet/>
      <dgm:spPr/>
      <dgm:t>
        <a:bodyPr/>
        <a:lstStyle/>
        <a:p>
          <a:endParaRPr lang="en-US"/>
        </a:p>
      </dgm:t>
    </dgm:pt>
    <dgm:pt modelId="{8BC56602-BD60-4454-A7C2-1A804F6F1D9F}">
      <dgm:prSet/>
      <dgm:spPr/>
      <dgm:t>
        <a:bodyPr/>
        <a:lstStyle/>
        <a:p>
          <a:r>
            <a:rPr lang="en-US" b="1"/>
            <a:t>Count of Restaurants based on Cost bucket</a:t>
          </a:r>
          <a:endParaRPr lang="en-US"/>
        </a:p>
      </dgm:t>
    </dgm:pt>
    <dgm:pt modelId="{602A8CEB-B38E-4E50-BD46-D0DBF353B702}" type="parTrans" cxnId="{6A9D539D-BBAB-439A-B45B-76F5234C5D2B}">
      <dgm:prSet/>
      <dgm:spPr/>
      <dgm:t>
        <a:bodyPr/>
        <a:lstStyle/>
        <a:p>
          <a:endParaRPr lang="en-US"/>
        </a:p>
      </dgm:t>
    </dgm:pt>
    <dgm:pt modelId="{F10F2364-A907-43C7-A91E-16247F8D0B38}" type="sibTrans" cxnId="{6A9D539D-BBAB-439A-B45B-76F5234C5D2B}">
      <dgm:prSet/>
      <dgm:spPr/>
      <dgm:t>
        <a:bodyPr/>
        <a:lstStyle/>
        <a:p>
          <a:endParaRPr lang="en-US"/>
        </a:p>
      </dgm:t>
    </dgm:pt>
    <dgm:pt modelId="{9FC87AFB-62E4-48C5-8754-ACB896B7BDAB}">
      <dgm:prSet/>
      <dgm:spPr/>
      <dgm:t>
        <a:bodyPr/>
        <a:lstStyle/>
        <a:p>
          <a:r>
            <a:rPr lang="en-US" b="1" dirty="0"/>
            <a:t>Percentage of Restaurants based on "Has_Table_booking”</a:t>
          </a:r>
          <a:endParaRPr lang="en-US" dirty="0"/>
        </a:p>
      </dgm:t>
    </dgm:pt>
    <dgm:pt modelId="{C08F2414-6C64-4063-96E2-91F66EFEEDD4}" type="parTrans" cxnId="{32E768D2-2886-4939-BB7B-14618C4E0DF2}">
      <dgm:prSet/>
      <dgm:spPr/>
      <dgm:t>
        <a:bodyPr/>
        <a:lstStyle/>
        <a:p>
          <a:endParaRPr lang="en-US"/>
        </a:p>
      </dgm:t>
    </dgm:pt>
    <dgm:pt modelId="{C0A62CA9-E89F-43CF-98AA-352BEFB9B3DA}" type="sibTrans" cxnId="{32E768D2-2886-4939-BB7B-14618C4E0DF2}">
      <dgm:prSet/>
      <dgm:spPr/>
      <dgm:t>
        <a:bodyPr/>
        <a:lstStyle/>
        <a:p>
          <a:endParaRPr lang="en-US"/>
        </a:p>
      </dgm:t>
    </dgm:pt>
    <dgm:pt modelId="{9420427E-9CC4-46A9-AE44-7BC5D612A490}">
      <dgm:prSet/>
      <dgm:spPr/>
      <dgm:t>
        <a:bodyPr/>
        <a:lstStyle/>
        <a:p>
          <a:r>
            <a:rPr lang="en-US" b="1" dirty="0"/>
            <a:t>Percentage of Restaurants based on "Has_online_delivery“</a:t>
          </a:r>
          <a:endParaRPr lang="en-US" dirty="0"/>
        </a:p>
      </dgm:t>
    </dgm:pt>
    <dgm:pt modelId="{11BA17A3-EDDA-44AE-B816-9E224ADFDFE8}" type="parTrans" cxnId="{1AAF2D7D-C504-4ED1-8F06-55267CA1E738}">
      <dgm:prSet/>
      <dgm:spPr/>
      <dgm:t>
        <a:bodyPr/>
        <a:lstStyle/>
        <a:p>
          <a:endParaRPr lang="en-US"/>
        </a:p>
      </dgm:t>
    </dgm:pt>
    <dgm:pt modelId="{FAFBEA9E-B91A-4193-93C0-0D4B142ED3D1}" type="sibTrans" cxnId="{1AAF2D7D-C504-4ED1-8F06-55267CA1E738}">
      <dgm:prSet/>
      <dgm:spPr/>
      <dgm:t>
        <a:bodyPr/>
        <a:lstStyle/>
        <a:p>
          <a:endParaRPr lang="en-US"/>
        </a:p>
      </dgm:t>
    </dgm:pt>
    <dgm:pt modelId="{E05E97D2-4B1F-4030-8301-74454BC551C8}">
      <dgm:prSet/>
      <dgm:spPr/>
      <dgm:t>
        <a:bodyPr/>
        <a:lstStyle/>
        <a:p>
          <a:r>
            <a:rPr lang="en-US" b="1" dirty="0"/>
            <a:t>Rank Top 5 Cuisines based on Restaurant count</a:t>
          </a:r>
          <a:endParaRPr lang="en-US" dirty="0"/>
        </a:p>
      </dgm:t>
    </dgm:pt>
    <dgm:pt modelId="{89E8FBD4-922C-456A-A682-1F69BBE1F7CE}" type="parTrans" cxnId="{ABAA9B0C-69EA-41AD-B540-99E6AB4AC97E}">
      <dgm:prSet/>
      <dgm:spPr/>
      <dgm:t>
        <a:bodyPr/>
        <a:lstStyle/>
        <a:p>
          <a:endParaRPr lang="en-US"/>
        </a:p>
      </dgm:t>
    </dgm:pt>
    <dgm:pt modelId="{6998A364-7898-414D-872B-2DFAB3AD50A6}" type="sibTrans" cxnId="{ABAA9B0C-69EA-41AD-B540-99E6AB4AC97E}">
      <dgm:prSet/>
      <dgm:spPr/>
      <dgm:t>
        <a:bodyPr/>
        <a:lstStyle/>
        <a:p>
          <a:endParaRPr lang="en-US"/>
        </a:p>
      </dgm:t>
    </dgm:pt>
    <dgm:pt modelId="{2F54A821-1E6C-4AC6-A71D-5F6F5CCF6385}">
      <dgm:prSet/>
      <dgm:spPr/>
      <dgm:t>
        <a:bodyPr/>
        <a:lstStyle/>
        <a:p>
          <a:r>
            <a:rPr lang="en-US" b="1" dirty="0"/>
            <a:t>Rank Top 10 Restaurants based on Votes</a:t>
          </a:r>
          <a:endParaRPr lang="en-US" dirty="0"/>
        </a:p>
      </dgm:t>
    </dgm:pt>
    <dgm:pt modelId="{0515ABFA-55BC-48B5-BF36-AAF7B3BB112F}" type="parTrans" cxnId="{878F176D-28BF-4F74-8FC4-5E2FB7E6A6ED}">
      <dgm:prSet/>
      <dgm:spPr/>
      <dgm:t>
        <a:bodyPr/>
        <a:lstStyle/>
        <a:p>
          <a:endParaRPr lang="en-US"/>
        </a:p>
      </dgm:t>
    </dgm:pt>
    <dgm:pt modelId="{7F9200A4-37AF-4B67-9CAF-A6955A2D8E0D}" type="sibTrans" cxnId="{878F176D-28BF-4F74-8FC4-5E2FB7E6A6ED}">
      <dgm:prSet/>
      <dgm:spPr/>
      <dgm:t>
        <a:bodyPr/>
        <a:lstStyle/>
        <a:p>
          <a:endParaRPr lang="en-US"/>
        </a:p>
      </dgm:t>
    </dgm:pt>
    <dgm:pt modelId="{44482229-568D-4A7E-B9E5-4A14B1D63F35}" type="pres">
      <dgm:prSet presAssocID="{24E6DFE3-3ABA-4D89-99AA-16069038B063}" presName="linear" presStyleCnt="0">
        <dgm:presLayoutVars>
          <dgm:animLvl val="lvl"/>
          <dgm:resizeHandles val="exact"/>
        </dgm:presLayoutVars>
      </dgm:prSet>
      <dgm:spPr/>
    </dgm:pt>
    <dgm:pt modelId="{02EFC2D6-A96A-4BBE-B7E3-ADE02665E2A7}" type="pres">
      <dgm:prSet presAssocID="{E7E1258B-55F6-44E8-854F-4E6D323C67C7}" presName="parentText" presStyleLbl="node1" presStyleIdx="0" presStyleCnt="10">
        <dgm:presLayoutVars>
          <dgm:chMax val="0"/>
          <dgm:bulletEnabled val="1"/>
        </dgm:presLayoutVars>
      </dgm:prSet>
      <dgm:spPr/>
    </dgm:pt>
    <dgm:pt modelId="{998E4B1B-6257-488A-9E53-83B3BD2EEEDC}" type="pres">
      <dgm:prSet presAssocID="{C96E5198-5F02-4E18-A4B9-4F77350A5037}" presName="spacer" presStyleCnt="0"/>
      <dgm:spPr/>
    </dgm:pt>
    <dgm:pt modelId="{48DFE255-9B92-4B45-B2AA-724060618E88}" type="pres">
      <dgm:prSet presAssocID="{009F5615-B7C5-4C7D-86A6-38CE32A1F040}" presName="parentText" presStyleLbl="node1" presStyleIdx="1" presStyleCnt="10">
        <dgm:presLayoutVars>
          <dgm:chMax val="0"/>
          <dgm:bulletEnabled val="1"/>
        </dgm:presLayoutVars>
      </dgm:prSet>
      <dgm:spPr/>
    </dgm:pt>
    <dgm:pt modelId="{395DFF0B-223D-4644-8C42-54CA82324F3C}" type="pres">
      <dgm:prSet presAssocID="{34471E1B-669B-4C1B-85BC-94F60105106E}" presName="spacer" presStyleCnt="0"/>
      <dgm:spPr/>
    </dgm:pt>
    <dgm:pt modelId="{7082A11A-7F69-4D72-A0FE-B98EC15CE099}" type="pres">
      <dgm:prSet presAssocID="{55F58459-1249-491D-A112-01ED8947705C}" presName="parentText" presStyleLbl="node1" presStyleIdx="2" presStyleCnt="10">
        <dgm:presLayoutVars>
          <dgm:chMax val="0"/>
          <dgm:bulletEnabled val="1"/>
        </dgm:presLayoutVars>
      </dgm:prSet>
      <dgm:spPr/>
    </dgm:pt>
    <dgm:pt modelId="{F9428645-3927-4A6A-9DA0-A0D2739AA193}" type="pres">
      <dgm:prSet presAssocID="{2E1254E1-5F45-4462-9E2D-8D2FF40E4CA2}" presName="spacer" presStyleCnt="0"/>
      <dgm:spPr/>
    </dgm:pt>
    <dgm:pt modelId="{5D520D31-9FF5-4F50-886D-8479B9822874}" type="pres">
      <dgm:prSet presAssocID="{59AEE2B9-15CB-4D96-8FBE-AEBA0AA40692}" presName="parentText" presStyleLbl="node1" presStyleIdx="3" presStyleCnt="10">
        <dgm:presLayoutVars>
          <dgm:chMax val="0"/>
          <dgm:bulletEnabled val="1"/>
        </dgm:presLayoutVars>
      </dgm:prSet>
      <dgm:spPr/>
    </dgm:pt>
    <dgm:pt modelId="{AFA70D3C-6219-4D7A-9C06-E31D9E17D9AF}" type="pres">
      <dgm:prSet presAssocID="{8D408CBC-2BBD-4155-91D2-645880606133}" presName="spacer" presStyleCnt="0"/>
      <dgm:spPr/>
    </dgm:pt>
    <dgm:pt modelId="{B0254E33-0E7D-4E32-95F9-FFA76658A625}" type="pres">
      <dgm:prSet presAssocID="{7D38A431-AEE7-4450-AD53-79739368362A}" presName="parentText" presStyleLbl="node1" presStyleIdx="4" presStyleCnt="10">
        <dgm:presLayoutVars>
          <dgm:chMax val="0"/>
          <dgm:bulletEnabled val="1"/>
        </dgm:presLayoutVars>
      </dgm:prSet>
      <dgm:spPr/>
    </dgm:pt>
    <dgm:pt modelId="{4AEE4D8F-72A9-47D5-8A74-D7426C0A4C68}" type="pres">
      <dgm:prSet presAssocID="{5950D3C7-7408-477E-92D6-856B866913AE}" presName="spacer" presStyleCnt="0"/>
      <dgm:spPr/>
    </dgm:pt>
    <dgm:pt modelId="{675EB64F-4CF8-4E1E-8784-61D10ED28C00}" type="pres">
      <dgm:prSet presAssocID="{8BC56602-BD60-4454-A7C2-1A804F6F1D9F}" presName="parentText" presStyleLbl="node1" presStyleIdx="5" presStyleCnt="10">
        <dgm:presLayoutVars>
          <dgm:chMax val="0"/>
          <dgm:bulletEnabled val="1"/>
        </dgm:presLayoutVars>
      </dgm:prSet>
      <dgm:spPr/>
    </dgm:pt>
    <dgm:pt modelId="{3C933CFA-8E3F-46D8-B878-9B0FEBCF870E}" type="pres">
      <dgm:prSet presAssocID="{F10F2364-A907-43C7-A91E-16247F8D0B38}" presName="spacer" presStyleCnt="0"/>
      <dgm:spPr/>
    </dgm:pt>
    <dgm:pt modelId="{AF8E5AC4-310E-49F9-B96C-2E7142F59034}" type="pres">
      <dgm:prSet presAssocID="{9FC87AFB-62E4-48C5-8754-ACB896B7BDAB}" presName="parentText" presStyleLbl="node1" presStyleIdx="6" presStyleCnt="10">
        <dgm:presLayoutVars>
          <dgm:chMax val="0"/>
          <dgm:bulletEnabled val="1"/>
        </dgm:presLayoutVars>
      </dgm:prSet>
      <dgm:spPr/>
    </dgm:pt>
    <dgm:pt modelId="{5A00FFA7-2970-4405-87AA-35A81C91663D}" type="pres">
      <dgm:prSet presAssocID="{C0A62CA9-E89F-43CF-98AA-352BEFB9B3DA}" presName="spacer" presStyleCnt="0"/>
      <dgm:spPr/>
    </dgm:pt>
    <dgm:pt modelId="{C8029BEA-6D20-4E08-B45A-82369A6BD600}" type="pres">
      <dgm:prSet presAssocID="{9420427E-9CC4-46A9-AE44-7BC5D612A490}" presName="parentText" presStyleLbl="node1" presStyleIdx="7" presStyleCnt="10">
        <dgm:presLayoutVars>
          <dgm:chMax val="0"/>
          <dgm:bulletEnabled val="1"/>
        </dgm:presLayoutVars>
      </dgm:prSet>
      <dgm:spPr/>
    </dgm:pt>
    <dgm:pt modelId="{B51FF4C2-E109-4D73-BB81-B37A8D705C00}" type="pres">
      <dgm:prSet presAssocID="{FAFBEA9E-B91A-4193-93C0-0D4B142ED3D1}" presName="spacer" presStyleCnt="0"/>
      <dgm:spPr/>
    </dgm:pt>
    <dgm:pt modelId="{95E48C41-1DD1-4C5F-A052-6A731DB8E0E8}" type="pres">
      <dgm:prSet presAssocID="{E05E97D2-4B1F-4030-8301-74454BC551C8}" presName="parentText" presStyleLbl="node1" presStyleIdx="8" presStyleCnt="10">
        <dgm:presLayoutVars>
          <dgm:chMax val="0"/>
          <dgm:bulletEnabled val="1"/>
        </dgm:presLayoutVars>
      </dgm:prSet>
      <dgm:spPr/>
    </dgm:pt>
    <dgm:pt modelId="{E433D7CE-200E-4E3B-9A8D-8E98E15D517E}" type="pres">
      <dgm:prSet presAssocID="{6998A364-7898-414D-872B-2DFAB3AD50A6}" presName="spacer" presStyleCnt="0"/>
      <dgm:spPr/>
    </dgm:pt>
    <dgm:pt modelId="{622E8FE2-7AA9-452F-BC09-0EB5F8035A6F}" type="pres">
      <dgm:prSet presAssocID="{2F54A821-1E6C-4AC6-A71D-5F6F5CCF6385}" presName="parentText" presStyleLbl="node1" presStyleIdx="9" presStyleCnt="10">
        <dgm:presLayoutVars>
          <dgm:chMax val="0"/>
          <dgm:bulletEnabled val="1"/>
        </dgm:presLayoutVars>
      </dgm:prSet>
      <dgm:spPr/>
    </dgm:pt>
  </dgm:ptLst>
  <dgm:cxnLst>
    <dgm:cxn modelId="{02696703-1D15-4792-ADC8-B526F17F19D9}" type="presOf" srcId="{9420427E-9CC4-46A9-AE44-7BC5D612A490}" destId="{C8029BEA-6D20-4E08-B45A-82369A6BD600}" srcOrd="0" destOrd="0" presId="urn:microsoft.com/office/officeart/2005/8/layout/vList2"/>
    <dgm:cxn modelId="{ABAA9B0C-69EA-41AD-B540-99E6AB4AC97E}" srcId="{24E6DFE3-3ABA-4D89-99AA-16069038B063}" destId="{E05E97D2-4B1F-4030-8301-74454BC551C8}" srcOrd="8" destOrd="0" parTransId="{89E8FBD4-922C-456A-A682-1F69BBE1F7CE}" sibTransId="{6998A364-7898-414D-872B-2DFAB3AD50A6}"/>
    <dgm:cxn modelId="{78760718-7898-444E-B725-5607D0726961}" type="presOf" srcId="{8BC56602-BD60-4454-A7C2-1A804F6F1D9F}" destId="{675EB64F-4CF8-4E1E-8784-61D10ED28C00}" srcOrd="0" destOrd="0" presId="urn:microsoft.com/office/officeart/2005/8/layout/vList2"/>
    <dgm:cxn modelId="{76AE0340-B1C4-46FC-959A-511197A7BA2D}" type="presOf" srcId="{2F54A821-1E6C-4AC6-A71D-5F6F5CCF6385}" destId="{622E8FE2-7AA9-452F-BC09-0EB5F8035A6F}" srcOrd="0" destOrd="0" presId="urn:microsoft.com/office/officeart/2005/8/layout/vList2"/>
    <dgm:cxn modelId="{E073176B-702A-4162-B96B-BCF89ACB4DB2}" type="presOf" srcId="{24E6DFE3-3ABA-4D89-99AA-16069038B063}" destId="{44482229-568D-4A7E-B9E5-4A14B1D63F35}" srcOrd="0" destOrd="0" presId="urn:microsoft.com/office/officeart/2005/8/layout/vList2"/>
    <dgm:cxn modelId="{878F176D-28BF-4F74-8FC4-5E2FB7E6A6ED}" srcId="{24E6DFE3-3ABA-4D89-99AA-16069038B063}" destId="{2F54A821-1E6C-4AC6-A71D-5F6F5CCF6385}" srcOrd="9" destOrd="0" parTransId="{0515ABFA-55BC-48B5-BF36-AAF7B3BB112F}" sibTransId="{7F9200A4-37AF-4B67-9CAF-A6955A2D8E0D}"/>
    <dgm:cxn modelId="{4FA5934E-9DA6-48BD-B4D6-2CC94BF8F63D}" type="presOf" srcId="{55F58459-1249-491D-A112-01ED8947705C}" destId="{7082A11A-7F69-4D72-A0FE-B98EC15CE099}" srcOrd="0" destOrd="0" presId="urn:microsoft.com/office/officeart/2005/8/layout/vList2"/>
    <dgm:cxn modelId="{8F41B76E-65B0-4989-A746-F4A25E7F90B5}" type="presOf" srcId="{9FC87AFB-62E4-48C5-8754-ACB896B7BDAB}" destId="{AF8E5AC4-310E-49F9-B96C-2E7142F59034}" srcOrd="0" destOrd="0" presId="urn:microsoft.com/office/officeart/2005/8/layout/vList2"/>
    <dgm:cxn modelId="{C24DF750-3B31-4B47-9AD7-3F4218439F2D}" srcId="{24E6DFE3-3ABA-4D89-99AA-16069038B063}" destId="{59AEE2B9-15CB-4D96-8FBE-AEBA0AA40692}" srcOrd="3" destOrd="0" parTransId="{E20BF974-0985-4BA1-A3DA-745E6424B95A}" sibTransId="{8D408CBC-2BBD-4155-91D2-645880606133}"/>
    <dgm:cxn modelId="{1AAF2D7D-C504-4ED1-8F06-55267CA1E738}" srcId="{24E6DFE3-3ABA-4D89-99AA-16069038B063}" destId="{9420427E-9CC4-46A9-AE44-7BC5D612A490}" srcOrd="7" destOrd="0" parTransId="{11BA17A3-EDDA-44AE-B816-9E224ADFDFE8}" sibTransId="{FAFBEA9E-B91A-4193-93C0-0D4B142ED3D1}"/>
    <dgm:cxn modelId="{478A6384-6D70-4514-8B76-5339B15060F9}" type="presOf" srcId="{7D38A431-AEE7-4450-AD53-79739368362A}" destId="{B0254E33-0E7D-4E32-95F9-FFA76658A625}" srcOrd="0" destOrd="0" presId="urn:microsoft.com/office/officeart/2005/8/layout/vList2"/>
    <dgm:cxn modelId="{1A72F999-EDAF-4BB7-BDBA-32842A1958E6}" type="presOf" srcId="{E7E1258B-55F6-44E8-854F-4E6D323C67C7}" destId="{02EFC2D6-A96A-4BBE-B7E3-ADE02665E2A7}" srcOrd="0" destOrd="0" presId="urn:microsoft.com/office/officeart/2005/8/layout/vList2"/>
    <dgm:cxn modelId="{B308359B-AC50-4EB9-A577-C440E1216ED4}" type="presOf" srcId="{009F5615-B7C5-4C7D-86A6-38CE32A1F040}" destId="{48DFE255-9B92-4B45-B2AA-724060618E88}" srcOrd="0" destOrd="0" presId="urn:microsoft.com/office/officeart/2005/8/layout/vList2"/>
    <dgm:cxn modelId="{6A9D539D-BBAB-439A-B45B-76F5234C5D2B}" srcId="{24E6DFE3-3ABA-4D89-99AA-16069038B063}" destId="{8BC56602-BD60-4454-A7C2-1A804F6F1D9F}" srcOrd="5" destOrd="0" parTransId="{602A8CEB-B38E-4E50-BD46-D0DBF353B702}" sibTransId="{F10F2364-A907-43C7-A91E-16247F8D0B38}"/>
    <dgm:cxn modelId="{AC8750A0-39A8-4B70-A0B1-E8FE331D8C46}" srcId="{24E6DFE3-3ABA-4D89-99AA-16069038B063}" destId="{E7E1258B-55F6-44E8-854F-4E6D323C67C7}" srcOrd="0" destOrd="0" parTransId="{06E6BE94-9414-4D13-9D06-D4AD429ABACE}" sibTransId="{C96E5198-5F02-4E18-A4B9-4F77350A5037}"/>
    <dgm:cxn modelId="{32E768D2-2886-4939-BB7B-14618C4E0DF2}" srcId="{24E6DFE3-3ABA-4D89-99AA-16069038B063}" destId="{9FC87AFB-62E4-48C5-8754-ACB896B7BDAB}" srcOrd="6" destOrd="0" parTransId="{C08F2414-6C64-4063-96E2-91F66EFEEDD4}" sibTransId="{C0A62CA9-E89F-43CF-98AA-352BEFB9B3DA}"/>
    <dgm:cxn modelId="{861C79D7-7109-44F5-AB71-03787FCD0C80}" type="presOf" srcId="{59AEE2B9-15CB-4D96-8FBE-AEBA0AA40692}" destId="{5D520D31-9FF5-4F50-886D-8479B9822874}" srcOrd="0" destOrd="0" presId="urn:microsoft.com/office/officeart/2005/8/layout/vList2"/>
    <dgm:cxn modelId="{E56981D7-35B0-46E0-9330-DA368E7DE574}" srcId="{24E6DFE3-3ABA-4D89-99AA-16069038B063}" destId="{55F58459-1249-491D-A112-01ED8947705C}" srcOrd="2" destOrd="0" parTransId="{92A50899-B795-4368-ACBA-23E19249801C}" sibTransId="{2E1254E1-5F45-4462-9E2D-8D2FF40E4CA2}"/>
    <dgm:cxn modelId="{C796F4ED-FE5D-4798-AA07-B1D0440C5A3A}" srcId="{24E6DFE3-3ABA-4D89-99AA-16069038B063}" destId="{7D38A431-AEE7-4450-AD53-79739368362A}" srcOrd="4" destOrd="0" parTransId="{6966C676-C6D2-455F-B7D5-26A136C260B9}" sibTransId="{5950D3C7-7408-477E-92D6-856B866913AE}"/>
    <dgm:cxn modelId="{EAC1E2FA-8890-4679-A528-FCE82284B6A7}" srcId="{24E6DFE3-3ABA-4D89-99AA-16069038B063}" destId="{009F5615-B7C5-4C7D-86A6-38CE32A1F040}" srcOrd="1" destOrd="0" parTransId="{2A9FF73B-689E-4D10-BA75-1608903D482D}" sibTransId="{34471E1B-669B-4C1B-85BC-94F60105106E}"/>
    <dgm:cxn modelId="{64B13FFF-0E2D-4284-A2E2-EFA8FAC73653}" type="presOf" srcId="{E05E97D2-4B1F-4030-8301-74454BC551C8}" destId="{95E48C41-1DD1-4C5F-A052-6A731DB8E0E8}" srcOrd="0" destOrd="0" presId="urn:microsoft.com/office/officeart/2005/8/layout/vList2"/>
    <dgm:cxn modelId="{081F8A09-E54D-4F65-AEB7-CD66CE4696A1}" type="presParOf" srcId="{44482229-568D-4A7E-B9E5-4A14B1D63F35}" destId="{02EFC2D6-A96A-4BBE-B7E3-ADE02665E2A7}" srcOrd="0" destOrd="0" presId="urn:microsoft.com/office/officeart/2005/8/layout/vList2"/>
    <dgm:cxn modelId="{789D8342-1855-46E3-9219-307BB3066334}" type="presParOf" srcId="{44482229-568D-4A7E-B9E5-4A14B1D63F35}" destId="{998E4B1B-6257-488A-9E53-83B3BD2EEEDC}" srcOrd="1" destOrd="0" presId="urn:microsoft.com/office/officeart/2005/8/layout/vList2"/>
    <dgm:cxn modelId="{0350F3E8-C3E8-4515-B991-AD1CB66AC2FE}" type="presParOf" srcId="{44482229-568D-4A7E-B9E5-4A14B1D63F35}" destId="{48DFE255-9B92-4B45-B2AA-724060618E88}" srcOrd="2" destOrd="0" presId="urn:microsoft.com/office/officeart/2005/8/layout/vList2"/>
    <dgm:cxn modelId="{0DB99A56-4DB2-419D-B6BE-6F75ADC00134}" type="presParOf" srcId="{44482229-568D-4A7E-B9E5-4A14B1D63F35}" destId="{395DFF0B-223D-4644-8C42-54CA82324F3C}" srcOrd="3" destOrd="0" presId="urn:microsoft.com/office/officeart/2005/8/layout/vList2"/>
    <dgm:cxn modelId="{8D9F86E5-1479-42F4-B58F-C810BAFB5EB0}" type="presParOf" srcId="{44482229-568D-4A7E-B9E5-4A14B1D63F35}" destId="{7082A11A-7F69-4D72-A0FE-B98EC15CE099}" srcOrd="4" destOrd="0" presId="urn:microsoft.com/office/officeart/2005/8/layout/vList2"/>
    <dgm:cxn modelId="{84BD1D94-2D13-4166-BB54-E4C3B18008DD}" type="presParOf" srcId="{44482229-568D-4A7E-B9E5-4A14B1D63F35}" destId="{F9428645-3927-4A6A-9DA0-A0D2739AA193}" srcOrd="5" destOrd="0" presId="urn:microsoft.com/office/officeart/2005/8/layout/vList2"/>
    <dgm:cxn modelId="{35C42BB1-1FE7-486C-9A3D-010BB35E172E}" type="presParOf" srcId="{44482229-568D-4A7E-B9E5-4A14B1D63F35}" destId="{5D520D31-9FF5-4F50-886D-8479B9822874}" srcOrd="6" destOrd="0" presId="urn:microsoft.com/office/officeart/2005/8/layout/vList2"/>
    <dgm:cxn modelId="{4E356807-8599-4E72-A9E8-2C5C015789D2}" type="presParOf" srcId="{44482229-568D-4A7E-B9E5-4A14B1D63F35}" destId="{AFA70D3C-6219-4D7A-9C06-E31D9E17D9AF}" srcOrd="7" destOrd="0" presId="urn:microsoft.com/office/officeart/2005/8/layout/vList2"/>
    <dgm:cxn modelId="{FAFF9654-BDE7-4144-AAB7-52DB233A471F}" type="presParOf" srcId="{44482229-568D-4A7E-B9E5-4A14B1D63F35}" destId="{B0254E33-0E7D-4E32-95F9-FFA76658A625}" srcOrd="8" destOrd="0" presId="urn:microsoft.com/office/officeart/2005/8/layout/vList2"/>
    <dgm:cxn modelId="{592EBB6C-7AA7-4BB9-AF57-BA1FA64AE50F}" type="presParOf" srcId="{44482229-568D-4A7E-B9E5-4A14B1D63F35}" destId="{4AEE4D8F-72A9-47D5-8A74-D7426C0A4C68}" srcOrd="9" destOrd="0" presId="urn:microsoft.com/office/officeart/2005/8/layout/vList2"/>
    <dgm:cxn modelId="{BA7A13B7-D88C-4950-BF04-14D5FC8B192B}" type="presParOf" srcId="{44482229-568D-4A7E-B9E5-4A14B1D63F35}" destId="{675EB64F-4CF8-4E1E-8784-61D10ED28C00}" srcOrd="10" destOrd="0" presId="urn:microsoft.com/office/officeart/2005/8/layout/vList2"/>
    <dgm:cxn modelId="{5128E004-5918-4868-BFD4-0D9CEDE0E4A4}" type="presParOf" srcId="{44482229-568D-4A7E-B9E5-4A14B1D63F35}" destId="{3C933CFA-8E3F-46D8-B878-9B0FEBCF870E}" srcOrd="11" destOrd="0" presId="urn:microsoft.com/office/officeart/2005/8/layout/vList2"/>
    <dgm:cxn modelId="{A675D501-0701-4E19-A1DA-903950DF4A47}" type="presParOf" srcId="{44482229-568D-4A7E-B9E5-4A14B1D63F35}" destId="{AF8E5AC4-310E-49F9-B96C-2E7142F59034}" srcOrd="12" destOrd="0" presId="urn:microsoft.com/office/officeart/2005/8/layout/vList2"/>
    <dgm:cxn modelId="{3A9C6685-C1E8-4E7E-B312-514D3F0334DF}" type="presParOf" srcId="{44482229-568D-4A7E-B9E5-4A14B1D63F35}" destId="{5A00FFA7-2970-4405-87AA-35A81C91663D}" srcOrd="13" destOrd="0" presId="urn:microsoft.com/office/officeart/2005/8/layout/vList2"/>
    <dgm:cxn modelId="{7D9CE46B-788F-417B-8CB7-32682F12C9D4}" type="presParOf" srcId="{44482229-568D-4A7E-B9E5-4A14B1D63F35}" destId="{C8029BEA-6D20-4E08-B45A-82369A6BD600}" srcOrd="14" destOrd="0" presId="urn:microsoft.com/office/officeart/2005/8/layout/vList2"/>
    <dgm:cxn modelId="{4A8C06C7-D02F-45ED-A803-186D23225865}" type="presParOf" srcId="{44482229-568D-4A7E-B9E5-4A14B1D63F35}" destId="{B51FF4C2-E109-4D73-BB81-B37A8D705C00}" srcOrd="15" destOrd="0" presId="urn:microsoft.com/office/officeart/2005/8/layout/vList2"/>
    <dgm:cxn modelId="{C790AB3D-232B-451A-A2C3-704FCEB5461C}" type="presParOf" srcId="{44482229-568D-4A7E-B9E5-4A14B1D63F35}" destId="{95E48C41-1DD1-4C5F-A052-6A731DB8E0E8}" srcOrd="16" destOrd="0" presId="urn:microsoft.com/office/officeart/2005/8/layout/vList2"/>
    <dgm:cxn modelId="{C00D3B16-722C-4163-9369-617D24FCFF0A}" type="presParOf" srcId="{44482229-568D-4A7E-B9E5-4A14B1D63F35}" destId="{E433D7CE-200E-4E3B-9A8D-8E98E15D517E}" srcOrd="17" destOrd="0" presId="urn:microsoft.com/office/officeart/2005/8/layout/vList2"/>
    <dgm:cxn modelId="{3A182A96-8B24-45AC-8700-DF7E02F0821D}" type="presParOf" srcId="{44482229-568D-4A7E-B9E5-4A14B1D63F35}" destId="{622E8FE2-7AA9-452F-BC09-0EB5F8035A6F}"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FC2D6-A96A-4BBE-B7E3-ADE02665E2A7}">
      <dsp:nvSpPr>
        <dsp:cNvPr id="0" name=""/>
        <dsp:cNvSpPr/>
      </dsp:nvSpPr>
      <dsp:spPr>
        <a:xfrm>
          <a:off x="0" y="243255"/>
          <a:ext cx="6900512"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dirty="0"/>
            <a:t>Create Calendar table.</a:t>
          </a:r>
          <a:endParaRPr lang="en-US" sz="1900" kern="1200" dirty="0"/>
        </a:p>
      </dsp:txBody>
      <dsp:txXfrm>
        <a:off x="22246" y="265501"/>
        <a:ext cx="6856020" cy="411223"/>
      </dsp:txXfrm>
    </dsp:sp>
    <dsp:sp modelId="{48DFE255-9B92-4B45-B2AA-724060618E88}">
      <dsp:nvSpPr>
        <dsp:cNvPr id="0" name=""/>
        <dsp:cNvSpPr/>
      </dsp:nvSpPr>
      <dsp:spPr>
        <a:xfrm>
          <a:off x="0" y="753690"/>
          <a:ext cx="6900512"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Convert the Average cost for 2 column into USD dollars and INR </a:t>
          </a:r>
          <a:endParaRPr lang="en-US" sz="1900" kern="1200" dirty="0"/>
        </a:p>
      </dsp:txBody>
      <dsp:txXfrm>
        <a:off x="22246" y="775936"/>
        <a:ext cx="6856020" cy="411223"/>
      </dsp:txXfrm>
    </dsp:sp>
    <dsp:sp modelId="{7082A11A-7F69-4D72-A0FE-B98EC15CE099}">
      <dsp:nvSpPr>
        <dsp:cNvPr id="0" name=""/>
        <dsp:cNvSpPr/>
      </dsp:nvSpPr>
      <dsp:spPr>
        <a:xfrm>
          <a:off x="0" y="1264125"/>
          <a:ext cx="6900512" cy="4557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Number of Restaurants based on City and Country.</a:t>
          </a:r>
          <a:endParaRPr lang="en-US" sz="1900" kern="1200" dirty="0"/>
        </a:p>
      </dsp:txBody>
      <dsp:txXfrm>
        <a:off x="22246" y="1286371"/>
        <a:ext cx="6856020" cy="411223"/>
      </dsp:txXfrm>
    </dsp:sp>
    <dsp:sp modelId="{5D520D31-9FF5-4F50-886D-8479B9822874}">
      <dsp:nvSpPr>
        <dsp:cNvPr id="0" name=""/>
        <dsp:cNvSpPr/>
      </dsp:nvSpPr>
      <dsp:spPr>
        <a:xfrm>
          <a:off x="0" y="1774560"/>
          <a:ext cx="6900512"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Number of Restaurants opening based on Year , Quarter , Month</a:t>
          </a:r>
          <a:endParaRPr lang="en-US" sz="1900" kern="1200" dirty="0"/>
        </a:p>
      </dsp:txBody>
      <dsp:txXfrm>
        <a:off x="22246" y="1796806"/>
        <a:ext cx="6856020" cy="411223"/>
      </dsp:txXfrm>
    </dsp:sp>
    <dsp:sp modelId="{B0254E33-0E7D-4E32-95F9-FFA76658A625}">
      <dsp:nvSpPr>
        <dsp:cNvPr id="0" name=""/>
        <dsp:cNvSpPr/>
      </dsp:nvSpPr>
      <dsp:spPr>
        <a:xfrm>
          <a:off x="0" y="2284995"/>
          <a:ext cx="6900512" cy="45571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Count of Restaurants based on Rating bucket</a:t>
          </a:r>
          <a:endParaRPr lang="en-US" sz="1900" kern="1200" dirty="0"/>
        </a:p>
      </dsp:txBody>
      <dsp:txXfrm>
        <a:off x="22246" y="2307241"/>
        <a:ext cx="6856020" cy="411223"/>
      </dsp:txXfrm>
    </dsp:sp>
    <dsp:sp modelId="{675EB64F-4CF8-4E1E-8784-61D10ED28C00}">
      <dsp:nvSpPr>
        <dsp:cNvPr id="0" name=""/>
        <dsp:cNvSpPr/>
      </dsp:nvSpPr>
      <dsp:spPr>
        <a:xfrm>
          <a:off x="0" y="2795430"/>
          <a:ext cx="6900512"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Count of Restaurants based on Cost bucket</a:t>
          </a:r>
          <a:endParaRPr lang="en-US" sz="1900" kern="1200"/>
        </a:p>
      </dsp:txBody>
      <dsp:txXfrm>
        <a:off x="22246" y="2817676"/>
        <a:ext cx="6856020" cy="411223"/>
      </dsp:txXfrm>
    </dsp:sp>
    <dsp:sp modelId="{AF8E5AC4-310E-49F9-B96C-2E7142F59034}">
      <dsp:nvSpPr>
        <dsp:cNvPr id="0" name=""/>
        <dsp:cNvSpPr/>
      </dsp:nvSpPr>
      <dsp:spPr>
        <a:xfrm>
          <a:off x="0" y="3305865"/>
          <a:ext cx="6900512"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Percentage of Restaurants based on "Has_Table_booking”</a:t>
          </a:r>
          <a:endParaRPr lang="en-US" sz="1900" kern="1200" dirty="0"/>
        </a:p>
      </dsp:txBody>
      <dsp:txXfrm>
        <a:off x="22246" y="3328111"/>
        <a:ext cx="6856020" cy="411223"/>
      </dsp:txXfrm>
    </dsp:sp>
    <dsp:sp modelId="{C8029BEA-6D20-4E08-B45A-82369A6BD600}">
      <dsp:nvSpPr>
        <dsp:cNvPr id="0" name=""/>
        <dsp:cNvSpPr/>
      </dsp:nvSpPr>
      <dsp:spPr>
        <a:xfrm>
          <a:off x="0" y="3816300"/>
          <a:ext cx="6900512" cy="4557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Percentage of Restaurants based on "Has_online_delivery“</a:t>
          </a:r>
          <a:endParaRPr lang="en-US" sz="1900" kern="1200" dirty="0"/>
        </a:p>
      </dsp:txBody>
      <dsp:txXfrm>
        <a:off x="22246" y="3838546"/>
        <a:ext cx="6856020" cy="411223"/>
      </dsp:txXfrm>
    </dsp:sp>
    <dsp:sp modelId="{95E48C41-1DD1-4C5F-A052-6A731DB8E0E8}">
      <dsp:nvSpPr>
        <dsp:cNvPr id="0" name=""/>
        <dsp:cNvSpPr/>
      </dsp:nvSpPr>
      <dsp:spPr>
        <a:xfrm>
          <a:off x="0" y="4326735"/>
          <a:ext cx="6900512"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Rank Top 5 Cuisines based on Restaurant count</a:t>
          </a:r>
          <a:endParaRPr lang="en-US" sz="1900" kern="1200" dirty="0"/>
        </a:p>
      </dsp:txBody>
      <dsp:txXfrm>
        <a:off x="22246" y="4348981"/>
        <a:ext cx="6856020" cy="411223"/>
      </dsp:txXfrm>
    </dsp:sp>
    <dsp:sp modelId="{622E8FE2-7AA9-452F-BC09-0EB5F8035A6F}">
      <dsp:nvSpPr>
        <dsp:cNvPr id="0" name=""/>
        <dsp:cNvSpPr/>
      </dsp:nvSpPr>
      <dsp:spPr>
        <a:xfrm>
          <a:off x="0" y="4837170"/>
          <a:ext cx="6900512" cy="45571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Rank Top 10 Restaurants based on Votes</a:t>
          </a:r>
          <a:endParaRPr lang="en-US" sz="1900" kern="1200" dirty="0"/>
        </a:p>
      </dsp:txBody>
      <dsp:txXfrm>
        <a:off x="22246" y="4859416"/>
        <a:ext cx="6856020"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ACAF1-4E81-451B-9CD9-E052684F3966}"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01C13-EFF7-4504-B43D-FE92A751113A}" type="slidenum">
              <a:rPr lang="en-IN" smtClean="0"/>
              <a:t>‹#›</a:t>
            </a:fld>
            <a:endParaRPr lang="en-IN"/>
          </a:p>
        </p:txBody>
      </p:sp>
    </p:spTree>
    <p:extLst>
      <p:ext uri="{BB962C8B-B14F-4D97-AF65-F5344CB8AC3E}">
        <p14:creationId xmlns:p14="http://schemas.microsoft.com/office/powerpoint/2010/main" val="38365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C8A96-2FF8-431A-8FB0-AADBC17A7685}"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252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ECBD5-9448-4D0F-8B4D-DD0FBEB4EC84}"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027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1D6D4-D87D-4680-B429-CDB35BF90C7E}"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49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A9DAF-0FBE-4E86-AB21-A7CBE93BF240}"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845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A5E82-215C-466E-8A53-BDBF5E83BAA8}"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293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9BFAD-79AD-408E-AAC0-237D2B6593EE}"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711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D31BF-8EA0-4B60-B9DD-13C348B8AECF}" type="datetime1">
              <a:rPr lang="en-US" smtClean="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9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5D54B-5E35-4E88-8A45-3D90CB3714B5}" type="datetime1">
              <a:rPr lang="en-US" smtClean="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706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432DC-B246-432F-A111-6AA0A2BFE5CA}" type="datetime1">
              <a:rPr lang="en-US" smtClean="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24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F8C79-E3C0-46B2-918A-50689EEE75E8}" type="datetime1">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3561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6E8DC-0E28-4DEB-BB8B-F6A42DC33762}" type="datetime1">
              <a:rPr lang="en-US" smtClean="0"/>
              <a:t>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18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8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A6DDF-DEA0-4220-B834-CA86B8A5BB55}" type="datetime1">
              <a:rPr lang="en-US" smtClean="0"/>
              <a:t>2/7/2025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63503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7574973" y="428996"/>
            <a:ext cx="3874239" cy="2275609"/>
          </a:xfrm>
        </p:spPr>
        <p:txBody>
          <a:bodyPr vert="horz" lIns="91440" tIns="45720" rIns="91440" bIns="45720" rtlCol="0" anchor="b">
            <a:noAutofit/>
          </a:bodyPr>
          <a:lstStyle/>
          <a:p>
            <a:pPr algn="l"/>
            <a:r>
              <a:rPr lang="en-US" b="1" dirty="0">
                <a:solidFill>
                  <a:srgbClr val="FF0000"/>
                </a:solidFill>
                <a:latin typeface="Aldhabi" panose="01000000000000000000" pitchFamily="2" charset="-78"/>
                <a:cs typeface="Aldhabi" panose="01000000000000000000" pitchFamily="2" charset="-78"/>
              </a:rPr>
              <a:t>ZOMATO RESTAURANT ANALYSIS</a:t>
            </a:r>
          </a:p>
        </p:txBody>
      </p:sp>
      <p:pic>
        <p:nvPicPr>
          <p:cNvPr id="8" name="Picture 7" descr="Hands holding a tablet with a picture of a person riding a scooter&#10;&#10;AI-generated content may be incorrect.">
            <a:extLst>
              <a:ext uri="{FF2B5EF4-FFF2-40B4-BE49-F238E27FC236}">
                <a16:creationId xmlns:a16="http://schemas.microsoft.com/office/drawing/2014/main" id="{FD1B0CE2-72C5-544A-C898-3275D2B37DF6}"/>
              </a:ext>
            </a:extLst>
          </p:cNvPr>
          <p:cNvPicPr>
            <a:picLocks noChangeAspect="1"/>
          </p:cNvPicPr>
          <p:nvPr/>
        </p:nvPicPr>
        <p:blipFill>
          <a:blip r:embed="rId2">
            <a:extLst>
              <a:ext uri="{28A0092B-C50C-407E-A947-70E740481C1C}">
                <a14:useLocalDpi xmlns:a14="http://schemas.microsoft.com/office/drawing/2010/main" val="0"/>
              </a:ext>
            </a:extLst>
          </a:blip>
          <a:srcRect l="21505" r="24615"/>
          <a:stretch/>
        </p:blipFill>
        <p:spPr>
          <a:xfrm>
            <a:off x="20" y="10"/>
            <a:ext cx="7390243" cy="6857990"/>
          </a:xfrm>
          <a:prstGeom prst="rect">
            <a:avLst/>
          </a:prstGeom>
        </p:spPr>
      </p:pic>
      <p:sp>
        <p:nvSpPr>
          <p:cNvPr id="26" name="Rectangle 25">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797639" y="3696361"/>
            <a:ext cx="3728767" cy="3061463"/>
          </a:xfrm>
        </p:spPr>
        <p:txBody>
          <a:bodyPr vert="horz" lIns="91440" tIns="45720" rIns="91440" bIns="45720" rtlCol="0" anchor="t">
            <a:normAutofit/>
          </a:bodyPr>
          <a:lstStyle/>
          <a:p>
            <a:pPr algn="l"/>
            <a:r>
              <a:rPr lang="en-US" sz="2800" b="1" u="sng" dirty="0">
                <a:latin typeface="Times New Roman" panose="02020603050405020304" pitchFamily="18" charset="0"/>
                <a:cs typeface="Times New Roman" panose="02020603050405020304" pitchFamily="18" charset="0"/>
              </a:rPr>
              <a:t>GROUP 03:</a:t>
            </a:r>
          </a:p>
          <a:p>
            <a:pPr indent="-2286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Pramodini Pagare</a:t>
            </a:r>
          </a:p>
          <a:p>
            <a:pPr indent="-2286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Ardra M</a:t>
            </a:r>
          </a:p>
          <a:p>
            <a:pPr indent="-2286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Rohan Palkar</a:t>
            </a:r>
          </a:p>
          <a:p>
            <a:pPr indent="-2286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Shaik Javeed Basha</a:t>
            </a:r>
          </a:p>
          <a:p>
            <a:pPr indent="-2286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Bhavana HB</a:t>
            </a:r>
          </a:p>
        </p:txBody>
      </p:sp>
      <p:pic>
        <p:nvPicPr>
          <p:cNvPr id="9" name="Picture 8">
            <a:extLst>
              <a:ext uri="{FF2B5EF4-FFF2-40B4-BE49-F238E27FC236}">
                <a16:creationId xmlns:a16="http://schemas.microsoft.com/office/drawing/2014/main" id="{24FB2323-F888-B6CD-7FF6-9B9624D6C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0833" y="0"/>
            <a:ext cx="1331147" cy="1331147"/>
          </a:xfrm>
          <a:prstGeom prst="rect">
            <a:avLst/>
          </a:prstGeom>
        </p:spPr>
      </p:pic>
      <p:sp>
        <p:nvSpPr>
          <p:cNvPr id="10" name="Slide Number Placeholder 9">
            <a:extLst>
              <a:ext uri="{FF2B5EF4-FFF2-40B4-BE49-F238E27FC236}">
                <a16:creationId xmlns:a16="http://schemas.microsoft.com/office/drawing/2014/main" id="{A08B1E4D-33E3-3EAC-549C-3E4E3F4BBE5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345B3-DC55-4784-837B-B48296F1114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4A6CFA0-2473-9D06-7716-488BB6B4ED69}"/>
              </a:ext>
            </a:extLst>
          </p:cNvPr>
          <p:cNvSpPr>
            <a:spLocks noGrp="1"/>
          </p:cNvSpPr>
          <p:nvPr>
            <p:ph type="title"/>
          </p:nvPr>
        </p:nvSpPr>
        <p:spPr>
          <a:xfrm>
            <a:off x="98323" y="1132928"/>
            <a:ext cx="5181600" cy="3940517"/>
          </a:xfrm>
        </p:spPr>
        <p:txBody>
          <a:bodyPr vert="horz" lIns="91440" tIns="45720" rIns="91440" bIns="45720" rtlCol="0" anchor="b">
            <a:normAutofit/>
          </a:bodyPr>
          <a:lstStyle/>
          <a:p>
            <a:r>
              <a:rPr lang="en-US" sz="1800" b="1" kern="1200" dirty="0">
                <a:solidFill>
                  <a:schemeClr val="accent4">
                    <a:lumMod val="75000"/>
                  </a:schemeClr>
                </a:solidFill>
                <a:latin typeface="+mj-lt"/>
                <a:ea typeface="+mj-ea"/>
                <a:cs typeface="+mj-cs"/>
              </a:rPr>
              <a:t>2. Convert the Average cost for 2 column into USD dollars and INR :</a:t>
            </a:r>
            <a:br>
              <a:rPr lang="en-US" sz="1800" b="1" kern="1200" dirty="0">
                <a:solidFill>
                  <a:srgbClr val="595959"/>
                </a:solidFill>
                <a:highlight>
                  <a:srgbClr val="FFFF00"/>
                </a:highlight>
                <a:latin typeface="+mj-lt"/>
                <a:ea typeface="+mj-ea"/>
                <a:cs typeface="+mj-cs"/>
              </a:rPr>
            </a:br>
            <a:br>
              <a:rPr lang="en-US" sz="1800" b="1" kern="1200" dirty="0">
                <a:solidFill>
                  <a:srgbClr val="595959"/>
                </a:solidFill>
                <a:latin typeface="+mj-lt"/>
                <a:ea typeface="+mj-ea"/>
                <a:cs typeface="+mj-cs"/>
              </a:rPr>
            </a:b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 </a:t>
            </a:r>
            <a:r>
              <a:rPr lang="en-US" sz="1800" i="1" kern="1200" dirty="0" err="1">
                <a:solidFill>
                  <a:srgbClr val="595959"/>
                </a:solidFill>
                <a:latin typeface="+mj-lt"/>
                <a:ea typeface="+mj-ea"/>
                <a:cs typeface="+mj-cs"/>
              </a:rPr>
              <a:t>m.restaurantname</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round</a:t>
            </a:r>
            <a:r>
              <a:rPr lang="en-US" sz="1800" kern="1200" dirty="0">
                <a:solidFill>
                  <a:srgbClr val="595959"/>
                </a:solidFill>
                <a:latin typeface="+mj-lt"/>
                <a:ea typeface="+mj-ea"/>
                <a:cs typeface="+mj-cs"/>
              </a:rPr>
              <a:t>((</a:t>
            </a:r>
            <a:r>
              <a:rPr lang="en-US" sz="1800" i="1" kern="1200" dirty="0" err="1">
                <a:solidFill>
                  <a:srgbClr val="595959"/>
                </a:solidFill>
                <a:latin typeface="+mj-lt"/>
                <a:ea typeface="+mj-ea"/>
                <a:cs typeface="+mj-cs"/>
              </a:rPr>
              <a:t>m.average_cost_for_two</a:t>
            </a:r>
            <a:r>
              <a:rPr lang="en-US" sz="1800" b="1" kern="1200" dirty="0">
                <a:solidFill>
                  <a:srgbClr val="595959"/>
                </a:solidFill>
                <a:latin typeface="+mj-lt"/>
                <a:ea typeface="+mj-ea"/>
                <a:cs typeface="+mj-cs"/>
              </a:rPr>
              <a:t>*</a:t>
            </a:r>
            <a:r>
              <a:rPr lang="en-US" sz="1800" i="1" kern="1200" dirty="0" err="1">
                <a:solidFill>
                  <a:srgbClr val="595959"/>
                </a:solidFill>
                <a:latin typeface="+mj-lt"/>
                <a:ea typeface="+mj-ea"/>
                <a:cs typeface="+mj-cs"/>
              </a:rPr>
              <a:t>c.usd_rate</a:t>
            </a:r>
            <a:r>
              <a:rPr lang="en-US" sz="1800" kern="1200" dirty="0">
                <a:solidFill>
                  <a:srgbClr val="595959"/>
                </a:solidFill>
                <a:latin typeface="+mj-lt"/>
                <a:ea typeface="+mj-ea"/>
                <a:cs typeface="+mj-cs"/>
              </a:rPr>
              <a:t>),2)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a:t>
            </a:r>
            <a:r>
              <a:rPr lang="en-US" sz="1800" i="1" kern="1200" dirty="0" err="1">
                <a:solidFill>
                  <a:srgbClr val="595959"/>
                </a:solidFill>
                <a:latin typeface="+mj-lt"/>
                <a:ea typeface="+mj-ea"/>
                <a:cs typeface="+mj-cs"/>
              </a:rPr>
              <a:t>avg_cost_in_usd</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round</a:t>
            </a:r>
            <a:r>
              <a:rPr lang="en-US" sz="1800" kern="1200" dirty="0">
                <a:solidFill>
                  <a:srgbClr val="595959"/>
                </a:solidFill>
                <a:latin typeface="+mj-lt"/>
                <a:ea typeface="+mj-ea"/>
                <a:cs typeface="+mj-cs"/>
              </a:rPr>
              <a:t>(((</a:t>
            </a:r>
            <a:r>
              <a:rPr lang="en-US" sz="1800" i="1" kern="1200" dirty="0" err="1">
                <a:solidFill>
                  <a:srgbClr val="595959"/>
                </a:solidFill>
                <a:latin typeface="+mj-lt"/>
                <a:ea typeface="+mj-ea"/>
                <a:cs typeface="+mj-cs"/>
              </a:rPr>
              <a:t>m.average_cost_for_two</a:t>
            </a:r>
            <a:r>
              <a:rPr lang="en-US" sz="1800" kern="1200" dirty="0">
                <a:solidFill>
                  <a:srgbClr val="595959"/>
                </a:solidFill>
                <a:latin typeface="+mj-lt"/>
                <a:ea typeface="+mj-ea"/>
                <a:cs typeface="+mj-cs"/>
              </a:rPr>
              <a:t>*</a:t>
            </a:r>
            <a:r>
              <a:rPr lang="en-US" sz="1800" i="1" kern="1200" dirty="0" err="1">
                <a:solidFill>
                  <a:srgbClr val="595959"/>
                </a:solidFill>
                <a:latin typeface="+mj-lt"/>
                <a:ea typeface="+mj-ea"/>
                <a:cs typeface="+mj-cs"/>
              </a:rPr>
              <a:t>c.usd_rate</a:t>
            </a:r>
            <a:r>
              <a:rPr lang="en-US" sz="1800" kern="1200" dirty="0">
                <a:solidFill>
                  <a:srgbClr val="595959"/>
                </a:solidFill>
                <a:latin typeface="+mj-lt"/>
                <a:ea typeface="+mj-ea"/>
                <a:cs typeface="+mj-cs"/>
              </a:rPr>
              <a:t>)/.012),2)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a:t>
            </a:r>
            <a:r>
              <a:rPr lang="en-US" sz="1800" i="1" kern="1200" dirty="0" err="1">
                <a:solidFill>
                  <a:srgbClr val="595959"/>
                </a:solidFill>
                <a:latin typeface="+mj-lt"/>
                <a:ea typeface="+mj-ea"/>
                <a:cs typeface="+mj-cs"/>
              </a:rPr>
              <a:t>avg_cost_in_inr</a:t>
            </a:r>
            <a:br>
              <a:rPr lang="en-US" sz="1800" i="1" kern="1200" dirty="0">
                <a:solidFill>
                  <a:srgbClr val="595959"/>
                </a:solidFill>
                <a:latin typeface="+mj-lt"/>
                <a:ea typeface="+mj-ea"/>
                <a:cs typeface="+mj-cs"/>
              </a:rPr>
            </a:br>
            <a:r>
              <a:rPr lang="en-US" sz="1800" b="1" kern="1200" dirty="0">
                <a:solidFill>
                  <a:srgbClr val="595959"/>
                </a:solidFill>
                <a:latin typeface="+mj-lt"/>
                <a:ea typeface="+mj-ea"/>
                <a:cs typeface="+mj-cs"/>
              </a:rPr>
              <a:t>from</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main_table m </a:t>
            </a:r>
            <a:r>
              <a:rPr lang="en-US" sz="1800" b="1" kern="1200" dirty="0">
                <a:solidFill>
                  <a:srgbClr val="595959"/>
                </a:solidFill>
                <a:latin typeface="+mj-lt"/>
                <a:ea typeface="+mj-ea"/>
                <a:cs typeface="+mj-cs"/>
              </a:rPr>
              <a:t>join</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currency c</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on </a:t>
            </a:r>
            <a:r>
              <a:rPr lang="en-US" sz="1800" i="1" kern="1200" dirty="0" err="1">
                <a:solidFill>
                  <a:srgbClr val="595959"/>
                </a:solidFill>
                <a:latin typeface="+mj-lt"/>
                <a:ea typeface="+mj-ea"/>
                <a:cs typeface="+mj-cs"/>
              </a:rPr>
              <a:t>m.currency</a:t>
            </a:r>
            <a:r>
              <a:rPr lang="en-US" sz="1800" b="1" kern="1200" dirty="0">
                <a:solidFill>
                  <a:srgbClr val="595959"/>
                </a:solidFill>
                <a:latin typeface="+mj-lt"/>
                <a:ea typeface="+mj-ea"/>
                <a:cs typeface="+mj-cs"/>
              </a:rPr>
              <a:t>=</a:t>
            </a:r>
            <a:r>
              <a:rPr lang="en-US" sz="1800" i="1" kern="1200" dirty="0" err="1">
                <a:solidFill>
                  <a:srgbClr val="595959"/>
                </a:solidFill>
                <a:latin typeface="+mj-lt"/>
                <a:ea typeface="+mj-ea"/>
                <a:cs typeface="+mj-cs"/>
              </a:rPr>
              <a:t>c.currency</a:t>
            </a:r>
            <a:r>
              <a:rPr lang="en-US" sz="1800" kern="1200" dirty="0">
                <a:solidFill>
                  <a:srgbClr val="595959"/>
                </a:solidFill>
                <a:latin typeface="+mj-lt"/>
                <a:ea typeface="+mj-ea"/>
                <a:cs typeface="+mj-cs"/>
              </a:rPr>
              <a:t>;</a:t>
            </a: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endParaRPr lang="en-US" sz="18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CE6FA88A-4CC5-6A99-1D30-7DEBE10CFE9F}"/>
              </a:ext>
            </a:extLst>
          </p:cNvPr>
          <p:cNvSpPr>
            <a:spLocks noGrp="1"/>
          </p:cNvSpPr>
          <p:nvPr>
            <p:ph type="body" idx="1"/>
          </p:nvPr>
        </p:nvSpPr>
        <p:spPr>
          <a:xfrm>
            <a:off x="5882249" y="676207"/>
            <a:ext cx="3083442" cy="456721"/>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3" name="Picture 2" descr="A table with numbers and a list of restaurants&#10;&#10;AI-generated content may be incorrect.">
            <a:extLst>
              <a:ext uri="{FF2B5EF4-FFF2-40B4-BE49-F238E27FC236}">
                <a16:creationId xmlns:a16="http://schemas.microsoft.com/office/drawing/2014/main" id="{DE5AF564-EF6D-5502-A367-054D9A2FE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490" y="1132928"/>
            <a:ext cx="5653549" cy="4736930"/>
          </a:xfrm>
          <a:prstGeom prst="rect">
            <a:avLst/>
          </a:prstGeom>
        </p:spPr>
      </p:pic>
      <p:sp>
        <p:nvSpPr>
          <p:cNvPr id="4" name="Slide Number Placeholder 3">
            <a:extLst>
              <a:ext uri="{FF2B5EF4-FFF2-40B4-BE49-F238E27FC236}">
                <a16:creationId xmlns:a16="http://schemas.microsoft.com/office/drawing/2014/main" id="{6EC28E79-4378-7907-7DD9-B64A796E4189}"/>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80399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ED5BE-1049-16BD-145F-949894079BD0}"/>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297331FC-C50F-1A88-B711-3EBFC66A86D5}"/>
              </a:ext>
            </a:extLst>
          </p:cNvPr>
          <p:cNvSpPr>
            <a:spLocks noGrp="1"/>
          </p:cNvSpPr>
          <p:nvPr>
            <p:ph type="title"/>
          </p:nvPr>
        </p:nvSpPr>
        <p:spPr>
          <a:xfrm>
            <a:off x="265471" y="1259958"/>
            <a:ext cx="5063613" cy="4236274"/>
          </a:xfrm>
        </p:spPr>
        <p:txBody>
          <a:bodyPr vert="horz" lIns="91440" tIns="45720" rIns="91440" bIns="45720" rtlCol="0" anchor="b">
            <a:normAutofit/>
          </a:bodyPr>
          <a:lstStyle/>
          <a:p>
            <a:r>
              <a:rPr lang="en-US" sz="1800" b="1" kern="1200" dirty="0">
                <a:solidFill>
                  <a:schemeClr val="accent4">
                    <a:lumMod val="75000"/>
                  </a:schemeClr>
                </a:solidFill>
                <a:latin typeface="+mj-lt"/>
                <a:ea typeface="+mj-ea"/>
                <a:cs typeface="+mj-cs"/>
              </a:rPr>
              <a:t>3. Number of Restaurants based on City and Country</a:t>
            </a: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c.countryname</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m.city</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count</a:t>
            </a:r>
            <a:r>
              <a:rPr lang="en-US" sz="1800" kern="1200" dirty="0">
                <a:solidFill>
                  <a:srgbClr val="595959"/>
                </a:solidFill>
                <a:latin typeface="+mj-lt"/>
                <a:ea typeface="+mj-ea"/>
                <a:cs typeface="+mj-cs"/>
              </a:rPr>
              <a:t>(</a:t>
            </a:r>
            <a:r>
              <a:rPr lang="en-US" sz="1800" i="1" kern="1200" dirty="0">
                <a:solidFill>
                  <a:srgbClr val="595959"/>
                </a:solidFill>
                <a:latin typeface="+mj-lt"/>
                <a:ea typeface="+mj-ea"/>
                <a:cs typeface="+mj-cs"/>
              </a:rPr>
              <a:t>m.restaurantid</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restaurant_count </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main_table </a:t>
            </a:r>
            <a:r>
              <a:rPr lang="en-US" sz="1800" kern="1200" dirty="0">
                <a:solidFill>
                  <a:srgbClr val="595959"/>
                </a:solidFill>
                <a:latin typeface="+mj-lt"/>
                <a:ea typeface="+mj-ea"/>
                <a:cs typeface="+mj-cs"/>
              </a:rPr>
              <a:t>m </a:t>
            </a:r>
            <a:r>
              <a:rPr lang="en-US" sz="1800" b="1" kern="1200" dirty="0">
                <a:solidFill>
                  <a:srgbClr val="595959"/>
                </a:solidFill>
                <a:latin typeface="+mj-lt"/>
                <a:ea typeface="+mj-ea"/>
                <a:cs typeface="+mj-cs"/>
              </a:rPr>
              <a:t>join</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country c  </a:t>
            </a:r>
            <a:br>
              <a:rPr lang="en-US" sz="1800" i="1" kern="1200" dirty="0">
                <a:solidFill>
                  <a:srgbClr val="595959"/>
                </a:solidFill>
                <a:latin typeface="+mj-lt"/>
                <a:ea typeface="+mj-ea"/>
                <a:cs typeface="+mj-cs"/>
              </a:rPr>
            </a:br>
            <a:r>
              <a:rPr lang="en-US" sz="1800" b="1" kern="1200" dirty="0">
                <a:solidFill>
                  <a:srgbClr val="595959"/>
                </a:solidFill>
                <a:latin typeface="+mj-lt"/>
                <a:ea typeface="+mj-ea"/>
                <a:cs typeface="+mj-cs"/>
              </a:rPr>
              <a:t>on</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m.countrycode </a:t>
            </a:r>
            <a:r>
              <a:rPr lang="en-US" sz="1800" kern="1200" dirty="0">
                <a:solidFill>
                  <a:srgbClr val="595959"/>
                </a:solidFill>
                <a:latin typeface="+mj-lt"/>
                <a:ea typeface="+mj-ea"/>
                <a:cs typeface="+mj-cs"/>
              </a:rPr>
              <a:t>= c</a:t>
            </a:r>
            <a:r>
              <a:rPr lang="en-US" sz="1800" i="1" kern="1200" dirty="0">
                <a:solidFill>
                  <a:srgbClr val="595959"/>
                </a:solidFill>
                <a:latin typeface="+mj-lt"/>
                <a:ea typeface="+mj-ea"/>
                <a:cs typeface="+mj-cs"/>
              </a:rPr>
              <a:t>.countryid</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kern="1200" dirty="0">
                <a:solidFill>
                  <a:srgbClr val="595959"/>
                </a:solidFill>
                <a:latin typeface="+mj-lt"/>
                <a:ea typeface="+mj-ea"/>
                <a:cs typeface="+mj-cs"/>
              </a:rPr>
              <a:t>1,2</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order by </a:t>
            </a:r>
            <a:r>
              <a:rPr lang="en-US" sz="1800" kern="1200" dirty="0">
                <a:solidFill>
                  <a:srgbClr val="595959"/>
                </a:solidFill>
                <a:latin typeface="+mj-lt"/>
                <a:ea typeface="+mj-ea"/>
                <a:cs typeface="+mj-cs"/>
              </a:rPr>
              <a:t>3 </a:t>
            </a:r>
            <a:r>
              <a:rPr lang="en-US" sz="1800" b="1" kern="1200" dirty="0">
                <a:solidFill>
                  <a:srgbClr val="595959"/>
                </a:solidFill>
                <a:latin typeface="+mj-lt"/>
                <a:ea typeface="+mj-ea"/>
                <a:cs typeface="+mj-cs"/>
              </a:rPr>
              <a:t>desc</a:t>
            </a:r>
            <a:r>
              <a:rPr lang="en-US" sz="1800" kern="1200" dirty="0">
                <a:solidFill>
                  <a:srgbClr val="595959"/>
                </a:solidFill>
                <a:latin typeface="+mj-lt"/>
                <a:ea typeface="+mj-ea"/>
                <a:cs typeface="+mj-cs"/>
              </a:rPr>
              <a:t>;</a:t>
            </a: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br>
              <a:rPr lang="en-US" sz="1500" kern="1200" dirty="0">
                <a:solidFill>
                  <a:srgbClr val="595959"/>
                </a:solidFill>
                <a:latin typeface="+mj-lt"/>
                <a:ea typeface="+mj-ea"/>
                <a:cs typeface="+mj-cs"/>
              </a:rPr>
            </a:br>
            <a:endParaRPr lang="en-US" sz="15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4E74A555-4E1D-A86D-AA0A-E8C3F695A073}"/>
              </a:ext>
            </a:extLst>
          </p:cNvPr>
          <p:cNvSpPr>
            <a:spLocks noGrp="1"/>
          </p:cNvSpPr>
          <p:nvPr>
            <p:ph type="body" idx="1"/>
          </p:nvPr>
        </p:nvSpPr>
        <p:spPr>
          <a:xfrm>
            <a:off x="5809259" y="1259958"/>
            <a:ext cx="3083442" cy="1785506"/>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4" name="Picture 3" descr="A screenshot of a computer&#10;&#10;AI-generated content may be incorrect.">
            <a:extLst>
              <a:ext uri="{FF2B5EF4-FFF2-40B4-BE49-F238E27FC236}">
                <a16:creationId xmlns:a16="http://schemas.microsoft.com/office/drawing/2014/main" id="{5C7B559A-BF9E-4EB2-86E3-3AC537560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259" y="1691300"/>
            <a:ext cx="5020106" cy="4621009"/>
          </a:xfrm>
          <a:prstGeom prst="rect">
            <a:avLst/>
          </a:prstGeom>
        </p:spPr>
      </p:pic>
      <p:sp>
        <p:nvSpPr>
          <p:cNvPr id="3" name="Slide Number Placeholder 2">
            <a:extLst>
              <a:ext uri="{FF2B5EF4-FFF2-40B4-BE49-F238E27FC236}">
                <a16:creationId xmlns:a16="http://schemas.microsoft.com/office/drawing/2014/main" id="{07CDD3B1-DFBB-DA7E-1280-B0B4D5C640B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62263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E0D81-3859-78EC-B6B4-EDAF5012D013}"/>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CB248B77-EBDA-8BC7-48EB-22C92FDFB9B0}"/>
              </a:ext>
            </a:extLst>
          </p:cNvPr>
          <p:cNvSpPr>
            <a:spLocks noGrp="1"/>
          </p:cNvSpPr>
          <p:nvPr>
            <p:ph type="title"/>
          </p:nvPr>
        </p:nvSpPr>
        <p:spPr>
          <a:xfrm>
            <a:off x="304800" y="1259958"/>
            <a:ext cx="4955458" cy="3321874"/>
          </a:xfrm>
        </p:spPr>
        <p:txBody>
          <a:bodyPr vert="horz" lIns="91440" tIns="45720" rIns="91440" bIns="45720" rtlCol="0" anchor="b">
            <a:normAutofit/>
          </a:bodyPr>
          <a:lstStyle/>
          <a:p>
            <a:r>
              <a:rPr lang="en-US" sz="1800" b="1" kern="1200" dirty="0">
                <a:solidFill>
                  <a:schemeClr val="accent4">
                    <a:lumMod val="75000"/>
                  </a:schemeClr>
                </a:solidFill>
                <a:latin typeface="+mj-lt"/>
                <a:ea typeface="+mj-ea"/>
                <a:cs typeface="+mj-cs"/>
              </a:rPr>
              <a:t>4. Number of Restaurants opening based on Year , Quarter , Month</a:t>
            </a:r>
            <a:br>
              <a:rPr lang="en-US" sz="1800" b="1" kern="1200" dirty="0">
                <a:solidFill>
                  <a:schemeClr val="accent4">
                    <a:lumMod val="75000"/>
                  </a:schemeClr>
                </a:solidFill>
                <a:latin typeface="+mj-lt"/>
                <a:ea typeface="+mj-ea"/>
                <a:cs typeface="+mj-cs"/>
              </a:rPr>
            </a:b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c.year,c.quarter,c.monthname,</a:t>
            </a:r>
            <a:br>
              <a:rPr lang="en-US" sz="1800" i="1" kern="1200" dirty="0">
                <a:solidFill>
                  <a:srgbClr val="595959"/>
                </a:solidFill>
                <a:latin typeface="+mj-lt"/>
                <a:ea typeface="+mj-ea"/>
                <a:cs typeface="+mj-cs"/>
              </a:rPr>
            </a:br>
            <a:r>
              <a:rPr lang="en-US" sz="1800" b="1" kern="1200" dirty="0">
                <a:solidFill>
                  <a:srgbClr val="595959"/>
                </a:solidFill>
                <a:latin typeface="+mj-lt"/>
                <a:ea typeface="+mj-ea"/>
                <a:cs typeface="+mj-cs"/>
              </a:rPr>
              <a:t>count</a:t>
            </a:r>
            <a:r>
              <a:rPr lang="en-US" sz="1800" i="1" kern="1200" dirty="0">
                <a:solidFill>
                  <a:srgbClr val="595959"/>
                </a:solidFill>
                <a:latin typeface="+mj-lt"/>
                <a:ea typeface="+mj-ea"/>
                <a:cs typeface="+mj-cs"/>
              </a:rPr>
              <a:t>(m.restaurantid)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Rest_count</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main_table </a:t>
            </a:r>
            <a:r>
              <a:rPr lang="en-US" sz="1800" kern="1200" dirty="0">
                <a:solidFill>
                  <a:srgbClr val="595959"/>
                </a:solidFill>
                <a:latin typeface="+mj-lt"/>
                <a:ea typeface="+mj-ea"/>
                <a:cs typeface="+mj-cs"/>
              </a:rPr>
              <a:t>m </a:t>
            </a:r>
            <a:r>
              <a:rPr lang="en-US" sz="1800" b="1" kern="1200" dirty="0">
                <a:solidFill>
                  <a:srgbClr val="595959"/>
                </a:solidFill>
                <a:latin typeface="+mj-lt"/>
                <a:ea typeface="+mj-ea"/>
                <a:cs typeface="+mj-cs"/>
              </a:rPr>
              <a:t>join</a:t>
            </a:r>
            <a:r>
              <a:rPr lang="en-US" sz="1800" kern="1200" dirty="0">
                <a:solidFill>
                  <a:srgbClr val="595959"/>
                </a:solidFill>
                <a:latin typeface="+mj-lt"/>
                <a:ea typeface="+mj-ea"/>
                <a:cs typeface="+mj-cs"/>
              </a:rPr>
              <a:t> </a:t>
            </a:r>
            <a:r>
              <a:rPr lang="en-US" sz="1800" i="1" kern="1200" dirty="0">
                <a:solidFill>
                  <a:srgbClr val="595959"/>
                </a:solidFill>
                <a:latin typeface="+mj-lt"/>
                <a:ea typeface="+mj-ea"/>
                <a:cs typeface="+mj-cs"/>
              </a:rPr>
              <a:t>calendar c </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on </a:t>
            </a:r>
            <a:r>
              <a:rPr lang="en-US" sz="1800" i="1" kern="1200" dirty="0">
                <a:solidFill>
                  <a:srgbClr val="595959"/>
                </a:solidFill>
                <a:latin typeface="+mj-lt"/>
                <a:ea typeface="+mj-ea"/>
                <a:cs typeface="+mj-cs"/>
              </a:rPr>
              <a:t>m.date_opened=c.date_opened</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i="1" kern="1200" dirty="0">
                <a:solidFill>
                  <a:srgbClr val="595959"/>
                </a:solidFill>
                <a:latin typeface="+mj-lt"/>
                <a:ea typeface="+mj-ea"/>
                <a:cs typeface="+mj-cs"/>
              </a:rPr>
              <a:t>1,2,3</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order by </a:t>
            </a:r>
            <a:r>
              <a:rPr lang="en-US" sz="1800" kern="1200" dirty="0">
                <a:solidFill>
                  <a:srgbClr val="595959"/>
                </a:solidFill>
                <a:latin typeface="+mj-lt"/>
                <a:ea typeface="+mj-ea"/>
                <a:cs typeface="+mj-cs"/>
              </a:rPr>
              <a:t>4 </a:t>
            </a:r>
            <a:r>
              <a:rPr lang="en-US" sz="1800" b="1" kern="1200" dirty="0">
                <a:solidFill>
                  <a:srgbClr val="595959"/>
                </a:solidFill>
                <a:latin typeface="+mj-lt"/>
                <a:ea typeface="+mj-ea"/>
                <a:cs typeface="+mj-cs"/>
              </a:rPr>
              <a:t>desc</a:t>
            </a:r>
            <a:r>
              <a:rPr lang="en-US" sz="1800" kern="1200" dirty="0">
                <a:solidFill>
                  <a:srgbClr val="595959"/>
                </a:solidFill>
                <a:latin typeface="+mj-lt"/>
                <a:ea typeface="+mj-ea"/>
                <a:cs typeface="+mj-cs"/>
              </a:rPr>
              <a:t>;</a:t>
            </a:r>
            <a:br>
              <a:rPr lang="en-US" sz="1500" kern="1200" dirty="0">
                <a:solidFill>
                  <a:srgbClr val="595959"/>
                </a:solidFill>
                <a:latin typeface="+mj-lt"/>
                <a:ea typeface="+mj-ea"/>
                <a:cs typeface="+mj-cs"/>
              </a:rPr>
            </a:br>
            <a:endParaRPr lang="en-US" sz="15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EF9B383B-D153-8510-CCF4-49B8219F3445}"/>
              </a:ext>
            </a:extLst>
          </p:cNvPr>
          <p:cNvSpPr>
            <a:spLocks noGrp="1"/>
          </p:cNvSpPr>
          <p:nvPr>
            <p:ph type="body" idx="1"/>
          </p:nvPr>
        </p:nvSpPr>
        <p:spPr>
          <a:xfrm>
            <a:off x="6096000" y="821473"/>
            <a:ext cx="3083442" cy="1785506"/>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4" name="Picture 3" descr="A screenshot of a computer&#10;&#10;AI-generated content may be incorrect.">
            <a:extLst>
              <a:ext uri="{FF2B5EF4-FFF2-40B4-BE49-F238E27FC236}">
                <a16:creationId xmlns:a16="http://schemas.microsoft.com/office/drawing/2014/main" id="{9629E358-948F-C16F-50C5-69E107D53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9958"/>
            <a:ext cx="5329084" cy="4629565"/>
          </a:xfrm>
          <a:prstGeom prst="rect">
            <a:avLst/>
          </a:prstGeom>
        </p:spPr>
      </p:pic>
      <p:sp>
        <p:nvSpPr>
          <p:cNvPr id="3" name="Slide Number Placeholder 2">
            <a:extLst>
              <a:ext uri="{FF2B5EF4-FFF2-40B4-BE49-F238E27FC236}">
                <a16:creationId xmlns:a16="http://schemas.microsoft.com/office/drawing/2014/main" id="{C7F2229E-9A25-DAC5-248B-C092DB79A10F}"/>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06192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FC9E-8A23-3FB9-7073-156552606FC2}"/>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393EB999-C993-958C-5CF2-DB94CC4F612F}"/>
              </a:ext>
            </a:extLst>
          </p:cNvPr>
          <p:cNvSpPr>
            <a:spLocks noGrp="1"/>
          </p:cNvSpPr>
          <p:nvPr>
            <p:ph type="title"/>
          </p:nvPr>
        </p:nvSpPr>
        <p:spPr>
          <a:xfrm>
            <a:off x="353961" y="1259958"/>
            <a:ext cx="4807974" cy="3872481"/>
          </a:xfrm>
        </p:spPr>
        <p:txBody>
          <a:bodyPr vert="horz" lIns="91440" tIns="45720" rIns="91440" bIns="45720" rtlCol="0" anchor="b">
            <a:normAutofit/>
          </a:bodyPr>
          <a:lstStyle/>
          <a:p>
            <a:r>
              <a:rPr lang="en-US" sz="1800" b="1" kern="1200" dirty="0">
                <a:solidFill>
                  <a:schemeClr val="accent4">
                    <a:lumMod val="75000"/>
                  </a:schemeClr>
                </a:solidFill>
                <a:latin typeface="+mj-lt"/>
                <a:ea typeface="+mj-ea"/>
                <a:cs typeface="+mj-cs"/>
              </a:rPr>
              <a:t>5. Count of Restaurants based on Rating bucket</a:t>
            </a:r>
            <a:br>
              <a:rPr lang="en-US" sz="1800" b="1" kern="1200" dirty="0">
                <a:solidFill>
                  <a:srgbClr val="595959"/>
                </a:solidFill>
                <a:latin typeface="+mj-lt"/>
                <a:ea typeface="+mj-ea"/>
                <a:cs typeface="+mj-cs"/>
              </a:rPr>
            </a:b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 count</a:t>
            </a:r>
            <a:r>
              <a:rPr lang="en-US" sz="1800" kern="1200" dirty="0">
                <a:solidFill>
                  <a:srgbClr val="595959"/>
                </a:solidFill>
                <a:latin typeface="+mj-lt"/>
                <a:ea typeface="+mj-ea"/>
                <a:cs typeface="+mj-cs"/>
              </a:rPr>
              <a:t>(restaurantname)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rest_count,</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case when </a:t>
            </a:r>
            <a:r>
              <a:rPr lang="en-US" sz="1800" kern="1200" dirty="0">
                <a:solidFill>
                  <a:srgbClr val="595959"/>
                </a:solidFill>
                <a:latin typeface="+mj-lt"/>
                <a:ea typeface="+mj-ea"/>
                <a:cs typeface="+mj-cs"/>
              </a:rPr>
              <a:t>rating&lt;=1 </a:t>
            </a:r>
            <a:r>
              <a:rPr lang="en-US" sz="1800" b="1" kern="1200" dirty="0">
                <a:solidFill>
                  <a:srgbClr val="595959"/>
                </a:solidFill>
                <a:latin typeface="+mj-lt"/>
                <a:ea typeface="+mj-ea"/>
                <a:cs typeface="+mj-cs"/>
              </a:rPr>
              <a:t>then</a:t>
            </a:r>
            <a:r>
              <a:rPr lang="en-US" sz="1800" kern="1200" dirty="0">
                <a:solidFill>
                  <a:srgbClr val="595959"/>
                </a:solidFill>
                <a:latin typeface="+mj-lt"/>
                <a:ea typeface="+mj-ea"/>
                <a:cs typeface="+mj-cs"/>
              </a:rPr>
              <a:t> "0-1“</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when</a:t>
            </a:r>
            <a:r>
              <a:rPr lang="en-US" sz="1800" kern="1200" dirty="0">
                <a:solidFill>
                  <a:srgbClr val="595959"/>
                </a:solidFill>
                <a:latin typeface="+mj-lt"/>
                <a:ea typeface="+mj-ea"/>
                <a:cs typeface="+mj-cs"/>
              </a:rPr>
              <a:t> rating&gt;1 </a:t>
            </a:r>
            <a:r>
              <a:rPr lang="en-US" sz="1800" b="1" kern="1200" dirty="0">
                <a:solidFill>
                  <a:srgbClr val="595959"/>
                </a:solidFill>
                <a:latin typeface="+mj-lt"/>
                <a:ea typeface="+mj-ea"/>
                <a:cs typeface="+mj-cs"/>
              </a:rPr>
              <a:t>and </a:t>
            </a:r>
            <a:r>
              <a:rPr lang="en-US" sz="1800" kern="1200" dirty="0">
                <a:solidFill>
                  <a:srgbClr val="595959"/>
                </a:solidFill>
                <a:latin typeface="+mj-lt"/>
                <a:ea typeface="+mj-ea"/>
                <a:cs typeface="+mj-cs"/>
              </a:rPr>
              <a:t>rating&lt;=2 </a:t>
            </a:r>
            <a:r>
              <a:rPr lang="en-US" sz="1800" b="1" kern="1200" dirty="0">
                <a:solidFill>
                  <a:srgbClr val="595959"/>
                </a:solidFill>
                <a:latin typeface="+mj-lt"/>
                <a:ea typeface="+mj-ea"/>
                <a:cs typeface="+mj-cs"/>
              </a:rPr>
              <a:t>then</a:t>
            </a:r>
            <a:r>
              <a:rPr lang="en-US" sz="1800" kern="1200" dirty="0">
                <a:solidFill>
                  <a:srgbClr val="595959"/>
                </a:solidFill>
                <a:latin typeface="+mj-lt"/>
                <a:ea typeface="+mj-ea"/>
                <a:cs typeface="+mj-cs"/>
              </a:rPr>
              <a:t> "1.1-2“</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when </a:t>
            </a:r>
            <a:r>
              <a:rPr lang="en-US" sz="1800" kern="1200" dirty="0">
                <a:solidFill>
                  <a:srgbClr val="595959"/>
                </a:solidFill>
                <a:latin typeface="+mj-lt"/>
                <a:ea typeface="+mj-ea"/>
                <a:cs typeface="+mj-cs"/>
              </a:rPr>
              <a:t>rating&gt;2 </a:t>
            </a:r>
            <a:r>
              <a:rPr lang="en-US" sz="1800" b="1" kern="1200" dirty="0">
                <a:solidFill>
                  <a:srgbClr val="595959"/>
                </a:solidFill>
                <a:latin typeface="+mj-lt"/>
                <a:ea typeface="+mj-ea"/>
                <a:cs typeface="+mj-cs"/>
              </a:rPr>
              <a:t>and</a:t>
            </a:r>
            <a:r>
              <a:rPr lang="en-US" sz="1800" kern="1200" dirty="0">
                <a:solidFill>
                  <a:srgbClr val="595959"/>
                </a:solidFill>
                <a:latin typeface="+mj-lt"/>
                <a:ea typeface="+mj-ea"/>
                <a:cs typeface="+mj-cs"/>
              </a:rPr>
              <a:t> rating&lt;=3 </a:t>
            </a:r>
            <a:r>
              <a:rPr lang="en-US" sz="1800" b="1" kern="1200" dirty="0">
                <a:solidFill>
                  <a:srgbClr val="595959"/>
                </a:solidFill>
                <a:latin typeface="+mj-lt"/>
                <a:ea typeface="+mj-ea"/>
                <a:cs typeface="+mj-cs"/>
              </a:rPr>
              <a:t>then</a:t>
            </a:r>
            <a:r>
              <a:rPr lang="en-US" sz="1800" kern="1200" dirty="0">
                <a:solidFill>
                  <a:srgbClr val="595959"/>
                </a:solidFill>
                <a:latin typeface="+mj-lt"/>
                <a:ea typeface="+mj-ea"/>
                <a:cs typeface="+mj-cs"/>
              </a:rPr>
              <a:t> "2.1-3“</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when </a:t>
            </a:r>
            <a:r>
              <a:rPr lang="en-US" sz="1800" kern="1200" dirty="0">
                <a:solidFill>
                  <a:srgbClr val="595959"/>
                </a:solidFill>
                <a:latin typeface="+mj-lt"/>
                <a:ea typeface="+mj-ea"/>
                <a:cs typeface="+mj-cs"/>
              </a:rPr>
              <a:t>rating&gt;3 </a:t>
            </a:r>
            <a:r>
              <a:rPr lang="en-US" sz="1800" b="1" kern="1200" dirty="0">
                <a:solidFill>
                  <a:srgbClr val="595959"/>
                </a:solidFill>
                <a:latin typeface="+mj-lt"/>
                <a:ea typeface="+mj-ea"/>
                <a:cs typeface="+mj-cs"/>
              </a:rPr>
              <a:t>and</a:t>
            </a:r>
            <a:r>
              <a:rPr lang="en-US" sz="1800" kern="1200" dirty="0">
                <a:solidFill>
                  <a:srgbClr val="595959"/>
                </a:solidFill>
                <a:latin typeface="+mj-lt"/>
                <a:ea typeface="+mj-ea"/>
                <a:cs typeface="+mj-cs"/>
              </a:rPr>
              <a:t> rating&lt;=4 </a:t>
            </a:r>
            <a:r>
              <a:rPr lang="en-US" sz="1800" b="1" kern="1200" dirty="0">
                <a:solidFill>
                  <a:srgbClr val="595959"/>
                </a:solidFill>
                <a:latin typeface="+mj-lt"/>
                <a:ea typeface="+mj-ea"/>
                <a:cs typeface="+mj-cs"/>
              </a:rPr>
              <a:t>then</a:t>
            </a:r>
            <a:r>
              <a:rPr lang="en-US" sz="1800" kern="1200" dirty="0">
                <a:solidFill>
                  <a:srgbClr val="595959"/>
                </a:solidFill>
                <a:latin typeface="+mj-lt"/>
                <a:ea typeface="+mj-ea"/>
                <a:cs typeface="+mj-cs"/>
              </a:rPr>
              <a:t> "3.1-4“</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else</a:t>
            </a:r>
            <a:r>
              <a:rPr lang="en-US" sz="1800" kern="1200" dirty="0">
                <a:solidFill>
                  <a:srgbClr val="595959"/>
                </a:solidFill>
                <a:latin typeface="+mj-lt"/>
                <a:ea typeface="+mj-ea"/>
                <a:cs typeface="+mj-cs"/>
              </a:rPr>
              <a:t> "4.1-5“</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end as </a:t>
            </a:r>
            <a:r>
              <a:rPr lang="en-US" sz="1800" kern="1200" dirty="0">
                <a:solidFill>
                  <a:srgbClr val="595959"/>
                </a:solidFill>
                <a:latin typeface="+mj-lt"/>
                <a:ea typeface="+mj-ea"/>
                <a:cs typeface="+mj-cs"/>
              </a:rPr>
              <a:t>rating_bucket</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 </a:t>
            </a:r>
            <a:r>
              <a:rPr lang="en-US" sz="1800" kern="1200" dirty="0">
                <a:solidFill>
                  <a:srgbClr val="595959"/>
                </a:solidFill>
                <a:latin typeface="+mj-lt"/>
                <a:ea typeface="+mj-ea"/>
                <a:cs typeface="+mj-cs"/>
              </a:rPr>
              <a:t>main_table</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kern="1200" dirty="0">
                <a:solidFill>
                  <a:srgbClr val="595959"/>
                </a:solidFill>
                <a:latin typeface="+mj-lt"/>
                <a:ea typeface="+mj-ea"/>
                <a:cs typeface="+mj-cs"/>
              </a:rPr>
              <a:t>2 </a:t>
            </a:r>
            <a:r>
              <a:rPr lang="en-US" sz="1800" b="1" kern="1200" dirty="0">
                <a:solidFill>
                  <a:srgbClr val="595959"/>
                </a:solidFill>
                <a:latin typeface="+mj-lt"/>
                <a:ea typeface="+mj-ea"/>
                <a:cs typeface="+mj-cs"/>
              </a:rPr>
              <a:t>order by </a:t>
            </a:r>
            <a:r>
              <a:rPr lang="en-US" sz="1800" kern="1200" dirty="0">
                <a:solidFill>
                  <a:srgbClr val="595959"/>
                </a:solidFill>
                <a:latin typeface="+mj-lt"/>
                <a:ea typeface="+mj-ea"/>
                <a:cs typeface="+mj-cs"/>
              </a:rPr>
              <a:t>rating_bucket;</a:t>
            </a:r>
            <a:br>
              <a:rPr lang="en-US" sz="1300" kern="1200" dirty="0">
                <a:solidFill>
                  <a:srgbClr val="595959"/>
                </a:solidFill>
                <a:latin typeface="+mj-lt"/>
                <a:ea typeface="+mj-ea"/>
                <a:cs typeface="+mj-cs"/>
              </a:rPr>
            </a:br>
            <a:endParaRPr lang="en-US" sz="13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347CBC98-EDB8-F5C8-7350-99BE1E8F4496}"/>
              </a:ext>
            </a:extLst>
          </p:cNvPr>
          <p:cNvSpPr>
            <a:spLocks noGrp="1"/>
          </p:cNvSpPr>
          <p:nvPr>
            <p:ph type="body" idx="1"/>
          </p:nvPr>
        </p:nvSpPr>
        <p:spPr>
          <a:xfrm>
            <a:off x="6096000" y="1699797"/>
            <a:ext cx="3083442" cy="1055480"/>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3" name="Picture 2" descr="A screenshot of a computer&#10;&#10;AI-generated content may be incorrect.">
            <a:extLst>
              <a:ext uri="{FF2B5EF4-FFF2-40B4-BE49-F238E27FC236}">
                <a16:creationId xmlns:a16="http://schemas.microsoft.com/office/drawing/2014/main" id="{399D8832-3B7C-E700-F4F6-E437633FA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27537"/>
            <a:ext cx="4188542" cy="2540577"/>
          </a:xfrm>
          <a:prstGeom prst="rect">
            <a:avLst/>
          </a:prstGeom>
        </p:spPr>
      </p:pic>
      <p:sp>
        <p:nvSpPr>
          <p:cNvPr id="4" name="Slide Number Placeholder 3">
            <a:extLst>
              <a:ext uri="{FF2B5EF4-FFF2-40B4-BE49-F238E27FC236}">
                <a16:creationId xmlns:a16="http://schemas.microsoft.com/office/drawing/2014/main" id="{E891DAD1-09ED-7F8B-9E31-6FF9E1009D74}"/>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77000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BC630-C12C-BABD-2853-D673CE06EAF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46850EE0-F97D-D4A4-2573-976734AFD356}"/>
              </a:ext>
            </a:extLst>
          </p:cNvPr>
          <p:cNvSpPr>
            <a:spLocks noGrp="1"/>
          </p:cNvSpPr>
          <p:nvPr>
            <p:ph type="title"/>
          </p:nvPr>
        </p:nvSpPr>
        <p:spPr>
          <a:xfrm>
            <a:off x="117986" y="884904"/>
            <a:ext cx="5330313" cy="5466736"/>
          </a:xfrm>
        </p:spPr>
        <p:txBody>
          <a:bodyPr vert="horz" lIns="91440" tIns="45720" rIns="91440" bIns="45720" rtlCol="0" anchor="b">
            <a:noAutofit/>
          </a:bodyPr>
          <a:lstStyle/>
          <a:p>
            <a:r>
              <a:rPr lang="en-US" sz="1800" b="1" kern="1200" dirty="0">
                <a:solidFill>
                  <a:schemeClr val="accent4">
                    <a:lumMod val="75000"/>
                  </a:schemeClr>
                </a:solidFill>
                <a:latin typeface="+mj-lt"/>
                <a:ea typeface="+mj-ea"/>
                <a:cs typeface="+mj-cs"/>
              </a:rPr>
              <a:t>6. Count of Restaurants based on Cost Bucket</a:t>
            </a:r>
            <a:br>
              <a:rPr lang="en-US" sz="1800" b="1" kern="1200" dirty="0">
                <a:solidFill>
                  <a:srgbClr val="595959"/>
                </a:solidFill>
                <a:latin typeface="+mj-lt"/>
                <a:ea typeface="+mj-ea"/>
                <a:cs typeface="+mj-cs"/>
              </a:rPr>
            </a:b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select count</a:t>
            </a:r>
            <a:r>
              <a:rPr lang="en-US" sz="1600" kern="1200" dirty="0">
                <a:solidFill>
                  <a:srgbClr val="595959"/>
                </a:solidFill>
                <a:latin typeface="+mj-lt"/>
                <a:ea typeface="+mj-ea"/>
                <a:cs typeface="+mj-cs"/>
              </a:rPr>
              <a:t>(m.restaurantname)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rest_count,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case when </a:t>
            </a:r>
            <a:r>
              <a:rPr lang="en-US" sz="1600" kern="1200" dirty="0">
                <a:solidFill>
                  <a:srgbClr val="595959"/>
                </a:solidFill>
                <a:latin typeface="+mj-lt"/>
                <a:ea typeface="+mj-ea"/>
                <a:cs typeface="+mj-cs"/>
              </a:rPr>
              <a:t>((m.average_cost_for_two*c.usd_rate)/.012)&lt;=300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then</a:t>
            </a:r>
            <a:r>
              <a:rPr lang="en-US" sz="1600" kern="1200" dirty="0">
                <a:solidFill>
                  <a:srgbClr val="595959"/>
                </a:solidFill>
                <a:latin typeface="+mj-lt"/>
                <a:ea typeface="+mj-ea"/>
                <a:cs typeface="+mj-cs"/>
              </a:rPr>
              <a:t> "0-300“</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when</a:t>
            </a:r>
            <a:r>
              <a:rPr lang="en-US" sz="1600" kern="1200" dirty="0">
                <a:solidFill>
                  <a:srgbClr val="595959"/>
                </a:solidFill>
                <a:latin typeface="+mj-lt"/>
                <a:ea typeface="+mj-ea"/>
                <a:cs typeface="+mj-cs"/>
              </a:rPr>
              <a:t> ((m.average_cost_for_two*c.usd_rate)/.012)&gt;300 </a:t>
            </a:r>
            <a:r>
              <a:rPr lang="en-US" sz="1600" b="1" kern="1200" dirty="0">
                <a:solidFill>
                  <a:srgbClr val="595959"/>
                </a:solidFill>
                <a:latin typeface="+mj-lt"/>
                <a:ea typeface="+mj-ea"/>
                <a:cs typeface="+mj-cs"/>
              </a:rPr>
              <a:t>and </a:t>
            </a:r>
            <a:r>
              <a:rPr lang="en-US" sz="1600" kern="1200" dirty="0">
                <a:solidFill>
                  <a:srgbClr val="595959"/>
                </a:solidFill>
                <a:latin typeface="+mj-lt"/>
                <a:ea typeface="+mj-ea"/>
                <a:cs typeface="+mj-cs"/>
              </a:rPr>
              <a:t>((m.average_cost_for_two*c.usd_rate)/.012)&lt;=600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then</a:t>
            </a:r>
            <a:r>
              <a:rPr lang="en-US" sz="1600" kern="1200" dirty="0">
                <a:solidFill>
                  <a:srgbClr val="595959"/>
                </a:solidFill>
                <a:latin typeface="+mj-lt"/>
                <a:ea typeface="+mj-ea"/>
                <a:cs typeface="+mj-cs"/>
              </a:rPr>
              <a:t> "301-600“</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when</a:t>
            </a:r>
            <a:r>
              <a:rPr lang="en-US" sz="1600" kern="1200" dirty="0">
                <a:solidFill>
                  <a:srgbClr val="595959"/>
                </a:solidFill>
                <a:latin typeface="+mj-lt"/>
                <a:ea typeface="+mj-ea"/>
                <a:cs typeface="+mj-cs"/>
              </a:rPr>
              <a:t> ((m.average_cost_for_two*c.usd_rate)/.012)&gt;600 </a:t>
            </a:r>
            <a:r>
              <a:rPr lang="en-US" sz="1600" b="1" kern="1200" dirty="0">
                <a:solidFill>
                  <a:srgbClr val="595959"/>
                </a:solidFill>
                <a:latin typeface="+mj-lt"/>
                <a:ea typeface="+mj-ea"/>
                <a:cs typeface="+mj-cs"/>
              </a:rPr>
              <a:t>and</a:t>
            </a:r>
            <a:r>
              <a:rPr lang="en-US" sz="1600" kern="1200" dirty="0">
                <a:solidFill>
                  <a:srgbClr val="595959"/>
                </a:solidFill>
                <a:latin typeface="+mj-lt"/>
                <a:ea typeface="+mj-ea"/>
                <a:cs typeface="+mj-cs"/>
              </a:rPr>
              <a:t>((m.average_cost_for_two*c.usd_rate)/.012)&lt;=1000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then </a:t>
            </a:r>
            <a:r>
              <a:rPr lang="en-US" sz="1600" kern="1200" dirty="0">
                <a:solidFill>
                  <a:srgbClr val="595959"/>
                </a:solidFill>
                <a:latin typeface="+mj-lt"/>
                <a:ea typeface="+mj-ea"/>
                <a:cs typeface="+mj-cs"/>
              </a:rPr>
              <a:t>"601-1000“</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else</a:t>
            </a:r>
            <a:r>
              <a:rPr lang="en-US" sz="1600" kern="1200" dirty="0">
                <a:solidFill>
                  <a:srgbClr val="595959"/>
                </a:solidFill>
                <a:latin typeface="+mj-lt"/>
                <a:ea typeface="+mj-ea"/>
                <a:cs typeface="+mj-cs"/>
              </a:rPr>
              <a:t> "Above 1000“</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end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cost_bucket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from </a:t>
            </a:r>
            <a:r>
              <a:rPr lang="en-US" sz="1600" kern="1200" dirty="0">
                <a:solidFill>
                  <a:srgbClr val="595959"/>
                </a:solidFill>
                <a:latin typeface="+mj-lt"/>
                <a:ea typeface="+mj-ea"/>
                <a:cs typeface="+mj-cs"/>
              </a:rPr>
              <a:t>main_table m </a:t>
            </a:r>
            <a:r>
              <a:rPr lang="en-US" sz="1600" b="1" kern="1200" dirty="0">
                <a:solidFill>
                  <a:srgbClr val="595959"/>
                </a:solidFill>
                <a:latin typeface="+mj-lt"/>
                <a:ea typeface="+mj-ea"/>
                <a:cs typeface="+mj-cs"/>
              </a:rPr>
              <a:t>join</a:t>
            </a:r>
            <a:r>
              <a:rPr lang="en-US" sz="1600" kern="1200" dirty="0">
                <a:solidFill>
                  <a:srgbClr val="595959"/>
                </a:solidFill>
                <a:latin typeface="+mj-lt"/>
                <a:ea typeface="+mj-ea"/>
                <a:cs typeface="+mj-cs"/>
              </a:rPr>
              <a:t> currency c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on</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m.currency</a:t>
            </a:r>
            <a:r>
              <a:rPr lang="en-US" sz="1600" kern="1200" dirty="0">
                <a:solidFill>
                  <a:srgbClr val="595959"/>
                </a:solidFill>
                <a:latin typeface="+mj-lt"/>
                <a:ea typeface="+mj-ea"/>
                <a:cs typeface="+mj-cs"/>
              </a:rPr>
              <a:t>=c.currency</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group by </a:t>
            </a:r>
            <a:r>
              <a:rPr lang="en-US" sz="1600" kern="1200" dirty="0">
                <a:solidFill>
                  <a:srgbClr val="595959"/>
                </a:solidFill>
                <a:latin typeface="+mj-lt"/>
                <a:ea typeface="+mj-ea"/>
                <a:cs typeface="+mj-cs"/>
              </a:rPr>
              <a:t>2 </a:t>
            </a:r>
            <a:r>
              <a:rPr lang="en-US" sz="1600" b="1" kern="1200" dirty="0">
                <a:solidFill>
                  <a:srgbClr val="595959"/>
                </a:solidFill>
                <a:latin typeface="+mj-lt"/>
                <a:ea typeface="+mj-ea"/>
                <a:cs typeface="+mj-cs"/>
              </a:rPr>
              <a:t>order by </a:t>
            </a:r>
            <a:r>
              <a:rPr lang="en-US" sz="1600" kern="1200" dirty="0" err="1">
                <a:solidFill>
                  <a:srgbClr val="595959"/>
                </a:solidFill>
                <a:latin typeface="+mj-lt"/>
                <a:ea typeface="+mj-ea"/>
                <a:cs typeface="+mj-cs"/>
              </a:rPr>
              <a:t>cost_bucket</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endParaRPr lang="en-US" sz="16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D2EF47DD-466A-2A9B-7ACA-ECF6A885045C}"/>
              </a:ext>
            </a:extLst>
          </p:cNvPr>
          <p:cNvSpPr>
            <a:spLocks noGrp="1"/>
          </p:cNvSpPr>
          <p:nvPr>
            <p:ph type="body" idx="1"/>
          </p:nvPr>
        </p:nvSpPr>
        <p:spPr>
          <a:xfrm>
            <a:off x="6449976" y="1718242"/>
            <a:ext cx="3083442" cy="1785506"/>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5" name="Picture 4">
            <a:extLst>
              <a:ext uri="{FF2B5EF4-FFF2-40B4-BE49-F238E27FC236}">
                <a16:creationId xmlns:a16="http://schemas.microsoft.com/office/drawing/2014/main" id="{688C4E66-B283-115E-7186-DBAA39874D72}"/>
              </a:ext>
            </a:extLst>
          </p:cNvPr>
          <p:cNvPicPr>
            <a:picLocks noChangeAspect="1"/>
          </p:cNvPicPr>
          <p:nvPr/>
        </p:nvPicPr>
        <p:blipFill>
          <a:blip r:embed="rId2"/>
          <a:srcRect t="15693" r="6434" b="4858"/>
          <a:stretch/>
        </p:blipFill>
        <p:spPr>
          <a:xfrm>
            <a:off x="6723863" y="2106377"/>
            <a:ext cx="3979317" cy="2390671"/>
          </a:xfrm>
          <a:prstGeom prst="rect">
            <a:avLst/>
          </a:prstGeom>
        </p:spPr>
      </p:pic>
      <p:sp>
        <p:nvSpPr>
          <p:cNvPr id="3" name="Slide Number Placeholder 2">
            <a:extLst>
              <a:ext uri="{FF2B5EF4-FFF2-40B4-BE49-F238E27FC236}">
                <a16:creationId xmlns:a16="http://schemas.microsoft.com/office/drawing/2014/main" id="{583CB787-7354-9EA6-11B7-44E836138605}"/>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92824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73B69-638B-5E7D-0F22-4C1AD20088C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C116B-5BC7-22F7-6415-D08333B8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651B2C-DEDF-C7DE-50DA-69877869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5D62C92-AE47-A0BE-2C58-055D3EA61654}"/>
              </a:ext>
            </a:extLst>
          </p:cNvPr>
          <p:cNvSpPr>
            <a:spLocks noGrp="1"/>
          </p:cNvSpPr>
          <p:nvPr>
            <p:ph type="title"/>
          </p:nvPr>
        </p:nvSpPr>
        <p:spPr>
          <a:xfrm>
            <a:off x="186813" y="1259958"/>
            <a:ext cx="5112774" cy="3587345"/>
          </a:xfrm>
        </p:spPr>
        <p:txBody>
          <a:bodyPr vert="horz" lIns="91440" tIns="45720" rIns="91440" bIns="45720" rtlCol="0" anchor="b">
            <a:normAutofit/>
          </a:bodyPr>
          <a:lstStyle/>
          <a:p>
            <a:r>
              <a:rPr lang="en-US" sz="1600" b="1" kern="1200" dirty="0">
                <a:solidFill>
                  <a:schemeClr val="accent4">
                    <a:lumMod val="75000"/>
                  </a:schemeClr>
                </a:solidFill>
                <a:latin typeface="+mj-lt"/>
                <a:ea typeface="+mj-ea"/>
                <a:cs typeface="+mj-cs"/>
              </a:rPr>
              <a:t>7. Percentage of Restaurants based on "Has_Table_booking”</a:t>
            </a: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Select</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Has_Table_Booking,Count</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restaurant_count,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concat(Round((Count(*) </a:t>
            </a:r>
            <a:r>
              <a:rPr lang="en-US" sz="1600" kern="1200" dirty="0">
                <a:solidFill>
                  <a:srgbClr val="595959"/>
                </a:solidFill>
                <a:latin typeface="+mj-lt"/>
                <a:ea typeface="+mj-ea"/>
                <a:cs typeface="+mj-cs"/>
              </a:rPr>
              <a:t>* 100.0 / (</a:t>
            </a:r>
            <a:r>
              <a:rPr lang="en-US" sz="1600" b="1" kern="1200" dirty="0">
                <a:solidFill>
                  <a:srgbClr val="595959"/>
                </a:solidFill>
                <a:latin typeface="+mj-lt"/>
                <a:ea typeface="+mj-ea"/>
                <a:cs typeface="+mj-cs"/>
              </a:rPr>
              <a:t>Select count(*) From</a:t>
            </a:r>
            <a:r>
              <a:rPr lang="en-US" sz="1600" kern="1200" dirty="0">
                <a:solidFill>
                  <a:srgbClr val="595959"/>
                </a:solidFill>
                <a:latin typeface="+mj-lt"/>
                <a:ea typeface="+mj-ea"/>
                <a:cs typeface="+mj-cs"/>
              </a:rPr>
              <a:t> main_table)), 2),"%")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percentage</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From</a:t>
            </a:r>
            <a:r>
              <a:rPr lang="en-US" sz="1600" kern="1200" dirty="0">
                <a:solidFill>
                  <a:srgbClr val="595959"/>
                </a:solidFill>
                <a:latin typeface="+mj-lt"/>
                <a:ea typeface="+mj-ea"/>
                <a:cs typeface="+mj-cs"/>
              </a:rPr>
              <a:t> main_table</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group by </a:t>
            </a:r>
            <a:r>
              <a:rPr lang="en-US" sz="1600" kern="1200" dirty="0" err="1">
                <a:solidFill>
                  <a:srgbClr val="595959"/>
                </a:solidFill>
                <a:latin typeface="+mj-lt"/>
                <a:ea typeface="+mj-ea"/>
                <a:cs typeface="+mj-cs"/>
              </a:rPr>
              <a:t>Has_Table_Booking</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000" b="1" kern="1200" dirty="0">
                <a:solidFill>
                  <a:srgbClr val="595959"/>
                </a:solidFill>
                <a:latin typeface="+mj-lt"/>
                <a:ea typeface="+mj-ea"/>
                <a:cs typeface="+mj-cs"/>
              </a:rPr>
            </a:br>
            <a:endParaRPr lang="en-US" sz="10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991C8EA3-48CB-F397-EE48-02548B24F4F6}"/>
              </a:ext>
            </a:extLst>
          </p:cNvPr>
          <p:cNvSpPr>
            <a:spLocks noGrp="1"/>
          </p:cNvSpPr>
          <p:nvPr>
            <p:ph type="body" idx="1"/>
          </p:nvPr>
        </p:nvSpPr>
        <p:spPr>
          <a:xfrm>
            <a:off x="6205434" y="1762435"/>
            <a:ext cx="3083442" cy="1785506"/>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2" name="Picture 1" descr="A screenshot of a computer&#10;&#10;AI-generated content may be incorrect.">
            <a:extLst>
              <a:ext uri="{FF2B5EF4-FFF2-40B4-BE49-F238E27FC236}">
                <a16:creationId xmlns:a16="http://schemas.microsoft.com/office/drawing/2014/main" id="{6640EE37-ED62-3AB4-F37E-4DB5F866C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434" y="2372987"/>
            <a:ext cx="4984890" cy="2349909"/>
          </a:xfrm>
          <a:prstGeom prst="rect">
            <a:avLst/>
          </a:prstGeom>
        </p:spPr>
      </p:pic>
      <p:sp>
        <p:nvSpPr>
          <p:cNvPr id="4" name="Slide Number Placeholder 3">
            <a:extLst>
              <a:ext uri="{FF2B5EF4-FFF2-40B4-BE49-F238E27FC236}">
                <a16:creationId xmlns:a16="http://schemas.microsoft.com/office/drawing/2014/main" id="{CC306D39-E67A-E954-366E-F0533DC0DE3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276716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1703A-E975-0A76-4245-B264E305BAD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CE0A657-90B9-14EA-DE44-66C596E95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C77AD2A-1761-05B6-C1E1-D2F0AA7A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34DCFF9A-5276-CFAF-FA77-A7BD40421A06}"/>
              </a:ext>
            </a:extLst>
          </p:cNvPr>
          <p:cNvSpPr>
            <a:spLocks noGrp="1"/>
          </p:cNvSpPr>
          <p:nvPr>
            <p:ph type="title"/>
          </p:nvPr>
        </p:nvSpPr>
        <p:spPr>
          <a:xfrm>
            <a:off x="186813" y="1259958"/>
            <a:ext cx="5261485" cy="3597177"/>
          </a:xfrm>
        </p:spPr>
        <p:txBody>
          <a:bodyPr vert="horz" lIns="91440" tIns="45720" rIns="91440" bIns="45720" rtlCol="0" anchor="b">
            <a:normAutofit/>
          </a:bodyPr>
          <a:lstStyle/>
          <a:p>
            <a:r>
              <a:rPr lang="en-US" sz="1800" b="1" kern="1200" dirty="0">
                <a:solidFill>
                  <a:schemeClr val="accent4">
                    <a:lumMod val="75000"/>
                  </a:schemeClr>
                </a:solidFill>
                <a:latin typeface="+mj-lt"/>
                <a:ea typeface="+mj-ea"/>
                <a:cs typeface="+mj-cs"/>
              </a:rPr>
              <a:t>8. Percentage of Restaurants based on "Has_online_delivery“</a:t>
            </a:r>
            <a:br>
              <a:rPr lang="en-US" sz="1800" b="1" kern="1200" dirty="0">
                <a:solidFill>
                  <a:srgbClr val="595959"/>
                </a:solidFill>
                <a:latin typeface="+mj-lt"/>
                <a:ea typeface="+mj-ea"/>
                <a:cs typeface="+mj-cs"/>
              </a:rPr>
            </a:b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a:t>
            </a:r>
            <a:r>
              <a:rPr lang="en-US" sz="1800" kern="1200" dirty="0">
                <a:solidFill>
                  <a:srgbClr val="595959"/>
                </a:solidFill>
                <a:latin typeface="+mj-lt"/>
                <a:ea typeface="+mj-ea"/>
                <a:cs typeface="+mj-cs"/>
              </a:rPr>
              <a:t> </a:t>
            </a:r>
            <a:r>
              <a:rPr lang="en-US" sz="1800" kern="1200" dirty="0" err="1">
                <a:solidFill>
                  <a:srgbClr val="595959"/>
                </a:solidFill>
                <a:latin typeface="+mj-lt"/>
                <a:ea typeface="+mj-ea"/>
                <a:cs typeface="+mj-cs"/>
              </a:rPr>
              <a:t>has_online_delivery</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count(*) </a:t>
            </a:r>
            <a:r>
              <a:rPr lang="en-US" sz="1800" kern="1200" dirty="0">
                <a:solidFill>
                  <a:srgbClr val="595959"/>
                </a:solidFill>
                <a:latin typeface="+mj-lt"/>
                <a:ea typeface="+mj-ea"/>
                <a:cs typeface="+mj-cs"/>
              </a:rPr>
              <a:t>as </a:t>
            </a:r>
            <a:r>
              <a:rPr lang="en-US" sz="1800" kern="1200" dirty="0" err="1">
                <a:solidFill>
                  <a:srgbClr val="595959"/>
                </a:solidFill>
                <a:latin typeface="+mj-lt"/>
                <a:ea typeface="+mj-ea"/>
                <a:cs typeface="+mj-cs"/>
              </a:rPr>
              <a:t>rest_count</a:t>
            </a:r>
            <a:r>
              <a:rPr lang="en-US" sz="1800" kern="1200" dirty="0">
                <a:solidFill>
                  <a:srgbClr val="595959"/>
                </a:solidFill>
                <a:latin typeface="+mj-lt"/>
                <a:ea typeface="+mj-ea"/>
                <a:cs typeface="+mj-cs"/>
              </a:rPr>
              <a:t>,</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concat(round((count(*)</a:t>
            </a:r>
            <a:r>
              <a:rPr lang="en-US" sz="1800" kern="1200" dirty="0">
                <a:solidFill>
                  <a:srgbClr val="595959"/>
                </a:solidFill>
                <a:latin typeface="+mj-lt"/>
                <a:ea typeface="+mj-ea"/>
                <a:cs typeface="+mj-cs"/>
              </a:rPr>
              <a:t>*100)/(</a:t>
            </a:r>
            <a:r>
              <a:rPr lang="en-US" sz="1800" b="1" kern="1200" dirty="0">
                <a:solidFill>
                  <a:srgbClr val="595959"/>
                </a:solidFill>
                <a:latin typeface="+mj-lt"/>
                <a:ea typeface="+mj-ea"/>
                <a:cs typeface="+mj-cs"/>
              </a:rPr>
              <a:t>select count(*) from</a:t>
            </a:r>
            <a:r>
              <a:rPr lang="en-US" sz="1800" kern="1200" dirty="0">
                <a:solidFill>
                  <a:srgbClr val="595959"/>
                </a:solidFill>
                <a:latin typeface="+mj-lt"/>
                <a:ea typeface="+mj-ea"/>
                <a:cs typeface="+mj-cs"/>
              </a:rPr>
              <a:t> main_table),2),"%") </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as </a:t>
            </a:r>
            <a:r>
              <a:rPr lang="en-US" sz="1800" kern="1200" dirty="0">
                <a:solidFill>
                  <a:srgbClr val="595959"/>
                </a:solidFill>
                <a:latin typeface="+mj-lt"/>
                <a:ea typeface="+mj-ea"/>
                <a:cs typeface="+mj-cs"/>
              </a:rPr>
              <a:t>percentage</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a:t>
            </a:r>
            <a:r>
              <a:rPr lang="en-US" sz="1800" kern="1200" dirty="0">
                <a:solidFill>
                  <a:srgbClr val="595959"/>
                </a:solidFill>
                <a:latin typeface="+mj-lt"/>
                <a:ea typeface="+mj-ea"/>
                <a:cs typeface="+mj-cs"/>
              </a:rPr>
              <a:t> main_table</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kern="1200" dirty="0">
                <a:solidFill>
                  <a:srgbClr val="595959"/>
                </a:solidFill>
                <a:latin typeface="+mj-lt"/>
                <a:ea typeface="+mj-ea"/>
                <a:cs typeface="+mj-cs"/>
              </a:rPr>
              <a:t>1;</a:t>
            </a: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br>
              <a:rPr lang="en-US" sz="1000" kern="1200" dirty="0">
                <a:solidFill>
                  <a:srgbClr val="595959"/>
                </a:solidFill>
                <a:latin typeface="+mj-lt"/>
                <a:ea typeface="+mj-ea"/>
                <a:cs typeface="+mj-cs"/>
              </a:rPr>
            </a:br>
            <a:endParaRPr lang="en-US" sz="10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D2F26B2F-89C7-BD07-7F4F-3B195C3A4BC5}"/>
              </a:ext>
            </a:extLst>
          </p:cNvPr>
          <p:cNvSpPr>
            <a:spLocks noGrp="1"/>
          </p:cNvSpPr>
          <p:nvPr>
            <p:ph type="body" idx="1"/>
          </p:nvPr>
        </p:nvSpPr>
        <p:spPr>
          <a:xfrm>
            <a:off x="6255872" y="1643494"/>
            <a:ext cx="3083442" cy="1785506"/>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3" name="Picture 2" descr="A screenshot of a computer&#10;&#10;AI-generated content may be incorrect.">
            <a:extLst>
              <a:ext uri="{FF2B5EF4-FFF2-40B4-BE49-F238E27FC236}">
                <a16:creationId xmlns:a16="http://schemas.microsoft.com/office/drawing/2014/main" id="{7CE2E546-3201-89FC-6F8C-E25383DEC904}"/>
              </a:ext>
            </a:extLst>
          </p:cNvPr>
          <p:cNvPicPr>
            <a:picLocks noChangeAspect="1"/>
          </p:cNvPicPr>
          <p:nvPr/>
        </p:nvPicPr>
        <p:blipFill>
          <a:blip r:embed="rId2">
            <a:extLst>
              <a:ext uri="{28A0092B-C50C-407E-A947-70E740481C1C}">
                <a14:useLocalDpi xmlns:a14="http://schemas.microsoft.com/office/drawing/2010/main" val="0"/>
              </a:ext>
            </a:extLst>
          </a:blip>
          <a:srcRect t="7360"/>
          <a:stretch/>
        </p:blipFill>
        <p:spPr>
          <a:xfrm>
            <a:off x="6255874" y="2123768"/>
            <a:ext cx="4805579" cy="2231922"/>
          </a:xfrm>
          <a:prstGeom prst="rect">
            <a:avLst/>
          </a:prstGeom>
        </p:spPr>
      </p:pic>
      <p:sp>
        <p:nvSpPr>
          <p:cNvPr id="4" name="Slide Number Placeholder 3">
            <a:extLst>
              <a:ext uri="{FF2B5EF4-FFF2-40B4-BE49-F238E27FC236}">
                <a16:creationId xmlns:a16="http://schemas.microsoft.com/office/drawing/2014/main" id="{0F94F2E9-EA1D-7A50-0606-24A6DA02989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23923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3475C-4664-D7E7-0C8D-B2FF2F30FF0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8A3CB1BF-4A19-1465-0F26-6480C4D3778A}"/>
              </a:ext>
            </a:extLst>
          </p:cNvPr>
          <p:cNvSpPr>
            <a:spLocks noGrp="1"/>
          </p:cNvSpPr>
          <p:nvPr>
            <p:ph type="title"/>
          </p:nvPr>
        </p:nvSpPr>
        <p:spPr>
          <a:xfrm>
            <a:off x="113531" y="871442"/>
            <a:ext cx="4365522" cy="4398647"/>
          </a:xfrm>
        </p:spPr>
        <p:txBody>
          <a:bodyPr vert="horz" lIns="91440" tIns="45720" rIns="91440" bIns="45720" rtlCol="0" anchor="b">
            <a:noAutofit/>
          </a:bodyPr>
          <a:lstStyle/>
          <a:p>
            <a:r>
              <a:rPr lang="en-US" sz="1800" b="1" kern="1200" dirty="0">
                <a:solidFill>
                  <a:schemeClr val="accent4">
                    <a:lumMod val="75000"/>
                  </a:schemeClr>
                </a:solidFill>
                <a:latin typeface="+mj-lt"/>
                <a:ea typeface="+mj-ea"/>
                <a:cs typeface="+mj-cs"/>
              </a:rPr>
              <a:t>9. Rank Top 5 Cuisines based on Restaurant count</a:t>
            </a:r>
            <a:br>
              <a:rPr lang="en-US" sz="1800" b="1" kern="1200" dirty="0">
                <a:solidFill>
                  <a:schemeClr val="accent4">
                    <a:lumMod val="75000"/>
                  </a:schemeClr>
                </a:solidFill>
                <a:latin typeface="+mj-lt"/>
                <a:ea typeface="+mj-ea"/>
                <a:cs typeface="+mj-cs"/>
              </a:rPr>
            </a:b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 * from</a:t>
            </a:r>
            <a:br>
              <a:rPr lang="en-US" sz="1800" kern="1200" dirty="0">
                <a:solidFill>
                  <a:srgbClr val="595959"/>
                </a:solidFill>
                <a:latin typeface="+mj-lt"/>
                <a:ea typeface="+mj-ea"/>
                <a:cs typeface="+mj-cs"/>
              </a:rPr>
            </a:br>
            <a:r>
              <a:rPr lang="en-US" sz="1800" kern="1200" dirty="0">
                <a:solidFill>
                  <a:srgbClr val="595959"/>
                </a:solidFill>
                <a:latin typeface="+mj-lt"/>
                <a:ea typeface="+mj-ea"/>
                <a:cs typeface="+mj-cs"/>
              </a:rPr>
              <a:t>(</a:t>
            </a:r>
            <a:r>
              <a:rPr lang="en-US" sz="1800" b="1" kern="1200" dirty="0">
                <a:solidFill>
                  <a:srgbClr val="595959"/>
                </a:solidFill>
                <a:latin typeface="+mj-lt"/>
                <a:ea typeface="+mj-ea"/>
                <a:cs typeface="+mj-cs"/>
              </a:rPr>
              <a:t>select </a:t>
            </a:r>
            <a:r>
              <a:rPr lang="en-US" sz="1800" kern="1200" dirty="0">
                <a:solidFill>
                  <a:srgbClr val="595959"/>
                </a:solidFill>
                <a:latin typeface="+mj-lt"/>
                <a:ea typeface="+mj-ea"/>
                <a:cs typeface="+mj-cs"/>
              </a:rPr>
              <a:t>cuisines, </a:t>
            </a:r>
            <a:r>
              <a:rPr lang="en-US" sz="1800" b="1" kern="1200" dirty="0">
                <a:solidFill>
                  <a:srgbClr val="595959"/>
                </a:solidFill>
                <a:latin typeface="+mj-lt"/>
                <a:ea typeface="+mj-ea"/>
                <a:cs typeface="+mj-cs"/>
              </a:rPr>
              <a:t>count</a:t>
            </a:r>
            <a:r>
              <a:rPr lang="en-US" sz="1800" kern="1200" dirty="0">
                <a:solidFill>
                  <a:srgbClr val="595959"/>
                </a:solidFill>
                <a:latin typeface="+mj-lt"/>
                <a:ea typeface="+mj-ea"/>
                <a:cs typeface="+mj-cs"/>
              </a:rPr>
              <a:t>(</a:t>
            </a:r>
            <a:r>
              <a:rPr lang="en-US" sz="1800" kern="1200" dirty="0" err="1">
                <a:solidFill>
                  <a:srgbClr val="595959"/>
                </a:solidFill>
                <a:latin typeface="+mj-lt"/>
                <a:ea typeface="+mj-ea"/>
                <a:cs typeface="+mj-cs"/>
              </a:rPr>
              <a:t>restaurantid</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rest_count , </a:t>
            </a:r>
            <a:br>
              <a:rPr lang="en-US" sz="1800" kern="1200" dirty="0">
                <a:solidFill>
                  <a:srgbClr val="595959"/>
                </a:solidFill>
                <a:latin typeface="+mj-lt"/>
                <a:ea typeface="+mj-ea"/>
                <a:cs typeface="+mj-cs"/>
              </a:rPr>
            </a:br>
            <a:r>
              <a:rPr lang="en-US" sz="1800" b="1" kern="1200" dirty="0" err="1">
                <a:solidFill>
                  <a:srgbClr val="595959"/>
                </a:solidFill>
                <a:latin typeface="+mj-lt"/>
                <a:ea typeface="+mj-ea"/>
                <a:cs typeface="+mj-cs"/>
              </a:rPr>
              <a:t>dense_rank</a:t>
            </a:r>
            <a:r>
              <a:rPr lang="en-US" sz="1800" b="1" kern="1200" dirty="0">
                <a:solidFill>
                  <a:srgbClr val="595959"/>
                </a:solidFill>
                <a:latin typeface="+mj-lt"/>
                <a:ea typeface="+mj-ea"/>
                <a:cs typeface="+mj-cs"/>
              </a:rPr>
              <a:t>() over (order by count</a:t>
            </a:r>
            <a:r>
              <a:rPr lang="en-US" sz="1800" kern="1200" dirty="0">
                <a:solidFill>
                  <a:srgbClr val="595959"/>
                </a:solidFill>
                <a:latin typeface="+mj-lt"/>
                <a:ea typeface="+mj-ea"/>
                <a:cs typeface="+mj-cs"/>
              </a:rPr>
              <a:t>(</a:t>
            </a:r>
            <a:r>
              <a:rPr lang="en-US" sz="1800" kern="1200" dirty="0" err="1">
                <a:solidFill>
                  <a:srgbClr val="595959"/>
                </a:solidFill>
                <a:latin typeface="+mj-lt"/>
                <a:ea typeface="+mj-ea"/>
                <a:cs typeface="+mj-cs"/>
              </a:rPr>
              <a:t>restaurantid</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desc</a:t>
            </a:r>
            <a:r>
              <a:rPr lang="en-US" sz="1800" kern="1200" dirty="0">
                <a:solidFill>
                  <a:srgbClr val="595959"/>
                </a:solidFill>
                <a:latin typeface="+mj-lt"/>
                <a:ea typeface="+mj-ea"/>
                <a:cs typeface="+mj-cs"/>
              </a:rPr>
              <a:t>)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ranks</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 </a:t>
            </a:r>
            <a:r>
              <a:rPr lang="en-US" sz="1800" kern="1200" dirty="0">
                <a:solidFill>
                  <a:srgbClr val="595959"/>
                </a:solidFill>
                <a:latin typeface="+mj-lt"/>
                <a:ea typeface="+mj-ea"/>
                <a:cs typeface="+mj-cs"/>
              </a:rPr>
              <a:t>main_table</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kern="1200" dirty="0">
                <a:solidFill>
                  <a:srgbClr val="595959"/>
                </a:solidFill>
                <a:latin typeface="+mj-lt"/>
                <a:ea typeface="+mj-ea"/>
                <a:cs typeface="+mj-cs"/>
              </a:rPr>
              <a:t>1) </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cuisines</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where</a:t>
            </a:r>
            <a:r>
              <a:rPr lang="en-US" sz="1800" kern="1200" dirty="0">
                <a:solidFill>
                  <a:srgbClr val="595959"/>
                </a:solidFill>
                <a:latin typeface="+mj-lt"/>
                <a:ea typeface="+mj-ea"/>
                <a:cs typeface="+mj-cs"/>
              </a:rPr>
              <a:t> ranks&lt;=5;</a:t>
            </a:r>
            <a:br>
              <a:rPr lang="en-US" sz="1800" kern="1200" dirty="0">
                <a:solidFill>
                  <a:srgbClr val="595959"/>
                </a:solidFill>
                <a:latin typeface="+mj-lt"/>
                <a:ea typeface="+mj-ea"/>
                <a:cs typeface="+mj-cs"/>
              </a:rPr>
            </a:br>
            <a:endParaRPr lang="en-US" sz="18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D5A89866-FE98-2F3C-0BBD-A1B273822687}"/>
              </a:ext>
            </a:extLst>
          </p:cNvPr>
          <p:cNvSpPr>
            <a:spLocks noGrp="1"/>
          </p:cNvSpPr>
          <p:nvPr>
            <p:ph type="body" idx="1"/>
          </p:nvPr>
        </p:nvSpPr>
        <p:spPr>
          <a:xfrm>
            <a:off x="5410716" y="1432777"/>
            <a:ext cx="2924843" cy="1637987"/>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4" name="Picture 3" descr="A screenshot of a computer&#10;&#10;AI-generated content may be incorrect.">
            <a:extLst>
              <a:ext uri="{FF2B5EF4-FFF2-40B4-BE49-F238E27FC236}">
                <a16:creationId xmlns:a16="http://schemas.microsoft.com/office/drawing/2014/main" id="{78AEDC9A-FDA6-606E-9BF3-0AE594516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716" y="1955462"/>
            <a:ext cx="6106987" cy="3314627"/>
          </a:xfrm>
          <a:prstGeom prst="rect">
            <a:avLst/>
          </a:prstGeom>
        </p:spPr>
      </p:pic>
      <p:sp>
        <p:nvSpPr>
          <p:cNvPr id="3" name="Slide Number Placeholder 2">
            <a:extLst>
              <a:ext uri="{FF2B5EF4-FFF2-40B4-BE49-F238E27FC236}">
                <a16:creationId xmlns:a16="http://schemas.microsoft.com/office/drawing/2014/main" id="{AC4B93AD-87DF-39A6-FA2B-30435A09CD06}"/>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64187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6D724-DB65-D7EE-9C6C-FD162038D2D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0451C111-95C0-38BB-9711-7D7C509985C5}"/>
              </a:ext>
            </a:extLst>
          </p:cNvPr>
          <p:cNvSpPr>
            <a:spLocks noGrp="1"/>
          </p:cNvSpPr>
          <p:nvPr>
            <p:ph type="title"/>
          </p:nvPr>
        </p:nvSpPr>
        <p:spPr>
          <a:xfrm>
            <a:off x="334297" y="1259958"/>
            <a:ext cx="4945639" cy="3990468"/>
          </a:xfrm>
        </p:spPr>
        <p:txBody>
          <a:bodyPr vert="horz" lIns="91440" tIns="45720" rIns="91440" bIns="45720" rtlCol="0" anchor="b">
            <a:normAutofit/>
          </a:bodyPr>
          <a:lstStyle/>
          <a:p>
            <a:r>
              <a:rPr lang="en-US" sz="1800" b="1" dirty="0">
                <a:solidFill>
                  <a:schemeClr val="accent4">
                    <a:lumMod val="75000"/>
                  </a:schemeClr>
                </a:solidFill>
              </a:rPr>
              <a:t>10</a:t>
            </a:r>
            <a:r>
              <a:rPr lang="en-US" sz="1800" b="1" kern="1200" dirty="0">
                <a:solidFill>
                  <a:schemeClr val="accent4">
                    <a:lumMod val="75000"/>
                  </a:schemeClr>
                </a:solidFill>
                <a:latin typeface="+mj-lt"/>
                <a:ea typeface="+mj-ea"/>
                <a:cs typeface="+mj-cs"/>
              </a:rPr>
              <a:t>. Rank Top 10 Restaurants based on Votes</a:t>
            </a:r>
            <a:br>
              <a:rPr lang="en-US" sz="1800" b="1" kern="1200" dirty="0">
                <a:solidFill>
                  <a:srgbClr val="595959"/>
                </a:solidFill>
                <a:latin typeface="+mj-lt"/>
                <a:ea typeface="+mj-ea"/>
                <a:cs typeface="+mj-cs"/>
              </a:rPr>
            </a:b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select * from</a:t>
            </a:r>
            <a:br>
              <a:rPr lang="en-US" sz="1800" kern="1200" dirty="0">
                <a:solidFill>
                  <a:srgbClr val="595959"/>
                </a:solidFill>
                <a:latin typeface="+mj-lt"/>
                <a:ea typeface="+mj-ea"/>
                <a:cs typeface="+mj-cs"/>
              </a:rPr>
            </a:br>
            <a:r>
              <a:rPr lang="en-US" sz="1800" kern="1200" dirty="0">
                <a:solidFill>
                  <a:srgbClr val="595959"/>
                </a:solidFill>
                <a:latin typeface="+mj-lt"/>
                <a:ea typeface="+mj-ea"/>
                <a:cs typeface="+mj-cs"/>
              </a:rPr>
              <a:t>(</a:t>
            </a:r>
            <a:r>
              <a:rPr lang="en-US" sz="1800" b="1" kern="1200" dirty="0">
                <a:solidFill>
                  <a:srgbClr val="595959"/>
                </a:solidFill>
                <a:latin typeface="+mj-lt"/>
                <a:ea typeface="+mj-ea"/>
                <a:cs typeface="+mj-cs"/>
              </a:rPr>
              <a:t>select</a:t>
            </a:r>
            <a:r>
              <a:rPr lang="en-US" sz="1800" kern="1200" dirty="0">
                <a:solidFill>
                  <a:srgbClr val="595959"/>
                </a:solidFill>
                <a:latin typeface="+mj-lt"/>
                <a:ea typeface="+mj-ea"/>
                <a:cs typeface="+mj-cs"/>
              </a:rPr>
              <a:t> restaurantname, </a:t>
            </a:r>
            <a:r>
              <a:rPr lang="en-US" sz="1800" b="1" kern="1200" dirty="0">
                <a:solidFill>
                  <a:srgbClr val="595959"/>
                </a:solidFill>
                <a:latin typeface="+mj-lt"/>
                <a:ea typeface="+mj-ea"/>
                <a:cs typeface="+mj-cs"/>
              </a:rPr>
              <a:t>sum</a:t>
            </a:r>
            <a:r>
              <a:rPr lang="en-US" sz="1800" kern="1200" dirty="0">
                <a:solidFill>
                  <a:srgbClr val="595959"/>
                </a:solidFill>
                <a:latin typeface="+mj-lt"/>
                <a:ea typeface="+mj-ea"/>
                <a:cs typeface="+mj-cs"/>
              </a:rPr>
              <a:t>(votes) </a:t>
            </a: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votes,</a:t>
            </a:r>
            <a:br>
              <a:rPr lang="en-US" sz="1800" kern="1200" dirty="0">
                <a:solidFill>
                  <a:srgbClr val="595959"/>
                </a:solidFill>
                <a:latin typeface="+mj-lt"/>
                <a:ea typeface="+mj-ea"/>
                <a:cs typeface="+mj-cs"/>
              </a:rPr>
            </a:br>
            <a:r>
              <a:rPr lang="en-US" sz="1800" b="1" kern="1200" dirty="0" err="1">
                <a:solidFill>
                  <a:srgbClr val="595959"/>
                </a:solidFill>
                <a:latin typeface="+mj-lt"/>
                <a:ea typeface="+mj-ea"/>
                <a:cs typeface="+mj-cs"/>
              </a:rPr>
              <a:t>dense_rank</a:t>
            </a:r>
            <a:r>
              <a:rPr lang="en-US" sz="1800" b="1" kern="1200" dirty="0">
                <a:solidFill>
                  <a:srgbClr val="595959"/>
                </a:solidFill>
                <a:latin typeface="+mj-lt"/>
                <a:ea typeface="+mj-ea"/>
                <a:cs typeface="+mj-cs"/>
              </a:rPr>
              <a:t>() over (order by sum</a:t>
            </a:r>
            <a:r>
              <a:rPr lang="en-US" sz="1800" kern="1200" dirty="0">
                <a:solidFill>
                  <a:srgbClr val="595959"/>
                </a:solidFill>
                <a:latin typeface="+mj-lt"/>
                <a:ea typeface="+mj-ea"/>
                <a:cs typeface="+mj-cs"/>
              </a:rPr>
              <a:t>(votes) </a:t>
            </a:r>
            <a:r>
              <a:rPr lang="en-US" sz="1800" b="1" kern="1200" dirty="0">
                <a:solidFill>
                  <a:srgbClr val="595959"/>
                </a:solidFill>
                <a:latin typeface="+mj-lt"/>
                <a:ea typeface="+mj-ea"/>
                <a:cs typeface="+mj-cs"/>
              </a:rPr>
              <a:t>desc</a:t>
            </a:r>
            <a:r>
              <a:rPr lang="en-US" sz="1800" kern="1200" dirty="0">
                <a:solidFill>
                  <a:srgbClr val="595959"/>
                </a:solidFill>
                <a:latin typeface="+mj-lt"/>
                <a:ea typeface="+mj-ea"/>
                <a:cs typeface="+mj-cs"/>
              </a:rPr>
              <a:t>)</a:t>
            </a:r>
            <a:r>
              <a:rPr lang="en-US" sz="1800" b="1" kern="1200" dirty="0">
                <a:solidFill>
                  <a:srgbClr val="595959"/>
                </a:solidFill>
                <a:latin typeface="+mj-lt"/>
                <a:ea typeface="+mj-ea"/>
                <a:cs typeface="+mj-cs"/>
              </a:rPr>
              <a:t> as </a:t>
            </a:r>
            <a:r>
              <a:rPr lang="en-US" sz="1800" kern="1200" dirty="0">
                <a:solidFill>
                  <a:srgbClr val="595959"/>
                </a:solidFill>
                <a:latin typeface="+mj-lt"/>
                <a:ea typeface="+mj-ea"/>
                <a:cs typeface="+mj-cs"/>
              </a:rPr>
              <a:t>ranks</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from </a:t>
            </a:r>
            <a:r>
              <a:rPr lang="en-US" sz="1800" kern="1200" dirty="0">
                <a:solidFill>
                  <a:srgbClr val="595959"/>
                </a:solidFill>
                <a:latin typeface="+mj-lt"/>
                <a:ea typeface="+mj-ea"/>
                <a:cs typeface="+mj-cs"/>
              </a:rPr>
              <a:t>main_table</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group by </a:t>
            </a:r>
            <a:r>
              <a:rPr lang="en-US" sz="1800" kern="1200" dirty="0">
                <a:solidFill>
                  <a:srgbClr val="595959"/>
                </a:solidFill>
                <a:latin typeface="+mj-lt"/>
                <a:ea typeface="+mj-ea"/>
                <a:cs typeface="+mj-cs"/>
              </a:rPr>
              <a:t>1) </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as</a:t>
            </a:r>
            <a:r>
              <a:rPr lang="en-US" sz="1800" kern="1200" dirty="0">
                <a:solidFill>
                  <a:srgbClr val="595959"/>
                </a:solidFill>
                <a:latin typeface="+mj-lt"/>
                <a:ea typeface="+mj-ea"/>
                <a:cs typeface="+mj-cs"/>
              </a:rPr>
              <a:t> votes</a:t>
            </a:r>
            <a:br>
              <a:rPr lang="en-US" sz="1800" kern="1200" dirty="0">
                <a:solidFill>
                  <a:srgbClr val="595959"/>
                </a:solidFill>
                <a:latin typeface="+mj-lt"/>
                <a:ea typeface="+mj-ea"/>
                <a:cs typeface="+mj-cs"/>
              </a:rPr>
            </a:br>
            <a:r>
              <a:rPr lang="en-US" sz="1800" b="1" kern="1200" dirty="0">
                <a:solidFill>
                  <a:srgbClr val="595959"/>
                </a:solidFill>
                <a:latin typeface="+mj-lt"/>
                <a:ea typeface="+mj-ea"/>
                <a:cs typeface="+mj-cs"/>
              </a:rPr>
              <a:t>where</a:t>
            </a:r>
            <a:r>
              <a:rPr lang="en-US" sz="1800" kern="1200" dirty="0">
                <a:solidFill>
                  <a:srgbClr val="595959"/>
                </a:solidFill>
                <a:latin typeface="+mj-lt"/>
                <a:ea typeface="+mj-ea"/>
                <a:cs typeface="+mj-cs"/>
              </a:rPr>
              <a:t> ranks&lt;=10;</a:t>
            </a:r>
            <a:br>
              <a:rPr lang="en-US" sz="1800" kern="1200" dirty="0">
                <a:solidFill>
                  <a:srgbClr val="595959"/>
                </a:solidFill>
                <a:latin typeface="+mj-lt"/>
                <a:ea typeface="+mj-ea"/>
                <a:cs typeface="+mj-cs"/>
              </a:rPr>
            </a:br>
            <a:br>
              <a:rPr lang="en-US" sz="1800" kern="1200" dirty="0">
                <a:solidFill>
                  <a:srgbClr val="595959"/>
                </a:solidFill>
                <a:latin typeface="+mj-lt"/>
                <a:ea typeface="+mj-ea"/>
                <a:cs typeface="+mj-cs"/>
              </a:rPr>
            </a:br>
            <a:br>
              <a:rPr lang="en-US" sz="1300" kern="1200" dirty="0">
                <a:solidFill>
                  <a:srgbClr val="595959"/>
                </a:solidFill>
                <a:latin typeface="+mj-lt"/>
                <a:ea typeface="+mj-ea"/>
                <a:cs typeface="+mj-cs"/>
              </a:rPr>
            </a:br>
            <a:br>
              <a:rPr lang="en-US" sz="1300" kern="1200" dirty="0">
                <a:solidFill>
                  <a:srgbClr val="595959"/>
                </a:solidFill>
                <a:latin typeface="+mj-lt"/>
                <a:ea typeface="+mj-ea"/>
                <a:cs typeface="+mj-cs"/>
              </a:rPr>
            </a:br>
            <a:endParaRPr lang="en-US" sz="13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BE112D7C-7D01-A4C6-B58D-E7EB421236DD}"/>
              </a:ext>
            </a:extLst>
          </p:cNvPr>
          <p:cNvSpPr>
            <a:spLocks noGrp="1"/>
          </p:cNvSpPr>
          <p:nvPr>
            <p:ph type="body" idx="1"/>
          </p:nvPr>
        </p:nvSpPr>
        <p:spPr>
          <a:xfrm>
            <a:off x="6449976" y="1135625"/>
            <a:ext cx="3083442" cy="1542177"/>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3" name="Picture 2" descr="A screenshot of a computer&#10;&#10;AI-generated content may be incorrect.">
            <a:extLst>
              <a:ext uri="{FF2B5EF4-FFF2-40B4-BE49-F238E27FC236}">
                <a16:creationId xmlns:a16="http://schemas.microsoft.com/office/drawing/2014/main" id="{5AE69E4F-3499-984A-3D4A-2668A8935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976" y="1523999"/>
            <a:ext cx="4571985" cy="4375356"/>
          </a:xfrm>
          <a:prstGeom prst="rect">
            <a:avLst/>
          </a:prstGeom>
        </p:spPr>
      </p:pic>
      <p:sp>
        <p:nvSpPr>
          <p:cNvPr id="4" name="Slide Number Placeholder 3">
            <a:extLst>
              <a:ext uri="{FF2B5EF4-FFF2-40B4-BE49-F238E27FC236}">
                <a16:creationId xmlns:a16="http://schemas.microsoft.com/office/drawing/2014/main" id="{3F6B0831-7A34-59BE-FE30-BD2E8F1E7EA4}"/>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21153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29F9A-BE57-198B-78AD-84110C580C2D}"/>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86C0B9-FC73-9AB1-0816-66EC8D095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A69DF84-D90C-A96C-9D2A-F9A6AC69E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CB12C395-6A49-2EEC-6DDB-C39229A4BC70}"/>
              </a:ext>
            </a:extLst>
          </p:cNvPr>
          <p:cNvSpPr>
            <a:spLocks noGrp="1"/>
          </p:cNvSpPr>
          <p:nvPr>
            <p:ph type="title"/>
          </p:nvPr>
        </p:nvSpPr>
        <p:spPr>
          <a:xfrm>
            <a:off x="304799" y="599767"/>
            <a:ext cx="5053781" cy="5594555"/>
          </a:xfrm>
        </p:spPr>
        <p:txBody>
          <a:bodyPr vert="horz" lIns="91440" tIns="45720" rIns="91440" bIns="45720" rtlCol="0" anchor="b">
            <a:normAutofit/>
          </a:bodyPr>
          <a:lstStyle/>
          <a:p>
            <a:r>
              <a:rPr lang="en-US" sz="1600" b="1" kern="1200" dirty="0">
                <a:solidFill>
                  <a:schemeClr val="accent4">
                    <a:lumMod val="75000"/>
                  </a:schemeClr>
                </a:solidFill>
                <a:latin typeface="+mj-lt"/>
                <a:ea typeface="+mj-ea"/>
                <a:cs typeface="+mj-cs"/>
              </a:rPr>
              <a:t>11. Restaurants, Cuisines, Country, City, Votes, Average rating, Total Cost (INR), Total Cost(USD)</a:t>
            </a:r>
            <a:br>
              <a:rPr lang="en-US" sz="1600" b="1" kern="1200" dirty="0">
                <a:solidFill>
                  <a:schemeClr val="accent4">
                    <a:lumMod val="75000"/>
                  </a:schemeClr>
                </a:solidFill>
                <a:latin typeface="+mj-lt"/>
                <a:ea typeface="+mj-ea"/>
                <a:cs typeface="+mj-cs"/>
              </a:rPr>
            </a:br>
            <a:br>
              <a:rPr lang="en-US" sz="1600" b="1" kern="1200" dirty="0">
                <a:solidFill>
                  <a:srgbClr val="595959"/>
                </a:solidFill>
                <a:latin typeface="+mj-lt"/>
                <a:ea typeface="+mj-ea"/>
                <a:cs typeface="+mj-cs"/>
              </a:rPr>
            </a:br>
            <a:r>
              <a:rPr lang="en-US" sz="1600" b="1" kern="1200" dirty="0">
                <a:solidFill>
                  <a:srgbClr val="595959"/>
                </a:solidFill>
                <a:latin typeface="+mj-lt"/>
                <a:ea typeface="+mj-ea"/>
                <a:cs typeface="+mj-cs"/>
              </a:rPr>
              <a:t>Select Count</a:t>
            </a:r>
            <a:r>
              <a:rPr lang="en-US" sz="1600" kern="1200" dirty="0">
                <a:solidFill>
                  <a:srgbClr val="595959"/>
                </a:solidFill>
                <a:latin typeface="+mj-lt"/>
                <a:ea typeface="+mj-ea"/>
                <a:cs typeface="+mj-cs"/>
              </a:rPr>
              <a:t>(</a:t>
            </a:r>
            <a:r>
              <a:rPr lang="en-US" sz="1600" kern="1200" dirty="0" err="1">
                <a:solidFill>
                  <a:srgbClr val="595959"/>
                </a:solidFill>
                <a:latin typeface="+mj-lt"/>
                <a:ea typeface="+mj-ea"/>
                <a:cs typeface="+mj-cs"/>
              </a:rPr>
              <a:t>RestaurantID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Total_Restaurant</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Count(Distinct </a:t>
            </a:r>
            <a:r>
              <a:rPr lang="en-US" sz="1600" kern="1200" dirty="0">
                <a:solidFill>
                  <a:srgbClr val="595959"/>
                </a:solidFill>
                <a:latin typeface="+mj-lt"/>
                <a:ea typeface="+mj-ea"/>
                <a:cs typeface="+mj-cs"/>
              </a:rPr>
              <a:t>Cuisines) </a:t>
            </a:r>
            <a:r>
              <a:rPr lang="en-US" sz="1600" b="1" kern="1200" dirty="0">
                <a:solidFill>
                  <a:srgbClr val="595959"/>
                </a:solidFill>
                <a:latin typeface="+mj-lt"/>
                <a:ea typeface="+mj-ea"/>
                <a:cs typeface="+mj-cs"/>
              </a:rPr>
              <a:t>as </a:t>
            </a:r>
            <a:r>
              <a:rPr lang="en-US" sz="1600" kern="1200" dirty="0" err="1">
                <a:solidFill>
                  <a:srgbClr val="595959"/>
                </a:solidFill>
                <a:latin typeface="+mj-lt"/>
                <a:ea typeface="+mj-ea"/>
                <a:cs typeface="+mj-cs"/>
              </a:rPr>
              <a:t>Total_Cuisines</a:t>
            </a:r>
            <a:r>
              <a:rPr lang="en-US" sz="1600" kern="1200" dirty="0">
                <a:solidFill>
                  <a:srgbClr val="595959"/>
                </a:solidFill>
                <a:latin typeface="+mj-lt"/>
                <a:ea typeface="+mj-ea"/>
                <a:cs typeface="+mj-cs"/>
              </a:rPr>
              <a:t>,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Count(Distinct </a:t>
            </a:r>
            <a:r>
              <a:rPr lang="en-US" sz="1600" kern="1200" dirty="0" err="1">
                <a:solidFill>
                  <a:srgbClr val="595959"/>
                </a:solidFill>
                <a:latin typeface="+mj-lt"/>
                <a:ea typeface="+mj-ea"/>
                <a:cs typeface="+mj-cs"/>
              </a:rPr>
              <a:t>CountryCode</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Total_Country</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Count(Distinct </a:t>
            </a:r>
            <a:r>
              <a:rPr lang="en-US" sz="1600" kern="1200" dirty="0">
                <a:solidFill>
                  <a:srgbClr val="595959"/>
                </a:solidFill>
                <a:latin typeface="+mj-lt"/>
                <a:ea typeface="+mj-ea"/>
                <a:cs typeface="+mj-cs"/>
              </a:rPr>
              <a:t>City)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Total_City</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Concat(Round(Sum</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Round</a:t>
            </a:r>
            <a:r>
              <a:rPr lang="en-US" sz="1600" kern="1200" dirty="0">
                <a:solidFill>
                  <a:srgbClr val="595959"/>
                </a:solidFill>
                <a:latin typeface="+mj-lt"/>
                <a:ea typeface="+mj-ea"/>
                <a:cs typeface="+mj-cs"/>
              </a:rPr>
              <a:t>(Votes)) / 1000), 'K’) </a:t>
            </a:r>
            <a:r>
              <a:rPr lang="en-US" sz="1600" b="1" kern="1200" dirty="0">
                <a:solidFill>
                  <a:srgbClr val="595959"/>
                </a:solidFill>
                <a:latin typeface="+mj-lt"/>
                <a:ea typeface="+mj-ea"/>
                <a:cs typeface="+mj-cs"/>
              </a:rPr>
              <a:t>As </a:t>
            </a:r>
            <a:r>
              <a:rPr lang="en-US" sz="1600" kern="1200" dirty="0" err="1">
                <a:solidFill>
                  <a:srgbClr val="595959"/>
                </a:solidFill>
                <a:latin typeface="+mj-lt"/>
                <a:ea typeface="+mj-ea"/>
                <a:cs typeface="+mj-cs"/>
              </a:rPr>
              <a:t>Total_Votes</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Avg</a:t>
            </a:r>
            <a:r>
              <a:rPr lang="en-US" sz="1600" kern="1200" dirty="0">
                <a:solidFill>
                  <a:srgbClr val="595959"/>
                </a:solidFill>
                <a:latin typeface="+mj-lt"/>
                <a:ea typeface="+mj-ea"/>
                <a:cs typeface="+mj-cs"/>
              </a:rPr>
              <a:t>(Rating)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Avg_Rating</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Concat(Round(Sum</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Round</a:t>
            </a:r>
            <a:r>
              <a:rPr lang="en-US" sz="1600" kern="1200" dirty="0">
                <a:solidFill>
                  <a:srgbClr val="595959"/>
                </a:solidFill>
                <a:latin typeface="+mj-lt"/>
                <a:ea typeface="+mj-ea"/>
                <a:cs typeface="+mj-cs"/>
              </a:rPr>
              <a:t>(</a:t>
            </a:r>
            <a:r>
              <a:rPr lang="en-US" sz="1600" kern="1200" dirty="0" err="1">
                <a:solidFill>
                  <a:srgbClr val="595959"/>
                </a:solidFill>
                <a:latin typeface="+mj-lt"/>
                <a:ea typeface="+mj-ea"/>
                <a:cs typeface="+mj-cs"/>
              </a:rPr>
              <a:t>Indian_RupeesCost</a:t>
            </a:r>
            <a:r>
              <a:rPr lang="en-US" sz="1600" kern="1200" dirty="0">
                <a:solidFill>
                  <a:srgbClr val="595959"/>
                </a:solidFill>
                <a:latin typeface="+mj-lt"/>
                <a:ea typeface="+mj-ea"/>
                <a:cs typeface="+mj-cs"/>
              </a:rPr>
              <a:t>)) / 1000), 'K’)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Total_Cost_in_Rupees</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Concat(Round(Sum</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Round</a:t>
            </a:r>
            <a:r>
              <a:rPr lang="en-US" sz="1600" kern="1200" dirty="0">
                <a:solidFill>
                  <a:srgbClr val="595959"/>
                </a:solidFill>
                <a:latin typeface="+mj-lt"/>
                <a:ea typeface="+mj-ea"/>
                <a:cs typeface="+mj-cs"/>
              </a:rPr>
              <a:t>(</a:t>
            </a:r>
            <a:r>
              <a:rPr lang="en-US" sz="1600" kern="1200" dirty="0" err="1">
                <a:solidFill>
                  <a:srgbClr val="595959"/>
                </a:solidFill>
                <a:latin typeface="+mj-lt"/>
                <a:ea typeface="+mj-ea"/>
                <a:cs typeface="+mj-cs"/>
              </a:rPr>
              <a:t>USDCost</a:t>
            </a:r>
            <a:r>
              <a:rPr lang="en-US" sz="1600" kern="1200" dirty="0">
                <a:solidFill>
                  <a:srgbClr val="595959"/>
                </a:solidFill>
                <a:latin typeface="+mj-lt"/>
                <a:ea typeface="+mj-ea"/>
                <a:cs typeface="+mj-cs"/>
              </a:rPr>
              <a:t>)) / 1000), '$')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kern="1200" dirty="0" err="1">
                <a:solidFill>
                  <a:srgbClr val="595959"/>
                </a:solidFill>
                <a:latin typeface="+mj-lt"/>
                <a:ea typeface="+mj-ea"/>
                <a:cs typeface="+mj-cs"/>
              </a:rPr>
              <a:t>Total_Cost_in_USD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from</a:t>
            </a:r>
            <a:r>
              <a:rPr lang="en-US" sz="1600" kern="1200" dirty="0">
                <a:solidFill>
                  <a:srgbClr val="595959"/>
                </a:solidFill>
                <a:latin typeface="+mj-lt"/>
                <a:ea typeface="+mj-ea"/>
                <a:cs typeface="+mj-cs"/>
              </a:rPr>
              <a:t> main;</a:t>
            </a: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br>
              <a:rPr lang="en-US" sz="1400" kern="1200" dirty="0">
                <a:solidFill>
                  <a:srgbClr val="595959"/>
                </a:solidFill>
                <a:latin typeface="+mj-lt"/>
                <a:ea typeface="+mj-ea"/>
                <a:cs typeface="+mj-cs"/>
              </a:rPr>
            </a:br>
            <a:endParaRPr lang="en-US" sz="14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8C752856-3364-6D05-5603-FA0559FA6824}"/>
              </a:ext>
            </a:extLst>
          </p:cNvPr>
          <p:cNvSpPr>
            <a:spLocks noGrp="1"/>
          </p:cNvSpPr>
          <p:nvPr>
            <p:ph type="body" idx="1"/>
          </p:nvPr>
        </p:nvSpPr>
        <p:spPr>
          <a:xfrm>
            <a:off x="5448300" y="1616252"/>
            <a:ext cx="2167525" cy="524160"/>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3" name="Picture 2">
            <a:extLst>
              <a:ext uri="{FF2B5EF4-FFF2-40B4-BE49-F238E27FC236}">
                <a16:creationId xmlns:a16="http://schemas.microsoft.com/office/drawing/2014/main" id="{1583C35E-A49D-6D90-860A-D1BCD53E6FD3}"/>
              </a:ext>
            </a:extLst>
          </p:cNvPr>
          <p:cNvPicPr>
            <a:picLocks noChangeAspect="1"/>
          </p:cNvPicPr>
          <p:nvPr/>
        </p:nvPicPr>
        <p:blipFill>
          <a:blip r:embed="rId2">
            <a:extLst>
              <a:ext uri="{28A0092B-C50C-407E-A947-70E740481C1C}">
                <a14:useLocalDpi xmlns:a14="http://schemas.microsoft.com/office/drawing/2010/main" val="0"/>
              </a:ext>
            </a:extLst>
          </a:blip>
          <a:srcRect t="18422"/>
          <a:stretch/>
        </p:blipFill>
        <p:spPr>
          <a:xfrm>
            <a:off x="5448300" y="2524990"/>
            <a:ext cx="6743700" cy="1131827"/>
          </a:xfrm>
          <a:prstGeom prst="rect">
            <a:avLst/>
          </a:prstGeom>
        </p:spPr>
      </p:pic>
      <p:sp>
        <p:nvSpPr>
          <p:cNvPr id="4" name="Slide Number Placeholder 3">
            <a:extLst>
              <a:ext uri="{FF2B5EF4-FFF2-40B4-BE49-F238E27FC236}">
                <a16:creationId xmlns:a16="http://schemas.microsoft.com/office/drawing/2014/main" id="{113BDBB7-8814-D3ED-BF80-891AE7B9E884}"/>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21620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A1FD-FAC7-09A8-27C6-6FEF84FE876A}"/>
              </a:ext>
            </a:extLst>
          </p:cNvPr>
          <p:cNvSpPr>
            <a:spLocks noGrp="1"/>
          </p:cNvSpPr>
          <p:nvPr>
            <p:ph type="title"/>
          </p:nvPr>
        </p:nvSpPr>
        <p:spPr>
          <a:xfrm>
            <a:off x="838200" y="365126"/>
            <a:ext cx="4023049" cy="754548"/>
          </a:xfrm>
        </p:spPr>
        <p:txBody>
          <a:bodyPr/>
          <a:lstStyle/>
          <a:p>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48F5F4-0721-F260-884E-5C1C3601701A}"/>
              </a:ext>
            </a:extLst>
          </p:cNvPr>
          <p:cNvSpPr>
            <a:spLocks noGrp="1"/>
          </p:cNvSpPr>
          <p:nvPr>
            <p:ph idx="1"/>
          </p:nvPr>
        </p:nvSpPr>
        <p:spPr>
          <a:xfrm>
            <a:off x="578497" y="1334278"/>
            <a:ext cx="11103429" cy="4842685"/>
          </a:xfrm>
        </p:spPr>
        <p:txBody>
          <a:bodyPr>
            <a:normAutofit lnSpcReduction="10000"/>
          </a:bodyPr>
          <a:lstStyle/>
          <a:p>
            <a:pPr marL="0" indent="0" algn="just">
              <a:buNone/>
            </a:pPr>
            <a:r>
              <a:rPr lang="en-US" sz="3600" dirty="0">
                <a:latin typeface="Times New Roman" panose="02020603050405020304" pitchFamily="18" charset="0"/>
                <a:cs typeface="Times New Roman" panose="02020603050405020304" pitchFamily="18" charset="0"/>
              </a:rPr>
              <a:t>The Zomato Restaurant Analysis Project examines restaurant data across different cities and regions, focusing on key factors like restaurant locations, cuisine preferences, pricing strategies, and customer satisfaction indicators. The analysis includes essential attributes such as the availability of online delivery, price range, and ratings, providing valuable insights into the operational dynamics of restaurants and customer trends. Temporal data on restaurant openings adds another layer of insights for strategic business planning.</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2C2FD4-BD8D-1085-E689-ECECF0CAF071}"/>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93377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28CD-96AB-7E87-5DA9-02F7521CFA6F}"/>
              </a:ext>
            </a:extLst>
          </p:cNvPr>
          <p:cNvSpPr>
            <a:spLocks noGrp="1"/>
          </p:cNvSpPr>
          <p:nvPr>
            <p:ph type="title"/>
          </p:nvPr>
        </p:nvSpPr>
        <p:spPr>
          <a:xfrm>
            <a:off x="956279" y="274355"/>
            <a:ext cx="9603275" cy="1049235"/>
          </a:xfrm>
        </p:spPr>
        <p:txBody>
          <a:bodyPr/>
          <a:lstStyle/>
          <a:p>
            <a:r>
              <a:rPr lang="en-US" b="1" dirty="0">
                <a:latin typeface="Times New Roman" panose="02020603050405020304" pitchFamily="18" charset="0"/>
                <a:cs typeface="Times New Roman" panose="02020603050405020304" pitchFamily="18" charset="0"/>
              </a:rPr>
              <a:t>BUSINESS IMPLICATION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9618E9-7F2E-F951-F0AD-CE6089109B0F}"/>
              </a:ext>
            </a:extLst>
          </p:cNvPr>
          <p:cNvSpPr>
            <a:spLocks noGrp="1"/>
          </p:cNvSpPr>
          <p:nvPr>
            <p:ph idx="1"/>
          </p:nvPr>
        </p:nvSpPr>
        <p:spPr>
          <a:xfrm>
            <a:off x="838200" y="1825624"/>
            <a:ext cx="9938657" cy="4213226"/>
          </a:xfrm>
        </p:spPr>
        <p:txBody>
          <a:bodyPr>
            <a:noAutofit/>
          </a:bodyPr>
          <a:lstStyle/>
          <a:p>
            <a:pPr marL="0" indent="0">
              <a:lnSpc>
                <a:spcPct val="100000"/>
              </a:lnSpc>
              <a:buNone/>
            </a:pPr>
            <a:r>
              <a:rPr lang="en-US" sz="3200" b="1" dirty="0">
                <a:latin typeface="Times New Roman" panose="02020603050405020304" pitchFamily="18" charset="0"/>
                <a:cs typeface="Times New Roman" panose="02020603050405020304" pitchFamily="18" charset="0"/>
              </a:rPr>
              <a:t>STRATEGIES</a:t>
            </a:r>
          </a:p>
          <a:p>
            <a:pPr>
              <a:lnSpc>
                <a:spcPct val="100000"/>
              </a:lnSpc>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Improve Customer Experience</a:t>
            </a:r>
          </a:p>
          <a:p>
            <a:pPr>
              <a:lnSpc>
                <a:spcPct val="10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Expand Online and Table Booking Services</a:t>
            </a:r>
            <a:endParaRPr lang="en-IN" sz="3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Enhance Market Penetration</a:t>
            </a:r>
          </a:p>
          <a:p>
            <a:pPr>
              <a:lnSpc>
                <a:spcPct val="100000"/>
              </a:lnSpc>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Optimize Pricing Strategy</a:t>
            </a:r>
          </a:p>
          <a:p>
            <a:pPr>
              <a:lnSpc>
                <a:spcPct val="100000"/>
              </a:lnSpc>
              <a:buFont typeface="Wingdings" panose="05000000000000000000" pitchFamily="2" charset="2"/>
              <a:buChar char="§"/>
            </a:pPr>
            <a:endParaRPr lang="en-IN"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F78786C-2F84-6DAE-C239-63A37D6AB5FA}"/>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967994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BDE3-333E-02F5-4087-3D08E940C8BC}"/>
              </a:ext>
            </a:extLst>
          </p:cNvPr>
          <p:cNvSpPr>
            <a:spLocks noGrp="1"/>
          </p:cNvSpPr>
          <p:nvPr>
            <p:ph type="title"/>
          </p:nvPr>
        </p:nvSpPr>
        <p:spPr>
          <a:xfrm>
            <a:off x="838200" y="136526"/>
            <a:ext cx="10515600" cy="673100"/>
          </a:xfrm>
        </p:spPr>
        <p:txBody>
          <a:bodyPr>
            <a:normAutofit fontScale="90000"/>
          </a:bodyPr>
          <a:lstStyle/>
          <a:p>
            <a:r>
              <a:rPr lang="en-IN" b="1" dirty="0">
                <a:latin typeface="Times New Roman" panose="02020603050405020304" pitchFamily="18" charset="0"/>
                <a:cs typeface="Times New Roman" panose="02020603050405020304" pitchFamily="18" charset="0"/>
              </a:rPr>
              <a:t>Challenges Faced &amp; Solution</a:t>
            </a:r>
          </a:p>
        </p:txBody>
      </p:sp>
      <p:sp>
        <p:nvSpPr>
          <p:cNvPr id="3" name="Content Placeholder 2">
            <a:extLst>
              <a:ext uri="{FF2B5EF4-FFF2-40B4-BE49-F238E27FC236}">
                <a16:creationId xmlns:a16="http://schemas.microsoft.com/office/drawing/2014/main" id="{7C35342D-E71A-AD00-5F2B-E9825FA0DE20}"/>
              </a:ext>
            </a:extLst>
          </p:cNvPr>
          <p:cNvSpPr>
            <a:spLocks noGrp="1"/>
          </p:cNvSpPr>
          <p:nvPr>
            <p:ph idx="1"/>
          </p:nvPr>
        </p:nvSpPr>
        <p:spPr>
          <a:xfrm>
            <a:off x="476251" y="809626"/>
            <a:ext cx="11325224" cy="5791199"/>
          </a:xfrm>
        </p:spPr>
        <p:txBody>
          <a:bodyPr>
            <a:normAutofit/>
          </a:bodyPr>
          <a:lstStyle/>
          <a:p>
            <a:pPr algn="just"/>
            <a:r>
              <a:rPr lang="en-IN" b="1" dirty="0">
                <a:solidFill>
                  <a:srgbClr val="FF0000"/>
                </a:solidFill>
                <a:latin typeface="Times New Roman" panose="02020603050405020304" pitchFamily="18" charset="0"/>
                <a:cs typeface="Times New Roman" panose="02020603050405020304" pitchFamily="18" charset="0"/>
              </a:rPr>
              <a:t>Low Average Rating</a:t>
            </a:r>
          </a:p>
          <a:p>
            <a:pPr marL="0" indent="0" algn="just">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Conduct sentiment analysis on reviews to identify common complaints and address them through menu improvements, better service, or targeted promotions.</a:t>
            </a:r>
            <a:endParaRPr lang="en-IN" dirty="0">
              <a:latin typeface="Times New Roman" panose="02020603050405020304" pitchFamily="18" charset="0"/>
              <a:cs typeface="Times New Roman" panose="02020603050405020304" pitchFamily="18" charset="0"/>
            </a:endParaRPr>
          </a:p>
          <a:p>
            <a:pPr algn="just"/>
            <a:r>
              <a:rPr lang="en-IN" b="1" dirty="0">
                <a:solidFill>
                  <a:srgbClr val="FF0000"/>
                </a:solidFill>
                <a:latin typeface="Times New Roman" panose="02020603050405020304" pitchFamily="18" charset="0"/>
                <a:cs typeface="Times New Roman" panose="02020603050405020304" pitchFamily="18" charset="0"/>
              </a:rPr>
              <a:t>Limited Online Delivery</a:t>
            </a:r>
          </a:p>
          <a:p>
            <a:pPr marL="0" indent="0" algn="just">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Encourage more restaurants to partner with delivery platforms </a:t>
            </a:r>
            <a:endParaRPr lang="en-IN" dirty="0">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Imbalance in Table Booking Preferences</a:t>
            </a:r>
          </a:p>
          <a:p>
            <a:pPr marL="0" indent="0" algn="just">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Implement a user-friendly booking system and offer incentives for pre-booking.</a:t>
            </a:r>
            <a:endParaRPr lang="en-IN" dirty="0">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High Concentration in Certain Cities</a:t>
            </a:r>
          </a:p>
          <a:p>
            <a:pPr marL="0" indent="0" algn="just">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Expand marketing efforts and partnerships in underrepresented cities.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17D760-E9E5-454E-E8E1-CE82E935E461}"/>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60096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775DEF-8C08-CC73-1458-A27E53268862}"/>
              </a:ext>
            </a:extLst>
          </p:cNvPr>
          <p:cNvSpPr>
            <a:spLocks noGrp="1"/>
          </p:cNvSpPr>
          <p:nvPr>
            <p:ph type="body" idx="1"/>
          </p:nvPr>
        </p:nvSpPr>
        <p:spPr>
          <a:xfrm>
            <a:off x="485775" y="455614"/>
            <a:ext cx="8556625" cy="798512"/>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5C0923-DB55-95A7-939C-DB092DA8DE19}"/>
              </a:ext>
            </a:extLst>
          </p:cNvPr>
          <p:cNvSpPr txBox="1"/>
          <p:nvPr/>
        </p:nvSpPr>
        <p:spPr>
          <a:xfrm>
            <a:off x="485775" y="1254126"/>
            <a:ext cx="11125199"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Zomato Restaurant Analysis highlights key insights into restaurant distribution, customer preferences, and service gaps.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low average rating and limited adoption of online services suggest an opportunity for restaurants to enhance customer experience and embrace digital transformation.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inclusion of rating and voting data highlights the importance of customer feedback in maintaining service quality.</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North Indian and Chinese cuisines are customer favorites.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Ratings and pricing significantly influence customer choice</a:t>
            </a:r>
            <a:endParaRPr lang="en-IN"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3200" dirty="0"/>
          </a:p>
        </p:txBody>
      </p:sp>
      <p:sp>
        <p:nvSpPr>
          <p:cNvPr id="8" name="Slide Number Placeholder 7">
            <a:extLst>
              <a:ext uri="{FF2B5EF4-FFF2-40B4-BE49-F238E27FC236}">
                <a16:creationId xmlns:a16="http://schemas.microsoft.com/office/drawing/2014/main" id="{C958612F-9528-E33D-EE1E-A3C977E1D070}"/>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50947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6A27BE-D7C2-99F7-1A6B-11796B694FC6}"/>
              </a:ext>
            </a:extLst>
          </p:cNvPr>
          <p:cNvSpPr>
            <a:spLocks noGrp="1"/>
          </p:cNvSpPr>
          <p:nvPr>
            <p:ph type="body" idx="1"/>
          </p:nvPr>
        </p:nvSpPr>
        <p:spPr>
          <a:xfrm>
            <a:off x="790575" y="594648"/>
            <a:ext cx="8188325" cy="533399"/>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Insights and Recommendations</a:t>
            </a:r>
          </a:p>
        </p:txBody>
      </p:sp>
      <p:sp>
        <p:nvSpPr>
          <p:cNvPr id="5" name="TextBox 4">
            <a:extLst>
              <a:ext uri="{FF2B5EF4-FFF2-40B4-BE49-F238E27FC236}">
                <a16:creationId xmlns:a16="http://schemas.microsoft.com/office/drawing/2014/main" id="{68EDB108-D338-C454-190A-CFEE86605E2A}"/>
              </a:ext>
            </a:extLst>
          </p:cNvPr>
          <p:cNvSpPr txBox="1"/>
          <p:nvPr/>
        </p:nvSpPr>
        <p:spPr>
          <a:xfrm>
            <a:off x="790575" y="1394149"/>
            <a:ext cx="9058275"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Customer Engagement</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Technology Integration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Geographical Expansion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Service Quality Improvement</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Marketing and Awareness</a:t>
            </a:r>
          </a:p>
        </p:txBody>
      </p:sp>
      <p:sp>
        <p:nvSpPr>
          <p:cNvPr id="6" name="Slide Number Placeholder 5">
            <a:extLst>
              <a:ext uri="{FF2B5EF4-FFF2-40B4-BE49-F238E27FC236}">
                <a16:creationId xmlns:a16="http://schemas.microsoft.com/office/drawing/2014/main" id="{74EA6E28-633E-6400-9FCF-2694052FB1FE}"/>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87713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E007-731D-1669-BA77-BE56FEB6263B}"/>
              </a:ext>
            </a:extLst>
          </p:cNvPr>
          <p:cNvSpPr>
            <a:spLocks noGrp="1"/>
          </p:cNvSpPr>
          <p:nvPr>
            <p:ph type="title"/>
          </p:nvPr>
        </p:nvSpPr>
        <p:spPr>
          <a:xfrm>
            <a:off x="838200" y="2651125"/>
            <a:ext cx="10515600" cy="1325563"/>
          </a:xfrm>
        </p:spPr>
        <p:txBody>
          <a:bodyPr>
            <a:normAutofit fontScale="90000"/>
          </a:bodyP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A23EA89-4B28-BE00-2EFB-4184ED36A4EF}"/>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302423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C8D4-8F5F-A593-E6A2-47301B5EDAAE}"/>
              </a:ext>
            </a:extLst>
          </p:cNvPr>
          <p:cNvSpPr>
            <a:spLocks noGrp="1"/>
          </p:cNvSpPr>
          <p:nvPr>
            <p:ph type="title"/>
          </p:nvPr>
        </p:nvSpPr>
        <p:spPr>
          <a:xfrm>
            <a:off x="838200" y="365125"/>
            <a:ext cx="10515600" cy="763879"/>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0DDAB-2A01-9C06-BD70-A69CC3840534}"/>
              </a:ext>
            </a:extLst>
          </p:cNvPr>
          <p:cNvSpPr>
            <a:spLocks noGrp="1"/>
          </p:cNvSpPr>
          <p:nvPr>
            <p:ph idx="1"/>
          </p:nvPr>
        </p:nvSpPr>
        <p:spPr>
          <a:xfrm>
            <a:off x="503853" y="1427584"/>
            <a:ext cx="11150082" cy="4749379"/>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rPr>
              <a:t>Zomato, a leading restaurant aggregator, faces several challenges in optimizing restaurant operations and enhancing customer satisfaction. The key issues include a </a:t>
            </a:r>
            <a:r>
              <a:rPr lang="en-US" sz="3200" b="1" dirty="0">
                <a:latin typeface="Times New Roman" panose="02020603050405020304" pitchFamily="18" charset="0"/>
                <a:cs typeface="Times New Roman" panose="02020603050405020304" pitchFamily="18" charset="0"/>
              </a:rPr>
              <a:t>low average rating (2.89)</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limited online delivery adoption (25.66%)</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low table booking availability (12.12%)</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geographical concentration of restaurants in specific cities</a:t>
            </a:r>
            <a:r>
              <a:rPr lang="en-US" sz="3200" dirty="0">
                <a:latin typeface="Times New Roman" panose="02020603050405020304" pitchFamily="18" charset="0"/>
                <a:cs typeface="Times New Roman" panose="02020603050405020304" pitchFamily="18" charset="0"/>
              </a:rPr>
              <a:t>. These factors impact customer experience, revenue growth, and market penetration.</a:t>
            </a:r>
          </a:p>
          <a:p>
            <a:pPr algn="just"/>
            <a:r>
              <a:rPr lang="en-US" sz="3200" dirty="0">
                <a:latin typeface="Times New Roman" panose="02020603050405020304" pitchFamily="18" charset="0"/>
                <a:cs typeface="Times New Roman" panose="02020603050405020304" pitchFamily="18" charset="0"/>
              </a:rPr>
              <a:t>The objective of this analysis is to identify patterns, trends, and gaps in restaurant performance and provide data-driven recommendations to improve service quality, increase digital adoption, and expand market reach.</a:t>
            </a:r>
          </a:p>
          <a:p>
            <a:pPr algn="just"/>
            <a:endParaRPr lang="en-IN"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1FB18A-F054-56A1-1189-4404CAFD90BA}"/>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43039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56349-537A-1662-76E8-6ED59752AE01}"/>
              </a:ext>
            </a:extLst>
          </p:cNvPr>
          <p:cNvPicPr>
            <a:picLocks noChangeAspect="1"/>
          </p:cNvPicPr>
          <p:nvPr/>
        </p:nvPicPr>
        <p:blipFill>
          <a:blip r:embed="rId2"/>
          <a:stretch>
            <a:fillRect/>
          </a:stretch>
        </p:blipFill>
        <p:spPr>
          <a:xfrm>
            <a:off x="0" y="601624"/>
            <a:ext cx="12192000" cy="625637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39E78FA-2328-ED61-DEE9-6370CDF2242D}"/>
              </a:ext>
            </a:extLst>
          </p:cNvPr>
          <p:cNvSpPr txBox="1"/>
          <p:nvPr/>
        </p:nvSpPr>
        <p:spPr>
          <a:xfrm>
            <a:off x="4329405" y="139959"/>
            <a:ext cx="406814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EXCEL DASHBOARD</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BA81D4B-3BCE-B404-CDE8-A24960B1294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3603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C3A9E9-29E7-26D3-F921-8FD4CF9C31D4}"/>
              </a:ext>
            </a:extLst>
          </p:cNvPr>
          <p:cNvPicPr>
            <a:picLocks noChangeAspect="1"/>
          </p:cNvPicPr>
          <p:nvPr/>
        </p:nvPicPr>
        <p:blipFill>
          <a:blip r:embed="rId2"/>
          <a:stretch>
            <a:fillRect/>
          </a:stretch>
        </p:blipFill>
        <p:spPr>
          <a:xfrm>
            <a:off x="0" y="569985"/>
            <a:ext cx="12192000" cy="628801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EDD70F3-2FD7-8A41-F9CA-9AE8E0F31E06}"/>
              </a:ext>
            </a:extLst>
          </p:cNvPr>
          <p:cNvSpPr txBox="1"/>
          <p:nvPr/>
        </p:nvSpPr>
        <p:spPr>
          <a:xfrm>
            <a:off x="4080588" y="108320"/>
            <a:ext cx="4030824"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POWER BI DASHBOARD</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CBB6802-3DE5-BB89-0F71-CFCA9563F9AB}"/>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3380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69B7A5-598E-05A5-A34C-4DD456B8074A}"/>
              </a:ext>
            </a:extLst>
          </p:cNvPr>
          <p:cNvPicPr>
            <a:picLocks noChangeAspect="1"/>
          </p:cNvPicPr>
          <p:nvPr/>
        </p:nvPicPr>
        <p:blipFill>
          <a:blip r:embed="rId2"/>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B78402E6-D44F-B381-8F83-8ACA965F9B7E}"/>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83149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B2AE40-E4FF-0578-B303-879A78DBD04F}"/>
              </a:ext>
            </a:extLst>
          </p:cNvPr>
          <p:cNvPicPr>
            <a:picLocks noChangeAspect="1"/>
          </p:cNvPicPr>
          <p:nvPr/>
        </p:nvPicPr>
        <p:blipFill>
          <a:blip r:embed="rId2"/>
          <a:stretch>
            <a:fillRect/>
          </a:stretch>
        </p:blipFill>
        <p:spPr>
          <a:xfrm>
            <a:off x="0" y="541702"/>
            <a:ext cx="12192000" cy="631629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B440E57-9C2D-F755-1B14-48AFBF21AF83}"/>
              </a:ext>
            </a:extLst>
          </p:cNvPr>
          <p:cNvSpPr txBox="1"/>
          <p:nvPr/>
        </p:nvSpPr>
        <p:spPr>
          <a:xfrm>
            <a:off x="3823996" y="80038"/>
            <a:ext cx="454400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TABLEAU DASHBOARD</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556A2C6-3F9D-1B0A-B005-9A2348FC932B}"/>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403157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5F15753-4C70-BF30-8D00-62DE13F98FD6}"/>
              </a:ext>
            </a:extLst>
          </p:cNvPr>
          <p:cNvSpPr>
            <a:spLocks noGrp="1"/>
          </p:cNvSpPr>
          <p:nvPr>
            <p:ph type="title"/>
          </p:nvPr>
        </p:nvSpPr>
        <p:spPr>
          <a:xfrm>
            <a:off x="391914" y="640823"/>
            <a:ext cx="3783587" cy="5583148"/>
          </a:xfrm>
        </p:spPr>
        <p:txBody>
          <a:bodyPr anchor="ctr">
            <a:normAutofit/>
          </a:bodyPr>
          <a:lstStyle/>
          <a:p>
            <a:r>
              <a:rPr lang="en-IN" sz="5400" b="1" dirty="0">
                <a:latin typeface="Times New Roman" panose="02020603050405020304" pitchFamily="18" charset="0"/>
                <a:cs typeface="Times New Roman" panose="02020603050405020304" pitchFamily="18" charset="0"/>
              </a:rPr>
              <a:t>SQL Queries</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4">
            <a:extLst>
              <a:ext uri="{FF2B5EF4-FFF2-40B4-BE49-F238E27FC236}">
                <a16:creationId xmlns:a16="http://schemas.microsoft.com/office/drawing/2014/main" id="{A70287BE-AB3B-1957-9A7D-B3835D8D4BCC}"/>
              </a:ext>
            </a:extLst>
          </p:cNvPr>
          <p:cNvGraphicFramePr>
            <a:graphicFrameLocks noGrp="1"/>
          </p:cNvGraphicFramePr>
          <p:nvPr>
            <p:ph idx="1"/>
            <p:extLst>
              <p:ext uri="{D42A27DB-BD31-4B8C-83A1-F6EECF244321}">
                <p14:modId xmlns:p14="http://schemas.microsoft.com/office/powerpoint/2010/main" val="36807620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501D23BB-8A21-5525-27B4-5F8CFCF118B2}"/>
              </a:ext>
            </a:extLst>
          </p:cNvPr>
          <p:cNvGrpSpPr/>
          <p:nvPr/>
        </p:nvGrpSpPr>
        <p:grpSpPr>
          <a:xfrm>
            <a:off x="4648018" y="5978286"/>
            <a:ext cx="6900512" cy="664339"/>
            <a:chOff x="2002274" y="3020401"/>
            <a:chExt cx="6900512" cy="455715"/>
          </a:xfrm>
        </p:grpSpPr>
        <p:sp>
          <p:nvSpPr>
            <p:cNvPr id="6" name="Rectangle: Rounded Corners 5">
              <a:extLst>
                <a:ext uri="{FF2B5EF4-FFF2-40B4-BE49-F238E27FC236}">
                  <a16:creationId xmlns:a16="http://schemas.microsoft.com/office/drawing/2014/main" id="{E0D6421A-283B-7002-E8F6-5CC60962F817}"/>
                </a:ext>
              </a:extLst>
            </p:cNvPr>
            <p:cNvSpPr/>
            <p:nvPr/>
          </p:nvSpPr>
          <p:spPr>
            <a:xfrm>
              <a:off x="2002274" y="3020401"/>
              <a:ext cx="6900512" cy="45571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8" name="Rectangle: Rounded Corners 4">
              <a:extLst>
                <a:ext uri="{FF2B5EF4-FFF2-40B4-BE49-F238E27FC236}">
                  <a16:creationId xmlns:a16="http://schemas.microsoft.com/office/drawing/2014/main" id="{B3F9C9AE-FEFB-E126-CE01-CAB9BE1E1790}"/>
                </a:ext>
              </a:extLst>
            </p:cNvPr>
            <p:cNvSpPr txBox="1"/>
            <p:nvPr/>
          </p:nvSpPr>
          <p:spPr>
            <a:xfrm>
              <a:off x="2046766" y="3105714"/>
              <a:ext cx="6856020" cy="297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dirty="0">
                  <a:solidFill>
                    <a:prstClr val="white"/>
                  </a:solidFill>
                  <a:latin typeface="Calibri" panose="020F0502020204030204"/>
                </a:rPr>
                <a:t>Restaurants, Cuisines, Country, City, Votes</a:t>
              </a:r>
              <a:r>
                <a:rPr lang="en-US" sz="1900" b="1">
                  <a:solidFill>
                    <a:prstClr val="white"/>
                  </a:solidFill>
                  <a:latin typeface="Calibri" panose="020F0502020204030204"/>
                </a:rPr>
                <a:t>, Average </a:t>
              </a:r>
              <a:r>
                <a:rPr lang="en-US" sz="1900" b="1" dirty="0">
                  <a:solidFill>
                    <a:prstClr val="white"/>
                  </a:solidFill>
                  <a:latin typeface="Calibri" panose="020F0502020204030204"/>
                </a:rPr>
                <a:t>rating, Total Cost (INR), Total Cost(USD)</a:t>
              </a:r>
            </a:p>
          </p:txBody>
        </p:sp>
      </p:grpSp>
      <p:sp>
        <p:nvSpPr>
          <p:cNvPr id="3" name="Slide Number Placeholder 2">
            <a:extLst>
              <a:ext uri="{FF2B5EF4-FFF2-40B4-BE49-F238E27FC236}">
                <a16:creationId xmlns:a16="http://schemas.microsoft.com/office/drawing/2014/main" id="{6A68FD52-37AE-5F28-C212-A4725FAEFFA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71165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FAB0D303-5AC6-16B4-38E3-A62660126A11}"/>
              </a:ext>
            </a:extLst>
          </p:cNvPr>
          <p:cNvSpPr>
            <a:spLocks noGrp="1"/>
          </p:cNvSpPr>
          <p:nvPr>
            <p:ph type="title"/>
          </p:nvPr>
        </p:nvSpPr>
        <p:spPr>
          <a:xfrm>
            <a:off x="304799" y="599767"/>
            <a:ext cx="5053781" cy="5594555"/>
          </a:xfrm>
        </p:spPr>
        <p:txBody>
          <a:bodyPr vert="horz" lIns="91440" tIns="45720" rIns="91440" bIns="45720" rtlCol="0" anchor="b">
            <a:normAutofit/>
          </a:bodyPr>
          <a:lstStyle/>
          <a:p>
            <a:r>
              <a:rPr lang="en-US" sz="1600" b="1" kern="1200" dirty="0">
                <a:solidFill>
                  <a:schemeClr val="accent4">
                    <a:lumMod val="75000"/>
                  </a:schemeClr>
                </a:solidFill>
                <a:latin typeface="+mj-lt"/>
                <a:ea typeface="+mj-ea"/>
                <a:cs typeface="+mj-cs"/>
              </a:rPr>
              <a:t>1. Create Calendar table:</a:t>
            </a:r>
            <a:br>
              <a:rPr lang="en-US" sz="1600" b="1" kern="1200" dirty="0">
                <a:solidFill>
                  <a:schemeClr val="accent4">
                    <a:lumMod val="75000"/>
                  </a:schemeClr>
                </a:solidFill>
                <a:latin typeface="+mj-lt"/>
                <a:ea typeface="+mj-ea"/>
                <a:cs typeface="+mj-cs"/>
              </a:rPr>
            </a:br>
            <a:br>
              <a:rPr lang="en-US" sz="1600" b="1" kern="1200" dirty="0">
                <a:solidFill>
                  <a:srgbClr val="595959"/>
                </a:solidFill>
                <a:latin typeface="+mj-lt"/>
                <a:ea typeface="+mj-ea"/>
                <a:cs typeface="+mj-cs"/>
              </a:rPr>
            </a:br>
            <a:r>
              <a:rPr lang="en-US" sz="1600" b="1" kern="1200" dirty="0">
                <a:solidFill>
                  <a:srgbClr val="595959"/>
                </a:solidFill>
                <a:latin typeface="+mj-lt"/>
                <a:ea typeface="+mj-ea"/>
                <a:cs typeface="+mj-cs"/>
              </a:rPr>
              <a:t>Alter table </a:t>
            </a:r>
            <a:r>
              <a:rPr lang="en-US" sz="1600" i="1" kern="1200" dirty="0">
                <a:solidFill>
                  <a:srgbClr val="595959"/>
                </a:solidFill>
                <a:latin typeface="+mj-lt"/>
                <a:ea typeface="+mj-ea"/>
                <a:cs typeface="+mj-cs"/>
              </a:rPr>
              <a:t>main_table </a:t>
            </a:r>
            <a:r>
              <a:rPr lang="en-US" sz="1600" b="1" kern="1200" dirty="0">
                <a:solidFill>
                  <a:srgbClr val="595959"/>
                </a:solidFill>
                <a:latin typeface="+mj-lt"/>
                <a:ea typeface="+mj-ea"/>
                <a:cs typeface="+mj-cs"/>
              </a:rPr>
              <a:t>add column </a:t>
            </a:r>
            <a:r>
              <a:rPr lang="en-US" sz="1600" i="1" kern="1200" dirty="0">
                <a:solidFill>
                  <a:srgbClr val="595959"/>
                </a:solidFill>
                <a:latin typeface="+mj-lt"/>
                <a:ea typeface="+mj-ea"/>
                <a:cs typeface="+mj-cs"/>
              </a:rPr>
              <a:t>Date_opened </a:t>
            </a:r>
            <a:r>
              <a:rPr lang="en-US" sz="1600" b="1" kern="1200" dirty="0">
                <a:solidFill>
                  <a:srgbClr val="595959"/>
                </a:solidFill>
                <a:latin typeface="+mj-lt"/>
                <a:ea typeface="+mj-ea"/>
                <a:cs typeface="+mj-cs"/>
              </a:rPr>
              <a:t>date</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Update</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main_table </a:t>
            </a:r>
            <a:r>
              <a:rPr lang="en-US" sz="1600" b="1" kern="1200" dirty="0">
                <a:solidFill>
                  <a:srgbClr val="595959"/>
                </a:solidFill>
                <a:latin typeface="+mj-lt"/>
                <a:ea typeface="+mj-ea"/>
                <a:cs typeface="+mj-cs"/>
              </a:rPr>
              <a:t>Set</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date_opened</a:t>
            </a:r>
            <a:r>
              <a:rPr lang="en-US" sz="1600" b="1" kern="1200" dirty="0">
                <a:solidFill>
                  <a:srgbClr val="595959"/>
                </a:solidFill>
                <a:latin typeface="+mj-lt"/>
                <a:ea typeface="+mj-ea"/>
                <a:cs typeface="+mj-cs"/>
              </a:rPr>
              <a:t>=</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STR_TO_DATE</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Concat</a:t>
            </a:r>
            <a:r>
              <a:rPr lang="en-US" sz="1600" kern="1200" dirty="0">
                <a:solidFill>
                  <a:srgbClr val="595959"/>
                </a:solidFill>
                <a:latin typeface="+mj-lt"/>
                <a:ea typeface="+mj-ea"/>
                <a:cs typeface="+mj-cs"/>
              </a:rPr>
              <a:t>(year, '-’, </a:t>
            </a:r>
            <a:r>
              <a:rPr lang="en-US" sz="1600" b="1" kern="1200" dirty="0">
                <a:solidFill>
                  <a:srgbClr val="595959"/>
                </a:solidFill>
                <a:latin typeface="+mj-lt"/>
                <a:ea typeface="+mj-ea"/>
                <a:cs typeface="+mj-cs"/>
              </a:rPr>
              <a:t>Lpad</a:t>
            </a:r>
            <a:r>
              <a:rPr lang="en-US" sz="1600" kern="1200" dirty="0">
                <a:solidFill>
                  <a:srgbClr val="595959"/>
                </a:solidFill>
                <a:latin typeface="+mj-lt"/>
                <a:ea typeface="+mj-ea"/>
                <a:cs typeface="+mj-cs"/>
              </a:rPr>
              <a:t>(month, 2, '0'), '-’, </a:t>
            </a:r>
            <a:r>
              <a:rPr lang="en-US" sz="1600" b="1" kern="1200" dirty="0">
                <a:solidFill>
                  <a:srgbClr val="595959"/>
                </a:solidFill>
                <a:latin typeface="+mj-lt"/>
                <a:ea typeface="+mj-ea"/>
                <a:cs typeface="+mj-cs"/>
              </a:rPr>
              <a:t>Lpad</a:t>
            </a:r>
            <a:r>
              <a:rPr lang="en-US" sz="1600" kern="1200" dirty="0">
                <a:solidFill>
                  <a:srgbClr val="595959"/>
                </a:solidFill>
                <a:latin typeface="+mj-lt"/>
                <a:ea typeface="+mj-ea"/>
                <a:cs typeface="+mj-cs"/>
              </a:rPr>
              <a:t>(day, 2, '0')), '</a:t>
            </a:r>
            <a:r>
              <a:rPr lang="en-US" sz="1600" b="1" kern="1200" dirty="0">
                <a:solidFill>
                  <a:srgbClr val="595959"/>
                </a:solidFill>
                <a:latin typeface="+mj-lt"/>
                <a:ea typeface="+mj-ea"/>
                <a:cs typeface="+mj-cs"/>
              </a:rPr>
              <a:t>%Y-%m-%d</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Create table </a:t>
            </a:r>
            <a:r>
              <a:rPr lang="en-US" sz="1600" i="1" kern="1200" dirty="0">
                <a:solidFill>
                  <a:srgbClr val="595959"/>
                </a:solidFill>
                <a:latin typeface="+mj-lt"/>
                <a:ea typeface="+mj-ea"/>
                <a:cs typeface="+mj-cs"/>
              </a:rPr>
              <a:t>calendar</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select</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year</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month</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monthname</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Monthname</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quarter</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Quarter</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concat</a:t>
            </a:r>
            <a:r>
              <a:rPr lang="en-US" sz="1600" kern="1200" dirty="0">
                <a:solidFill>
                  <a:srgbClr val="595959"/>
                </a:solidFill>
                <a:latin typeface="+mj-lt"/>
                <a:ea typeface="+mj-ea"/>
                <a:cs typeface="+mj-cs"/>
              </a:rPr>
              <a:t>(year,'-’,</a:t>
            </a:r>
            <a:r>
              <a:rPr lang="en-US" sz="1600" b="1" kern="1200" dirty="0">
                <a:solidFill>
                  <a:srgbClr val="595959"/>
                </a:solidFill>
                <a:latin typeface="+mj-lt"/>
                <a:ea typeface="+mj-ea"/>
                <a:cs typeface="+mj-cs"/>
              </a:rPr>
              <a:t>Lpad</a:t>
            </a:r>
            <a:r>
              <a:rPr lang="en-US" sz="1600" kern="1200" dirty="0">
                <a:solidFill>
                  <a:srgbClr val="595959"/>
                </a:solidFill>
                <a:latin typeface="+mj-lt"/>
                <a:ea typeface="+mj-ea"/>
                <a:cs typeface="+mj-cs"/>
              </a:rPr>
              <a:t>(month, 2, '0')) as YYYY_MM, </a:t>
            </a:r>
            <a:r>
              <a:rPr lang="en-US" sz="1600" b="1" kern="1200" dirty="0">
                <a:solidFill>
                  <a:srgbClr val="595959"/>
                </a:solidFill>
                <a:latin typeface="+mj-lt"/>
                <a:ea typeface="+mj-ea"/>
                <a:cs typeface="+mj-cs"/>
              </a:rPr>
              <a:t>weekday</a:t>
            </a:r>
            <a:r>
              <a:rPr lang="en-US" sz="1600" kern="1200" dirty="0">
                <a:solidFill>
                  <a:srgbClr val="595959"/>
                </a:solidFill>
                <a:latin typeface="+mj-lt"/>
                <a:ea typeface="+mj-ea"/>
                <a:cs typeface="+mj-cs"/>
              </a:rPr>
              <a:t>(date_opened)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Weekday</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dayname</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weekday_name</a:t>
            </a:r>
            <a:r>
              <a:rPr lang="en-US" sz="1600" kern="1200" dirty="0">
                <a:solidFill>
                  <a:srgbClr val="595959"/>
                </a:solidFill>
                <a:latin typeface="+mj-lt"/>
                <a:ea typeface="+mj-ea"/>
                <a:cs typeface="+mj-cs"/>
              </a:rPr>
              <a:t>,</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Case </a:t>
            </a:r>
            <a:r>
              <a:rPr lang="en-US" sz="1600" b="1" dirty="0">
                <a:solidFill>
                  <a:srgbClr val="595959"/>
                </a:solidFill>
              </a:rPr>
              <a:t> </a:t>
            </a:r>
            <a:br>
              <a:rPr lang="en-US" sz="1600" b="1" dirty="0">
                <a:solidFill>
                  <a:srgbClr val="595959"/>
                </a:solidFill>
              </a:rPr>
            </a:br>
            <a:r>
              <a:rPr lang="en-US" sz="1600" b="1" kern="1200" dirty="0">
                <a:solidFill>
                  <a:srgbClr val="595959"/>
                </a:solidFill>
                <a:latin typeface="+mj-lt"/>
                <a:ea typeface="+mj-ea"/>
                <a:cs typeface="+mj-cs"/>
              </a:rPr>
              <a:t>When 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&gt;= 4 </a:t>
            </a:r>
            <a:r>
              <a:rPr lang="en-US" sz="1600" b="1" kern="1200" dirty="0">
                <a:solidFill>
                  <a:srgbClr val="595959"/>
                </a:solidFill>
                <a:latin typeface="+mj-lt"/>
                <a:ea typeface="+mj-ea"/>
                <a:cs typeface="+mj-cs"/>
              </a:rPr>
              <a:t>Then 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 3</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Else</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+ 9 </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End</a:t>
            </a:r>
            <a:r>
              <a:rPr lang="en-US" sz="1600" kern="1200" dirty="0">
                <a:solidFill>
                  <a:srgbClr val="595959"/>
                </a:solidFill>
                <a:latin typeface="+mj-lt"/>
                <a:ea typeface="+mj-ea"/>
                <a:cs typeface="+mj-cs"/>
              </a:rPr>
              <a:t> </a:t>
            </a:r>
            <a:r>
              <a:rPr lang="en-US" sz="1600" b="1" kern="1200" dirty="0">
                <a:solidFill>
                  <a:srgbClr val="595959"/>
                </a:solidFill>
                <a:latin typeface="+mj-lt"/>
                <a:ea typeface="+mj-ea"/>
                <a:cs typeface="+mj-cs"/>
              </a:rPr>
              <a:t>as</a:t>
            </a:r>
            <a:r>
              <a:rPr lang="en-US" sz="1600" kern="1200" dirty="0">
                <a:solidFill>
                  <a:srgbClr val="595959"/>
                </a:solidFill>
                <a:latin typeface="+mj-lt"/>
                <a:ea typeface="+mj-ea"/>
                <a:cs typeface="+mj-cs"/>
              </a:rPr>
              <a:t> financial_month,</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Case When 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&gt;= 4 </a:t>
            </a:r>
            <a:r>
              <a:rPr lang="en-US" sz="1600" b="1" kern="1200" dirty="0">
                <a:solidFill>
                  <a:srgbClr val="595959"/>
                </a:solidFill>
                <a:latin typeface="+mj-lt"/>
                <a:ea typeface="+mj-ea"/>
                <a:cs typeface="+mj-cs"/>
              </a:rPr>
              <a:t>Then Floor</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- 3) / 3) + 1</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Else Floor</a:t>
            </a:r>
            <a:r>
              <a:rPr lang="en-US" sz="1600" kern="1200" dirty="0">
                <a:solidFill>
                  <a:srgbClr val="595959"/>
                </a:solidFill>
                <a:latin typeface="+mj-lt"/>
                <a:ea typeface="+mj-ea"/>
                <a:cs typeface="+mj-cs"/>
              </a:rPr>
              <a:t>((</a:t>
            </a:r>
            <a:r>
              <a:rPr lang="en-US" sz="1600" b="1" kern="1200" dirty="0">
                <a:solidFill>
                  <a:srgbClr val="595959"/>
                </a:solidFill>
                <a:latin typeface="+mj-lt"/>
                <a:ea typeface="+mj-ea"/>
                <a:cs typeface="+mj-cs"/>
              </a:rPr>
              <a:t>Month</a:t>
            </a:r>
            <a:r>
              <a:rPr lang="en-US" sz="1600" kern="1200" dirty="0">
                <a:solidFill>
                  <a:srgbClr val="595959"/>
                </a:solidFill>
                <a:latin typeface="+mj-lt"/>
                <a:ea typeface="+mj-ea"/>
                <a:cs typeface="+mj-cs"/>
              </a:rPr>
              <a:t>(</a:t>
            </a:r>
            <a:r>
              <a:rPr lang="en-US" sz="1600" i="1" kern="1200" dirty="0">
                <a:solidFill>
                  <a:srgbClr val="595959"/>
                </a:solidFill>
                <a:latin typeface="+mj-lt"/>
                <a:ea typeface="+mj-ea"/>
                <a:cs typeface="+mj-cs"/>
              </a:rPr>
              <a:t>date_opened</a:t>
            </a:r>
            <a:r>
              <a:rPr lang="en-US" sz="1600" kern="1200" dirty="0">
                <a:solidFill>
                  <a:srgbClr val="595959"/>
                </a:solidFill>
                <a:latin typeface="+mj-lt"/>
                <a:ea typeface="+mj-ea"/>
                <a:cs typeface="+mj-cs"/>
              </a:rPr>
              <a:t>) + 9) / 3) + 1</a:t>
            </a:r>
            <a:br>
              <a:rPr lang="en-US" sz="1600" kern="1200" dirty="0">
                <a:solidFill>
                  <a:srgbClr val="595959"/>
                </a:solidFill>
                <a:latin typeface="+mj-lt"/>
                <a:ea typeface="+mj-ea"/>
                <a:cs typeface="+mj-cs"/>
              </a:rPr>
            </a:br>
            <a:r>
              <a:rPr lang="en-US" sz="1600" b="1" kern="1200" dirty="0">
                <a:solidFill>
                  <a:srgbClr val="595959"/>
                </a:solidFill>
                <a:latin typeface="+mj-lt"/>
                <a:ea typeface="+mj-ea"/>
                <a:cs typeface="+mj-cs"/>
              </a:rPr>
              <a:t>End as </a:t>
            </a:r>
            <a:r>
              <a:rPr lang="en-US" sz="1600" i="1" kern="1200" dirty="0">
                <a:solidFill>
                  <a:srgbClr val="595959"/>
                </a:solidFill>
                <a:latin typeface="+mj-lt"/>
                <a:ea typeface="+mj-ea"/>
                <a:cs typeface="+mj-cs"/>
              </a:rPr>
              <a:t>financial_quarter </a:t>
            </a:r>
            <a:r>
              <a:rPr lang="en-US" sz="1600" b="1" kern="1200" dirty="0">
                <a:solidFill>
                  <a:srgbClr val="595959"/>
                </a:solidFill>
                <a:latin typeface="+mj-lt"/>
                <a:ea typeface="+mj-ea"/>
                <a:cs typeface="+mj-cs"/>
              </a:rPr>
              <a:t>from</a:t>
            </a:r>
            <a:r>
              <a:rPr lang="en-US" sz="1600" kern="1200" dirty="0">
                <a:solidFill>
                  <a:srgbClr val="595959"/>
                </a:solidFill>
                <a:latin typeface="+mj-lt"/>
                <a:ea typeface="+mj-ea"/>
                <a:cs typeface="+mj-cs"/>
              </a:rPr>
              <a:t> </a:t>
            </a:r>
            <a:r>
              <a:rPr lang="en-US" sz="1600" i="1" kern="1200" dirty="0">
                <a:solidFill>
                  <a:srgbClr val="595959"/>
                </a:solidFill>
                <a:latin typeface="+mj-lt"/>
                <a:ea typeface="+mj-ea"/>
                <a:cs typeface="+mj-cs"/>
              </a:rPr>
              <a:t>main_table</a:t>
            </a:r>
            <a:r>
              <a:rPr lang="en-US" sz="1600" kern="1200" dirty="0">
                <a:solidFill>
                  <a:srgbClr val="595959"/>
                </a:solidFill>
                <a:latin typeface="+mj-lt"/>
                <a:ea typeface="+mj-ea"/>
                <a:cs typeface="+mj-cs"/>
              </a:rPr>
              <a:t>);</a:t>
            </a:r>
            <a:br>
              <a:rPr lang="en-US" sz="1400" kern="1200" dirty="0">
                <a:solidFill>
                  <a:srgbClr val="595959"/>
                </a:solidFill>
                <a:latin typeface="+mj-lt"/>
                <a:ea typeface="+mj-ea"/>
                <a:cs typeface="+mj-cs"/>
              </a:rPr>
            </a:br>
            <a:endParaRPr lang="en-US" sz="1400" kern="1200" dirty="0">
              <a:solidFill>
                <a:srgbClr val="595959"/>
              </a:solidFill>
              <a:latin typeface="+mj-lt"/>
              <a:ea typeface="+mj-ea"/>
              <a:cs typeface="+mj-cs"/>
            </a:endParaRPr>
          </a:p>
        </p:txBody>
      </p:sp>
      <p:sp>
        <p:nvSpPr>
          <p:cNvPr id="7" name="Text Placeholder 6">
            <a:extLst>
              <a:ext uri="{FF2B5EF4-FFF2-40B4-BE49-F238E27FC236}">
                <a16:creationId xmlns:a16="http://schemas.microsoft.com/office/drawing/2014/main" id="{8B82D471-C525-D910-7C2A-E322E8285AFE}"/>
              </a:ext>
            </a:extLst>
          </p:cNvPr>
          <p:cNvSpPr>
            <a:spLocks noGrp="1"/>
          </p:cNvSpPr>
          <p:nvPr>
            <p:ph type="body" idx="1"/>
          </p:nvPr>
        </p:nvSpPr>
        <p:spPr>
          <a:xfrm>
            <a:off x="5659939" y="860081"/>
            <a:ext cx="2167525" cy="524160"/>
          </a:xfrm>
        </p:spPr>
        <p:txBody>
          <a:bodyPr vert="horz" lIns="91440" tIns="45720" rIns="91440" bIns="45720" rtlCol="0" anchor="t">
            <a:normAutofit/>
          </a:bodyPr>
          <a:lstStyle/>
          <a:p>
            <a:r>
              <a:rPr lang="en-US" sz="1400" b="1" kern="1200" dirty="0">
                <a:solidFill>
                  <a:srgbClr val="FF0000"/>
                </a:solidFill>
                <a:latin typeface="+mn-lt"/>
                <a:ea typeface="+mn-ea"/>
                <a:cs typeface="+mn-cs"/>
              </a:rPr>
              <a:t>Result:</a:t>
            </a:r>
          </a:p>
        </p:txBody>
      </p:sp>
      <p:pic>
        <p:nvPicPr>
          <p:cNvPr id="9" name="Picture 8" descr="A screenshot of a calendar&#10;&#10;AI-generated content may be incorrect.">
            <a:extLst>
              <a:ext uri="{FF2B5EF4-FFF2-40B4-BE49-F238E27FC236}">
                <a16:creationId xmlns:a16="http://schemas.microsoft.com/office/drawing/2014/main" id="{F18D731A-B005-ADCE-16C1-04FE2054B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379" y="1378677"/>
            <a:ext cx="6149590" cy="4401178"/>
          </a:xfrm>
          <a:prstGeom prst="rect">
            <a:avLst/>
          </a:prstGeom>
        </p:spPr>
      </p:pic>
      <p:sp>
        <p:nvSpPr>
          <p:cNvPr id="3" name="Slide Number Placeholder 2">
            <a:extLst>
              <a:ext uri="{FF2B5EF4-FFF2-40B4-BE49-F238E27FC236}">
                <a16:creationId xmlns:a16="http://schemas.microsoft.com/office/drawing/2014/main" id="{B63580DD-64B6-506F-9242-3191B21B20DF}"/>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06151408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1749</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Aldhabi</vt:lpstr>
      <vt:lpstr>Arial</vt:lpstr>
      <vt:lpstr>Calibri</vt:lpstr>
      <vt:lpstr>Calibri Light</vt:lpstr>
      <vt:lpstr>Times New Roman</vt:lpstr>
      <vt:lpstr>Wingdings</vt:lpstr>
      <vt:lpstr>Office 2013 - 2022 Theme</vt:lpstr>
      <vt:lpstr>ZOMATO RESTAURANT ANALYSIS</vt:lpstr>
      <vt:lpstr>Overview</vt:lpstr>
      <vt:lpstr>Problem statement</vt:lpstr>
      <vt:lpstr>PowerPoint Presentation</vt:lpstr>
      <vt:lpstr>PowerPoint Presentation</vt:lpstr>
      <vt:lpstr>PowerPoint Presentation</vt:lpstr>
      <vt:lpstr>PowerPoint Presentation</vt:lpstr>
      <vt:lpstr>SQL Queries</vt:lpstr>
      <vt:lpstr>1. Create Calendar table:  Alter table main_table add column Date_opened date; Update main_table Set date_opened= STR_TO_DATE(Concat(year, '-’, Lpad(month, 2, '0'), '-’, Lpad(day, 2, '0')), '%Y-%m-%d’);  Create table calendar as(select date_opened,year, month ,monthname(date_opened) as Monthname, quarter(date_opened) as Quarter, concat(year,'-’,Lpad(month, 2, '0')) as YYYY_MM, weekday(date_opened) as Weekday, dayname(date_opened) as weekday_name, Case   When Month(date_opened) &gt;= 4 Then Month(date_opened) – 3 Else Month(date_opened) + 9  End as financial_month, Case When Month(date_opened) &gt;= 4 Then Floor((Month(date_opened) - 3) / 3) + 1 Else Floor((Month(date_opened) + 9) / 3) + 1 End as financial_quarter from main_table); </vt:lpstr>
      <vt:lpstr>2. Convert the Average cost for 2 column into USD dollars and INR :    select m.restaurantname, round((m.average_cost_for_two*c.usd_rate),2) as avg_cost_in_usd, round(((m.average_cost_for_two*c.usd_rate)/.012),2) as avg_cost_in_inr from main_table m join currency c on m.currency=c.currency;  </vt:lpstr>
      <vt:lpstr>3. Number of Restaurants based on City and Country  select c.countryname, m.city, count(m.restaurantid) as restaurant_count  from main_table m join country c   on m.countrycode = c.countryid group by 1,2 order by 3 desc;     </vt:lpstr>
      <vt:lpstr>4. Number of Restaurants opening based on Year , Quarter , Month   select c.year,c.quarter,c.monthname, count(m.restaurantid) as Rest_count from main_table m join calendar c  on m.date_opened=c.date_opened group by 1,2,3 order by 4 desc; </vt:lpstr>
      <vt:lpstr>5. Count of Restaurants based on Rating bucket   select count(restaurantname) as rest_count, case when rating&lt;=1 then "0-1“ when rating&gt;1 and rating&lt;=2 then "1.1-2“ when rating&gt;2 and rating&lt;=3 then "2.1-3“ when rating&gt;3 and rating&lt;=4 then "3.1-4“ else "4.1-5“ end as rating_bucket from main_table group by 2 order by rating_bucket; </vt:lpstr>
      <vt:lpstr>6. Count of Restaurants based on Cost Bucket  select count(m.restaurantname) as rest_count, case when ((m.average_cost_for_two*c.usd_rate)/.012)&lt;=300  then "0-300“ when ((m.average_cost_for_two*c.usd_rate)/.012)&gt;300 and ((m.average_cost_for_two*c.usd_rate)/.012)&lt;=600  then "301-600“ when ((m.average_cost_for_two*c.usd_rate)/.012)&gt;600 and((m.average_cost_for_two*c.usd_rate)/.012)&lt;=1000  then "601-1000“ else "Above 1000“ end as cost_bucket from main_table m join currency c  on m.currency=c.currency group by 2 order by cost_bucket;     </vt:lpstr>
      <vt:lpstr>7. Percentage of Restaurants based on "Has_Table_booking”  Select Has_Table_Booking,Count(*) AS restaurant_count, concat(Round((Count(*) * 100.0 / (Select count(*) From main_table)), 2),"%") as  percentage From main_table group by Has_Table_Booking;    </vt:lpstr>
      <vt:lpstr>8. Percentage of Restaurants based on "Has_online_delivery“   select has_online_delivery, count(*) as rest_count, concat(round((count(*)*100)/(select count(*) from main_table),2),"%")  as percentage from main_table group by 1;   </vt:lpstr>
      <vt:lpstr>9. Rank Top 5 Cuisines based on Restaurant count   select * from (select cuisines, count(restaurantid) as rest_count ,  dense_rank() over (order by count(restaurantid) desc) as ranks from main_table group by 1)  as cuisines where ranks&lt;=5; </vt:lpstr>
      <vt:lpstr>10. Rank Top 10 Restaurants based on Votes  select * from (select restaurantname, sum(votes) as votes, dense_rank() over (order by sum(votes) desc) as ranks from main_table group by 1)  as votes where ranks&lt;=10;    </vt:lpstr>
      <vt:lpstr>11. Restaurants, Cuisines, Country, City, Votes, Average rating, Total Cost (INR), Total Cost(USD)  Select Count(RestaurantID) as Total_Restaurant,      Count(Distinct Cuisines) as Total_Cuisines,  Count(Distinct CountryCode) As Total_Country, Count(Distinct City) As Total_City,      Concat(Round(Sum(Round(Votes)) / 1000), 'K’) As Total_Votes,      Avg(Rating) As Avg_Rating, Concat(Round(Sum(Round(Indian_RupeesCost)) / 1000), 'K’) As Total_Cost_in_Rupees, Concat(Round(Sum(Round(USDCost)) / 1000), '$') As Total_Cost_in_USD  from main;       </vt:lpstr>
      <vt:lpstr>BUSINESS IMPLICATION</vt:lpstr>
      <vt:lpstr>Challenges Faced &amp; Solution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Palkar</dc:creator>
  <cp:lastModifiedBy>Bijoy Sasikumar</cp:lastModifiedBy>
  <cp:revision>27</cp:revision>
  <dcterms:created xsi:type="dcterms:W3CDTF">2025-02-05T07:11:17Z</dcterms:created>
  <dcterms:modified xsi:type="dcterms:W3CDTF">2025-02-07T11:38:16Z</dcterms:modified>
</cp:coreProperties>
</file>