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7058492019" initials="" lastIdx="1" clrIdx="0">
    <p:extLst>
      <p:ext uri="{19B8F6BF-5375-455C-9EA6-DF929625EA0E}">
        <p15:presenceInfo xmlns:p15="http://schemas.microsoft.com/office/powerpoint/2012/main" userId="b8733e6699ff87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1T19:50:05.43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11/layout/CircleProcess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/>
      <dgm:spPr/>
      <dgm:t>
        <a:bodyPr/>
        <a:lstStyle/>
        <a:p>
          <a:r>
            <a:rPr lang="en-IN" dirty="0"/>
            <a:t>Importing the Data</a:t>
          </a:r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/>
      <dgm:spPr/>
      <dgm:t>
        <a:bodyPr/>
        <a:lstStyle/>
        <a:p>
          <a:r>
            <a:rPr lang="en-IN" dirty="0"/>
            <a:t>Removing large null value columns</a:t>
          </a:r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/>
      <dgm:spPr/>
      <dgm:t>
        <a:bodyPr/>
        <a:lstStyle/>
        <a:p>
          <a:r>
            <a:rPr lang="en-IN" dirty="0"/>
            <a:t>Removing irrelevant columns</a:t>
          </a:r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87DB4B17-95EE-423D-941B-A5ABFE70FE2B}">
      <dgm:prSet phldrT="[Text]"/>
      <dgm:spPr/>
      <dgm:t>
        <a:bodyPr/>
        <a:lstStyle/>
        <a:p>
          <a:r>
            <a:rPr lang="en-IN" dirty="0"/>
            <a:t>Removing/Fixing null values</a:t>
          </a:r>
        </a:p>
      </dgm:t>
    </dgm:pt>
    <dgm:pt modelId="{1D9AAF4C-1387-44E7-A6C0-0A93176EFBB8}" type="parTrans" cxnId="{A2111BDA-1532-41C6-AD2B-E1987CE9F0D7}">
      <dgm:prSet/>
      <dgm:spPr/>
      <dgm:t>
        <a:bodyPr/>
        <a:lstStyle/>
        <a:p>
          <a:endParaRPr lang="en-IN"/>
        </a:p>
      </dgm:t>
    </dgm:pt>
    <dgm:pt modelId="{263236C4-7DF2-4631-AE1E-B8B876BEE81E}" type="sibTrans" cxnId="{A2111BDA-1532-41C6-AD2B-E1987CE9F0D7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/>
      <dgm:spPr/>
      <dgm:t>
        <a:bodyPr/>
        <a:lstStyle/>
        <a:p>
          <a:r>
            <a:rPr lang="en-IN" dirty="0"/>
            <a:t>Correcting data types and deriving new columns</a:t>
          </a:r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/>
      <dgm:spPr/>
      <dgm:t>
        <a:bodyPr/>
        <a:lstStyle/>
        <a:p>
          <a:r>
            <a:rPr lang="en-IN" dirty="0"/>
            <a:t>Filter Data for requirement.</a:t>
          </a:r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/>
      <dgm:spPr/>
      <dgm:t>
        <a:bodyPr/>
        <a:lstStyle/>
        <a:p>
          <a:r>
            <a:rPr lang="en-IN" dirty="0"/>
            <a:t>Removing 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0077A407-AF31-4E4B-ADC5-01EE984AE18F}">
      <dgm:prSet phldrT="[Text]"/>
      <dgm:spPr/>
      <dgm:t>
        <a:bodyPr/>
        <a:lstStyle/>
        <a:p>
          <a:r>
            <a:rPr lang="en-IN" dirty="0"/>
            <a:t>Removing outliers</a:t>
          </a:r>
        </a:p>
      </dgm:t>
    </dgm:pt>
    <dgm:pt modelId="{4B2F5796-0038-454F-AB7E-2B9557BD4003}" type="parTrans" cxnId="{E064EA00-E0DE-45E9-BE9D-98B715DBDDFB}">
      <dgm:prSet/>
      <dgm:spPr/>
      <dgm:t>
        <a:bodyPr/>
        <a:lstStyle/>
        <a:p>
          <a:endParaRPr lang="en-IN"/>
        </a:p>
      </dgm:t>
    </dgm:pt>
    <dgm:pt modelId="{A4E73DA2-2320-4163-8227-C40ED6F745F1}" type="sibTrans" cxnId="{E064EA00-E0DE-45E9-BE9D-98B715DBDDFB}">
      <dgm:prSet/>
      <dgm:spPr/>
      <dgm:t>
        <a:bodyPr/>
        <a:lstStyle/>
        <a:p>
          <a:endParaRPr lang="en-IN"/>
        </a:p>
      </dgm:t>
    </dgm:pt>
    <dgm:pt modelId="{9F8F8286-68C6-4549-9CBE-3C72908A6C10}" type="pres">
      <dgm:prSet presAssocID="{43AD8D62-DCC2-4CBE-83DA-9ECE1DD16F8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8BA1824-6AEB-415F-9133-28B03579978C}" type="pres">
      <dgm:prSet presAssocID="{0077A407-AF31-4E4B-ADC5-01EE984AE18F}" presName="Accent8" presStyleCnt="0"/>
      <dgm:spPr/>
    </dgm:pt>
    <dgm:pt modelId="{D7382D3E-6F29-4974-8F9D-8075582475C6}" type="pres">
      <dgm:prSet presAssocID="{0077A407-AF31-4E4B-ADC5-01EE984AE18F}" presName="Accent" presStyleLbl="node1" presStyleIdx="0" presStyleCnt="8"/>
      <dgm:spPr/>
    </dgm:pt>
    <dgm:pt modelId="{5B006B3B-C292-4C75-B336-BEFEFECE744D}" type="pres">
      <dgm:prSet presAssocID="{0077A407-AF31-4E4B-ADC5-01EE984AE18F}" presName="ParentBackground8" presStyleCnt="0"/>
      <dgm:spPr/>
    </dgm:pt>
    <dgm:pt modelId="{DB90073F-2185-47A1-B698-F12F814965C4}" type="pres">
      <dgm:prSet presAssocID="{0077A407-AF31-4E4B-ADC5-01EE984AE18F}" presName="ParentBackground" presStyleLbl="fgAcc1" presStyleIdx="0" presStyleCnt="8"/>
      <dgm:spPr/>
      <dgm:t>
        <a:bodyPr/>
        <a:lstStyle/>
        <a:p>
          <a:endParaRPr lang="en-US"/>
        </a:p>
      </dgm:t>
    </dgm:pt>
    <dgm:pt modelId="{C38C5FBA-DADB-4A87-84C6-839503B62D23}" type="pres">
      <dgm:prSet presAssocID="{0077A407-AF31-4E4B-ADC5-01EE984AE18F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DCF55-2E4D-46E5-92FF-DF99C9BCA931}" type="pres">
      <dgm:prSet presAssocID="{971EEFAB-30DE-498D-B3A8-82613F1C2D33}" presName="Accent7" presStyleCnt="0"/>
      <dgm:spPr/>
    </dgm:pt>
    <dgm:pt modelId="{2BE9F39C-235E-411C-BF8E-8A13D173AE9E}" type="pres">
      <dgm:prSet presAssocID="{971EEFAB-30DE-498D-B3A8-82613F1C2D33}" presName="Accent" presStyleLbl="node1" presStyleIdx="1" presStyleCnt="8"/>
      <dgm:spPr/>
    </dgm:pt>
    <dgm:pt modelId="{9F9A6261-9CC5-44D2-9E37-BC6935BB35AF}" type="pres">
      <dgm:prSet presAssocID="{971EEFAB-30DE-498D-B3A8-82613F1C2D33}" presName="ParentBackground7" presStyleCnt="0"/>
      <dgm:spPr/>
    </dgm:pt>
    <dgm:pt modelId="{3BE64DAB-3AC6-4A3B-A1E2-9E92E31E6FA5}" type="pres">
      <dgm:prSet presAssocID="{971EEFAB-30DE-498D-B3A8-82613F1C2D33}" presName="ParentBackground" presStyleLbl="fgAcc1" presStyleIdx="1" presStyleCnt="8"/>
      <dgm:spPr/>
      <dgm:t>
        <a:bodyPr/>
        <a:lstStyle/>
        <a:p>
          <a:endParaRPr lang="en-US"/>
        </a:p>
      </dgm:t>
    </dgm:pt>
    <dgm:pt modelId="{1A3E8D9D-0156-4E84-9321-718F9489C3A4}" type="pres">
      <dgm:prSet presAssocID="{971EEFAB-30DE-498D-B3A8-82613F1C2D3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2814F-06AA-465F-B4B2-AC4892103DCA}" type="pres">
      <dgm:prSet presAssocID="{ECBC75CF-DEC3-4DA9-84A8-9303AC7D9D10}" presName="Accent6" presStyleCnt="0"/>
      <dgm:spPr/>
    </dgm:pt>
    <dgm:pt modelId="{1F3ABD3F-CEAA-40E1-9225-2D69D88D1AFD}" type="pres">
      <dgm:prSet presAssocID="{ECBC75CF-DEC3-4DA9-84A8-9303AC7D9D10}" presName="Accent" presStyleLbl="node1" presStyleIdx="2" presStyleCnt="8"/>
      <dgm:spPr/>
    </dgm:pt>
    <dgm:pt modelId="{10B2D188-85FB-459F-B891-C4291FFBEA8C}" type="pres">
      <dgm:prSet presAssocID="{ECBC75CF-DEC3-4DA9-84A8-9303AC7D9D10}" presName="ParentBackground6" presStyleCnt="0"/>
      <dgm:spPr/>
    </dgm:pt>
    <dgm:pt modelId="{66F3890C-83D3-4C43-9938-3E5E482DE637}" type="pres">
      <dgm:prSet presAssocID="{ECBC75CF-DEC3-4DA9-84A8-9303AC7D9D10}" presName="ParentBackground" presStyleLbl="fgAcc1" presStyleIdx="2" presStyleCnt="8"/>
      <dgm:spPr/>
      <dgm:t>
        <a:bodyPr/>
        <a:lstStyle/>
        <a:p>
          <a:endParaRPr lang="en-US"/>
        </a:p>
      </dgm:t>
    </dgm:pt>
    <dgm:pt modelId="{D371DF48-5195-4C34-9CE8-BD5C936F68AC}" type="pres">
      <dgm:prSet presAssocID="{ECBC75CF-DEC3-4DA9-84A8-9303AC7D9D1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50F7A-A004-447D-BBE2-5248EC1C4856}" type="pres">
      <dgm:prSet presAssocID="{87DB4B17-95EE-423D-941B-A5ABFE70FE2B}" presName="Accent5" presStyleCnt="0"/>
      <dgm:spPr/>
    </dgm:pt>
    <dgm:pt modelId="{16824EEA-A689-4234-B17B-2A61F9008F8F}" type="pres">
      <dgm:prSet presAssocID="{87DB4B17-95EE-423D-941B-A5ABFE70FE2B}" presName="Accent" presStyleLbl="node1" presStyleIdx="3" presStyleCnt="8"/>
      <dgm:spPr/>
    </dgm:pt>
    <dgm:pt modelId="{3D0081D0-B567-454F-AA44-EADAB5CDB0C0}" type="pres">
      <dgm:prSet presAssocID="{87DB4B17-95EE-423D-941B-A5ABFE70FE2B}" presName="ParentBackground5" presStyleCnt="0"/>
      <dgm:spPr/>
    </dgm:pt>
    <dgm:pt modelId="{AD9B1121-BF9C-4074-B3EC-DD8B1E34B145}" type="pres">
      <dgm:prSet presAssocID="{87DB4B17-95EE-423D-941B-A5ABFE70FE2B}" presName="ParentBackground" presStyleLbl="fgAcc1" presStyleIdx="3" presStyleCnt="8"/>
      <dgm:spPr/>
      <dgm:t>
        <a:bodyPr/>
        <a:lstStyle/>
        <a:p>
          <a:endParaRPr lang="en-US"/>
        </a:p>
      </dgm:t>
    </dgm:pt>
    <dgm:pt modelId="{47E3129D-31DE-4A9C-BCFC-F76EC5BD009C}" type="pres">
      <dgm:prSet presAssocID="{87DB4B17-95EE-423D-941B-A5ABFE70FE2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AF47E-6A71-4043-B25D-67B56C2C21A0}" type="pres">
      <dgm:prSet presAssocID="{314B2251-69F0-43B4-927D-418813C44B96}" presName="Accent4" presStyleCnt="0"/>
      <dgm:spPr/>
    </dgm:pt>
    <dgm:pt modelId="{BDD731B0-50CA-4E29-9754-BDCB1EBC4DBA}" type="pres">
      <dgm:prSet presAssocID="{314B2251-69F0-43B4-927D-418813C44B96}" presName="Accent" presStyleLbl="node1" presStyleIdx="4" presStyleCnt="8"/>
      <dgm:spPr/>
    </dgm:pt>
    <dgm:pt modelId="{1A8FF917-7F6D-4265-8480-A55EF8CCFA77}" type="pres">
      <dgm:prSet presAssocID="{314B2251-69F0-43B4-927D-418813C44B96}" presName="ParentBackground4" presStyleCnt="0"/>
      <dgm:spPr/>
    </dgm:pt>
    <dgm:pt modelId="{14FE1DC8-1ACC-4C51-8D78-8809CE3D8ACB}" type="pres">
      <dgm:prSet presAssocID="{314B2251-69F0-43B4-927D-418813C44B96}" presName="ParentBackground" presStyleLbl="fgAcc1" presStyleIdx="4" presStyleCnt="8"/>
      <dgm:spPr/>
      <dgm:t>
        <a:bodyPr/>
        <a:lstStyle/>
        <a:p>
          <a:endParaRPr lang="en-US"/>
        </a:p>
      </dgm:t>
    </dgm:pt>
    <dgm:pt modelId="{02216165-2620-4547-AD38-089AA80A0292}" type="pres">
      <dgm:prSet presAssocID="{314B2251-69F0-43B4-927D-418813C44B9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3894A-A6D5-491C-ACAD-0E88054F2A31}" type="pres">
      <dgm:prSet presAssocID="{D615DE8F-9EE7-47E6-BDBC-27210AD6B66B}" presName="Accent3" presStyleCnt="0"/>
      <dgm:spPr/>
    </dgm:pt>
    <dgm:pt modelId="{B691AD74-CB7C-411B-B530-375303D136AA}" type="pres">
      <dgm:prSet presAssocID="{D615DE8F-9EE7-47E6-BDBC-27210AD6B66B}" presName="Accent" presStyleLbl="node1" presStyleIdx="5" presStyleCnt="8"/>
      <dgm:spPr/>
    </dgm:pt>
    <dgm:pt modelId="{4A9C726A-A5F2-4191-AC7F-BEE729D8145F}" type="pres">
      <dgm:prSet presAssocID="{D615DE8F-9EE7-47E6-BDBC-27210AD6B66B}" presName="ParentBackground3" presStyleCnt="0"/>
      <dgm:spPr/>
    </dgm:pt>
    <dgm:pt modelId="{8E0A8684-00A6-4A21-A804-575A7B187691}" type="pres">
      <dgm:prSet presAssocID="{D615DE8F-9EE7-47E6-BDBC-27210AD6B66B}" presName="ParentBackground" presStyleLbl="fgAcc1" presStyleIdx="5" presStyleCnt="8"/>
      <dgm:spPr/>
      <dgm:t>
        <a:bodyPr/>
        <a:lstStyle/>
        <a:p>
          <a:endParaRPr lang="en-US"/>
        </a:p>
      </dgm:t>
    </dgm:pt>
    <dgm:pt modelId="{841AED65-E331-4372-9B23-246A2376DD0E}" type="pres">
      <dgm:prSet presAssocID="{D615DE8F-9EE7-47E6-BDBC-27210AD6B6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B84FB-DBB0-46BB-9BA9-2F00C1B68EB5}" type="pres">
      <dgm:prSet presAssocID="{F1296084-4882-401E-BF04-7A0E3CF44B1C}" presName="Accent2" presStyleCnt="0"/>
      <dgm:spPr/>
    </dgm:pt>
    <dgm:pt modelId="{EA7B42BF-893D-4FB3-9F39-7041EDA2C69B}" type="pres">
      <dgm:prSet presAssocID="{F1296084-4882-401E-BF04-7A0E3CF44B1C}" presName="Accent" presStyleLbl="node1" presStyleIdx="6" presStyleCnt="8"/>
      <dgm:spPr/>
    </dgm:pt>
    <dgm:pt modelId="{22421FC5-B21B-4529-94CE-C5B3D8374DAF}" type="pres">
      <dgm:prSet presAssocID="{F1296084-4882-401E-BF04-7A0E3CF44B1C}" presName="ParentBackground2" presStyleCnt="0"/>
      <dgm:spPr/>
    </dgm:pt>
    <dgm:pt modelId="{A07BB201-FE5F-4451-BFF1-64798F25C5C1}" type="pres">
      <dgm:prSet presAssocID="{F1296084-4882-401E-BF04-7A0E3CF44B1C}" presName="ParentBackground" presStyleLbl="fgAcc1" presStyleIdx="6" presStyleCnt="8"/>
      <dgm:spPr/>
      <dgm:t>
        <a:bodyPr/>
        <a:lstStyle/>
        <a:p>
          <a:endParaRPr lang="en-US"/>
        </a:p>
      </dgm:t>
    </dgm:pt>
    <dgm:pt modelId="{A62FE234-898D-4084-AD56-85E70D2C2E0F}" type="pres">
      <dgm:prSet presAssocID="{F1296084-4882-401E-BF04-7A0E3CF44B1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28451-9069-4F4E-B5B2-54A29103BC2D}" type="pres">
      <dgm:prSet presAssocID="{BC7CF13E-48E6-4CCA-985F-821B0ABFE0FE}" presName="Accent1" presStyleCnt="0"/>
      <dgm:spPr/>
    </dgm:pt>
    <dgm:pt modelId="{2800F6E6-7C9D-4AD0-8A95-9F2EECE35CE5}" type="pres">
      <dgm:prSet presAssocID="{BC7CF13E-48E6-4CCA-985F-821B0ABFE0FE}" presName="Accent" presStyleLbl="node1" presStyleIdx="7" presStyleCnt="8"/>
      <dgm:spPr/>
    </dgm:pt>
    <dgm:pt modelId="{DF8EEE90-D97F-4B37-A04B-F5520CF6A9EF}" type="pres">
      <dgm:prSet presAssocID="{BC7CF13E-48E6-4CCA-985F-821B0ABFE0FE}" presName="ParentBackground1" presStyleCnt="0"/>
      <dgm:spPr/>
    </dgm:pt>
    <dgm:pt modelId="{DB418493-11A7-4203-8111-DACEBAA162ED}" type="pres">
      <dgm:prSet presAssocID="{BC7CF13E-48E6-4CCA-985F-821B0ABFE0FE}" presName="ParentBackground" presStyleLbl="fgAcc1" presStyleIdx="7" presStyleCnt="8"/>
      <dgm:spPr/>
      <dgm:t>
        <a:bodyPr/>
        <a:lstStyle/>
        <a:p>
          <a:endParaRPr lang="en-US"/>
        </a:p>
      </dgm:t>
    </dgm:pt>
    <dgm:pt modelId="{035DCACE-955D-425D-99A7-051BCD2BF7DB}" type="pres">
      <dgm:prSet presAssocID="{BC7CF13E-48E6-4CCA-985F-821B0ABFE0F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67FEE-7803-475C-830A-7F5AF96EF670}" type="presOf" srcId="{0077A407-AF31-4E4B-ADC5-01EE984AE18F}" destId="{DB90073F-2185-47A1-B698-F12F814965C4}" srcOrd="0" destOrd="0" presId="urn:microsoft.com/office/officeart/2011/layout/CircleProcess"/>
    <dgm:cxn modelId="{BF9BF496-C5ED-4BEB-9AEF-BD6A25A24FC7}" srcId="{43AD8D62-DCC2-4CBE-83DA-9ECE1DD16F87}" destId="{971EEFAB-30DE-498D-B3A8-82613F1C2D33}" srcOrd="6" destOrd="0" parTransId="{831BB1E2-475A-4661-80C2-E40BF5D9E34B}" sibTransId="{DC4C381D-A777-4155-B913-2C8B4E3FAF59}"/>
    <dgm:cxn modelId="{B5188FC5-5261-4A12-BECC-4D1AC234EF79}" type="presOf" srcId="{ECBC75CF-DEC3-4DA9-84A8-9303AC7D9D10}" destId="{D371DF48-5195-4C34-9CE8-BD5C936F68AC}" srcOrd="1" destOrd="0" presId="urn:microsoft.com/office/officeart/2011/layout/CircleProcess"/>
    <dgm:cxn modelId="{9A0779CA-4D41-4212-8C44-91B77C1DB7F8}" type="presOf" srcId="{BC7CF13E-48E6-4CCA-985F-821B0ABFE0FE}" destId="{DB418493-11A7-4203-8111-DACEBAA162ED}" srcOrd="0" destOrd="0" presId="urn:microsoft.com/office/officeart/2011/layout/CircleProcess"/>
    <dgm:cxn modelId="{72242018-7972-4E69-AEF9-9A5BA99745F3}" type="presOf" srcId="{87DB4B17-95EE-423D-941B-A5ABFE70FE2B}" destId="{AD9B1121-BF9C-4074-B3EC-DD8B1E34B145}" srcOrd="0" destOrd="0" presId="urn:microsoft.com/office/officeart/2011/layout/CircleProcess"/>
    <dgm:cxn modelId="{D1E98775-222C-440C-924B-70ED60023C8D}" type="presOf" srcId="{314B2251-69F0-43B4-927D-418813C44B96}" destId="{14FE1DC8-1ACC-4C51-8D78-8809CE3D8ACB}" srcOrd="0" destOrd="0" presId="urn:microsoft.com/office/officeart/2011/layout/CircleProcess"/>
    <dgm:cxn modelId="{B4BF3543-6501-43DA-BC9E-B1EE57DB5812}" type="presOf" srcId="{D615DE8F-9EE7-47E6-BDBC-27210AD6B66B}" destId="{841AED65-E331-4372-9B23-246A2376DD0E}" srcOrd="1" destOrd="0" presId="urn:microsoft.com/office/officeart/2011/layout/CircleProcess"/>
    <dgm:cxn modelId="{65EB1EC0-379D-44EC-A3C9-CD65B13B6296}" type="presOf" srcId="{43AD8D62-DCC2-4CBE-83DA-9ECE1DD16F87}" destId="{9F8F8286-68C6-4549-9CBE-3C72908A6C10}" srcOrd="0" destOrd="0" presId="urn:microsoft.com/office/officeart/2011/layout/CircleProcess"/>
    <dgm:cxn modelId="{A1D3634C-0FB6-45FC-A81E-15441E28A772}" type="presOf" srcId="{F1296084-4882-401E-BF04-7A0E3CF44B1C}" destId="{A07BB201-FE5F-4451-BFF1-64798F25C5C1}" srcOrd="0" destOrd="0" presId="urn:microsoft.com/office/officeart/2011/layout/CircleProcess"/>
    <dgm:cxn modelId="{E18A9305-91A0-4FB8-AD46-D74A4ADB56EF}" srcId="{43AD8D62-DCC2-4CBE-83DA-9ECE1DD16F87}" destId="{ECBC75CF-DEC3-4DA9-84A8-9303AC7D9D10}" srcOrd="5" destOrd="0" parTransId="{CF68D833-C8E6-4F3B-9898-BC9BF11A2A15}" sibTransId="{A7208B2A-6D36-4886-AAC4-D9BEA8EE8562}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30E10D1F-8E26-4D10-9BB8-4DD58F13C835}" type="presOf" srcId="{BC7CF13E-48E6-4CCA-985F-821B0ABFE0FE}" destId="{035DCACE-955D-425D-99A7-051BCD2BF7DB}" srcOrd="1" destOrd="0" presId="urn:microsoft.com/office/officeart/2011/layout/CircleProcess"/>
    <dgm:cxn modelId="{A2111BDA-1532-41C6-AD2B-E1987CE9F0D7}" srcId="{43AD8D62-DCC2-4CBE-83DA-9ECE1DD16F87}" destId="{87DB4B17-95EE-423D-941B-A5ABFE70FE2B}" srcOrd="4" destOrd="0" parTransId="{1D9AAF4C-1387-44E7-A6C0-0A93176EFBB8}" sibTransId="{263236C4-7DF2-4631-AE1E-B8B876BEE81E}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E064EA00-E0DE-45E9-BE9D-98B715DBDDFB}" srcId="{43AD8D62-DCC2-4CBE-83DA-9ECE1DD16F87}" destId="{0077A407-AF31-4E4B-ADC5-01EE984AE18F}" srcOrd="7" destOrd="0" parTransId="{4B2F5796-0038-454F-AB7E-2B9557BD4003}" sibTransId="{A4E73DA2-2320-4163-8227-C40ED6F745F1}"/>
    <dgm:cxn modelId="{02F95534-A2BD-420B-B949-27547AAD3692}" type="presOf" srcId="{314B2251-69F0-43B4-927D-418813C44B96}" destId="{02216165-2620-4547-AD38-089AA80A0292}" srcOrd="1" destOrd="0" presId="urn:microsoft.com/office/officeart/2011/layout/CircleProcess"/>
    <dgm:cxn modelId="{2D99DEB7-AB0F-4ABA-82FC-26E2D7E26FC3}" type="presOf" srcId="{0077A407-AF31-4E4B-ADC5-01EE984AE18F}" destId="{C38C5FBA-DADB-4A87-84C6-839503B62D23}" srcOrd="1" destOrd="0" presId="urn:microsoft.com/office/officeart/2011/layout/CircleProcess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341A2AED-B3C5-4E70-8BFB-F41E1B314855}" type="presOf" srcId="{F1296084-4882-401E-BF04-7A0E3CF44B1C}" destId="{A62FE234-898D-4084-AD56-85E70D2C2E0F}" srcOrd="1" destOrd="0" presId="urn:microsoft.com/office/officeart/2011/layout/CircleProcess"/>
    <dgm:cxn modelId="{23366171-16EF-4907-BBD4-5AAC46AE0A79}" type="presOf" srcId="{971EEFAB-30DE-498D-B3A8-82613F1C2D33}" destId="{1A3E8D9D-0156-4E84-9321-718F9489C3A4}" srcOrd="1" destOrd="0" presId="urn:microsoft.com/office/officeart/2011/layout/CircleProcess"/>
    <dgm:cxn modelId="{318C816E-2722-4077-BD57-FA048A629D19}" type="presOf" srcId="{ECBC75CF-DEC3-4DA9-84A8-9303AC7D9D10}" destId="{66F3890C-83D3-4C43-9938-3E5E482DE637}" srcOrd="0" destOrd="0" presId="urn:microsoft.com/office/officeart/2011/layout/CircleProcess"/>
    <dgm:cxn modelId="{0B807584-A1D5-4398-8474-F5783404DD78}" type="presOf" srcId="{D615DE8F-9EE7-47E6-BDBC-27210AD6B66B}" destId="{8E0A8684-00A6-4A21-A804-575A7B187691}" srcOrd="0" destOrd="0" presId="urn:microsoft.com/office/officeart/2011/layout/CircleProcess"/>
    <dgm:cxn modelId="{83E4F284-6762-4A50-8235-7D581EC239F9}" type="presOf" srcId="{87DB4B17-95EE-423D-941B-A5ABFE70FE2B}" destId="{47E3129D-31DE-4A9C-BCFC-F76EC5BD009C}" srcOrd="1" destOrd="0" presId="urn:microsoft.com/office/officeart/2011/layout/CircleProcess"/>
    <dgm:cxn modelId="{AD98CE73-02B8-4B16-8D56-B6DE7B39301E}" type="presOf" srcId="{971EEFAB-30DE-498D-B3A8-82613F1C2D33}" destId="{3BE64DAB-3AC6-4A3B-A1E2-9E92E31E6FA5}" srcOrd="0" destOrd="0" presId="urn:microsoft.com/office/officeart/2011/layout/CircleProcess"/>
    <dgm:cxn modelId="{0D3528A1-A51C-41D4-867D-E3DC83291C5A}" type="presParOf" srcId="{9F8F8286-68C6-4549-9CBE-3C72908A6C10}" destId="{78BA1824-6AEB-415F-9133-28B03579978C}" srcOrd="0" destOrd="0" presId="urn:microsoft.com/office/officeart/2011/layout/CircleProcess"/>
    <dgm:cxn modelId="{406FB39F-879A-4DC3-B4EF-1B7373F67454}" type="presParOf" srcId="{78BA1824-6AEB-415F-9133-28B03579978C}" destId="{D7382D3E-6F29-4974-8F9D-8075582475C6}" srcOrd="0" destOrd="0" presId="urn:microsoft.com/office/officeart/2011/layout/CircleProcess"/>
    <dgm:cxn modelId="{53D1813D-CF15-4464-B4D4-3B7EC5E85DDC}" type="presParOf" srcId="{9F8F8286-68C6-4549-9CBE-3C72908A6C10}" destId="{5B006B3B-C292-4C75-B336-BEFEFECE744D}" srcOrd="1" destOrd="0" presId="urn:microsoft.com/office/officeart/2011/layout/CircleProcess"/>
    <dgm:cxn modelId="{B7B65893-700D-4D29-A445-789A11924B3A}" type="presParOf" srcId="{5B006B3B-C292-4C75-B336-BEFEFECE744D}" destId="{DB90073F-2185-47A1-B698-F12F814965C4}" srcOrd="0" destOrd="0" presId="urn:microsoft.com/office/officeart/2011/layout/CircleProcess"/>
    <dgm:cxn modelId="{7D2E3921-BC61-4DFE-8F9B-6A7E7B498F50}" type="presParOf" srcId="{9F8F8286-68C6-4549-9CBE-3C72908A6C10}" destId="{C38C5FBA-DADB-4A87-84C6-839503B62D23}" srcOrd="2" destOrd="0" presId="urn:microsoft.com/office/officeart/2011/layout/CircleProcess"/>
    <dgm:cxn modelId="{5E9036CA-6D14-4A1F-933E-4903E72DA289}" type="presParOf" srcId="{9F8F8286-68C6-4549-9CBE-3C72908A6C10}" destId="{764DCF55-2E4D-46E5-92FF-DF99C9BCA931}" srcOrd="3" destOrd="0" presId="urn:microsoft.com/office/officeart/2011/layout/CircleProcess"/>
    <dgm:cxn modelId="{1A548E74-8889-4B72-9E76-D427F76A4C31}" type="presParOf" srcId="{764DCF55-2E4D-46E5-92FF-DF99C9BCA931}" destId="{2BE9F39C-235E-411C-BF8E-8A13D173AE9E}" srcOrd="0" destOrd="0" presId="urn:microsoft.com/office/officeart/2011/layout/CircleProcess"/>
    <dgm:cxn modelId="{54185283-41FF-4409-AF78-A748FDD94AEC}" type="presParOf" srcId="{9F8F8286-68C6-4549-9CBE-3C72908A6C10}" destId="{9F9A6261-9CC5-44D2-9E37-BC6935BB35AF}" srcOrd="4" destOrd="0" presId="urn:microsoft.com/office/officeart/2011/layout/CircleProcess"/>
    <dgm:cxn modelId="{28715639-686D-432B-8492-D696256E1DCE}" type="presParOf" srcId="{9F9A6261-9CC5-44D2-9E37-BC6935BB35AF}" destId="{3BE64DAB-3AC6-4A3B-A1E2-9E92E31E6FA5}" srcOrd="0" destOrd="0" presId="urn:microsoft.com/office/officeart/2011/layout/CircleProcess"/>
    <dgm:cxn modelId="{7CFBD744-095A-4AC6-B4A7-493D0525BF16}" type="presParOf" srcId="{9F8F8286-68C6-4549-9CBE-3C72908A6C10}" destId="{1A3E8D9D-0156-4E84-9321-718F9489C3A4}" srcOrd="5" destOrd="0" presId="urn:microsoft.com/office/officeart/2011/layout/CircleProcess"/>
    <dgm:cxn modelId="{4F5FB2BE-4E41-46AF-B3BD-DD418A373EE5}" type="presParOf" srcId="{9F8F8286-68C6-4549-9CBE-3C72908A6C10}" destId="{4D42814F-06AA-465F-B4B2-AC4892103DCA}" srcOrd="6" destOrd="0" presId="urn:microsoft.com/office/officeart/2011/layout/CircleProcess"/>
    <dgm:cxn modelId="{599C5F4F-FEAF-46B2-88DD-9ABCF704BEBA}" type="presParOf" srcId="{4D42814F-06AA-465F-B4B2-AC4892103DCA}" destId="{1F3ABD3F-CEAA-40E1-9225-2D69D88D1AFD}" srcOrd="0" destOrd="0" presId="urn:microsoft.com/office/officeart/2011/layout/CircleProcess"/>
    <dgm:cxn modelId="{51AD4226-47B8-4DEF-8C17-A96C6DD0B585}" type="presParOf" srcId="{9F8F8286-68C6-4549-9CBE-3C72908A6C10}" destId="{10B2D188-85FB-459F-B891-C4291FFBEA8C}" srcOrd="7" destOrd="0" presId="urn:microsoft.com/office/officeart/2011/layout/CircleProcess"/>
    <dgm:cxn modelId="{1456FA06-3330-40E8-B87C-ABDDE308E6DB}" type="presParOf" srcId="{10B2D188-85FB-459F-B891-C4291FFBEA8C}" destId="{66F3890C-83D3-4C43-9938-3E5E482DE637}" srcOrd="0" destOrd="0" presId="urn:microsoft.com/office/officeart/2011/layout/CircleProcess"/>
    <dgm:cxn modelId="{182F182A-F0EE-4E71-A73C-40AAE0832522}" type="presParOf" srcId="{9F8F8286-68C6-4549-9CBE-3C72908A6C10}" destId="{D371DF48-5195-4C34-9CE8-BD5C936F68AC}" srcOrd="8" destOrd="0" presId="urn:microsoft.com/office/officeart/2011/layout/CircleProcess"/>
    <dgm:cxn modelId="{038A79F8-741D-4CE0-B895-5ACFD0376870}" type="presParOf" srcId="{9F8F8286-68C6-4549-9CBE-3C72908A6C10}" destId="{FA850F7A-A004-447D-BBE2-5248EC1C4856}" srcOrd="9" destOrd="0" presId="urn:microsoft.com/office/officeart/2011/layout/CircleProcess"/>
    <dgm:cxn modelId="{ED42B772-54B5-4614-AF78-4D4FB41B139A}" type="presParOf" srcId="{FA850F7A-A004-447D-BBE2-5248EC1C4856}" destId="{16824EEA-A689-4234-B17B-2A61F9008F8F}" srcOrd="0" destOrd="0" presId="urn:microsoft.com/office/officeart/2011/layout/CircleProcess"/>
    <dgm:cxn modelId="{A467CF04-115B-4370-B7D1-17636349336E}" type="presParOf" srcId="{9F8F8286-68C6-4549-9CBE-3C72908A6C10}" destId="{3D0081D0-B567-454F-AA44-EADAB5CDB0C0}" srcOrd="10" destOrd="0" presId="urn:microsoft.com/office/officeart/2011/layout/CircleProcess"/>
    <dgm:cxn modelId="{CE98731B-FB11-478F-92A3-949FC387954D}" type="presParOf" srcId="{3D0081D0-B567-454F-AA44-EADAB5CDB0C0}" destId="{AD9B1121-BF9C-4074-B3EC-DD8B1E34B145}" srcOrd="0" destOrd="0" presId="urn:microsoft.com/office/officeart/2011/layout/CircleProcess"/>
    <dgm:cxn modelId="{2C70DEE4-9906-47C7-953A-5FF0851B37B7}" type="presParOf" srcId="{9F8F8286-68C6-4549-9CBE-3C72908A6C10}" destId="{47E3129D-31DE-4A9C-BCFC-F76EC5BD009C}" srcOrd="11" destOrd="0" presId="urn:microsoft.com/office/officeart/2011/layout/CircleProcess"/>
    <dgm:cxn modelId="{A67E2023-ED42-44C7-989A-C46398400D59}" type="presParOf" srcId="{9F8F8286-68C6-4549-9CBE-3C72908A6C10}" destId="{E22AF47E-6A71-4043-B25D-67B56C2C21A0}" srcOrd="12" destOrd="0" presId="urn:microsoft.com/office/officeart/2011/layout/CircleProcess"/>
    <dgm:cxn modelId="{6F9E9825-0FE2-4E85-9F15-F479DD19E3A3}" type="presParOf" srcId="{E22AF47E-6A71-4043-B25D-67B56C2C21A0}" destId="{BDD731B0-50CA-4E29-9754-BDCB1EBC4DBA}" srcOrd="0" destOrd="0" presId="urn:microsoft.com/office/officeart/2011/layout/CircleProcess"/>
    <dgm:cxn modelId="{4B474B31-89F2-40E4-95B7-95F4EEA36182}" type="presParOf" srcId="{9F8F8286-68C6-4549-9CBE-3C72908A6C10}" destId="{1A8FF917-7F6D-4265-8480-A55EF8CCFA77}" srcOrd="13" destOrd="0" presId="urn:microsoft.com/office/officeart/2011/layout/CircleProcess"/>
    <dgm:cxn modelId="{FBF02758-34CF-4EEA-B41D-1E55EB50F883}" type="presParOf" srcId="{1A8FF917-7F6D-4265-8480-A55EF8CCFA77}" destId="{14FE1DC8-1ACC-4C51-8D78-8809CE3D8ACB}" srcOrd="0" destOrd="0" presId="urn:microsoft.com/office/officeart/2011/layout/CircleProcess"/>
    <dgm:cxn modelId="{E87F5976-6A0C-4A20-9A58-C578D7C7C49C}" type="presParOf" srcId="{9F8F8286-68C6-4549-9CBE-3C72908A6C10}" destId="{02216165-2620-4547-AD38-089AA80A0292}" srcOrd="14" destOrd="0" presId="urn:microsoft.com/office/officeart/2011/layout/CircleProcess"/>
    <dgm:cxn modelId="{852168E7-A558-4A29-9B83-0F6E04341005}" type="presParOf" srcId="{9F8F8286-68C6-4549-9CBE-3C72908A6C10}" destId="{E403894A-A6D5-491C-ACAD-0E88054F2A31}" srcOrd="15" destOrd="0" presId="urn:microsoft.com/office/officeart/2011/layout/CircleProcess"/>
    <dgm:cxn modelId="{61E42065-A22E-4C0A-96C1-7E9D8CE0D55E}" type="presParOf" srcId="{E403894A-A6D5-491C-ACAD-0E88054F2A31}" destId="{B691AD74-CB7C-411B-B530-375303D136AA}" srcOrd="0" destOrd="0" presId="urn:microsoft.com/office/officeart/2011/layout/CircleProcess"/>
    <dgm:cxn modelId="{8E20F144-5675-4D25-9B2D-A3B23C1CD453}" type="presParOf" srcId="{9F8F8286-68C6-4549-9CBE-3C72908A6C10}" destId="{4A9C726A-A5F2-4191-AC7F-BEE729D8145F}" srcOrd="16" destOrd="0" presId="urn:microsoft.com/office/officeart/2011/layout/CircleProcess"/>
    <dgm:cxn modelId="{024654D4-BA69-454B-96AA-1F62296B8D8A}" type="presParOf" srcId="{4A9C726A-A5F2-4191-AC7F-BEE729D8145F}" destId="{8E0A8684-00A6-4A21-A804-575A7B187691}" srcOrd="0" destOrd="0" presId="urn:microsoft.com/office/officeart/2011/layout/CircleProcess"/>
    <dgm:cxn modelId="{7462482B-4A4F-4B87-BE04-672EA2D98647}" type="presParOf" srcId="{9F8F8286-68C6-4549-9CBE-3C72908A6C10}" destId="{841AED65-E331-4372-9B23-246A2376DD0E}" srcOrd="17" destOrd="0" presId="urn:microsoft.com/office/officeart/2011/layout/CircleProcess"/>
    <dgm:cxn modelId="{3FA5CE92-9C87-47DB-B253-7AE1756F1E48}" type="presParOf" srcId="{9F8F8286-68C6-4549-9CBE-3C72908A6C10}" destId="{E5EB84FB-DBB0-46BB-9BA9-2F00C1B68EB5}" srcOrd="18" destOrd="0" presId="urn:microsoft.com/office/officeart/2011/layout/CircleProcess"/>
    <dgm:cxn modelId="{83B61A7E-438A-4D69-8B23-BA53D46E2F40}" type="presParOf" srcId="{E5EB84FB-DBB0-46BB-9BA9-2F00C1B68EB5}" destId="{EA7B42BF-893D-4FB3-9F39-7041EDA2C69B}" srcOrd="0" destOrd="0" presId="urn:microsoft.com/office/officeart/2011/layout/CircleProcess"/>
    <dgm:cxn modelId="{7E84DF17-721A-4E5A-A9A4-1386E6B3803B}" type="presParOf" srcId="{9F8F8286-68C6-4549-9CBE-3C72908A6C10}" destId="{22421FC5-B21B-4529-94CE-C5B3D8374DAF}" srcOrd="19" destOrd="0" presId="urn:microsoft.com/office/officeart/2011/layout/CircleProcess"/>
    <dgm:cxn modelId="{78AD9B62-A829-4125-8FD0-D1BFE773309D}" type="presParOf" srcId="{22421FC5-B21B-4529-94CE-C5B3D8374DAF}" destId="{A07BB201-FE5F-4451-BFF1-64798F25C5C1}" srcOrd="0" destOrd="0" presId="urn:microsoft.com/office/officeart/2011/layout/CircleProcess"/>
    <dgm:cxn modelId="{874DE99B-D138-4AA0-9A06-404452BB95CB}" type="presParOf" srcId="{9F8F8286-68C6-4549-9CBE-3C72908A6C10}" destId="{A62FE234-898D-4084-AD56-85E70D2C2E0F}" srcOrd="20" destOrd="0" presId="urn:microsoft.com/office/officeart/2011/layout/CircleProcess"/>
    <dgm:cxn modelId="{F9535984-B090-4512-AB89-7F18AC0F745A}" type="presParOf" srcId="{9F8F8286-68C6-4549-9CBE-3C72908A6C10}" destId="{99728451-9069-4F4E-B5B2-54A29103BC2D}" srcOrd="21" destOrd="0" presId="urn:microsoft.com/office/officeart/2011/layout/CircleProcess"/>
    <dgm:cxn modelId="{7F6F7BDD-16AA-4578-AD6C-51954689C108}" type="presParOf" srcId="{99728451-9069-4F4E-B5B2-54A29103BC2D}" destId="{2800F6E6-7C9D-4AD0-8A95-9F2EECE35CE5}" srcOrd="0" destOrd="0" presId="urn:microsoft.com/office/officeart/2011/layout/CircleProcess"/>
    <dgm:cxn modelId="{1E9BE3DE-A8FF-4AA0-932D-367D9A3F15C0}" type="presParOf" srcId="{9F8F8286-68C6-4549-9CBE-3C72908A6C10}" destId="{DF8EEE90-D97F-4B37-A04B-F5520CF6A9EF}" srcOrd="22" destOrd="0" presId="urn:microsoft.com/office/officeart/2011/layout/CircleProcess"/>
    <dgm:cxn modelId="{C880D0EA-CDE7-4838-A6E1-BDFC1CC63963}" type="presParOf" srcId="{DF8EEE90-D97F-4B37-A04B-F5520CF6A9EF}" destId="{DB418493-11A7-4203-8111-DACEBAA162ED}" srcOrd="0" destOrd="0" presId="urn:microsoft.com/office/officeart/2011/layout/CircleProcess"/>
    <dgm:cxn modelId="{25AC23A3-E1E8-4479-B9EA-6F841DB73989}" type="presParOf" srcId="{9F8F8286-68C6-4549-9CBE-3C72908A6C10}" destId="{035DCACE-955D-425D-99A7-051BCD2BF7DB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2D3E-6F29-4974-8F9D-8075582475C6}">
      <dsp:nvSpPr>
        <dsp:cNvPr id="0" name=""/>
        <dsp:cNvSpPr/>
      </dsp:nvSpPr>
      <dsp:spPr>
        <a:xfrm>
          <a:off x="8799052" y="1426192"/>
          <a:ext cx="1170039" cy="117054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90073F-2185-47A1-B698-F12F814965C4}">
      <dsp:nvSpPr>
        <dsp:cNvPr id="0" name=""/>
        <dsp:cNvSpPr/>
      </dsp:nvSpPr>
      <dsp:spPr>
        <a:xfrm>
          <a:off x="8837494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/>
            <a:t>Removing outliers</a:t>
          </a:r>
        </a:p>
      </dsp:txBody>
      <dsp:txXfrm>
        <a:off x="8993237" y="1621317"/>
        <a:ext cx="780683" cy="780295"/>
      </dsp:txXfrm>
    </dsp:sp>
    <dsp:sp modelId="{2BE9F39C-235E-411C-BF8E-8A13D173AE9E}">
      <dsp:nvSpPr>
        <dsp:cNvPr id="0" name=""/>
        <dsp:cNvSpPr/>
      </dsp:nvSpPr>
      <dsp:spPr>
        <a:xfrm rot="2700000">
          <a:off x="7588484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7628027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/>
            <a:t>Filter Data for requirement.</a:t>
          </a:r>
        </a:p>
      </dsp:txBody>
      <dsp:txXfrm>
        <a:off x="7783769" y="1621317"/>
        <a:ext cx="780683" cy="780295"/>
      </dsp:txXfrm>
    </dsp:sp>
    <dsp:sp modelId="{1F3ABD3F-CEAA-40E1-9225-2D69D88D1AFD}">
      <dsp:nvSpPr>
        <dsp:cNvPr id="0" name=""/>
        <dsp:cNvSpPr/>
      </dsp:nvSpPr>
      <dsp:spPr>
        <a:xfrm rot="2700000">
          <a:off x="6379016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1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3890C-83D3-4C43-9938-3E5E482DE637}">
      <dsp:nvSpPr>
        <dsp:cNvPr id="0" name=""/>
        <dsp:cNvSpPr/>
      </dsp:nvSpPr>
      <dsp:spPr>
        <a:xfrm>
          <a:off x="6418559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/>
            <a:t>Correcting data types and deriving new columns</a:t>
          </a:r>
        </a:p>
      </dsp:txBody>
      <dsp:txXfrm>
        <a:off x="6574302" y="1621317"/>
        <a:ext cx="780683" cy="780295"/>
      </dsp:txXfrm>
    </dsp:sp>
    <dsp:sp modelId="{16824EEA-A689-4234-B17B-2A61F9008F8F}">
      <dsp:nvSpPr>
        <dsp:cNvPr id="0" name=""/>
        <dsp:cNvSpPr/>
      </dsp:nvSpPr>
      <dsp:spPr>
        <a:xfrm rot="2700000">
          <a:off x="5169549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565231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1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1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B1121-BF9C-4074-B3EC-DD8B1E34B145}">
      <dsp:nvSpPr>
        <dsp:cNvPr id="0" name=""/>
        <dsp:cNvSpPr/>
      </dsp:nvSpPr>
      <dsp:spPr>
        <a:xfrm>
          <a:off x="5209092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/>
            <a:t>Removing/Fixing null values</a:t>
          </a:r>
        </a:p>
      </dsp:txBody>
      <dsp:txXfrm>
        <a:off x="5364834" y="1621317"/>
        <a:ext cx="780683" cy="780295"/>
      </dsp:txXfrm>
    </dsp:sp>
    <dsp:sp modelId="{BDD731B0-50CA-4E29-9754-BDCB1EBC4DBA}">
      <dsp:nvSpPr>
        <dsp:cNvPr id="0" name=""/>
        <dsp:cNvSpPr/>
      </dsp:nvSpPr>
      <dsp:spPr>
        <a:xfrm rot="2700000">
          <a:off x="3960081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753641"/>
                <a:satOff val="-20705"/>
                <a:lumOff val="4762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753641"/>
                <a:satOff val="-20705"/>
                <a:lumOff val="4762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753641"/>
                <a:satOff val="-20705"/>
                <a:lumOff val="4762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3999624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753641"/>
              <a:satOff val="-20705"/>
              <a:lumOff val="476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/>
            <a:t>Removing irrelevant columns</a:t>
          </a:r>
        </a:p>
      </dsp:txBody>
      <dsp:txXfrm>
        <a:off x="4155367" y="1621317"/>
        <a:ext cx="780683" cy="780295"/>
      </dsp:txXfrm>
    </dsp:sp>
    <dsp:sp modelId="{B691AD74-CB7C-411B-B530-375303D136AA}">
      <dsp:nvSpPr>
        <dsp:cNvPr id="0" name=""/>
        <dsp:cNvSpPr/>
      </dsp:nvSpPr>
      <dsp:spPr>
        <a:xfrm rot="2700000">
          <a:off x="2750614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565231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1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1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2790157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/>
            <a:t>Removing Duplicate Data</a:t>
          </a:r>
        </a:p>
      </dsp:txBody>
      <dsp:txXfrm>
        <a:off x="2945899" y="1621317"/>
        <a:ext cx="780683" cy="780295"/>
      </dsp:txXfrm>
    </dsp:sp>
    <dsp:sp modelId="{EA7B42BF-893D-4FB3-9F39-7041EDA2C69B}">
      <dsp:nvSpPr>
        <dsp:cNvPr id="0" name=""/>
        <dsp:cNvSpPr/>
      </dsp:nvSpPr>
      <dsp:spPr>
        <a:xfrm rot="2700000">
          <a:off x="1541146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1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1580689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/>
            <a:t>Removing large null value columns</a:t>
          </a:r>
        </a:p>
      </dsp:txBody>
      <dsp:txXfrm>
        <a:off x="1736432" y="1621317"/>
        <a:ext cx="780683" cy="780295"/>
      </dsp:txXfrm>
    </dsp:sp>
    <dsp:sp modelId="{2800F6E6-7C9D-4AD0-8A95-9F2EECE35CE5}">
      <dsp:nvSpPr>
        <dsp:cNvPr id="0" name=""/>
        <dsp:cNvSpPr/>
      </dsp:nvSpPr>
      <dsp:spPr>
        <a:xfrm rot="2700000">
          <a:off x="331679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371222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/>
            <a:t>Importing the Data</a:t>
          </a:r>
        </a:p>
      </dsp:txBody>
      <dsp:txXfrm>
        <a:off x="526964" y="1621317"/>
        <a:ext cx="780683" cy="78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B2FA-380E-4F4B-A48D-9B3DED5D018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2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2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8C9E9E-0463-460F-9554-A68E93E25788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888/notebooks/Downloads/EDA%20%20assignment%201%20(1).ipynb#Fully-Paid-Loans-More-Evenly-Distributed:-The-loan-amounts-for-%22Fully-Paid%22-loans-are-more-evenly-distributed-across-different-employment-lengths,-with-no-clear-pattern-of-higher-or-lower-amounts-in-specific-ranges.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wnloads/EDA%20%20assignment%201%20(1).ipynb#Risk-grade-E,-F,-or-G: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0" y="1744579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latin typeface="Lucida Sans" panose="020B0602030504020204" pitchFamily="34" charset="0"/>
              </a:rPr>
              <a:t>Lending Club Data Default Analysis </a:t>
            </a:r>
            <a:endParaRPr lang="en-IN" sz="6000" dirty="0">
              <a:latin typeface="Lucida Sans" panose="020B0602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B83CA-F95E-7E4F-E5A2-FEC917EC55A8}"/>
              </a:ext>
            </a:extLst>
          </p:cNvPr>
          <p:cNvSpPr txBox="1"/>
          <p:nvPr/>
        </p:nvSpPr>
        <p:spPr>
          <a:xfrm>
            <a:off x="1359568" y="5333074"/>
            <a:ext cx="348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Chandan G  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Gowdar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436B7-A08B-F89B-1EFE-6FB6141D14BD}"/>
              </a:ext>
            </a:extLst>
          </p:cNvPr>
          <p:cNvSpPr txBox="1">
            <a:spLocks/>
          </p:cNvSpPr>
          <p:nvPr/>
        </p:nvSpPr>
        <p:spPr>
          <a:xfrm>
            <a:off x="359596" y="4674742"/>
            <a:ext cx="5675445" cy="18966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 </a:t>
            </a:r>
            <a:r>
              <a:rPr lang="en-IN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34A241-ABA4-7377-C05E-D09711BFD375}"/>
              </a:ext>
            </a:extLst>
          </p:cNvPr>
          <p:cNvSpPr txBox="1">
            <a:spLocks/>
          </p:cNvSpPr>
          <p:nvPr/>
        </p:nvSpPr>
        <p:spPr>
          <a:xfrm>
            <a:off x="585627" y="4756935"/>
            <a:ext cx="10397600" cy="152582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b="1" dirty="0"/>
              <a:t>Correlation :  annual income vs funded amount    and funded amount vs </a:t>
            </a:r>
            <a:r>
              <a:rPr lang="en-IN" b="1" dirty="0" err="1"/>
              <a:t>insatllment</a:t>
            </a:r>
            <a:r>
              <a:rPr lang="en-IN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1) Weak positive correlation . </a:t>
            </a:r>
            <a:r>
              <a:rPr lang="en-IN" dirty="0" err="1"/>
              <a:t>i.e</a:t>
            </a:r>
            <a:r>
              <a:rPr lang="en-IN" dirty="0"/>
              <a:t> 0,26 .  Annual income increases. Funded amount tends to increases slightly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2) strong positive correlation </a:t>
            </a:r>
            <a:r>
              <a:rPr lang="en-IN" dirty="0" err="1"/>
              <a:t>i.e</a:t>
            </a:r>
            <a:r>
              <a:rPr lang="en-IN" dirty="0"/>
              <a:t> 0.96. funded amount increases  </a:t>
            </a:r>
            <a:r>
              <a:rPr lang="en-IN" dirty="0" err="1"/>
              <a:t>installment</a:t>
            </a:r>
            <a:r>
              <a:rPr lang="en-IN" dirty="0"/>
              <a:t> also increases and vice versa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22FDA9-5FC0-59C0-5598-FE5C76C9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43" y="575246"/>
            <a:ext cx="49053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DCE4CC3-0163-959F-2981-037B31D6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1" y="575246"/>
            <a:ext cx="50768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476571" y="4715838"/>
            <a:ext cx="10749694" cy="13870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loan status vs </a:t>
            </a:r>
            <a:r>
              <a:rPr lang="en-IN" dirty="0" err="1"/>
              <a:t>dti</a:t>
            </a:r>
            <a:r>
              <a:rPr lang="en-IN" dirty="0"/>
              <a:t>      and          loan status vs loan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1) </a:t>
            </a:r>
            <a:r>
              <a:rPr lang="en-IN" dirty="0" err="1"/>
              <a:t>dti</a:t>
            </a:r>
            <a:r>
              <a:rPr lang="en-IN" dirty="0"/>
              <a:t> and loan status have almost same median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2) higher loan amount being likely to be fully paid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6BB98DC-EE83-091C-FEA2-C8D0AA42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1" y="493535"/>
            <a:ext cx="53625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1D51EAB-CFE6-43EB-847A-A6434A70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362" y="586004"/>
            <a:ext cx="5610225" cy="403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4A5B60-3918-AEEB-1F02-3DD99EC1034D}"/>
              </a:ext>
            </a:extLst>
          </p:cNvPr>
          <p:cNvSpPr txBox="1"/>
          <p:nvPr/>
        </p:nvSpPr>
        <p:spPr>
          <a:xfrm>
            <a:off x="6236413" y="1726058"/>
            <a:ext cx="55998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loan status vs purposes vs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loan_amnt</a:t>
            </a:r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1)Highest average loan amounts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Charged Off: Small business loans (14,686) Fully Paid: House loans (12,881)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2)Lowest average loan amounts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Charged Off: Vacation loans (5,707) Fully Paid: Vacation loans (5,510)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3)Purposes with noticeably higher charged-off amounts than paid amounts: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Small business loans (difference of 1,776) Credit card loans (difference of 1,738) Major purchase loans (difference of 1,388)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4)Purposes with relatively similar charged-off and paid amounts: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Renewable energy loans (difference of 178) Moving loans (charged-off amounts are even slightly lower)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E92D03C-FC17-9816-48D2-EBAA5E1A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1" y="945222"/>
            <a:ext cx="6018622" cy="525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24122-1C59-41C4-C163-966C36024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19" y="1869897"/>
            <a:ext cx="5453523" cy="40906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loan status vs term vs loan amount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</a:t>
            </a:r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There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is almost same amount of loan charged off and full paid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/>
              </a:rPr>
              <a:t>borrwers</a:t>
            </a:r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 in 36 months and 60 months</a:t>
            </a:r>
          </a:p>
          <a:p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EE81419-E62B-159F-F7DA-9DBFAD98A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8" y="1572321"/>
            <a:ext cx="53054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83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FB55E-90C4-636E-851F-ED0B3908A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19" y="1756881"/>
            <a:ext cx="5833667" cy="4407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loan status vs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loan_amnt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 vs verification status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no such big difference occur in that but borrowers which charged off mostly are verified and have the loan amount greater than 16000</a:t>
            </a:r>
          </a:p>
          <a:p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69AAF3F-41D0-920B-E0DB-31C13EA6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2" y="1078787"/>
            <a:ext cx="5602840" cy="527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3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3824C-DA69-E8AB-551C-B08B92045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loan status vs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loan_amnt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 vs home ownership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latin typeface="Helvetica Neue"/>
              </a:rPr>
              <a:t> </a:t>
            </a:r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Borrowers which charged off mostly are from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/>
              </a:rPr>
              <a:t>mortagage</a:t>
            </a:r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 and other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4A427B1-ACE0-1201-D9D1-8C0DA5846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6" y="750013"/>
            <a:ext cx="5664484" cy="56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1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8CEE2-2268-6C21-5305-A620764B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638458" cy="44215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loan status vs loan amount vs grade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Higher loan amounts are generally associated with higher risk grades (E, F, G) and charged-off statuses.</a:t>
            </a: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Loan amounts tend to be more similar between fully paid and charged-off loans for lower risk grades (A, B, C).</a:t>
            </a: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The distribution of loan amounts for fully paid loans is relatively consistent across grades.</a:t>
            </a: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Charged-off loans show more variability in loan amounts, especially for higher risk grades.</a:t>
            </a:r>
          </a:p>
          <a:p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EE1DA7F-6F7D-77C3-C976-9054A152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22" y="688369"/>
            <a:ext cx="5305425" cy="55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7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A97EF-3EC8-65AB-5402-4A3498080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074" y="1845735"/>
            <a:ext cx="5472702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000000"/>
                </a:solidFill>
                <a:effectLst/>
                <a:latin typeface="Helvetica Neue"/>
              </a:rPr>
              <a:t>loan_amnt vs loan status vs dti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>
                <a:solidFill>
                  <a:srgbClr val="000000"/>
                </a:solidFill>
                <a:effectLst/>
                <a:latin typeface="Helvetica Neue"/>
              </a:rPr>
              <a:t>Charged Off Loans Concentrated in Shorter Employment Lengths: The highest loan amounts for "Charged Off" loans are concentrated in the first few years of employment ("1 year," "2 years," and "4 years"). This suggests a potential correlation between shorter employment lengths and higher risk of loan defaults.</a:t>
            </a:r>
          </a:p>
          <a:p>
            <a:pPr algn="l"/>
            <a:r>
              <a:rPr lang="en-US">
                <a:solidFill>
                  <a:srgbClr val="000000"/>
                </a:solidFill>
                <a:effectLst/>
                <a:latin typeface="Helvetica Neue"/>
              </a:rPr>
              <a:t>Fully Paid Loans More Evenly Distributed: The loan amounts for "Fully Paid" loans are more evenly distributed across different employment lengths, with no clear pattern of higher or lower amounts in specific ranges.</a:t>
            </a:r>
            <a:r>
              <a:rPr lang="en-US" u="none" strike="noStrike">
                <a:solidFill>
                  <a:srgbClr val="296EAA"/>
                </a:solidFill>
                <a:effectLst/>
                <a:latin typeface="Helvetica Neue"/>
                <a:hlinkClick r:id="rId2"/>
              </a:rPr>
              <a:t>¶</a:t>
            </a:r>
            <a:endParaRPr lang="en-US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E057419-F8FC-2E4C-78E6-0B5FD732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5" y="883578"/>
            <a:ext cx="5909696" cy="498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79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0896-32EA-30A1-DA5A-8FC791DB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9312"/>
          </a:xfrm>
        </p:spPr>
        <p:txBody>
          <a:bodyPr/>
          <a:lstStyle/>
          <a:p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3EB-5E49-1C08-DB7D-421537B3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10301"/>
            <a:ext cx="10058400" cy="435879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Recommendations to Identify Risk Factors for Loan Defaulters: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Based on the provided univariate, segmented univariate, bivariate, and multivariate analyses, here are some recommendations to identify risk factors for loan defaulters: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1. Focus on borrowers with:</a:t>
            </a: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Higher loan amounts: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analysis shows a positive correlation between loan amount and default. Loans exceeding ₹16,000, especially for charged-off loans, might be risky.</a:t>
            </a: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Lower income levels: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Charged-off borrowers tend to have lower median annual income compared to fully paid ones. Analyze income levels in relation to loan amounts to identify potential risks.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71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75FF-DD37-35F3-4A05-CFBA154E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0408"/>
          </a:xfrm>
        </p:spPr>
        <p:txBody>
          <a:bodyPr>
            <a:normAutofit/>
          </a:bodyPr>
          <a:lstStyle/>
          <a:p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8F67-F697-DF52-B568-D7B1FD4A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Shorter employment lengths: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Charged-off loans are concentrated in borrowers with shorter employment histories (1-4 years). Consider employment stability as a risk factor.</a:t>
            </a: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Higher debt-to-income ratios (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dti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):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While the correlation is weak, a higher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dti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might indicate higher financial burden and potential for default. Monitor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dti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in conjunction with other factors.</a:t>
            </a: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Risk grade E, F, or G:</a:t>
            </a:r>
            <a:r>
              <a:rPr lang="en-US" b="1" i="1" u="none" strike="noStrike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¶</a:t>
            </a:r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These grades are associated with higher loan amounts and charged-off statuses. Analyze loan grade distribution for borrowers with higher risk profiles.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33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470-D5BF-C42C-A7DD-1DBDC4DB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55512-5B73-17A4-3188-75EFD41C9767}"/>
              </a:ext>
            </a:extLst>
          </p:cNvPr>
          <p:cNvSpPr txBox="1"/>
          <p:nvPr/>
        </p:nvSpPr>
        <p:spPr>
          <a:xfrm>
            <a:off x="1097280" y="1737360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Objective of this case study is to implement EDA technique on a real world problem and understand the insights and present in a business first manner via presentation.</a:t>
            </a:r>
          </a:p>
          <a:p>
            <a:endParaRPr lang="en-IN" sz="2000" dirty="0"/>
          </a:p>
          <a:p>
            <a:r>
              <a:rPr lang="en-IN" sz="2000" dirty="0"/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Gives a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improves our understating of visualization and what charts to use for real life data.</a:t>
            </a:r>
          </a:p>
        </p:txBody>
      </p:sp>
    </p:spTree>
    <p:extLst>
      <p:ext uri="{BB962C8B-B14F-4D97-AF65-F5344CB8AC3E}">
        <p14:creationId xmlns:p14="http://schemas.microsoft.com/office/powerpoint/2010/main" val="34293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en-IN" sz="1800" dirty="0"/>
              <a:t>The business objective is to take a decision whenever they receive a loan application whether to reject or approve based on certain variables.</a:t>
            </a:r>
          </a:p>
          <a:p>
            <a:pPr marL="0" indent="0">
              <a:buNone/>
            </a:pPr>
            <a:r>
              <a:rPr lang="en-IN" sz="1800" b="1" dirty="0"/>
              <a:t>Dataset Details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The data given below contains information about past loan applicants and whether they ‘defaulted’ or not. Data has details regarding approved loan not the rejected ones. It has 3 status of loan which is Fully Paid, Current and Charged-Off.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Data Clean-up and preparation process:</a:t>
            </a:r>
            <a:endParaRPr lang="en-US" sz="1800" b="1" dirty="0">
              <a:solidFill>
                <a:srgbClr val="091E42"/>
              </a:solidFill>
              <a:latin typeface="freight-text-pro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781241"/>
              </p:ext>
            </p:extLst>
          </p:nvPr>
        </p:nvGraphicFramePr>
        <p:xfrm>
          <a:off x="640080" y="2835275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2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7667"/>
          </a:xfrm>
        </p:spPr>
        <p:txBody>
          <a:bodyPr/>
          <a:lstStyle/>
          <a:p>
            <a:r>
              <a:rPr lang="en-IN" dirty="0"/>
              <a:t>Loan Status and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03861"/>
            <a:ext cx="4268804" cy="13625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Loan Status: </a:t>
            </a:r>
            <a:r>
              <a:rPr lang="en-IN" dirty="0"/>
              <a:t> Charged off less in number than fully paid borrowers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203861"/>
            <a:ext cx="5854021" cy="8065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Loan Amount:  </a:t>
            </a:r>
            <a:r>
              <a:rPr lang="en-IN" dirty="0"/>
              <a:t>Max amount of loan is from 5000 – 15000.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E1E2E0-EED8-2FA3-8E60-A9EE141B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6" y="1726058"/>
            <a:ext cx="4682767" cy="34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130002-2C79-152B-AFD3-958BCEB3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654139"/>
            <a:ext cx="5142998" cy="335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7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92" y="-242885"/>
            <a:ext cx="10058400" cy="1450757"/>
          </a:xfrm>
        </p:spPr>
        <p:txBody>
          <a:bodyPr/>
          <a:lstStyle/>
          <a:p>
            <a:r>
              <a:rPr lang="en-IN" dirty="0"/>
              <a:t>Term and loans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4979744"/>
            <a:ext cx="4268804" cy="1559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Loan Term: </a:t>
            </a:r>
            <a:r>
              <a:rPr lang="en-US" b="1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IN" dirty="0"/>
              <a:t>Almost 75%(28287) of the borrowers take loan of 36 month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388768" y="4984893"/>
            <a:ext cx="5366085" cy="13439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</a:t>
            </a:r>
            <a:r>
              <a:rPr lang="en-IN" b="1" dirty="0" err="1"/>
              <a:t>oan</a:t>
            </a:r>
            <a:r>
              <a:rPr lang="en-IN" b="1" dirty="0"/>
              <a:t> types: </a:t>
            </a:r>
            <a:r>
              <a:rPr lang="en-IN" dirty="0"/>
              <a:t>There are so many reasons for a take a loan from that purposes of taking loan is </a:t>
            </a:r>
            <a:r>
              <a:rPr lang="en-IN" dirty="0" err="1"/>
              <a:t>debt_consolidation</a:t>
            </a:r>
            <a:r>
              <a:rPr lang="en-IN" dirty="0"/>
              <a:t>  </a:t>
            </a:r>
            <a:r>
              <a:rPr lang="en-IN" dirty="0" err="1"/>
              <a:t>i.e</a:t>
            </a:r>
            <a:r>
              <a:rPr lang="en-IN" dirty="0"/>
              <a:t> 47%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. 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20866B-D133-132A-E30E-31A9036A5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8" y="1315092"/>
            <a:ext cx="4856747" cy="371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34F2FE-BDDA-9B1B-285E-FD3B1695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03" y="236306"/>
            <a:ext cx="5429250" cy="47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7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09" y="-278475"/>
            <a:ext cx="10058400" cy="1450757"/>
          </a:xfrm>
        </p:spPr>
        <p:txBody>
          <a:bodyPr/>
          <a:lstStyle/>
          <a:p>
            <a:r>
              <a:rPr lang="en-IN" dirty="0"/>
              <a:t>Grade and Home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5363110"/>
            <a:ext cx="5231214" cy="1208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Grade: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There are A to G grades according to the performances of the people from that the highest people have a grade B</a:t>
            </a:r>
            <a:endParaRPr lang="en-US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5363110"/>
            <a:ext cx="4268804" cy="11811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Sub Grade: </a:t>
            </a:r>
            <a:r>
              <a:rPr lang="en-IN" dirty="0"/>
              <a:t>There is almost same amount of the people who </a:t>
            </a:r>
            <a:r>
              <a:rPr lang="en-IN" dirty="0" err="1"/>
              <a:t>livw</a:t>
            </a:r>
            <a:r>
              <a:rPr lang="en-IN" dirty="0"/>
              <a:t> in rent room or </a:t>
            </a:r>
            <a:r>
              <a:rPr lang="en-IN" dirty="0" err="1"/>
              <a:t>mortagage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A18BB3-C081-1566-E22E-6C0569DF7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0" y="1248823"/>
            <a:ext cx="5295900" cy="402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C75C22-B27A-BB75-3752-A0E04AED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09" y="1193765"/>
            <a:ext cx="6000750" cy="379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424"/>
            <a:ext cx="10058400" cy="1028911"/>
          </a:xfrm>
        </p:spPr>
        <p:txBody>
          <a:bodyPr/>
          <a:lstStyle/>
          <a:p>
            <a:r>
              <a:rPr lang="en-IN" dirty="0"/>
              <a:t>Verification status &amp; employment length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6" y="5371460"/>
            <a:ext cx="11649543" cy="7827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V</a:t>
            </a:r>
            <a:r>
              <a:rPr lang="en-IN" b="1" dirty="0" err="1"/>
              <a:t>erification</a:t>
            </a:r>
            <a:r>
              <a:rPr lang="en-IN" b="1" dirty="0"/>
              <a:t> status: </a:t>
            </a:r>
            <a:r>
              <a:rPr lang="en-IN" dirty="0"/>
              <a:t>Not verified borrowers are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greater than the verified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5178176"/>
            <a:ext cx="4856747" cy="6930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5371461"/>
            <a:ext cx="4268804" cy="7827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Employment length </a:t>
            </a:r>
            <a:r>
              <a:rPr lang="en-US" dirty="0"/>
              <a:t>: majority of borrowers of work experience greater than 10 years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38E43-E1C3-36AC-97D4-81134256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6" y="1099336"/>
            <a:ext cx="5362959" cy="40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F396042-AE33-A01C-B36A-227ED5FA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62" y="1048498"/>
            <a:ext cx="58769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69" y="4428162"/>
            <a:ext cx="5327908" cy="21432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Correlation: loan amount vs funded amount :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Strong positive correlation :  correlation coefficient  is 0.98 . Loan amount increases the funded amount also increase.</a:t>
            </a:r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4551452"/>
            <a:ext cx="5915851" cy="1992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.</a:t>
            </a:r>
            <a:r>
              <a:rPr lang="en-IN" b="1" dirty="0"/>
              <a:t>Correlation : funded amount vs funded amount interest: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 positive correlation: correlation coefficient is 0.96 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BBD9F4-B5C2-1ECA-9083-C506C72D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1" y="306520"/>
            <a:ext cx="4940257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F4A4E9F-05FD-2373-624E-9CDDEA86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24" y="306520"/>
            <a:ext cx="50768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4715838"/>
            <a:ext cx="11476233" cy="18555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 : loan amount vs annual income:    and loan amount vs  </a:t>
            </a:r>
            <a:r>
              <a:rPr lang="en-US" b="1" dirty="0" err="1"/>
              <a:t>dti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1) Weak positive correlation</a:t>
            </a:r>
            <a:r>
              <a:rPr lang="en-IN" dirty="0"/>
              <a:t>. The correlation coefficient is  0.27 </a:t>
            </a:r>
            <a:r>
              <a:rPr lang="en-US" dirty="0"/>
              <a:t>. Slight tendency for individuals  with highest annual incomes to also have larger loan amounts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2) weak positive correlation . The correlation coefficient is 0.061.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318607" y="4787757"/>
            <a:ext cx="5301190" cy="1756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56CBF6-A373-D27F-C28C-A8B3AE71D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2" y="503327"/>
            <a:ext cx="49053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4796E2E-B423-67D4-C4F0-798BF2791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52" y="503327"/>
            <a:ext cx="49053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</TotalTime>
  <Words>1067</Words>
  <Application>Microsoft Office PowerPoint</Application>
  <PresentationFormat>Widescreen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freight-text-pro</vt:lpstr>
      <vt:lpstr>Helvetica Neue</vt:lpstr>
      <vt:lpstr>Lucida Sans</vt:lpstr>
      <vt:lpstr>Wingdings</vt:lpstr>
      <vt:lpstr>Retrospect</vt:lpstr>
      <vt:lpstr>PowerPoint Presentation</vt:lpstr>
      <vt:lpstr>Objective</vt:lpstr>
      <vt:lpstr>Business Understanding</vt:lpstr>
      <vt:lpstr>Loan Status and Amount</vt:lpstr>
      <vt:lpstr>Term and loans types</vt:lpstr>
      <vt:lpstr>Grade and Home ownership</vt:lpstr>
      <vt:lpstr>Verification status &amp; employment length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Chandan</cp:lastModifiedBy>
  <cp:revision>52</cp:revision>
  <dcterms:created xsi:type="dcterms:W3CDTF">2022-06-06T16:58:12Z</dcterms:created>
  <dcterms:modified xsi:type="dcterms:W3CDTF">2024-01-21T16:02:49Z</dcterms:modified>
</cp:coreProperties>
</file>