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TT Rounds Condensed" charset="1" panose="02000506030000020003"/>
      <p:regular r:id="rId23"/>
    </p:embeddedFont>
    <p:embeddedFont>
      <p:font typeface="Trebuchet MS Bold" charset="1" panose="020B0703020202020204"/>
      <p:regular r:id="rId24"/>
    </p:embeddedFont>
    <p:embeddedFont>
      <p:font typeface="Times New Roman" charset="1" panose="02030502070405020303"/>
      <p:regular r:id="rId25"/>
    </p:embeddedFont>
    <p:embeddedFont>
      <p:font typeface="TT Rounds Condensed Bold" charset="1" panose="020008060300000200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4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776" y="-124"/>
            <a:ext cx="1841648" cy="10294268"/>
            <a:chOff x="0" y="0"/>
            <a:chExt cx="2455530" cy="137256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4783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4783">
                  <a:moveTo>
                    <a:pt x="18796" y="0"/>
                  </a:moveTo>
                  <a:lnTo>
                    <a:pt x="2454783" y="13705839"/>
                  </a:lnTo>
                  <a:lnTo>
                    <a:pt x="2435987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996" y="5535416"/>
            <a:ext cx="7128787" cy="4759268"/>
            <a:chOff x="0" y="0"/>
            <a:chExt cx="9505050" cy="63456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6552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6552">
                  <a:moveTo>
                    <a:pt x="9496552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588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240" y="0"/>
            <a:ext cx="4514400" cy="10286460"/>
            <a:chOff x="0" y="0"/>
            <a:chExt cx="6019200" cy="137152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165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6019165">
                  <a:moveTo>
                    <a:pt x="6019165" y="0"/>
                  </a:moveTo>
                  <a:lnTo>
                    <a:pt x="4088384" y="0"/>
                  </a:lnTo>
                  <a:lnTo>
                    <a:pt x="0" y="13715237"/>
                  </a:lnTo>
                  <a:lnTo>
                    <a:pt x="6019165" y="13715237"/>
                  </a:lnTo>
                  <a:lnTo>
                    <a:pt x="6019165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500" y="0"/>
            <a:ext cx="3883680" cy="10286460"/>
            <a:chOff x="0" y="0"/>
            <a:chExt cx="5178240" cy="13715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409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177409">
                  <a:moveTo>
                    <a:pt x="5177409" y="0"/>
                  </a:moveTo>
                  <a:lnTo>
                    <a:pt x="0" y="0"/>
                  </a:lnTo>
                  <a:lnTo>
                    <a:pt x="2417445" y="13715237"/>
                  </a:lnTo>
                  <a:lnTo>
                    <a:pt x="5177409" y="13715237"/>
                  </a:lnTo>
                  <a:lnTo>
                    <a:pt x="5177409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720" y="4572180"/>
            <a:ext cx="4885920" cy="5714280"/>
            <a:chOff x="0" y="0"/>
            <a:chExt cx="6514560" cy="76190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4592" cy="7618984"/>
            </a:xfrm>
            <a:custGeom>
              <a:avLst/>
              <a:gdLst/>
              <a:ahLst/>
              <a:cxnLst/>
              <a:rect r="r" b="b" t="t" l="l"/>
              <a:pathLst>
                <a:path h="7618984" w="6514592">
                  <a:moveTo>
                    <a:pt x="6514592" y="0"/>
                  </a:moveTo>
                  <a:lnTo>
                    <a:pt x="0" y="7618984"/>
                  </a:lnTo>
                  <a:lnTo>
                    <a:pt x="6514592" y="7618984"/>
                  </a:lnTo>
                  <a:lnTo>
                    <a:pt x="6514592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7060" y="0"/>
            <a:ext cx="4281120" cy="10286460"/>
            <a:chOff x="0" y="0"/>
            <a:chExt cx="5708160" cy="137152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763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707634">
                  <a:moveTo>
                    <a:pt x="5707634" y="0"/>
                  </a:moveTo>
                  <a:lnTo>
                    <a:pt x="0" y="0"/>
                  </a:lnTo>
                  <a:lnTo>
                    <a:pt x="4939665" y="13715237"/>
                  </a:lnTo>
                  <a:lnTo>
                    <a:pt x="5707634" y="13715237"/>
                  </a:lnTo>
                  <a:lnTo>
                    <a:pt x="5707634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720" y="0"/>
            <a:ext cx="1942380" cy="10286460"/>
            <a:chOff x="0" y="0"/>
            <a:chExt cx="2589840" cy="137152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8978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89784">
                  <a:moveTo>
                    <a:pt x="2589784" y="0"/>
                  </a:moveTo>
                  <a:lnTo>
                    <a:pt x="2044192" y="0"/>
                  </a:lnTo>
                  <a:lnTo>
                    <a:pt x="0" y="13715237"/>
                  </a:lnTo>
                  <a:lnTo>
                    <a:pt x="2589784" y="13715237"/>
                  </a:lnTo>
                  <a:lnTo>
                    <a:pt x="2589784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120" y="0"/>
            <a:ext cx="1883520" cy="10286460"/>
            <a:chOff x="0" y="0"/>
            <a:chExt cx="2511360" cy="137152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0790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10790">
                  <a:moveTo>
                    <a:pt x="2510790" y="0"/>
                  </a:moveTo>
                  <a:lnTo>
                    <a:pt x="0" y="0"/>
                  </a:lnTo>
                  <a:lnTo>
                    <a:pt x="2228469" y="13715237"/>
                  </a:lnTo>
                  <a:lnTo>
                    <a:pt x="2510790" y="13715237"/>
                  </a:lnTo>
                  <a:lnTo>
                    <a:pt x="2510790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20" y="5386500"/>
            <a:ext cx="2728620" cy="4899960"/>
            <a:chOff x="0" y="0"/>
            <a:chExt cx="3638160" cy="65332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169" cy="6533261"/>
            </a:xfrm>
            <a:custGeom>
              <a:avLst/>
              <a:gdLst/>
              <a:ahLst/>
              <a:cxnLst/>
              <a:rect r="r" b="b" t="t" l="l"/>
              <a:pathLst>
                <a:path h="6533261" w="3638169">
                  <a:moveTo>
                    <a:pt x="3638169" y="0"/>
                  </a:moveTo>
                  <a:lnTo>
                    <a:pt x="0" y="6533261"/>
                  </a:lnTo>
                  <a:lnTo>
                    <a:pt x="3638169" y="6533261"/>
                  </a:lnTo>
                  <a:lnTo>
                    <a:pt x="3638169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60"/>
            <a:ext cx="671220" cy="4271400"/>
            <a:chOff x="0" y="0"/>
            <a:chExt cx="894960" cy="5695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4969" cy="5695188"/>
            </a:xfrm>
            <a:custGeom>
              <a:avLst/>
              <a:gdLst/>
              <a:ahLst/>
              <a:cxnLst/>
              <a:rect r="r" b="b" t="t" l="l"/>
              <a:pathLst>
                <a:path h="5695188" w="894969">
                  <a:moveTo>
                    <a:pt x="0" y="0"/>
                  </a:moveTo>
                  <a:lnTo>
                    <a:pt x="0" y="5695188"/>
                  </a:lnTo>
                  <a:lnTo>
                    <a:pt x="894969" y="5695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360" y="1486080"/>
            <a:ext cx="2614140" cy="1999620"/>
          </a:xfrm>
          <a:custGeom>
            <a:avLst/>
            <a:gdLst/>
            <a:ahLst/>
            <a:cxnLst/>
            <a:rect r="r" b="b" t="t" l="l"/>
            <a:pathLst>
              <a:path h="1999620" w="2614140">
                <a:moveTo>
                  <a:pt x="0" y="0"/>
                </a:moveTo>
                <a:lnTo>
                  <a:pt x="2614140" y="0"/>
                </a:lnTo>
                <a:lnTo>
                  <a:pt x="2614140" y="1999620"/>
                </a:lnTo>
                <a:lnTo>
                  <a:pt x="0" y="1999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500" y="1785780"/>
            <a:ext cx="2499660" cy="2156760"/>
            <a:chOff x="0" y="0"/>
            <a:chExt cx="3332880" cy="287568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2988" cy="2875661"/>
            </a:xfrm>
            <a:custGeom>
              <a:avLst/>
              <a:gdLst/>
              <a:ahLst/>
              <a:cxnLst/>
              <a:rect r="r" b="b" t="t" l="l"/>
              <a:pathLst>
                <a:path h="2875661" w="3332988">
                  <a:moveTo>
                    <a:pt x="2614041" y="0"/>
                  </a:moveTo>
                  <a:lnTo>
                    <a:pt x="718947" y="0"/>
                  </a:lnTo>
                  <a:lnTo>
                    <a:pt x="0" y="1437767"/>
                  </a:lnTo>
                  <a:lnTo>
                    <a:pt x="718947" y="2875661"/>
                  </a:lnTo>
                  <a:lnTo>
                    <a:pt x="2614041" y="2875661"/>
                  </a:lnTo>
                  <a:lnTo>
                    <a:pt x="3332988" y="1437640"/>
                  </a:lnTo>
                  <a:lnTo>
                    <a:pt x="2614041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80" y="7844040"/>
            <a:ext cx="1085400" cy="928260"/>
            <a:chOff x="0" y="0"/>
            <a:chExt cx="1447200" cy="123768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165" cy="1237742"/>
            </a:xfrm>
            <a:custGeom>
              <a:avLst/>
              <a:gdLst/>
              <a:ahLst/>
              <a:cxnLst/>
              <a:rect r="r" b="b" t="t" l="l"/>
              <a:pathLst>
                <a:path h="1237742" w="1447165">
                  <a:moveTo>
                    <a:pt x="1137666" y="0"/>
                  </a:moveTo>
                  <a:lnTo>
                    <a:pt x="309499" y="0"/>
                  </a:lnTo>
                  <a:lnTo>
                    <a:pt x="0" y="618998"/>
                  </a:lnTo>
                  <a:lnTo>
                    <a:pt x="309499" y="1237742"/>
                  </a:lnTo>
                  <a:lnTo>
                    <a:pt x="1137666" y="1237742"/>
                  </a:lnTo>
                  <a:lnTo>
                    <a:pt x="1447165" y="618998"/>
                  </a:lnTo>
                  <a:lnTo>
                    <a:pt x="1137666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-1243080" y="-48990"/>
            <a:ext cx="14972580" cy="182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660" y="9701100"/>
            <a:ext cx="3214080" cy="299700"/>
          </a:xfrm>
          <a:custGeom>
            <a:avLst/>
            <a:gdLst/>
            <a:ahLst/>
            <a:cxnLst/>
            <a:rect r="r" b="b" t="t" l="l"/>
            <a:pathLst>
              <a:path h="299700" w="3214080">
                <a:moveTo>
                  <a:pt x="0" y="0"/>
                </a:moveTo>
                <a:lnTo>
                  <a:pt x="3214080" y="0"/>
                </a:lnTo>
                <a:lnTo>
                  <a:pt x="3214080" y="299700"/>
                </a:lnTo>
                <a:lnTo>
                  <a:pt x="0" y="2997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557" t="0" r="-66557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29980" y="9707055"/>
            <a:ext cx="226260" cy="597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&lt;number&gt;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921840" y="5016240"/>
            <a:ext cx="12735180" cy="224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 Gowranji R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NO: 122203977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DEPARTMENT: B.Com CS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 : Shri Krishnaswamy College for Women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776" y="-124"/>
            <a:ext cx="1841648" cy="10294268"/>
            <a:chOff x="0" y="0"/>
            <a:chExt cx="2455530" cy="137256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4783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4783">
                  <a:moveTo>
                    <a:pt x="18796" y="0"/>
                  </a:moveTo>
                  <a:lnTo>
                    <a:pt x="2454783" y="13705839"/>
                  </a:lnTo>
                  <a:lnTo>
                    <a:pt x="2435987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996" y="5535416"/>
            <a:ext cx="7128787" cy="4759268"/>
            <a:chOff x="0" y="0"/>
            <a:chExt cx="9505050" cy="63456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6552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6552">
                  <a:moveTo>
                    <a:pt x="9496552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588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240" y="0"/>
            <a:ext cx="4514400" cy="10286460"/>
            <a:chOff x="0" y="0"/>
            <a:chExt cx="6019200" cy="137152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165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6019165">
                  <a:moveTo>
                    <a:pt x="6019165" y="0"/>
                  </a:moveTo>
                  <a:lnTo>
                    <a:pt x="4088384" y="0"/>
                  </a:lnTo>
                  <a:lnTo>
                    <a:pt x="0" y="13715237"/>
                  </a:lnTo>
                  <a:lnTo>
                    <a:pt x="6019165" y="13715237"/>
                  </a:lnTo>
                  <a:lnTo>
                    <a:pt x="6019165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500" y="0"/>
            <a:ext cx="3883680" cy="10286460"/>
            <a:chOff x="0" y="0"/>
            <a:chExt cx="5178240" cy="13715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409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177409">
                  <a:moveTo>
                    <a:pt x="5177409" y="0"/>
                  </a:moveTo>
                  <a:lnTo>
                    <a:pt x="0" y="0"/>
                  </a:lnTo>
                  <a:lnTo>
                    <a:pt x="2417445" y="13715237"/>
                  </a:lnTo>
                  <a:lnTo>
                    <a:pt x="5177409" y="13715237"/>
                  </a:lnTo>
                  <a:lnTo>
                    <a:pt x="5177409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720" y="4572180"/>
            <a:ext cx="4885920" cy="5714280"/>
            <a:chOff x="0" y="0"/>
            <a:chExt cx="6514560" cy="76190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4592" cy="7618984"/>
            </a:xfrm>
            <a:custGeom>
              <a:avLst/>
              <a:gdLst/>
              <a:ahLst/>
              <a:cxnLst/>
              <a:rect r="r" b="b" t="t" l="l"/>
              <a:pathLst>
                <a:path h="7618984" w="6514592">
                  <a:moveTo>
                    <a:pt x="6514592" y="0"/>
                  </a:moveTo>
                  <a:lnTo>
                    <a:pt x="0" y="7618984"/>
                  </a:lnTo>
                  <a:lnTo>
                    <a:pt x="6514592" y="7618984"/>
                  </a:lnTo>
                  <a:lnTo>
                    <a:pt x="6514592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7060" y="0"/>
            <a:ext cx="4281120" cy="10286460"/>
            <a:chOff x="0" y="0"/>
            <a:chExt cx="5708160" cy="137152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763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707634">
                  <a:moveTo>
                    <a:pt x="5707634" y="0"/>
                  </a:moveTo>
                  <a:lnTo>
                    <a:pt x="0" y="0"/>
                  </a:lnTo>
                  <a:lnTo>
                    <a:pt x="4939665" y="13715237"/>
                  </a:lnTo>
                  <a:lnTo>
                    <a:pt x="5707634" y="13715237"/>
                  </a:lnTo>
                  <a:lnTo>
                    <a:pt x="5707634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720" y="0"/>
            <a:ext cx="1942380" cy="10286460"/>
            <a:chOff x="0" y="0"/>
            <a:chExt cx="2589840" cy="137152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8978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89784">
                  <a:moveTo>
                    <a:pt x="2589784" y="0"/>
                  </a:moveTo>
                  <a:lnTo>
                    <a:pt x="2044192" y="0"/>
                  </a:lnTo>
                  <a:lnTo>
                    <a:pt x="0" y="13715237"/>
                  </a:lnTo>
                  <a:lnTo>
                    <a:pt x="2589784" y="13715237"/>
                  </a:lnTo>
                  <a:lnTo>
                    <a:pt x="2589784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120" y="0"/>
            <a:ext cx="1883520" cy="10286460"/>
            <a:chOff x="0" y="0"/>
            <a:chExt cx="2511360" cy="137152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0790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10790">
                  <a:moveTo>
                    <a:pt x="2510790" y="0"/>
                  </a:moveTo>
                  <a:lnTo>
                    <a:pt x="0" y="0"/>
                  </a:lnTo>
                  <a:lnTo>
                    <a:pt x="2228469" y="13715237"/>
                  </a:lnTo>
                  <a:lnTo>
                    <a:pt x="2510790" y="13715237"/>
                  </a:lnTo>
                  <a:lnTo>
                    <a:pt x="2510790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20" y="5386500"/>
            <a:ext cx="2728620" cy="4899960"/>
            <a:chOff x="0" y="0"/>
            <a:chExt cx="3638160" cy="65332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169" cy="6533261"/>
            </a:xfrm>
            <a:custGeom>
              <a:avLst/>
              <a:gdLst/>
              <a:ahLst/>
              <a:cxnLst/>
              <a:rect r="r" b="b" t="t" l="l"/>
              <a:pathLst>
                <a:path h="6533261" w="3638169">
                  <a:moveTo>
                    <a:pt x="3638169" y="0"/>
                  </a:moveTo>
                  <a:lnTo>
                    <a:pt x="0" y="6533261"/>
                  </a:lnTo>
                  <a:lnTo>
                    <a:pt x="3638169" y="6533261"/>
                  </a:lnTo>
                  <a:lnTo>
                    <a:pt x="3638169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60"/>
            <a:ext cx="671220" cy="4271400"/>
            <a:chOff x="0" y="0"/>
            <a:chExt cx="894960" cy="5695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4969" cy="5695188"/>
            </a:xfrm>
            <a:custGeom>
              <a:avLst/>
              <a:gdLst/>
              <a:ahLst/>
              <a:cxnLst/>
              <a:rect r="r" b="b" t="t" l="l"/>
              <a:pathLst>
                <a:path h="5695188" w="894969">
                  <a:moveTo>
                    <a:pt x="0" y="0"/>
                  </a:moveTo>
                  <a:lnTo>
                    <a:pt x="0" y="5695188"/>
                  </a:lnTo>
                  <a:lnTo>
                    <a:pt x="894969" y="5695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044000" y="2543400"/>
            <a:ext cx="470880" cy="485460"/>
            <a:chOff x="0" y="0"/>
            <a:chExt cx="627840" cy="64728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7888" cy="647319"/>
            </a:xfrm>
            <a:custGeom>
              <a:avLst/>
              <a:gdLst/>
              <a:ahLst/>
              <a:cxnLst/>
              <a:rect r="r" b="b" t="t" l="l"/>
              <a:pathLst>
                <a:path h="647319" w="627888">
                  <a:moveTo>
                    <a:pt x="627888" y="0"/>
                  </a:moveTo>
                  <a:lnTo>
                    <a:pt x="0" y="0"/>
                  </a:lnTo>
                  <a:lnTo>
                    <a:pt x="0" y="647319"/>
                  </a:lnTo>
                  <a:lnTo>
                    <a:pt x="627888" y="647319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280" y="8844120"/>
            <a:ext cx="271080" cy="271080"/>
            <a:chOff x="0" y="0"/>
            <a:chExt cx="361440" cy="3614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442" cy="361442"/>
            </a:xfrm>
            <a:custGeom>
              <a:avLst/>
              <a:gdLst/>
              <a:ahLst/>
              <a:cxnLst/>
              <a:rect r="r" b="b" t="t" l="l"/>
              <a:pathLst>
                <a:path h="361442" w="361442">
                  <a:moveTo>
                    <a:pt x="361442" y="0"/>
                  </a:moveTo>
                  <a:lnTo>
                    <a:pt x="0" y="0"/>
                  </a:lnTo>
                  <a:lnTo>
                    <a:pt x="0" y="361442"/>
                  </a:lnTo>
                  <a:lnTo>
                    <a:pt x="361442" y="361442"/>
                  </a:lnTo>
                  <a:lnTo>
                    <a:pt x="361442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2500200" y="9701100"/>
            <a:ext cx="113940" cy="266220"/>
          </a:xfrm>
          <a:custGeom>
            <a:avLst/>
            <a:gdLst/>
            <a:ahLst/>
            <a:cxnLst/>
            <a:rect r="r" b="b" t="t" l="l"/>
            <a:pathLst>
              <a:path h="266220" w="113940">
                <a:moveTo>
                  <a:pt x="0" y="0"/>
                </a:moveTo>
                <a:lnTo>
                  <a:pt x="113940" y="0"/>
                </a:lnTo>
                <a:lnTo>
                  <a:pt x="113940" y="266220"/>
                </a:lnTo>
                <a:lnTo>
                  <a:pt x="0" y="266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824" t="0" r="-66824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6916040" y="9707055"/>
            <a:ext cx="342360" cy="26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&lt;number&gt;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32920" y="559290"/>
            <a:ext cx="16021260" cy="777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 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  <a:r>
              <a:rPr lang="en-US" b="true" sz="7200" spc="-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1 Data collection</a:t>
            </a:r>
          </a:p>
          <a:p>
            <a:pPr algn="l">
              <a:lnSpc>
                <a:spcPts val="8640"/>
              </a:lnSpc>
            </a:pPr>
            <a:r>
              <a:rPr lang="en-US" b="true" sz="7200" spc="-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2.Data preparation</a:t>
            </a:r>
          </a:p>
          <a:p>
            <a:pPr algn="l">
              <a:lnSpc>
                <a:spcPts val="8640"/>
              </a:lnSpc>
            </a:pPr>
            <a:r>
              <a:rPr lang="en-US" b="true" sz="7200" spc="-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3.Data Cleaning</a:t>
            </a:r>
          </a:p>
          <a:p>
            <a:pPr algn="l">
              <a:lnSpc>
                <a:spcPts val="8640"/>
              </a:lnSpc>
            </a:pPr>
            <a:r>
              <a:rPr lang="en-US" b="true" sz="7200" spc="-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4.Data analysis</a:t>
            </a:r>
          </a:p>
          <a:p>
            <a:pPr algn="l">
              <a:lnSpc>
                <a:spcPts val="8640"/>
              </a:lnSpc>
            </a:pPr>
            <a:r>
              <a:rPr lang="en-US" b="true" sz="7200" spc="-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5.Interpretation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776" y="-124"/>
            <a:ext cx="1841648" cy="10294268"/>
            <a:chOff x="0" y="0"/>
            <a:chExt cx="2455530" cy="137256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4783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4783">
                  <a:moveTo>
                    <a:pt x="18796" y="0"/>
                  </a:moveTo>
                  <a:lnTo>
                    <a:pt x="2454783" y="13705839"/>
                  </a:lnTo>
                  <a:lnTo>
                    <a:pt x="2435987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996" y="5535416"/>
            <a:ext cx="7128787" cy="4759268"/>
            <a:chOff x="0" y="0"/>
            <a:chExt cx="9505050" cy="63456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6552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6552">
                  <a:moveTo>
                    <a:pt x="9496552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588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240" y="0"/>
            <a:ext cx="4514400" cy="10286460"/>
            <a:chOff x="0" y="0"/>
            <a:chExt cx="6019200" cy="137152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165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6019165">
                  <a:moveTo>
                    <a:pt x="6019165" y="0"/>
                  </a:moveTo>
                  <a:lnTo>
                    <a:pt x="4088384" y="0"/>
                  </a:lnTo>
                  <a:lnTo>
                    <a:pt x="0" y="13715237"/>
                  </a:lnTo>
                  <a:lnTo>
                    <a:pt x="6019165" y="13715237"/>
                  </a:lnTo>
                  <a:lnTo>
                    <a:pt x="6019165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500" y="0"/>
            <a:ext cx="3883680" cy="10286460"/>
            <a:chOff x="0" y="0"/>
            <a:chExt cx="5178240" cy="13715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409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177409">
                  <a:moveTo>
                    <a:pt x="5177409" y="0"/>
                  </a:moveTo>
                  <a:lnTo>
                    <a:pt x="0" y="0"/>
                  </a:lnTo>
                  <a:lnTo>
                    <a:pt x="2417445" y="13715237"/>
                  </a:lnTo>
                  <a:lnTo>
                    <a:pt x="5177409" y="13715237"/>
                  </a:lnTo>
                  <a:lnTo>
                    <a:pt x="5177409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720" y="4572180"/>
            <a:ext cx="4885920" cy="5714280"/>
            <a:chOff x="0" y="0"/>
            <a:chExt cx="6514560" cy="76190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4592" cy="7618984"/>
            </a:xfrm>
            <a:custGeom>
              <a:avLst/>
              <a:gdLst/>
              <a:ahLst/>
              <a:cxnLst/>
              <a:rect r="r" b="b" t="t" l="l"/>
              <a:pathLst>
                <a:path h="7618984" w="6514592">
                  <a:moveTo>
                    <a:pt x="6514592" y="0"/>
                  </a:moveTo>
                  <a:lnTo>
                    <a:pt x="0" y="7618984"/>
                  </a:lnTo>
                  <a:lnTo>
                    <a:pt x="6514592" y="7618984"/>
                  </a:lnTo>
                  <a:lnTo>
                    <a:pt x="6514592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7060" y="0"/>
            <a:ext cx="4281120" cy="10286460"/>
            <a:chOff x="0" y="0"/>
            <a:chExt cx="5708160" cy="137152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763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707634">
                  <a:moveTo>
                    <a:pt x="5707634" y="0"/>
                  </a:moveTo>
                  <a:lnTo>
                    <a:pt x="0" y="0"/>
                  </a:lnTo>
                  <a:lnTo>
                    <a:pt x="4939665" y="13715237"/>
                  </a:lnTo>
                  <a:lnTo>
                    <a:pt x="5707634" y="13715237"/>
                  </a:lnTo>
                  <a:lnTo>
                    <a:pt x="5707634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720" y="0"/>
            <a:ext cx="1942380" cy="10286460"/>
            <a:chOff x="0" y="0"/>
            <a:chExt cx="2589840" cy="137152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8978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89784">
                  <a:moveTo>
                    <a:pt x="2589784" y="0"/>
                  </a:moveTo>
                  <a:lnTo>
                    <a:pt x="2044192" y="0"/>
                  </a:lnTo>
                  <a:lnTo>
                    <a:pt x="0" y="13715237"/>
                  </a:lnTo>
                  <a:lnTo>
                    <a:pt x="2589784" y="13715237"/>
                  </a:lnTo>
                  <a:lnTo>
                    <a:pt x="2589784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120" y="0"/>
            <a:ext cx="1883520" cy="10286460"/>
            <a:chOff x="0" y="0"/>
            <a:chExt cx="2511360" cy="137152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0790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10790">
                  <a:moveTo>
                    <a:pt x="2510790" y="0"/>
                  </a:moveTo>
                  <a:lnTo>
                    <a:pt x="0" y="0"/>
                  </a:lnTo>
                  <a:lnTo>
                    <a:pt x="2228469" y="13715237"/>
                  </a:lnTo>
                  <a:lnTo>
                    <a:pt x="2510790" y="13715237"/>
                  </a:lnTo>
                  <a:lnTo>
                    <a:pt x="2510790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20" y="5386500"/>
            <a:ext cx="2728620" cy="4899960"/>
            <a:chOff x="0" y="0"/>
            <a:chExt cx="3638160" cy="65332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169" cy="6533261"/>
            </a:xfrm>
            <a:custGeom>
              <a:avLst/>
              <a:gdLst/>
              <a:ahLst/>
              <a:cxnLst/>
              <a:rect r="r" b="b" t="t" l="l"/>
              <a:pathLst>
                <a:path h="6533261" w="3638169">
                  <a:moveTo>
                    <a:pt x="3638169" y="0"/>
                  </a:moveTo>
                  <a:lnTo>
                    <a:pt x="0" y="6533261"/>
                  </a:lnTo>
                  <a:lnTo>
                    <a:pt x="3638169" y="6533261"/>
                  </a:lnTo>
                  <a:lnTo>
                    <a:pt x="3638169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60"/>
            <a:ext cx="671220" cy="4271400"/>
            <a:chOff x="0" y="0"/>
            <a:chExt cx="894960" cy="5695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4969" cy="5695188"/>
            </a:xfrm>
            <a:custGeom>
              <a:avLst/>
              <a:gdLst/>
              <a:ahLst/>
              <a:cxnLst/>
              <a:rect r="r" b="b" t="t" l="l"/>
              <a:pathLst>
                <a:path h="5695188" w="894969">
                  <a:moveTo>
                    <a:pt x="0" y="0"/>
                  </a:moveTo>
                  <a:lnTo>
                    <a:pt x="0" y="5695188"/>
                  </a:lnTo>
                  <a:lnTo>
                    <a:pt x="894969" y="5695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20" y="559290"/>
            <a:ext cx="16021260" cy="115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798660" y="2430000"/>
            <a:ext cx="16211340" cy="6750000"/>
          </a:xfrm>
          <a:custGeom>
            <a:avLst/>
            <a:gdLst/>
            <a:ahLst/>
            <a:cxnLst/>
            <a:rect r="r" b="b" t="t" l="l"/>
            <a:pathLst>
              <a:path h="6750000" w="16211340">
                <a:moveTo>
                  <a:pt x="0" y="0"/>
                </a:moveTo>
                <a:lnTo>
                  <a:pt x="16211340" y="0"/>
                </a:lnTo>
                <a:lnTo>
                  <a:pt x="16211340" y="6750000"/>
                </a:lnTo>
                <a:lnTo>
                  <a:pt x="0" y="675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15" t="0" r="-10015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776" y="-124"/>
            <a:ext cx="1841648" cy="10294268"/>
            <a:chOff x="0" y="0"/>
            <a:chExt cx="2455530" cy="137256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4783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4783">
                  <a:moveTo>
                    <a:pt x="18796" y="0"/>
                  </a:moveTo>
                  <a:lnTo>
                    <a:pt x="2454783" y="13705839"/>
                  </a:lnTo>
                  <a:lnTo>
                    <a:pt x="2435987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996" y="5535416"/>
            <a:ext cx="7128787" cy="4759268"/>
            <a:chOff x="0" y="0"/>
            <a:chExt cx="9505050" cy="63456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6552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6552">
                  <a:moveTo>
                    <a:pt x="9496552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588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240" y="0"/>
            <a:ext cx="4514400" cy="10286460"/>
            <a:chOff x="0" y="0"/>
            <a:chExt cx="6019200" cy="137152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165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6019165">
                  <a:moveTo>
                    <a:pt x="6019165" y="0"/>
                  </a:moveTo>
                  <a:lnTo>
                    <a:pt x="4088384" y="0"/>
                  </a:lnTo>
                  <a:lnTo>
                    <a:pt x="0" y="13715237"/>
                  </a:lnTo>
                  <a:lnTo>
                    <a:pt x="6019165" y="13715237"/>
                  </a:lnTo>
                  <a:lnTo>
                    <a:pt x="6019165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500" y="0"/>
            <a:ext cx="3883680" cy="10286460"/>
            <a:chOff x="0" y="0"/>
            <a:chExt cx="5178240" cy="13715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409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177409">
                  <a:moveTo>
                    <a:pt x="5177409" y="0"/>
                  </a:moveTo>
                  <a:lnTo>
                    <a:pt x="0" y="0"/>
                  </a:lnTo>
                  <a:lnTo>
                    <a:pt x="2417445" y="13715237"/>
                  </a:lnTo>
                  <a:lnTo>
                    <a:pt x="5177409" y="13715237"/>
                  </a:lnTo>
                  <a:lnTo>
                    <a:pt x="5177409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720" y="4572180"/>
            <a:ext cx="4885920" cy="5714280"/>
            <a:chOff x="0" y="0"/>
            <a:chExt cx="6514560" cy="76190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4592" cy="7618984"/>
            </a:xfrm>
            <a:custGeom>
              <a:avLst/>
              <a:gdLst/>
              <a:ahLst/>
              <a:cxnLst/>
              <a:rect r="r" b="b" t="t" l="l"/>
              <a:pathLst>
                <a:path h="7618984" w="6514592">
                  <a:moveTo>
                    <a:pt x="6514592" y="0"/>
                  </a:moveTo>
                  <a:lnTo>
                    <a:pt x="0" y="7618984"/>
                  </a:lnTo>
                  <a:lnTo>
                    <a:pt x="6514592" y="7618984"/>
                  </a:lnTo>
                  <a:lnTo>
                    <a:pt x="6514592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7060" y="0"/>
            <a:ext cx="4281120" cy="10286460"/>
            <a:chOff x="0" y="0"/>
            <a:chExt cx="5708160" cy="137152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763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707634">
                  <a:moveTo>
                    <a:pt x="5707634" y="0"/>
                  </a:moveTo>
                  <a:lnTo>
                    <a:pt x="0" y="0"/>
                  </a:lnTo>
                  <a:lnTo>
                    <a:pt x="4939665" y="13715237"/>
                  </a:lnTo>
                  <a:lnTo>
                    <a:pt x="5707634" y="13715237"/>
                  </a:lnTo>
                  <a:lnTo>
                    <a:pt x="5707634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720" y="0"/>
            <a:ext cx="1942380" cy="10286460"/>
            <a:chOff x="0" y="0"/>
            <a:chExt cx="2589840" cy="137152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8978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89784">
                  <a:moveTo>
                    <a:pt x="2589784" y="0"/>
                  </a:moveTo>
                  <a:lnTo>
                    <a:pt x="2044192" y="0"/>
                  </a:lnTo>
                  <a:lnTo>
                    <a:pt x="0" y="13715237"/>
                  </a:lnTo>
                  <a:lnTo>
                    <a:pt x="2589784" y="13715237"/>
                  </a:lnTo>
                  <a:lnTo>
                    <a:pt x="2589784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120" y="0"/>
            <a:ext cx="1883520" cy="10286460"/>
            <a:chOff x="0" y="0"/>
            <a:chExt cx="2511360" cy="137152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0790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10790">
                  <a:moveTo>
                    <a:pt x="2510790" y="0"/>
                  </a:moveTo>
                  <a:lnTo>
                    <a:pt x="0" y="0"/>
                  </a:lnTo>
                  <a:lnTo>
                    <a:pt x="2228469" y="13715237"/>
                  </a:lnTo>
                  <a:lnTo>
                    <a:pt x="2510790" y="13715237"/>
                  </a:lnTo>
                  <a:lnTo>
                    <a:pt x="2510790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20" y="5386500"/>
            <a:ext cx="2728620" cy="4899960"/>
            <a:chOff x="0" y="0"/>
            <a:chExt cx="3638160" cy="65332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169" cy="6533261"/>
            </a:xfrm>
            <a:custGeom>
              <a:avLst/>
              <a:gdLst/>
              <a:ahLst/>
              <a:cxnLst/>
              <a:rect r="r" b="b" t="t" l="l"/>
              <a:pathLst>
                <a:path h="6533261" w="3638169">
                  <a:moveTo>
                    <a:pt x="3638169" y="0"/>
                  </a:moveTo>
                  <a:lnTo>
                    <a:pt x="0" y="6533261"/>
                  </a:lnTo>
                  <a:lnTo>
                    <a:pt x="3638169" y="6533261"/>
                  </a:lnTo>
                  <a:lnTo>
                    <a:pt x="3638169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60"/>
            <a:ext cx="671220" cy="4271400"/>
            <a:chOff x="0" y="0"/>
            <a:chExt cx="894960" cy="5695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4969" cy="5695188"/>
            </a:xfrm>
            <a:custGeom>
              <a:avLst/>
              <a:gdLst/>
              <a:ahLst/>
              <a:cxnLst/>
              <a:rect r="r" b="b" t="t" l="l"/>
              <a:pathLst>
                <a:path h="5695188" w="894969">
                  <a:moveTo>
                    <a:pt x="0" y="0"/>
                  </a:moveTo>
                  <a:lnTo>
                    <a:pt x="0" y="5695188"/>
                  </a:lnTo>
                  <a:lnTo>
                    <a:pt x="894969" y="5695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20" y="435465"/>
            <a:ext cx="1602126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762857" y="2432385"/>
            <a:ext cx="16021260" cy="342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This is about how problem will</a:t>
            </a:r>
          </a:p>
          <a:p>
            <a:pPr algn="l">
              <a:lnSpc>
                <a:spcPts val="8640"/>
              </a:lnSpc>
            </a:pPr>
            <a:r>
              <a:rPr lang="en-US" b="true" sz="7200" spc="-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 created and for this how we will give various solutions for that .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60"/>
            <a:ext cx="671220" cy="4271400"/>
            <a:chOff x="0" y="0"/>
            <a:chExt cx="894960" cy="5695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4969" cy="5695188"/>
            </a:xfrm>
            <a:custGeom>
              <a:avLst/>
              <a:gdLst/>
              <a:ahLst/>
              <a:cxnLst/>
              <a:rect r="r" b="b" t="t" l="l"/>
              <a:pathLst>
                <a:path h="5695188" w="894969">
                  <a:moveTo>
                    <a:pt x="0" y="0"/>
                  </a:moveTo>
                  <a:lnTo>
                    <a:pt x="0" y="5695188"/>
                  </a:lnTo>
                  <a:lnTo>
                    <a:pt x="894969" y="5695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835340" y="8461260"/>
            <a:ext cx="685260" cy="685260"/>
            <a:chOff x="0" y="0"/>
            <a:chExt cx="913680" cy="9136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13638" cy="913638"/>
            </a:xfrm>
            <a:custGeom>
              <a:avLst/>
              <a:gdLst/>
              <a:ahLst/>
              <a:cxnLst/>
              <a:rect r="r" b="b" t="t" l="l"/>
              <a:pathLst>
                <a:path h="913638" w="913638">
                  <a:moveTo>
                    <a:pt x="913638" y="0"/>
                  </a:moveTo>
                  <a:lnTo>
                    <a:pt x="0" y="0"/>
                  </a:lnTo>
                  <a:lnTo>
                    <a:pt x="0" y="913638"/>
                  </a:lnTo>
                  <a:lnTo>
                    <a:pt x="913638" y="913638"/>
                  </a:lnTo>
                  <a:lnTo>
                    <a:pt x="913638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044000" y="2543400"/>
            <a:ext cx="470880" cy="485460"/>
            <a:chOff x="0" y="0"/>
            <a:chExt cx="627840" cy="6472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7888" cy="647319"/>
            </a:xfrm>
            <a:custGeom>
              <a:avLst/>
              <a:gdLst/>
              <a:ahLst/>
              <a:cxnLst/>
              <a:rect r="r" b="b" t="t" l="l"/>
              <a:pathLst>
                <a:path h="647319" w="627888">
                  <a:moveTo>
                    <a:pt x="627888" y="0"/>
                  </a:moveTo>
                  <a:lnTo>
                    <a:pt x="0" y="0"/>
                  </a:lnTo>
                  <a:lnTo>
                    <a:pt x="0" y="647319"/>
                  </a:lnTo>
                  <a:lnTo>
                    <a:pt x="627888" y="647319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30280" y="8844120"/>
            <a:ext cx="271080" cy="271080"/>
            <a:chOff x="0" y="0"/>
            <a:chExt cx="361440" cy="3614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442" cy="361442"/>
            </a:xfrm>
            <a:custGeom>
              <a:avLst/>
              <a:gdLst/>
              <a:ahLst/>
              <a:cxnLst/>
              <a:rect r="r" b="b" t="t" l="l"/>
              <a:pathLst>
                <a:path h="361442" w="361442">
                  <a:moveTo>
                    <a:pt x="361442" y="0"/>
                  </a:moveTo>
                  <a:lnTo>
                    <a:pt x="0" y="0"/>
                  </a:lnTo>
                  <a:lnTo>
                    <a:pt x="0" y="361442"/>
                  </a:lnTo>
                  <a:lnTo>
                    <a:pt x="361442" y="361442"/>
                  </a:lnTo>
                  <a:lnTo>
                    <a:pt x="361442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877580" y="4034895"/>
            <a:ext cx="14531940" cy="196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EMPLOYABILITY GENDER ANALYSIS USING EXCEL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14660" y="9701100"/>
            <a:ext cx="3214080" cy="299700"/>
          </a:xfrm>
          <a:custGeom>
            <a:avLst/>
            <a:gdLst/>
            <a:ahLst/>
            <a:cxnLst/>
            <a:rect r="r" b="b" t="t" l="l"/>
            <a:pathLst>
              <a:path h="299700" w="3214080">
                <a:moveTo>
                  <a:pt x="0" y="0"/>
                </a:moveTo>
                <a:lnTo>
                  <a:pt x="3214080" y="0"/>
                </a:lnTo>
                <a:lnTo>
                  <a:pt x="3214080" y="299700"/>
                </a:lnTo>
                <a:lnTo>
                  <a:pt x="0" y="299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557" t="0" r="-66557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99840" y="9615240"/>
            <a:ext cx="5557140" cy="442260"/>
          </a:xfrm>
          <a:custGeom>
            <a:avLst/>
            <a:gdLst/>
            <a:ahLst/>
            <a:cxnLst/>
            <a:rect r="r" b="b" t="t" l="l"/>
            <a:pathLst>
              <a:path h="442260" w="5557140">
                <a:moveTo>
                  <a:pt x="0" y="0"/>
                </a:moveTo>
                <a:lnTo>
                  <a:pt x="5557140" y="0"/>
                </a:lnTo>
                <a:lnTo>
                  <a:pt x="5557140" y="442260"/>
                </a:lnTo>
                <a:lnTo>
                  <a:pt x="0" y="4422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92" r="0" b="-192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029980" y="9707055"/>
            <a:ext cx="226260" cy="597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&lt;number&gt;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480" y="42660"/>
            <a:ext cx="18721800" cy="10286460"/>
            <a:chOff x="0" y="0"/>
            <a:chExt cx="24962400" cy="137152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2358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4962358">
                  <a:moveTo>
                    <a:pt x="24962358" y="0"/>
                  </a:moveTo>
                  <a:lnTo>
                    <a:pt x="0" y="0"/>
                  </a:lnTo>
                  <a:lnTo>
                    <a:pt x="0" y="13715237"/>
                  </a:lnTo>
                  <a:lnTo>
                    <a:pt x="24962358" y="13715237"/>
                  </a:lnTo>
                  <a:lnTo>
                    <a:pt x="24962358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996" y="-124"/>
            <a:ext cx="7128788" cy="10294808"/>
          </a:xfrm>
          <a:custGeom>
            <a:avLst/>
            <a:gdLst/>
            <a:ahLst/>
            <a:cxnLst/>
            <a:rect r="r" b="b" t="t" l="l"/>
            <a:pathLst>
              <a:path h="10294808" w="7128788">
                <a:moveTo>
                  <a:pt x="0" y="0"/>
                </a:moveTo>
                <a:lnTo>
                  <a:pt x="7128788" y="0"/>
                </a:lnTo>
                <a:lnTo>
                  <a:pt x="7128788" y="10294808"/>
                </a:lnTo>
                <a:lnTo>
                  <a:pt x="0" y="10294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60"/>
            <a:ext cx="671220" cy="4271400"/>
            <a:chOff x="0" y="0"/>
            <a:chExt cx="894960" cy="5695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4969" cy="5695188"/>
            </a:xfrm>
            <a:custGeom>
              <a:avLst/>
              <a:gdLst/>
              <a:ahLst/>
              <a:cxnLst/>
              <a:rect r="r" b="b" t="t" l="l"/>
              <a:pathLst>
                <a:path h="5695188" w="894969">
                  <a:moveTo>
                    <a:pt x="0" y="0"/>
                  </a:moveTo>
                  <a:lnTo>
                    <a:pt x="0" y="5695188"/>
                  </a:lnTo>
                  <a:lnTo>
                    <a:pt x="894969" y="5695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600" y="9719655"/>
            <a:ext cx="2660040" cy="49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3"/>
              </a:lnSpc>
            </a:pPr>
            <a:r>
              <a:rPr lang="en-US" sz="1650" spc="27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27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080" y="671760"/>
            <a:ext cx="542160" cy="542160"/>
            <a:chOff x="0" y="0"/>
            <a:chExt cx="722880" cy="7228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138" cy="723011"/>
            </a:xfrm>
            <a:custGeom>
              <a:avLst/>
              <a:gdLst/>
              <a:ahLst/>
              <a:cxnLst/>
              <a:rect r="r" b="b" t="t" l="l"/>
              <a:pathLst>
                <a:path h="723011" w="723138">
                  <a:moveTo>
                    <a:pt x="361442" y="0"/>
                  </a:moveTo>
                  <a:lnTo>
                    <a:pt x="265303" y="12954"/>
                  </a:lnTo>
                  <a:lnTo>
                    <a:pt x="179070" y="49403"/>
                  </a:lnTo>
                  <a:lnTo>
                    <a:pt x="105918" y="105918"/>
                  </a:lnTo>
                  <a:lnTo>
                    <a:pt x="49403" y="179070"/>
                  </a:lnTo>
                  <a:lnTo>
                    <a:pt x="12954" y="265430"/>
                  </a:lnTo>
                  <a:lnTo>
                    <a:pt x="0" y="361442"/>
                  </a:lnTo>
                  <a:lnTo>
                    <a:pt x="12954" y="457581"/>
                  </a:lnTo>
                  <a:lnTo>
                    <a:pt x="49403" y="543941"/>
                  </a:lnTo>
                  <a:lnTo>
                    <a:pt x="105918" y="617093"/>
                  </a:lnTo>
                  <a:lnTo>
                    <a:pt x="179070" y="673608"/>
                  </a:lnTo>
                  <a:lnTo>
                    <a:pt x="265430" y="710057"/>
                  </a:lnTo>
                  <a:lnTo>
                    <a:pt x="361569" y="723011"/>
                  </a:lnTo>
                  <a:lnTo>
                    <a:pt x="457708" y="710057"/>
                  </a:lnTo>
                  <a:lnTo>
                    <a:pt x="544068" y="673608"/>
                  </a:lnTo>
                  <a:lnTo>
                    <a:pt x="617220" y="617093"/>
                  </a:lnTo>
                  <a:lnTo>
                    <a:pt x="673735" y="543941"/>
                  </a:lnTo>
                  <a:lnTo>
                    <a:pt x="710184" y="457581"/>
                  </a:lnTo>
                  <a:lnTo>
                    <a:pt x="723138" y="361442"/>
                  </a:lnTo>
                  <a:lnTo>
                    <a:pt x="710184" y="265303"/>
                  </a:lnTo>
                  <a:lnTo>
                    <a:pt x="673735" y="178943"/>
                  </a:lnTo>
                  <a:lnTo>
                    <a:pt x="617220" y="105791"/>
                  </a:lnTo>
                  <a:lnTo>
                    <a:pt x="544068" y="49276"/>
                  </a:lnTo>
                  <a:lnTo>
                    <a:pt x="457708" y="12827"/>
                  </a:lnTo>
                  <a:lnTo>
                    <a:pt x="361442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440" y="8415360"/>
            <a:ext cx="970920" cy="970920"/>
          </a:xfrm>
          <a:custGeom>
            <a:avLst/>
            <a:gdLst/>
            <a:ahLst/>
            <a:cxnLst/>
            <a:rect r="r" b="b" t="t" l="l"/>
            <a:pathLst>
              <a:path h="970920" w="970920">
                <a:moveTo>
                  <a:pt x="0" y="0"/>
                </a:moveTo>
                <a:lnTo>
                  <a:pt x="970920" y="0"/>
                </a:lnTo>
                <a:lnTo>
                  <a:pt x="970920" y="970920"/>
                </a:lnTo>
                <a:lnTo>
                  <a:pt x="0" y="9709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440" y="9201060"/>
            <a:ext cx="370980" cy="370980"/>
          </a:xfrm>
          <a:custGeom>
            <a:avLst/>
            <a:gdLst/>
            <a:ahLst/>
            <a:cxnLst/>
            <a:rect r="r" b="b" t="t" l="l"/>
            <a:pathLst>
              <a:path h="370980" w="370980">
                <a:moveTo>
                  <a:pt x="0" y="0"/>
                </a:moveTo>
                <a:lnTo>
                  <a:pt x="370980" y="0"/>
                </a:lnTo>
                <a:lnTo>
                  <a:pt x="370980" y="370980"/>
                </a:lnTo>
                <a:lnTo>
                  <a:pt x="0" y="3709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99840" y="9615240"/>
            <a:ext cx="5557140" cy="442260"/>
          </a:xfrm>
          <a:custGeom>
            <a:avLst/>
            <a:gdLst/>
            <a:ahLst/>
            <a:cxnLst/>
            <a:rect r="r" b="b" t="t" l="l"/>
            <a:pathLst>
              <a:path h="442260" w="5557140">
                <a:moveTo>
                  <a:pt x="0" y="0"/>
                </a:moveTo>
                <a:lnTo>
                  <a:pt x="5557140" y="0"/>
                </a:lnTo>
                <a:lnTo>
                  <a:pt x="5557140" y="442260"/>
                </a:lnTo>
                <a:lnTo>
                  <a:pt x="0" y="4422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92" r="0" b="-192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280" y="5729400"/>
            <a:ext cx="2599560" cy="4514400"/>
          </a:xfrm>
          <a:custGeom>
            <a:avLst/>
            <a:gdLst/>
            <a:ahLst/>
            <a:cxnLst/>
            <a:rect r="r" b="b" t="t" l="l"/>
            <a:pathLst>
              <a:path h="4514400" w="2599560">
                <a:moveTo>
                  <a:pt x="0" y="0"/>
                </a:moveTo>
                <a:lnTo>
                  <a:pt x="2599560" y="0"/>
                </a:lnTo>
                <a:lnTo>
                  <a:pt x="2599560" y="4514400"/>
                </a:lnTo>
                <a:lnTo>
                  <a:pt x="0" y="45144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3" t="0" r="-1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700" y="662250"/>
            <a:ext cx="3535380" cy="174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29980" y="9707055"/>
            <a:ext cx="226260" cy="597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&lt;number&gt;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4880" y="1521495"/>
            <a:ext cx="7363260" cy="6530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436095" indent="-218047" lvl="1">
              <a:lnSpc>
                <a:spcPts val="5040"/>
              </a:lnSpc>
              <a:buAutoNum type="arabicPeriod" startAt="1"/>
            </a:pPr>
            <a:r>
              <a:rPr lang="en-US" sz="4200" spc="-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436095" indent="-218047" lvl="1">
              <a:lnSpc>
                <a:spcPts val="5040"/>
              </a:lnSpc>
              <a:buAutoNum type="arabicPeriod" startAt="1"/>
            </a:pPr>
            <a:r>
              <a:rPr lang="en-US" sz="4200" spc="-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436095" indent="-218047" lvl="1">
              <a:lnSpc>
                <a:spcPts val="5040"/>
              </a:lnSpc>
              <a:buAutoNum type="arabicPeriod" startAt="1"/>
            </a:pPr>
            <a:r>
              <a:rPr lang="en-US" sz="4200" spc="-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436095" indent="-218047" lvl="1">
              <a:lnSpc>
                <a:spcPts val="5040"/>
              </a:lnSpc>
              <a:buAutoNum type="arabicPeriod" startAt="1"/>
            </a:pPr>
            <a:r>
              <a:rPr lang="en-US" sz="4200" spc="-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436095" indent="-218047" lvl="1">
              <a:lnSpc>
                <a:spcPts val="5040"/>
              </a:lnSpc>
              <a:buAutoNum type="arabicPeriod" startAt="1"/>
            </a:pPr>
            <a:r>
              <a:rPr lang="en-US" sz="4200" spc="-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436095" indent="-218047" lvl="1">
              <a:lnSpc>
                <a:spcPts val="5040"/>
              </a:lnSpc>
              <a:buAutoNum type="arabicPeriod" startAt="1"/>
            </a:pPr>
            <a:r>
              <a:rPr lang="en-US" sz="4200" spc="-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436095" indent="-218047" lvl="1">
              <a:lnSpc>
                <a:spcPts val="5040"/>
              </a:lnSpc>
              <a:buAutoNum type="arabicPeriod" startAt="1"/>
            </a:pPr>
            <a:r>
              <a:rPr lang="en-US" sz="4200" spc="-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436095" indent="-218047" lvl="1">
              <a:lnSpc>
                <a:spcPts val="5040"/>
              </a:lnSpc>
              <a:buAutoNum type="arabicPeriod" startAt="1"/>
            </a:pPr>
            <a:r>
              <a:rPr lang="en-US" sz="4200" spc="-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436095" indent="-218047" lvl="1">
              <a:lnSpc>
                <a:spcPts val="504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776" y="-124"/>
            <a:ext cx="1841648" cy="10294268"/>
            <a:chOff x="0" y="0"/>
            <a:chExt cx="2455530" cy="137256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4783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4783">
                  <a:moveTo>
                    <a:pt x="18796" y="0"/>
                  </a:moveTo>
                  <a:lnTo>
                    <a:pt x="2454783" y="13705839"/>
                  </a:lnTo>
                  <a:lnTo>
                    <a:pt x="2435987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996" y="5535416"/>
            <a:ext cx="7128787" cy="4759268"/>
            <a:chOff x="0" y="0"/>
            <a:chExt cx="9505050" cy="63456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6552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6552">
                  <a:moveTo>
                    <a:pt x="9496552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588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240" y="0"/>
            <a:ext cx="4514400" cy="10286460"/>
            <a:chOff x="0" y="0"/>
            <a:chExt cx="6019200" cy="137152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165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6019165">
                  <a:moveTo>
                    <a:pt x="6019165" y="0"/>
                  </a:moveTo>
                  <a:lnTo>
                    <a:pt x="4088384" y="0"/>
                  </a:lnTo>
                  <a:lnTo>
                    <a:pt x="0" y="13715237"/>
                  </a:lnTo>
                  <a:lnTo>
                    <a:pt x="6019165" y="13715237"/>
                  </a:lnTo>
                  <a:lnTo>
                    <a:pt x="6019165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500" y="0"/>
            <a:ext cx="3883680" cy="10286460"/>
            <a:chOff x="0" y="0"/>
            <a:chExt cx="5178240" cy="13715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409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177409">
                  <a:moveTo>
                    <a:pt x="5177409" y="0"/>
                  </a:moveTo>
                  <a:lnTo>
                    <a:pt x="0" y="0"/>
                  </a:lnTo>
                  <a:lnTo>
                    <a:pt x="2417445" y="13715237"/>
                  </a:lnTo>
                  <a:lnTo>
                    <a:pt x="5177409" y="13715237"/>
                  </a:lnTo>
                  <a:lnTo>
                    <a:pt x="5177409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720" y="4572180"/>
            <a:ext cx="4885920" cy="5714280"/>
            <a:chOff x="0" y="0"/>
            <a:chExt cx="6514560" cy="76190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4592" cy="7618984"/>
            </a:xfrm>
            <a:custGeom>
              <a:avLst/>
              <a:gdLst/>
              <a:ahLst/>
              <a:cxnLst/>
              <a:rect r="r" b="b" t="t" l="l"/>
              <a:pathLst>
                <a:path h="7618984" w="6514592">
                  <a:moveTo>
                    <a:pt x="6514592" y="0"/>
                  </a:moveTo>
                  <a:lnTo>
                    <a:pt x="0" y="7618984"/>
                  </a:lnTo>
                  <a:lnTo>
                    <a:pt x="6514592" y="7618984"/>
                  </a:lnTo>
                  <a:lnTo>
                    <a:pt x="6514592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7060" y="0"/>
            <a:ext cx="4281120" cy="10286460"/>
            <a:chOff x="0" y="0"/>
            <a:chExt cx="5708160" cy="137152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763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707634">
                  <a:moveTo>
                    <a:pt x="5707634" y="0"/>
                  </a:moveTo>
                  <a:lnTo>
                    <a:pt x="0" y="0"/>
                  </a:lnTo>
                  <a:lnTo>
                    <a:pt x="4939665" y="13715237"/>
                  </a:lnTo>
                  <a:lnTo>
                    <a:pt x="5707634" y="13715237"/>
                  </a:lnTo>
                  <a:lnTo>
                    <a:pt x="5707634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720" y="0"/>
            <a:ext cx="1942380" cy="10286460"/>
            <a:chOff x="0" y="0"/>
            <a:chExt cx="2589840" cy="137152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8978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89784">
                  <a:moveTo>
                    <a:pt x="2589784" y="0"/>
                  </a:moveTo>
                  <a:lnTo>
                    <a:pt x="2044192" y="0"/>
                  </a:lnTo>
                  <a:lnTo>
                    <a:pt x="0" y="13715237"/>
                  </a:lnTo>
                  <a:lnTo>
                    <a:pt x="2589784" y="13715237"/>
                  </a:lnTo>
                  <a:lnTo>
                    <a:pt x="2589784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120" y="0"/>
            <a:ext cx="1883520" cy="10286460"/>
            <a:chOff x="0" y="0"/>
            <a:chExt cx="2511360" cy="137152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0790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10790">
                  <a:moveTo>
                    <a:pt x="2510790" y="0"/>
                  </a:moveTo>
                  <a:lnTo>
                    <a:pt x="0" y="0"/>
                  </a:lnTo>
                  <a:lnTo>
                    <a:pt x="2228469" y="13715237"/>
                  </a:lnTo>
                  <a:lnTo>
                    <a:pt x="2510790" y="13715237"/>
                  </a:lnTo>
                  <a:lnTo>
                    <a:pt x="2510790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20" y="5386500"/>
            <a:ext cx="2728620" cy="4899960"/>
            <a:chOff x="0" y="0"/>
            <a:chExt cx="3638160" cy="65332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169" cy="6533261"/>
            </a:xfrm>
            <a:custGeom>
              <a:avLst/>
              <a:gdLst/>
              <a:ahLst/>
              <a:cxnLst/>
              <a:rect r="r" b="b" t="t" l="l"/>
              <a:pathLst>
                <a:path h="6533261" w="3638169">
                  <a:moveTo>
                    <a:pt x="3638169" y="0"/>
                  </a:moveTo>
                  <a:lnTo>
                    <a:pt x="0" y="6533261"/>
                  </a:lnTo>
                  <a:lnTo>
                    <a:pt x="3638169" y="6533261"/>
                  </a:lnTo>
                  <a:lnTo>
                    <a:pt x="3638169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60"/>
            <a:ext cx="671220" cy="4271400"/>
            <a:chOff x="0" y="0"/>
            <a:chExt cx="894960" cy="5695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4969" cy="5695188"/>
            </a:xfrm>
            <a:custGeom>
              <a:avLst/>
              <a:gdLst/>
              <a:ahLst/>
              <a:cxnLst/>
              <a:rect r="r" b="b" t="t" l="l"/>
              <a:pathLst>
                <a:path h="5695188" w="894969">
                  <a:moveTo>
                    <a:pt x="0" y="0"/>
                  </a:moveTo>
                  <a:lnTo>
                    <a:pt x="0" y="5695188"/>
                  </a:lnTo>
                  <a:lnTo>
                    <a:pt x="894969" y="5695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280" y="8043840"/>
            <a:ext cx="685260" cy="685260"/>
            <a:chOff x="0" y="0"/>
            <a:chExt cx="913680" cy="91368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3638" cy="913638"/>
            </a:xfrm>
            <a:custGeom>
              <a:avLst/>
              <a:gdLst/>
              <a:ahLst/>
              <a:cxnLst/>
              <a:rect r="r" b="b" t="t" l="l"/>
              <a:pathLst>
                <a:path h="913638" w="913638">
                  <a:moveTo>
                    <a:pt x="913638" y="0"/>
                  </a:moveTo>
                  <a:lnTo>
                    <a:pt x="0" y="0"/>
                  </a:lnTo>
                  <a:lnTo>
                    <a:pt x="0" y="913638"/>
                  </a:lnTo>
                  <a:lnTo>
                    <a:pt x="913638" y="913638"/>
                  </a:lnTo>
                  <a:lnTo>
                    <a:pt x="913638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280" y="8844120"/>
            <a:ext cx="271080" cy="271080"/>
            <a:chOff x="0" y="0"/>
            <a:chExt cx="361440" cy="3614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442" cy="361442"/>
            </a:xfrm>
            <a:custGeom>
              <a:avLst/>
              <a:gdLst/>
              <a:ahLst/>
              <a:cxnLst/>
              <a:rect r="r" b="b" t="t" l="l"/>
              <a:pathLst>
                <a:path h="361442" w="361442">
                  <a:moveTo>
                    <a:pt x="361442" y="0"/>
                  </a:moveTo>
                  <a:lnTo>
                    <a:pt x="0" y="0"/>
                  </a:lnTo>
                  <a:lnTo>
                    <a:pt x="0" y="361442"/>
                  </a:lnTo>
                  <a:lnTo>
                    <a:pt x="361442" y="361442"/>
                  </a:lnTo>
                  <a:lnTo>
                    <a:pt x="361442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460" y="4400460"/>
            <a:ext cx="4142880" cy="4885920"/>
          </a:xfrm>
          <a:custGeom>
            <a:avLst/>
            <a:gdLst/>
            <a:ahLst/>
            <a:cxnLst/>
            <a:rect r="r" b="b" t="t" l="l"/>
            <a:pathLst>
              <a:path h="4885920" w="4142880">
                <a:moveTo>
                  <a:pt x="0" y="0"/>
                </a:moveTo>
                <a:lnTo>
                  <a:pt x="4142880" y="0"/>
                </a:lnTo>
                <a:lnTo>
                  <a:pt x="4142880" y="4885920"/>
                </a:lnTo>
                <a:lnTo>
                  <a:pt x="0" y="4885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" t="0" r="-23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000" y="2543400"/>
            <a:ext cx="470880" cy="485460"/>
            <a:chOff x="0" y="0"/>
            <a:chExt cx="627840" cy="64728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7888" cy="647319"/>
            </a:xfrm>
            <a:custGeom>
              <a:avLst/>
              <a:gdLst/>
              <a:ahLst/>
              <a:cxnLst/>
              <a:rect r="r" b="b" t="t" l="l"/>
              <a:pathLst>
                <a:path h="647319" w="627888">
                  <a:moveTo>
                    <a:pt x="627888" y="0"/>
                  </a:moveTo>
                  <a:lnTo>
                    <a:pt x="0" y="0"/>
                  </a:lnTo>
                  <a:lnTo>
                    <a:pt x="0" y="647319"/>
                  </a:lnTo>
                  <a:lnTo>
                    <a:pt x="627888" y="647319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350000" y="547035"/>
            <a:ext cx="11880000" cy="161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18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660" y="9701100"/>
            <a:ext cx="3214080" cy="299700"/>
          </a:xfrm>
          <a:custGeom>
            <a:avLst/>
            <a:gdLst/>
            <a:ahLst/>
            <a:cxnLst/>
            <a:rect r="r" b="b" t="t" l="l"/>
            <a:pathLst>
              <a:path h="299700" w="3214080">
                <a:moveTo>
                  <a:pt x="0" y="0"/>
                </a:moveTo>
                <a:lnTo>
                  <a:pt x="3214080" y="0"/>
                </a:lnTo>
                <a:lnTo>
                  <a:pt x="3214080" y="299700"/>
                </a:lnTo>
                <a:lnTo>
                  <a:pt x="0" y="299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557" t="0" r="-66557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29980" y="9707055"/>
            <a:ext cx="226260" cy="597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&lt;number&gt;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975220" y="1406535"/>
            <a:ext cx="8969760" cy="910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Problem Statement: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"To evaluate the impact of gender on employability rates and job characteristics within a specific workforce or industry, we will conduct a gender-based employability analysis using Excel. The analysis aims to identify any significant disparities in employment outcomes between different genders, such as hiring rates, salary differences, job positions, and career progression."</a:t>
            </a:r>
          </a:p>
          <a:p>
            <a:pPr algn="l">
              <a:lnSpc>
                <a:spcPts val="3240"/>
              </a:lnSpc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Key Objectives:</a:t>
            </a:r>
          </a:p>
          <a:p>
            <a:pPr algn="l" marL="164632" indent="-82316" lvl="1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Assess Hiring Rates</a:t>
            </a: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 Compare the proportion of men and women hired over a specific period or for various job roles.</a:t>
            </a:r>
          </a:p>
          <a:p>
            <a:pPr algn="l" marL="164632" indent="-82316" lvl="1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Analyse Salary Differences</a:t>
            </a: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 Examine average salaries by gender to identify potential wage gaps.</a:t>
            </a:r>
          </a:p>
          <a:p>
            <a:pPr algn="l" marL="164632" indent="-82316" lvl="1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Evaluate Job Positions</a:t>
            </a: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  Analyse career advancement opportunities and promotion rates by gender.</a:t>
            </a:r>
          </a:p>
          <a:p>
            <a:pPr algn="l" marL="164632" indent="-82316" lvl="1">
              <a:lnSpc>
                <a:spcPts val="3240"/>
              </a:lnSpc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Data Required:</a:t>
            </a:r>
          </a:p>
          <a:p>
            <a:pPr algn="l" marL="164632" indent="-82316" lvl="1">
              <a:lnSpc>
                <a:spcPts val="3240"/>
              </a:lnSpc>
              <a:buFont typeface="Arial"/>
              <a:buChar char="•"/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Gender</a:t>
            </a:r>
          </a:p>
          <a:p>
            <a:pPr algn="l" marL="164632" indent="-82316" lvl="1">
              <a:lnSpc>
                <a:spcPts val="3240"/>
              </a:lnSpc>
              <a:buFont typeface="Arial"/>
              <a:buChar char="•"/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Hiring dates</a:t>
            </a:r>
          </a:p>
          <a:p>
            <a:pPr algn="l" marL="164632" indent="-82316" lvl="1">
              <a:lnSpc>
                <a:spcPts val="3240"/>
              </a:lnSpc>
              <a:buFont typeface="Arial"/>
              <a:buChar char="•"/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titles and roles</a:t>
            </a:r>
          </a:p>
          <a:p>
            <a:pPr algn="l" marL="164632" indent="-82316" lvl="1">
              <a:lnSpc>
                <a:spcPts val="3240"/>
              </a:lnSpc>
              <a:buFont typeface="Arial"/>
              <a:buChar char="•"/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Salaries</a:t>
            </a:r>
          </a:p>
          <a:p>
            <a:pPr algn="l" marL="164632" indent="-82316" lvl="1">
              <a:lnSpc>
                <a:spcPts val="324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776" y="-124"/>
            <a:ext cx="1841648" cy="10294268"/>
            <a:chOff x="0" y="0"/>
            <a:chExt cx="2455530" cy="137256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4783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4783">
                  <a:moveTo>
                    <a:pt x="18796" y="0"/>
                  </a:moveTo>
                  <a:lnTo>
                    <a:pt x="2454783" y="13705839"/>
                  </a:lnTo>
                  <a:lnTo>
                    <a:pt x="2435987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996" y="5535416"/>
            <a:ext cx="7128787" cy="4759268"/>
            <a:chOff x="0" y="0"/>
            <a:chExt cx="9505050" cy="63456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6552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6552">
                  <a:moveTo>
                    <a:pt x="9496552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588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240" y="0"/>
            <a:ext cx="4514400" cy="10286460"/>
            <a:chOff x="0" y="0"/>
            <a:chExt cx="6019200" cy="137152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165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6019165">
                  <a:moveTo>
                    <a:pt x="6019165" y="0"/>
                  </a:moveTo>
                  <a:lnTo>
                    <a:pt x="4088384" y="0"/>
                  </a:lnTo>
                  <a:lnTo>
                    <a:pt x="0" y="13715237"/>
                  </a:lnTo>
                  <a:lnTo>
                    <a:pt x="6019165" y="13715237"/>
                  </a:lnTo>
                  <a:lnTo>
                    <a:pt x="6019165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500" y="0"/>
            <a:ext cx="3883680" cy="10286460"/>
            <a:chOff x="0" y="0"/>
            <a:chExt cx="5178240" cy="13715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409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177409">
                  <a:moveTo>
                    <a:pt x="5177409" y="0"/>
                  </a:moveTo>
                  <a:lnTo>
                    <a:pt x="0" y="0"/>
                  </a:lnTo>
                  <a:lnTo>
                    <a:pt x="2417445" y="13715237"/>
                  </a:lnTo>
                  <a:lnTo>
                    <a:pt x="5177409" y="13715237"/>
                  </a:lnTo>
                  <a:lnTo>
                    <a:pt x="5177409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720" y="4572180"/>
            <a:ext cx="4885920" cy="5714280"/>
            <a:chOff x="0" y="0"/>
            <a:chExt cx="6514560" cy="76190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4592" cy="7618984"/>
            </a:xfrm>
            <a:custGeom>
              <a:avLst/>
              <a:gdLst/>
              <a:ahLst/>
              <a:cxnLst/>
              <a:rect r="r" b="b" t="t" l="l"/>
              <a:pathLst>
                <a:path h="7618984" w="6514592">
                  <a:moveTo>
                    <a:pt x="6514592" y="0"/>
                  </a:moveTo>
                  <a:lnTo>
                    <a:pt x="0" y="7618984"/>
                  </a:lnTo>
                  <a:lnTo>
                    <a:pt x="6514592" y="7618984"/>
                  </a:lnTo>
                  <a:lnTo>
                    <a:pt x="6514592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7060" y="0"/>
            <a:ext cx="4281120" cy="10286460"/>
            <a:chOff x="0" y="0"/>
            <a:chExt cx="5708160" cy="137152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763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707634">
                  <a:moveTo>
                    <a:pt x="5707634" y="0"/>
                  </a:moveTo>
                  <a:lnTo>
                    <a:pt x="0" y="0"/>
                  </a:lnTo>
                  <a:lnTo>
                    <a:pt x="4939665" y="13715237"/>
                  </a:lnTo>
                  <a:lnTo>
                    <a:pt x="5707634" y="13715237"/>
                  </a:lnTo>
                  <a:lnTo>
                    <a:pt x="5707634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720" y="0"/>
            <a:ext cx="1942380" cy="10286460"/>
            <a:chOff x="0" y="0"/>
            <a:chExt cx="2589840" cy="137152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8978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89784">
                  <a:moveTo>
                    <a:pt x="2589784" y="0"/>
                  </a:moveTo>
                  <a:lnTo>
                    <a:pt x="2044192" y="0"/>
                  </a:lnTo>
                  <a:lnTo>
                    <a:pt x="0" y="13715237"/>
                  </a:lnTo>
                  <a:lnTo>
                    <a:pt x="2589784" y="13715237"/>
                  </a:lnTo>
                  <a:lnTo>
                    <a:pt x="2589784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120" y="0"/>
            <a:ext cx="1883520" cy="10286460"/>
            <a:chOff x="0" y="0"/>
            <a:chExt cx="2511360" cy="137152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0790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10790">
                  <a:moveTo>
                    <a:pt x="2510790" y="0"/>
                  </a:moveTo>
                  <a:lnTo>
                    <a:pt x="0" y="0"/>
                  </a:lnTo>
                  <a:lnTo>
                    <a:pt x="2228469" y="13715237"/>
                  </a:lnTo>
                  <a:lnTo>
                    <a:pt x="2510790" y="13715237"/>
                  </a:lnTo>
                  <a:lnTo>
                    <a:pt x="2510790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20" y="5386500"/>
            <a:ext cx="2728620" cy="4899960"/>
            <a:chOff x="0" y="0"/>
            <a:chExt cx="3638160" cy="65332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169" cy="6533261"/>
            </a:xfrm>
            <a:custGeom>
              <a:avLst/>
              <a:gdLst/>
              <a:ahLst/>
              <a:cxnLst/>
              <a:rect r="r" b="b" t="t" l="l"/>
              <a:pathLst>
                <a:path h="6533261" w="3638169">
                  <a:moveTo>
                    <a:pt x="3638169" y="0"/>
                  </a:moveTo>
                  <a:lnTo>
                    <a:pt x="0" y="6533261"/>
                  </a:lnTo>
                  <a:lnTo>
                    <a:pt x="3638169" y="6533261"/>
                  </a:lnTo>
                  <a:lnTo>
                    <a:pt x="3638169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60"/>
            <a:ext cx="671220" cy="4271400"/>
            <a:chOff x="0" y="0"/>
            <a:chExt cx="894960" cy="5695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4969" cy="5695188"/>
            </a:xfrm>
            <a:custGeom>
              <a:avLst/>
              <a:gdLst/>
              <a:ahLst/>
              <a:cxnLst/>
              <a:rect r="r" b="b" t="t" l="l"/>
              <a:pathLst>
                <a:path h="5695188" w="894969">
                  <a:moveTo>
                    <a:pt x="0" y="0"/>
                  </a:moveTo>
                  <a:lnTo>
                    <a:pt x="0" y="5695188"/>
                  </a:lnTo>
                  <a:lnTo>
                    <a:pt x="894969" y="5695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280" y="8043840"/>
            <a:ext cx="685260" cy="685260"/>
            <a:chOff x="0" y="0"/>
            <a:chExt cx="913680" cy="91368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3638" cy="913638"/>
            </a:xfrm>
            <a:custGeom>
              <a:avLst/>
              <a:gdLst/>
              <a:ahLst/>
              <a:cxnLst/>
              <a:rect r="r" b="b" t="t" l="l"/>
              <a:pathLst>
                <a:path h="913638" w="913638">
                  <a:moveTo>
                    <a:pt x="913638" y="0"/>
                  </a:moveTo>
                  <a:lnTo>
                    <a:pt x="0" y="0"/>
                  </a:lnTo>
                  <a:lnTo>
                    <a:pt x="0" y="913638"/>
                  </a:lnTo>
                  <a:lnTo>
                    <a:pt x="913638" y="913638"/>
                  </a:lnTo>
                  <a:lnTo>
                    <a:pt x="913638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280" y="8844120"/>
            <a:ext cx="271080" cy="271080"/>
            <a:chOff x="0" y="0"/>
            <a:chExt cx="361440" cy="3614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442" cy="361442"/>
            </a:xfrm>
            <a:custGeom>
              <a:avLst/>
              <a:gdLst/>
              <a:ahLst/>
              <a:cxnLst/>
              <a:rect r="r" b="b" t="t" l="l"/>
              <a:pathLst>
                <a:path h="361442" w="361442">
                  <a:moveTo>
                    <a:pt x="361442" y="0"/>
                  </a:moveTo>
                  <a:lnTo>
                    <a:pt x="0" y="0"/>
                  </a:lnTo>
                  <a:lnTo>
                    <a:pt x="0" y="361442"/>
                  </a:lnTo>
                  <a:lnTo>
                    <a:pt x="361442" y="361442"/>
                  </a:lnTo>
                  <a:lnTo>
                    <a:pt x="361442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540" y="3971700"/>
            <a:ext cx="5300100" cy="5714280"/>
          </a:xfrm>
          <a:custGeom>
            <a:avLst/>
            <a:gdLst/>
            <a:ahLst/>
            <a:cxnLst/>
            <a:rect r="r" b="b" t="t" l="l"/>
            <a:pathLst>
              <a:path h="5714280" w="5300100">
                <a:moveTo>
                  <a:pt x="0" y="0"/>
                </a:moveTo>
                <a:lnTo>
                  <a:pt x="5300100" y="0"/>
                </a:lnTo>
                <a:lnTo>
                  <a:pt x="5300100" y="5714280"/>
                </a:lnTo>
                <a:lnTo>
                  <a:pt x="0" y="5714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000" y="2543400"/>
            <a:ext cx="470880" cy="485460"/>
            <a:chOff x="0" y="0"/>
            <a:chExt cx="627840" cy="64728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7888" cy="647319"/>
            </a:xfrm>
            <a:custGeom>
              <a:avLst/>
              <a:gdLst/>
              <a:ahLst/>
              <a:cxnLst/>
              <a:rect r="r" b="b" t="t" l="l"/>
              <a:pathLst>
                <a:path h="647319" w="627888">
                  <a:moveTo>
                    <a:pt x="627888" y="0"/>
                  </a:moveTo>
                  <a:lnTo>
                    <a:pt x="0" y="0"/>
                  </a:lnTo>
                  <a:lnTo>
                    <a:pt x="0" y="647319"/>
                  </a:lnTo>
                  <a:lnTo>
                    <a:pt x="627888" y="647319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700" y="1251735"/>
            <a:ext cx="7894800" cy="173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660" y="9701100"/>
            <a:ext cx="3214080" cy="299700"/>
          </a:xfrm>
          <a:custGeom>
            <a:avLst/>
            <a:gdLst/>
            <a:ahLst/>
            <a:cxnLst/>
            <a:rect r="r" b="b" t="t" l="l"/>
            <a:pathLst>
              <a:path h="299700" w="3214080">
                <a:moveTo>
                  <a:pt x="0" y="0"/>
                </a:moveTo>
                <a:lnTo>
                  <a:pt x="3214080" y="0"/>
                </a:lnTo>
                <a:lnTo>
                  <a:pt x="3214080" y="299700"/>
                </a:lnTo>
                <a:lnTo>
                  <a:pt x="0" y="299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557" t="0" r="-66557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29980" y="9707055"/>
            <a:ext cx="226260" cy="597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&lt;number&gt;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76080" y="3169380"/>
            <a:ext cx="11706480" cy="615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 spc="-1">
                <a:solidFill>
                  <a:srgbClr val="0D0D0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Excel involves several key Steps to evaluate and improve employee performance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b="true" sz="3600" spc="-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1.Objective defining</a:t>
            </a:r>
          </a:p>
          <a:p>
            <a:pPr algn="l">
              <a:lnSpc>
                <a:spcPts val="4320"/>
              </a:lnSpc>
            </a:pPr>
            <a:r>
              <a:rPr lang="en-US" b="true" sz="3600" spc="-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2.Data collection</a:t>
            </a:r>
          </a:p>
          <a:p>
            <a:pPr algn="l">
              <a:lnSpc>
                <a:spcPts val="4320"/>
              </a:lnSpc>
            </a:pPr>
            <a:r>
              <a:rPr lang="en-US" b="true" sz="3600" spc="-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3.Data organisation</a:t>
            </a:r>
          </a:p>
          <a:p>
            <a:pPr algn="l">
              <a:lnSpc>
                <a:spcPts val="4320"/>
              </a:lnSpc>
            </a:pPr>
            <a:r>
              <a:rPr lang="en-US" b="true" sz="3600" spc="-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4.Data cleaning</a:t>
            </a:r>
          </a:p>
          <a:p>
            <a:pPr algn="l">
              <a:lnSpc>
                <a:spcPts val="4320"/>
              </a:lnSpc>
            </a:pPr>
            <a:r>
              <a:rPr lang="en-US" b="true" sz="3600" spc="-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5.Performance metrics</a:t>
            </a:r>
          </a:p>
          <a:p>
            <a:pPr algn="l">
              <a:lnSpc>
                <a:spcPts val="4320"/>
              </a:lnSpc>
            </a:pPr>
            <a:r>
              <a:rPr lang="en-US" b="true" sz="3600" spc="-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6.Analysis</a:t>
            </a:r>
          </a:p>
          <a:p>
            <a:pPr algn="l">
              <a:lnSpc>
                <a:spcPts val="4320"/>
              </a:lnSpc>
            </a:pPr>
            <a:r>
              <a:rPr lang="en-US" b="true" sz="3600" spc="-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7.Bench marking</a:t>
            </a:r>
          </a:p>
          <a:p>
            <a:pPr algn="l">
              <a:lnSpc>
                <a:spcPts val="4320"/>
              </a:lnSpc>
            </a:pPr>
            <a:r>
              <a:rPr lang="en-US" b="true" sz="3600" spc="-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8.Reporting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776" y="-124"/>
            <a:ext cx="1841648" cy="10294268"/>
            <a:chOff x="0" y="0"/>
            <a:chExt cx="2455530" cy="137256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4783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4783">
                  <a:moveTo>
                    <a:pt x="18796" y="0"/>
                  </a:moveTo>
                  <a:lnTo>
                    <a:pt x="2454783" y="13705839"/>
                  </a:lnTo>
                  <a:lnTo>
                    <a:pt x="2435987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996" y="5535416"/>
            <a:ext cx="7128787" cy="4759268"/>
            <a:chOff x="0" y="0"/>
            <a:chExt cx="9505050" cy="63456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6552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6552">
                  <a:moveTo>
                    <a:pt x="9496552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588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240" y="0"/>
            <a:ext cx="4514400" cy="10286460"/>
            <a:chOff x="0" y="0"/>
            <a:chExt cx="6019200" cy="137152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165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6019165">
                  <a:moveTo>
                    <a:pt x="6019165" y="0"/>
                  </a:moveTo>
                  <a:lnTo>
                    <a:pt x="4088384" y="0"/>
                  </a:lnTo>
                  <a:lnTo>
                    <a:pt x="0" y="13715237"/>
                  </a:lnTo>
                  <a:lnTo>
                    <a:pt x="6019165" y="13715237"/>
                  </a:lnTo>
                  <a:lnTo>
                    <a:pt x="6019165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500" y="0"/>
            <a:ext cx="3883680" cy="10286460"/>
            <a:chOff x="0" y="0"/>
            <a:chExt cx="5178240" cy="13715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409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177409">
                  <a:moveTo>
                    <a:pt x="5177409" y="0"/>
                  </a:moveTo>
                  <a:lnTo>
                    <a:pt x="0" y="0"/>
                  </a:lnTo>
                  <a:lnTo>
                    <a:pt x="2417445" y="13715237"/>
                  </a:lnTo>
                  <a:lnTo>
                    <a:pt x="5177409" y="13715237"/>
                  </a:lnTo>
                  <a:lnTo>
                    <a:pt x="5177409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720" y="4572180"/>
            <a:ext cx="4885920" cy="5714280"/>
            <a:chOff x="0" y="0"/>
            <a:chExt cx="6514560" cy="76190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4592" cy="7618984"/>
            </a:xfrm>
            <a:custGeom>
              <a:avLst/>
              <a:gdLst/>
              <a:ahLst/>
              <a:cxnLst/>
              <a:rect r="r" b="b" t="t" l="l"/>
              <a:pathLst>
                <a:path h="7618984" w="6514592">
                  <a:moveTo>
                    <a:pt x="6514592" y="0"/>
                  </a:moveTo>
                  <a:lnTo>
                    <a:pt x="0" y="7618984"/>
                  </a:lnTo>
                  <a:lnTo>
                    <a:pt x="6514592" y="7618984"/>
                  </a:lnTo>
                  <a:lnTo>
                    <a:pt x="6514592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7060" y="0"/>
            <a:ext cx="4281120" cy="10286460"/>
            <a:chOff x="0" y="0"/>
            <a:chExt cx="5708160" cy="137152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763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707634">
                  <a:moveTo>
                    <a:pt x="5707634" y="0"/>
                  </a:moveTo>
                  <a:lnTo>
                    <a:pt x="0" y="0"/>
                  </a:lnTo>
                  <a:lnTo>
                    <a:pt x="4939665" y="13715237"/>
                  </a:lnTo>
                  <a:lnTo>
                    <a:pt x="5707634" y="13715237"/>
                  </a:lnTo>
                  <a:lnTo>
                    <a:pt x="5707634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720" y="0"/>
            <a:ext cx="1942380" cy="10286460"/>
            <a:chOff x="0" y="0"/>
            <a:chExt cx="2589840" cy="137152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8978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89784">
                  <a:moveTo>
                    <a:pt x="2589784" y="0"/>
                  </a:moveTo>
                  <a:lnTo>
                    <a:pt x="2044192" y="0"/>
                  </a:lnTo>
                  <a:lnTo>
                    <a:pt x="0" y="13715237"/>
                  </a:lnTo>
                  <a:lnTo>
                    <a:pt x="2589784" y="13715237"/>
                  </a:lnTo>
                  <a:lnTo>
                    <a:pt x="2589784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120" y="0"/>
            <a:ext cx="1883520" cy="10286460"/>
            <a:chOff x="0" y="0"/>
            <a:chExt cx="2511360" cy="137152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0790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10790">
                  <a:moveTo>
                    <a:pt x="2510790" y="0"/>
                  </a:moveTo>
                  <a:lnTo>
                    <a:pt x="0" y="0"/>
                  </a:lnTo>
                  <a:lnTo>
                    <a:pt x="2228469" y="13715237"/>
                  </a:lnTo>
                  <a:lnTo>
                    <a:pt x="2510790" y="13715237"/>
                  </a:lnTo>
                  <a:lnTo>
                    <a:pt x="2510790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20" y="5386500"/>
            <a:ext cx="2728620" cy="4899960"/>
            <a:chOff x="0" y="0"/>
            <a:chExt cx="3638160" cy="65332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169" cy="6533261"/>
            </a:xfrm>
            <a:custGeom>
              <a:avLst/>
              <a:gdLst/>
              <a:ahLst/>
              <a:cxnLst/>
              <a:rect r="r" b="b" t="t" l="l"/>
              <a:pathLst>
                <a:path h="6533261" w="3638169">
                  <a:moveTo>
                    <a:pt x="3638169" y="0"/>
                  </a:moveTo>
                  <a:lnTo>
                    <a:pt x="0" y="6533261"/>
                  </a:lnTo>
                  <a:lnTo>
                    <a:pt x="3638169" y="6533261"/>
                  </a:lnTo>
                  <a:lnTo>
                    <a:pt x="3638169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60"/>
            <a:ext cx="671220" cy="4271400"/>
            <a:chOff x="0" y="0"/>
            <a:chExt cx="894960" cy="5695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4969" cy="5695188"/>
            </a:xfrm>
            <a:custGeom>
              <a:avLst/>
              <a:gdLst/>
              <a:ahLst/>
              <a:cxnLst/>
              <a:rect r="r" b="b" t="t" l="l"/>
              <a:pathLst>
                <a:path h="5695188" w="894969">
                  <a:moveTo>
                    <a:pt x="0" y="0"/>
                  </a:moveTo>
                  <a:lnTo>
                    <a:pt x="0" y="5695188"/>
                  </a:lnTo>
                  <a:lnTo>
                    <a:pt x="894969" y="5695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280" y="8043840"/>
            <a:ext cx="685260" cy="685260"/>
            <a:chOff x="0" y="0"/>
            <a:chExt cx="913680" cy="91368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3638" cy="913638"/>
            </a:xfrm>
            <a:custGeom>
              <a:avLst/>
              <a:gdLst/>
              <a:ahLst/>
              <a:cxnLst/>
              <a:rect r="r" b="b" t="t" l="l"/>
              <a:pathLst>
                <a:path h="913638" w="913638">
                  <a:moveTo>
                    <a:pt x="913638" y="0"/>
                  </a:moveTo>
                  <a:lnTo>
                    <a:pt x="0" y="0"/>
                  </a:lnTo>
                  <a:lnTo>
                    <a:pt x="0" y="913638"/>
                  </a:lnTo>
                  <a:lnTo>
                    <a:pt x="913638" y="913638"/>
                  </a:lnTo>
                  <a:lnTo>
                    <a:pt x="913638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000" y="2543400"/>
            <a:ext cx="470880" cy="485460"/>
            <a:chOff x="0" y="0"/>
            <a:chExt cx="627840" cy="64728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7888" cy="647319"/>
            </a:xfrm>
            <a:custGeom>
              <a:avLst/>
              <a:gdLst/>
              <a:ahLst/>
              <a:cxnLst/>
              <a:rect r="r" b="b" t="t" l="l"/>
              <a:pathLst>
                <a:path h="647319" w="627888">
                  <a:moveTo>
                    <a:pt x="627888" y="0"/>
                  </a:moveTo>
                  <a:lnTo>
                    <a:pt x="0" y="0"/>
                  </a:lnTo>
                  <a:lnTo>
                    <a:pt x="0" y="647319"/>
                  </a:lnTo>
                  <a:lnTo>
                    <a:pt x="627888" y="647319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280" y="8844120"/>
            <a:ext cx="271080" cy="271080"/>
            <a:chOff x="0" y="0"/>
            <a:chExt cx="361440" cy="36144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442" cy="361442"/>
            </a:xfrm>
            <a:custGeom>
              <a:avLst/>
              <a:gdLst/>
              <a:ahLst/>
              <a:cxnLst/>
              <a:rect r="r" b="b" t="t" l="l"/>
              <a:pathLst>
                <a:path h="361442" w="361442">
                  <a:moveTo>
                    <a:pt x="361442" y="0"/>
                  </a:moveTo>
                  <a:lnTo>
                    <a:pt x="0" y="0"/>
                  </a:lnTo>
                  <a:lnTo>
                    <a:pt x="0" y="361442"/>
                  </a:lnTo>
                  <a:lnTo>
                    <a:pt x="361442" y="361442"/>
                  </a:lnTo>
                  <a:lnTo>
                    <a:pt x="361442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87560" y="944475"/>
            <a:ext cx="14880780" cy="135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8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940" y="9258300"/>
            <a:ext cx="3271320" cy="727920"/>
          </a:xfrm>
          <a:custGeom>
            <a:avLst/>
            <a:gdLst/>
            <a:ahLst/>
            <a:cxnLst/>
            <a:rect r="r" b="b" t="t" l="l"/>
            <a:pathLst>
              <a:path h="727920" w="3271320">
                <a:moveTo>
                  <a:pt x="0" y="0"/>
                </a:moveTo>
                <a:lnTo>
                  <a:pt x="3271320" y="0"/>
                </a:lnTo>
                <a:lnTo>
                  <a:pt x="3271320" y="727920"/>
                </a:lnTo>
                <a:lnTo>
                  <a:pt x="0" y="727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" r="0" b="-43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29980" y="9707055"/>
            <a:ext cx="226260" cy="597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&lt;number&gt;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431520" y="1787235"/>
            <a:ext cx="8976240" cy="787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end users of employee performance analysis typically include:</a:t>
            </a:r>
          </a:p>
          <a:p>
            <a:pPr algn="l" marL="164632" indent="-82316" lvl="1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HR Managers</a:t>
            </a: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</a:t>
            </a:r>
          </a:p>
          <a:p>
            <a:pPr algn="l" marL="1174432" indent="-391478" lvl="2">
              <a:lnSpc>
                <a:spcPts val="3240"/>
              </a:lnSpc>
              <a:buAutoNum type="arabicPeriod" startAt="1"/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Use the analysis to make decisions about promotions, raises, and training needs.</a:t>
            </a:r>
          </a:p>
          <a:p>
            <a:pPr algn="l" marL="164632" indent="-82316" lvl="1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Department Managers</a:t>
            </a: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</a:t>
            </a:r>
          </a:p>
          <a:p>
            <a:pPr algn="l" marL="1174432" indent="-391478" lvl="2">
              <a:lnSpc>
                <a:spcPts val="3240"/>
              </a:lnSpc>
              <a:buAutoNum type="arabicPeriod" startAt="1"/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Assess individual and team performance to improve productivity and address performance issues.</a:t>
            </a:r>
          </a:p>
          <a:p>
            <a:pPr algn="l" marL="164632" indent="-82316" lvl="1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Executives</a:t>
            </a: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</a:t>
            </a:r>
          </a:p>
          <a:p>
            <a:pPr algn="l" marL="1174432" indent="-391478" lvl="2">
              <a:lnSpc>
                <a:spcPts val="3240"/>
              </a:lnSpc>
              <a:buAutoNum type="arabicPeriod" startAt="1"/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Review overall performance metrics to align workforce performance with organizational goals and strategy.</a:t>
            </a:r>
          </a:p>
          <a:p>
            <a:pPr algn="l" marL="164632" indent="-82316" lvl="1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Team Leaders/Supervisors</a:t>
            </a: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</a:t>
            </a:r>
          </a:p>
          <a:p>
            <a:pPr algn="l" marL="1174432" indent="-391478" lvl="2">
              <a:lnSpc>
                <a:spcPts val="3240"/>
              </a:lnSpc>
              <a:buAutoNum type="arabicPeriod" startAt="1"/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Monitor team performance, provide feedback, and implement improvements.</a:t>
            </a:r>
          </a:p>
          <a:p>
            <a:pPr algn="l" marL="164632" indent="-82316" lvl="1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Employees</a:t>
            </a: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</a:t>
            </a:r>
          </a:p>
          <a:p>
            <a:pPr algn="l" marL="1174432" indent="-391478" lvl="2">
              <a:lnSpc>
                <a:spcPts val="3240"/>
              </a:lnSpc>
              <a:buAutoNum type="arabicPeriod" startAt="1"/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Receive feedback and performance reviews based on the analysis, which can guide their personal development.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776" y="-124"/>
            <a:ext cx="1841648" cy="10294268"/>
            <a:chOff x="0" y="0"/>
            <a:chExt cx="2455530" cy="137256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4783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4783">
                  <a:moveTo>
                    <a:pt x="18796" y="0"/>
                  </a:moveTo>
                  <a:lnTo>
                    <a:pt x="2454783" y="13705839"/>
                  </a:lnTo>
                  <a:lnTo>
                    <a:pt x="2435987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996" y="5535416"/>
            <a:ext cx="7128787" cy="4759268"/>
            <a:chOff x="0" y="0"/>
            <a:chExt cx="9505050" cy="63456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6552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6552">
                  <a:moveTo>
                    <a:pt x="9496552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588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240" y="0"/>
            <a:ext cx="4514400" cy="10286460"/>
            <a:chOff x="0" y="0"/>
            <a:chExt cx="6019200" cy="137152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165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6019165">
                  <a:moveTo>
                    <a:pt x="6019165" y="0"/>
                  </a:moveTo>
                  <a:lnTo>
                    <a:pt x="4088384" y="0"/>
                  </a:lnTo>
                  <a:lnTo>
                    <a:pt x="0" y="13715237"/>
                  </a:lnTo>
                  <a:lnTo>
                    <a:pt x="6019165" y="13715237"/>
                  </a:lnTo>
                  <a:lnTo>
                    <a:pt x="6019165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500" y="0"/>
            <a:ext cx="3883680" cy="10286460"/>
            <a:chOff x="0" y="0"/>
            <a:chExt cx="5178240" cy="13715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409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177409">
                  <a:moveTo>
                    <a:pt x="5177409" y="0"/>
                  </a:moveTo>
                  <a:lnTo>
                    <a:pt x="0" y="0"/>
                  </a:lnTo>
                  <a:lnTo>
                    <a:pt x="2417445" y="13715237"/>
                  </a:lnTo>
                  <a:lnTo>
                    <a:pt x="5177409" y="13715237"/>
                  </a:lnTo>
                  <a:lnTo>
                    <a:pt x="5177409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720" y="4572180"/>
            <a:ext cx="4885920" cy="5714280"/>
            <a:chOff x="0" y="0"/>
            <a:chExt cx="6514560" cy="76190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4592" cy="7618984"/>
            </a:xfrm>
            <a:custGeom>
              <a:avLst/>
              <a:gdLst/>
              <a:ahLst/>
              <a:cxnLst/>
              <a:rect r="r" b="b" t="t" l="l"/>
              <a:pathLst>
                <a:path h="7618984" w="6514592">
                  <a:moveTo>
                    <a:pt x="6514592" y="0"/>
                  </a:moveTo>
                  <a:lnTo>
                    <a:pt x="0" y="7618984"/>
                  </a:lnTo>
                  <a:lnTo>
                    <a:pt x="6514592" y="7618984"/>
                  </a:lnTo>
                  <a:lnTo>
                    <a:pt x="6514592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7060" y="0"/>
            <a:ext cx="4281120" cy="10286460"/>
            <a:chOff x="0" y="0"/>
            <a:chExt cx="5708160" cy="137152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763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707634">
                  <a:moveTo>
                    <a:pt x="5707634" y="0"/>
                  </a:moveTo>
                  <a:lnTo>
                    <a:pt x="0" y="0"/>
                  </a:lnTo>
                  <a:lnTo>
                    <a:pt x="4939665" y="13715237"/>
                  </a:lnTo>
                  <a:lnTo>
                    <a:pt x="5707634" y="13715237"/>
                  </a:lnTo>
                  <a:lnTo>
                    <a:pt x="5707634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720" y="0"/>
            <a:ext cx="1942380" cy="10286460"/>
            <a:chOff x="0" y="0"/>
            <a:chExt cx="2589840" cy="137152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8978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89784">
                  <a:moveTo>
                    <a:pt x="2589784" y="0"/>
                  </a:moveTo>
                  <a:lnTo>
                    <a:pt x="2044192" y="0"/>
                  </a:lnTo>
                  <a:lnTo>
                    <a:pt x="0" y="13715237"/>
                  </a:lnTo>
                  <a:lnTo>
                    <a:pt x="2589784" y="13715237"/>
                  </a:lnTo>
                  <a:lnTo>
                    <a:pt x="2589784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120" y="0"/>
            <a:ext cx="1883520" cy="10286460"/>
            <a:chOff x="0" y="0"/>
            <a:chExt cx="2511360" cy="137152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0790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10790">
                  <a:moveTo>
                    <a:pt x="2510790" y="0"/>
                  </a:moveTo>
                  <a:lnTo>
                    <a:pt x="0" y="0"/>
                  </a:lnTo>
                  <a:lnTo>
                    <a:pt x="2228469" y="13715237"/>
                  </a:lnTo>
                  <a:lnTo>
                    <a:pt x="2510790" y="13715237"/>
                  </a:lnTo>
                  <a:lnTo>
                    <a:pt x="2510790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20" y="5386500"/>
            <a:ext cx="2728620" cy="4899960"/>
            <a:chOff x="0" y="0"/>
            <a:chExt cx="3638160" cy="65332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169" cy="6533261"/>
            </a:xfrm>
            <a:custGeom>
              <a:avLst/>
              <a:gdLst/>
              <a:ahLst/>
              <a:cxnLst/>
              <a:rect r="r" b="b" t="t" l="l"/>
              <a:pathLst>
                <a:path h="6533261" w="3638169">
                  <a:moveTo>
                    <a:pt x="3638169" y="0"/>
                  </a:moveTo>
                  <a:lnTo>
                    <a:pt x="0" y="6533261"/>
                  </a:lnTo>
                  <a:lnTo>
                    <a:pt x="3638169" y="6533261"/>
                  </a:lnTo>
                  <a:lnTo>
                    <a:pt x="3638169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60"/>
            <a:ext cx="671220" cy="4271400"/>
            <a:chOff x="0" y="0"/>
            <a:chExt cx="894960" cy="5695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4969" cy="5695188"/>
            </a:xfrm>
            <a:custGeom>
              <a:avLst/>
              <a:gdLst/>
              <a:ahLst/>
              <a:cxnLst/>
              <a:rect r="r" b="b" t="t" l="l"/>
              <a:pathLst>
                <a:path h="5695188" w="894969">
                  <a:moveTo>
                    <a:pt x="0" y="0"/>
                  </a:moveTo>
                  <a:lnTo>
                    <a:pt x="0" y="5695188"/>
                  </a:lnTo>
                  <a:lnTo>
                    <a:pt x="894969" y="5695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2214540"/>
            <a:ext cx="4042980" cy="4871340"/>
          </a:xfrm>
          <a:custGeom>
            <a:avLst/>
            <a:gdLst/>
            <a:ahLst/>
            <a:cxnLst/>
            <a:rect r="r" b="b" t="t" l="l"/>
            <a:pathLst>
              <a:path h="4871340" w="4042980">
                <a:moveTo>
                  <a:pt x="0" y="0"/>
                </a:moveTo>
                <a:lnTo>
                  <a:pt x="4042980" y="0"/>
                </a:lnTo>
                <a:lnTo>
                  <a:pt x="4042980" y="4871340"/>
                </a:lnTo>
                <a:lnTo>
                  <a:pt x="0" y="4871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" t="0" r="-11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280" y="8043840"/>
            <a:ext cx="685260" cy="685260"/>
            <a:chOff x="0" y="0"/>
            <a:chExt cx="913680" cy="91368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3638" cy="913638"/>
            </a:xfrm>
            <a:custGeom>
              <a:avLst/>
              <a:gdLst/>
              <a:ahLst/>
              <a:cxnLst/>
              <a:rect r="r" b="b" t="t" l="l"/>
              <a:pathLst>
                <a:path h="913638" w="913638">
                  <a:moveTo>
                    <a:pt x="913638" y="0"/>
                  </a:moveTo>
                  <a:lnTo>
                    <a:pt x="0" y="0"/>
                  </a:lnTo>
                  <a:lnTo>
                    <a:pt x="0" y="913638"/>
                  </a:lnTo>
                  <a:lnTo>
                    <a:pt x="913638" y="913638"/>
                  </a:lnTo>
                  <a:lnTo>
                    <a:pt x="913638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000" y="2543400"/>
            <a:ext cx="470880" cy="485460"/>
            <a:chOff x="0" y="0"/>
            <a:chExt cx="627840" cy="64728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7888" cy="647319"/>
            </a:xfrm>
            <a:custGeom>
              <a:avLst/>
              <a:gdLst/>
              <a:ahLst/>
              <a:cxnLst/>
              <a:rect r="r" b="b" t="t" l="l"/>
              <a:pathLst>
                <a:path h="647319" w="627888">
                  <a:moveTo>
                    <a:pt x="627888" y="0"/>
                  </a:moveTo>
                  <a:lnTo>
                    <a:pt x="0" y="0"/>
                  </a:lnTo>
                  <a:lnTo>
                    <a:pt x="0" y="647319"/>
                  </a:lnTo>
                  <a:lnTo>
                    <a:pt x="627888" y="647319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280" y="8844120"/>
            <a:ext cx="271080" cy="271080"/>
            <a:chOff x="0" y="0"/>
            <a:chExt cx="361440" cy="3614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442" cy="361442"/>
            </a:xfrm>
            <a:custGeom>
              <a:avLst/>
              <a:gdLst/>
              <a:ahLst/>
              <a:cxnLst/>
              <a:rect r="r" b="b" t="t" l="l"/>
              <a:pathLst>
                <a:path h="361442" w="361442">
                  <a:moveTo>
                    <a:pt x="361442" y="0"/>
                  </a:moveTo>
                  <a:lnTo>
                    <a:pt x="0" y="0"/>
                  </a:lnTo>
                  <a:lnTo>
                    <a:pt x="0" y="361442"/>
                  </a:lnTo>
                  <a:lnTo>
                    <a:pt x="361442" y="361442"/>
                  </a:lnTo>
                  <a:lnTo>
                    <a:pt x="361442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015740" y="813795"/>
            <a:ext cx="14644260" cy="173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660" y="9701100"/>
            <a:ext cx="3214080" cy="299700"/>
          </a:xfrm>
          <a:custGeom>
            <a:avLst/>
            <a:gdLst/>
            <a:ahLst/>
            <a:cxnLst/>
            <a:rect r="r" b="b" t="t" l="l"/>
            <a:pathLst>
              <a:path h="299700" w="3214080">
                <a:moveTo>
                  <a:pt x="0" y="0"/>
                </a:moveTo>
                <a:lnTo>
                  <a:pt x="3214080" y="0"/>
                </a:lnTo>
                <a:lnTo>
                  <a:pt x="3214080" y="299700"/>
                </a:lnTo>
                <a:lnTo>
                  <a:pt x="0" y="299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557" t="0" r="-66557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29980" y="9707055"/>
            <a:ext cx="226260" cy="597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&lt;number&gt;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133520" y="1895235"/>
            <a:ext cx="8976240" cy="869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Our solution</a:t>
            </a:r>
          </a:p>
          <a:p>
            <a:pPr algn="l">
              <a:lnSpc>
                <a:spcPts val="3240"/>
              </a:lnSpc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1.Data collection</a:t>
            </a:r>
          </a:p>
          <a:p>
            <a:pPr algn="l">
              <a:lnSpc>
                <a:spcPts val="3240"/>
              </a:lnSpc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2.Data analysis</a:t>
            </a:r>
          </a:p>
          <a:p>
            <a:pPr algn="l">
              <a:lnSpc>
                <a:spcPts val="3240"/>
              </a:lnSpc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3.Visualisation</a:t>
            </a:r>
          </a:p>
          <a:p>
            <a:pPr algn="l">
              <a:lnSpc>
                <a:spcPts val="3240"/>
              </a:lnSpc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Value Proposition</a:t>
            </a:r>
          </a:p>
          <a:p>
            <a:pPr algn="l">
              <a:lnSpc>
                <a:spcPts val="3240"/>
              </a:lnSpc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1. Cost-Effective Solution:</a:t>
            </a:r>
          </a:p>
          <a:p>
            <a:pPr algn="l" marL="164632" indent="-82316" lvl="1">
              <a:lnSpc>
                <a:spcPts val="3240"/>
              </a:lnSpc>
              <a:buFont typeface="Arial"/>
              <a:buChar char="•"/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Excel is widely available and does not require additional software investments, making it a budget-friendly option for performance analysis.</a:t>
            </a:r>
          </a:p>
          <a:p>
            <a:pPr algn="l" marL="164632" indent="-82316" lvl="1">
              <a:lnSpc>
                <a:spcPts val="3240"/>
              </a:lnSpc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2. Customizable and Flexible:</a:t>
            </a:r>
          </a:p>
          <a:p>
            <a:pPr algn="l" marL="164632" indent="-82316" lvl="1">
              <a:lnSpc>
                <a:spcPts val="3240"/>
              </a:lnSpc>
              <a:buFont typeface="Arial"/>
              <a:buChar char="•"/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Tailor the analysis tools and reports to fit specific organizational needs and performance metrics. .</a:t>
            </a:r>
          </a:p>
          <a:p>
            <a:pPr algn="l" marL="164632" indent="-82316" lvl="1">
              <a:lnSpc>
                <a:spcPts val="3240"/>
              </a:lnSpc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3. Ease of Use:</a:t>
            </a:r>
          </a:p>
          <a:p>
            <a:pPr algn="l" marL="164632" indent="-82316" lvl="1">
              <a:lnSpc>
                <a:spcPts val="3240"/>
              </a:lnSpc>
              <a:buFont typeface="Arial"/>
              <a:buChar char="•"/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With a user-friendly interface and familiar functions, Excel makes it accessible for users with varying levels of technical expertise.</a:t>
            </a:r>
          </a:p>
          <a:p>
            <a:pPr algn="l" marL="164632" indent="-82316" lvl="1">
              <a:lnSpc>
                <a:spcPts val="3240"/>
              </a:lnSpc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4. Data Integration:</a:t>
            </a:r>
          </a:p>
          <a:p>
            <a:pPr algn="l" marL="164632" indent="-82316" lvl="1">
              <a:lnSpc>
                <a:spcPts val="3240"/>
              </a:lnSpc>
              <a:buFont typeface="Arial"/>
              <a:buChar char="•"/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Excel can integrate with other data sources and systems, allowing for a comprehensive view of employee performance when combined with other tools or databases.</a:t>
            </a:r>
          </a:p>
          <a:p>
            <a:pPr algn="l" marL="164632" indent="-82316" lvl="1">
              <a:lnSpc>
                <a:spcPts val="324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776" y="-124"/>
            <a:ext cx="1841648" cy="10294268"/>
            <a:chOff x="0" y="0"/>
            <a:chExt cx="2455530" cy="137256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4783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4783">
                  <a:moveTo>
                    <a:pt x="18796" y="0"/>
                  </a:moveTo>
                  <a:lnTo>
                    <a:pt x="2454783" y="13705839"/>
                  </a:lnTo>
                  <a:lnTo>
                    <a:pt x="2435987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996" y="5535416"/>
            <a:ext cx="7128787" cy="4759268"/>
            <a:chOff x="0" y="0"/>
            <a:chExt cx="9505050" cy="63456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6552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6552">
                  <a:moveTo>
                    <a:pt x="9496552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588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240" y="0"/>
            <a:ext cx="4514400" cy="10286460"/>
            <a:chOff x="0" y="0"/>
            <a:chExt cx="6019200" cy="137152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165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6019165">
                  <a:moveTo>
                    <a:pt x="6019165" y="0"/>
                  </a:moveTo>
                  <a:lnTo>
                    <a:pt x="4088384" y="0"/>
                  </a:lnTo>
                  <a:lnTo>
                    <a:pt x="0" y="13715237"/>
                  </a:lnTo>
                  <a:lnTo>
                    <a:pt x="6019165" y="13715237"/>
                  </a:lnTo>
                  <a:lnTo>
                    <a:pt x="6019165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500" y="0"/>
            <a:ext cx="3883680" cy="10286460"/>
            <a:chOff x="0" y="0"/>
            <a:chExt cx="5178240" cy="13715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409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177409">
                  <a:moveTo>
                    <a:pt x="5177409" y="0"/>
                  </a:moveTo>
                  <a:lnTo>
                    <a:pt x="0" y="0"/>
                  </a:lnTo>
                  <a:lnTo>
                    <a:pt x="2417445" y="13715237"/>
                  </a:lnTo>
                  <a:lnTo>
                    <a:pt x="5177409" y="13715237"/>
                  </a:lnTo>
                  <a:lnTo>
                    <a:pt x="5177409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720" y="4572180"/>
            <a:ext cx="4885920" cy="5714280"/>
            <a:chOff x="0" y="0"/>
            <a:chExt cx="6514560" cy="76190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4592" cy="7618984"/>
            </a:xfrm>
            <a:custGeom>
              <a:avLst/>
              <a:gdLst/>
              <a:ahLst/>
              <a:cxnLst/>
              <a:rect r="r" b="b" t="t" l="l"/>
              <a:pathLst>
                <a:path h="7618984" w="6514592">
                  <a:moveTo>
                    <a:pt x="6514592" y="0"/>
                  </a:moveTo>
                  <a:lnTo>
                    <a:pt x="0" y="7618984"/>
                  </a:lnTo>
                  <a:lnTo>
                    <a:pt x="6514592" y="7618984"/>
                  </a:lnTo>
                  <a:lnTo>
                    <a:pt x="6514592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7060" y="0"/>
            <a:ext cx="4281120" cy="10286460"/>
            <a:chOff x="0" y="0"/>
            <a:chExt cx="5708160" cy="137152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763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707634">
                  <a:moveTo>
                    <a:pt x="5707634" y="0"/>
                  </a:moveTo>
                  <a:lnTo>
                    <a:pt x="0" y="0"/>
                  </a:lnTo>
                  <a:lnTo>
                    <a:pt x="4939665" y="13715237"/>
                  </a:lnTo>
                  <a:lnTo>
                    <a:pt x="5707634" y="13715237"/>
                  </a:lnTo>
                  <a:lnTo>
                    <a:pt x="5707634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720" y="0"/>
            <a:ext cx="1942380" cy="10286460"/>
            <a:chOff x="0" y="0"/>
            <a:chExt cx="2589840" cy="137152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8978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89784">
                  <a:moveTo>
                    <a:pt x="2589784" y="0"/>
                  </a:moveTo>
                  <a:lnTo>
                    <a:pt x="2044192" y="0"/>
                  </a:lnTo>
                  <a:lnTo>
                    <a:pt x="0" y="13715237"/>
                  </a:lnTo>
                  <a:lnTo>
                    <a:pt x="2589784" y="13715237"/>
                  </a:lnTo>
                  <a:lnTo>
                    <a:pt x="2589784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120" y="0"/>
            <a:ext cx="1883520" cy="10286460"/>
            <a:chOff x="0" y="0"/>
            <a:chExt cx="2511360" cy="137152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0790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10790">
                  <a:moveTo>
                    <a:pt x="2510790" y="0"/>
                  </a:moveTo>
                  <a:lnTo>
                    <a:pt x="0" y="0"/>
                  </a:lnTo>
                  <a:lnTo>
                    <a:pt x="2228469" y="13715237"/>
                  </a:lnTo>
                  <a:lnTo>
                    <a:pt x="2510790" y="13715237"/>
                  </a:lnTo>
                  <a:lnTo>
                    <a:pt x="2510790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20" y="5386500"/>
            <a:ext cx="2728620" cy="4899960"/>
            <a:chOff x="0" y="0"/>
            <a:chExt cx="3638160" cy="65332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169" cy="6533261"/>
            </a:xfrm>
            <a:custGeom>
              <a:avLst/>
              <a:gdLst/>
              <a:ahLst/>
              <a:cxnLst/>
              <a:rect r="r" b="b" t="t" l="l"/>
              <a:pathLst>
                <a:path h="6533261" w="3638169">
                  <a:moveTo>
                    <a:pt x="3638169" y="0"/>
                  </a:moveTo>
                  <a:lnTo>
                    <a:pt x="0" y="6533261"/>
                  </a:lnTo>
                  <a:lnTo>
                    <a:pt x="3638169" y="6533261"/>
                  </a:lnTo>
                  <a:lnTo>
                    <a:pt x="3638169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60"/>
            <a:ext cx="671220" cy="4271400"/>
            <a:chOff x="0" y="0"/>
            <a:chExt cx="894960" cy="5695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4969" cy="5695188"/>
            </a:xfrm>
            <a:custGeom>
              <a:avLst/>
              <a:gdLst/>
              <a:ahLst/>
              <a:cxnLst/>
              <a:rect r="r" b="b" t="t" l="l"/>
              <a:pathLst>
                <a:path h="5695188" w="894969">
                  <a:moveTo>
                    <a:pt x="0" y="0"/>
                  </a:moveTo>
                  <a:lnTo>
                    <a:pt x="0" y="5695188"/>
                  </a:lnTo>
                  <a:lnTo>
                    <a:pt x="894969" y="5695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20" y="1150050"/>
            <a:ext cx="16021260" cy="56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692200" y="22584795"/>
            <a:ext cx="12399840" cy="14456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ID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Name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Position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Performance Rating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Goals Achieved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Attendance Record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Sales Figures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Customer Feedback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Training Hours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Project Completion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Date of Review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John Doe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Sales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Sales Manager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 absences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$100,000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8.5/10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20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12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2024-08-30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002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Jane Smith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HR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HR Specialist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15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 absences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N/A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9.0/10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25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8</a:t>
            </a: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2024-08-30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834820" y="2032935"/>
            <a:ext cx="9582120" cy="828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When analysing employability data using Excel, it's helpful to understand the types of data you might encounter. Here’s a typical description of such a dataset:</a:t>
            </a:r>
          </a:p>
          <a:p>
            <a:pPr algn="l" marL="164632" indent="-82316" lvl="1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Demographic Information</a:t>
            </a: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</a:t>
            </a:r>
          </a:p>
          <a:p>
            <a:pPr algn="l" marL="1174432" indent="-391478" lvl="2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Age</a:t>
            </a: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 Age of the individuals.</a:t>
            </a:r>
          </a:p>
          <a:p>
            <a:pPr algn="l" marL="1174432" indent="-391478" lvl="2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Gender</a:t>
            </a: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 Gender of the individuals.</a:t>
            </a:r>
          </a:p>
          <a:p>
            <a:pPr algn="l" marL="1174432" indent="-391478" lvl="2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Location</a:t>
            </a: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 Geographic location or region.</a:t>
            </a:r>
          </a:p>
          <a:p>
            <a:pPr algn="l" marL="164632" indent="-82316" lvl="1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Educational Background</a:t>
            </a: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</a:t>
            </a:r>
          </a:p>
          <a:p>
            <a:pPr algn="l" marL="1174432" indent="-391478" lvl="2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Highest Degree</a:t>
            </a: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 The highest level of education achieved (e.g., High School, Bachelor’s, Master’s, Ph.D.).</a:t>
            </a:r>
          </a:p>
          <a:p>
            <a:pPr algn="l" marL="1174432" indent="-391478" lvl="2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Field of Study</a:t>
            </a: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 Major or field in which the degree was obtained.</a:t>
            </a:r>
          </a:p>
          <a:p>
            <a:pPr algn="l" marL="164632" indent="-82316" lvl="1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Employment Status</a:t>
            </a:r>
            <a:r>
              <a:rPr lang="en-US" sz="2700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</a:t>
            </a:r>
          </a:p>
          <a:p>
            <a:pPr algn="l" marL="1174432" indent="-391478" lvl="2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Current Employment Status</a:t>
            </a:r>
          </a:p>
          <a:p>
            <a:pPr algn="l" marL="1174432" indent="-391478" lvl="2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Job Title</a:t>
            </a:r>
          </a:p>
          <a:p>
            <a:pPr algn="l" marL="1174432" indent="-391478" lvl="2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Industry</a:t>
            </a:r>
          </a:p>
          <a:p>
            <a:pPr algn="l" marL="1174432" indent="-391478" lvl="2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Years of Experience</a:t>
            </a:r>
          </a:p>
          <a:p>
            <a:pPr algn="l" marL="1174432" indent="-391478" lvl="2">
              <a:lnSpc>
                <a:spcPts val="3240"/>
              </a:lnSpc>
              <a:buAutoNum type="arabicPeriod" startAt="1"/>
            </a:pPr>
            <a:r>
              <a:rPr lang="en-US" b="true" sz="2700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Previous Job Titles</a:t>
            </a:r>
          </a:p>
          <a:p>
            <a:pPr algn="l" marL="1174432" indent="-391478" lvl="2">
              <a:lnSpc>
                <a:spcPts val="324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776" y="-124"/>
            <a:ext cx="1841648" cy="10294268"/>
            <a:chOff x="0" y="0"/>
            <a:chExt cx="2455530" cy="137256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4783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4783">
                  <a:moveTo>
                    <a:pt x="18796" y="0"/>
                  </a:moveTo>
                  <a:lnTo>
                    <a:pt x="2454783" y="13705839"/>
                  </a:lnTo>
                  <a:lnTo>
                    <a:pt x="2435987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996" y="5535416"/>
            <a:ext cx="7128787" cy="4759268"/>
            <a:chOff x="0" y="0"/>
            <a:chExt cx="9505050" cy="63456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6552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6552">
                  <a:moveTo>
                    <a:pt x="9496552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588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240" y="0"/>
            <a:ext cx="4514400" cy="10286460"/>
            <a:chOff x="0" y="0"/>
            <a:chExt cx="6019200" cy="137152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165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6019165">
                  <a:moveTo>
                    <a:pt x="6019165" y="0"/>
                  </a:moveTo>
                  <a:lnTo>
                    <a:pt x="4088384" y="0"/>
                  </a:lnTo>
                  <a:lnTo>
                    <a:pt x="0" y="13715237"/>
                  </a:lnTo>
                  <a:lnTo>
                    <a:pt x="6019165" y="13715237"/>
                  </a:lnTo>
                  <a:lnTo>
                    <a:pt x="6019165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500" y="0"/>
            <a:ext cx="3883680" cy="10286460"/>
            <a:chOff x="0" y="0"/>
            <a:chExt cx="5178240" cy="13715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409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177409">
                  <a:moveTo>
                    <a:pt x="5177409" y="0"/>
                  </a:moveTo>
                  <a:lnTo>
                    <a:pt x="0" y="0"/>
                  </a:lnTo>
                  <a:lnTo>
                    <a:pt x="2417445" y="13715237"/>
                  </a:lnTo>
                  <a:lnTo>
                    <a:pt x="5177409" y="13715237"/>
                  </a:lnTo>
                  <a:lnTo>
                    <a:pt x="5177409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720" y="4572180"/>
            <a:ext cx="4885920" cy="5714280"/>
            <a:chOff x="0" y="0"/>
            <a:chExt cx="6514560" cy="76190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4592" cy="7618984"/>
            </a:xfrm>
            <a:custGeom>
              <a:avLst/>
              <a:gdLst/>
              <a:ahLst/>
              <a:cxnLst/>
              <a:rect r="r" b="b" t="t" l="l"/>
              <a:pathLst>
                <a:path h="7618984" w="6514592">
                  <a:moveTo>
                    <a:pt x="6514592" y="0"/>
                  </a:moveTo>
                  <a:lnTo>
                    <a:pt x="0" y="7618984"/>
                  </a:lnTo>
                  <a:lnTo>
                    <a:pt x="6514592" y="7618984"/>
                  </a:lnTo>
                  <a:lnTo>
                    <a:pt x="6514592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7060" y="0"/>
            <a:ext cx="4281120" cy="10286460"/>
            <a:chOff x="0" y="0"/>
            <a:chExt cx="5708160" cy="137152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763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5707634">
                  <a:moveTo>
                    <a:pt x="5707634" y="0"/>
                  </a:moveTo>
                  <a:lnTo>
                    <a:pt x="0" y="0"/>
                  </a:lnTo>
                  <a:lnTo>
                    <a:pt x="4939665" y="13715237"/>
                  </a:lnTo>
                  <a:lnTo>
                    <a:pt x="5707634" y="13715237"/>
                  </a:lnTo>
                  <a:lnTo>
                    <a:pt x="5707634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720" y="0"/>
            <a:ext cx="1942380" cy="10286460"/>
            <a:chOff x="0" y="0"/>
            <a:chExt cx="2589840" cy="137152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89784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89784">
                  <a:moveTo>
                    <a:pt x="2589784" y="0"/>
                  </a:moveTo>
                  <a:lnTo>
                    <a:pt x="2044192" y="0"/>
                  </a:lnTo>
                  <a:lnTo>
                    <a:pt x="0" y="13715237"/>
                  </a:lnTo>
                  <a:lnTo>
                    <a:pt x="2589784" y="13715237"/>
                  </a:lnTo>
                  <a:lnTo>
                    <a:pt x="2589784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120" y="0"/>
            <a:ext cx="1883520" cy="10286460"/>
            <a:chOff x="0" y="0"/>
            <a:chExt cx="2511360" cy="137152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0790" cy="13715237"/>
            </a:xfrm>
            <a:custGeom>
              <a:avLst/>
              <a:gdLst/>
              <a:ahLst/>
              <a:cxnLst/>
              <a:rect r="r" b="b" t="t" l="l"/>
              <a:pathLst>
                <a:path h="13715237" w="2510790">
                  <a:moveTo>
                    <a:pt x="2510790" y="0"/>
                  </a:moveTo>
                  <a:lnTo>
                    <a:pt x="0" y="0"/>
                  </a:lnTo>
                  <a:lnTo>
                    <a:pt x="2228469" y="13715237"/>
                  </a:lnTo>
                  <a:lnTo>
                    <a:pt x="2510790" y="13715237"/>
                  </a:lnTo>
                  <a:lnTo>
                    <a:pt x="2510790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20" y="5386500"/>
            <a:ext cx="2728620" cy="4899960"/>
            <a:chOff x="0" y="0"/>
            <a:chExt cx="3638160" cy="65332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169" cy="6533261"/>
            </a:xfrm>
            <a:custGeom>
              <a:avLst/>
              <a:gdLst/>
              <a:ahLst/>
              <a:cxnLst/>
              <a:rect r="r" b="b" t="t" l="l"/>
              <a:pathLst>
                <a:path h="6533261" w="3638169">
                  <a:moveTo>
                    <a:pt x="3638169" y="0"/>
                  </a:moveTo>
                  <a:lnTo>
                    <a:pt x="0" y="6533261"/>
                  </a:lnTo>
                  <a:lnTo>
                    <a:pt x="3638169" y="6533261"/>
                  </a:lnTo>
                  <a:lnTo>
                    <a:pt x="3638169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60"/>
            <a:ext cx="671220" cy="4271400"/>
            <a:chOff x="0" y="0"/>
            <a:chExt cx="894960" cy="5695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4969" cy="5695188"/>
            </a:xfrm>
            <a:custGeom>
              <a:avLst/>
              <a:gdLst/>
              <a:ahLst/>
              <a:cxnLst/>
              <a:rect r="r" b="b" t="t" l="l"/>
              <a:pathLst>
                <a:path h="5695188" w="894969">
                  <a:moveTo>
                    <a:pt x="0" y="0"/>
                  </a:moveTo>
                  <a:lnTo>
                    <a:pt x="0" y="5695188"/>
                  </a:lnTo>
                  <a:lnTo>
                    <a:pt x="894969" y="5695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044000" y="2543400"/>
            <a:ext cx="470880" cy="485460"/>
            <a:chOff x="0" y="0"/>
            <a:chExt cx="627840" cy="64728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7888" cy="647319"/>
            </a:xfrm>
            <a:custGeom>
              <a:avLst/>
              <a:gdLst/>
              <a:ahLst/>
              <a:cxnLst/>
              <a:rect r="r" b="b" t="t" l="l"/>
              <a:pathLst>
                <a:path h="647319" w="627888">
                  <a:moveTo>
                    <a:pt x="627888" y="0"/>
                  </a:moveTo>
                  <a:lnTo>
                    <a:pt x="0" y="0"/>
                  </a:lnTo>
                  <a:lnTo>
                    <a:pt x="0" y="647319"/>
                  </a:lnTo>
                  <a:lnTo>
                    <a:pt x="627888" y="647319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280" y="8844120"/>
            <a:ext cx="271080" cy="271080"/>
            <a:chOff x="0" y="0"/>
            <a:chExt cx="361440" cy="3614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442" cy="361442"/>
            </a:xfrm>
            <a:custGeom>
              <a:avLst/>
              <a:gdLst/>
              <a:ahLst/>
              <a:cxnLst/>
              <a:rect r="r" b="b" t="t" l="l"/>
              <a:pathLst>
                <a:path h="361442" w="361442">
                  <a:moveTo>
                    <a:pt x="361442" y="0"/>
                  </a:moveTo>
                  <a:lnTo>
                    <a:pt x="0" y="0"/>
                  </a:lnTo>
                  <a:lnTo>
                    <a:pt x="0" y="361442"/>
                  </a:lnTo>
                  <a:lnTo>
                    <a:pt x="361442" y="361442"/>
                  </a:lnTo>
                  <a:lnTo>
                    <a:pt x="361442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2500200" y="9701100"/>
            <a:ext cx="113940" cy="266220"/>
          </a:xfrm>
          <a:custGeom>
            <a:avLst/>
            <a:gdLst/>
            <a:ahLst/>
            <a:cxnLst/>
            <a:rect r="r" b="b" t="t" l="l"/>
            <a:pathLst>
              <a:path h="266220" w="113940">
                <a:moveTo>
                  <a:pt x="0" y="0"/>
                </a:moveTo>
                <a:lnTo>
                  <a:pt x="113940" y="0"/>
                </a:lnTo>
                <a:lnTo>
                  <a:pt x="113940" y="266220"/>
                </a:lnTo>
                <a:lnTo>
                  <a:pt x="0" y="266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824" t="0" r="-66824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6916040" y="9707055"/>
            <a:ext cx="342360" cy="26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&lt;number&gt;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32920" y="568815"/>
            <a:ext cx="12097080" cy="105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 </a:t>
            </a:r>
          </a:p>
          <a:p>
            <a:pPr algn="l">
              <a:lnSpc>
                <a:spcPts val="7650"/>
              </a:lnSpc>
            </a:pP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99900" y="5072220"/>
            <a:ext cx="3700080" cy="5128920"/>
          </a:xfrm>
          <a:custGeom>
            <a:avLst/>
            <a:gdLst/>
            <a:ahLst/>
            <a:cxnLst/>
            <a:rect r="r" b="b" t="t" l="l"/>
            <a:pathLst>
              <a:path h="5128920" w="3700080">
                <a:moveTo>
                  <a:pt x="0" y="0"/>
                </a:moveTo>
                <a:lnTo>
                  <a:pt x="3700080" y="0"/>
                </a:lnTo>
                <a:lnTo>
                  <a:pt x="3700080" y="5128920"/>
                </a:lnTo>
                <a:lnTo>
                  <a:pt x="0" y="51289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26" r="0" b="-1426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4140000" y="3815475"/>
            <a:ext cx="9540000" cy="475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18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1 Data collection and    preparation </a:t>
            </a:r>
          </a:p>
          <a:p>
            <a:pPr algn="l">
              <a:lnSpc>
                <a:spcPts val="7650"/>
              </a:lnSpc>
            </a:pPr>
            <a:r>
              <a:rPr lang="en-US" b="true" sz="6375" spc="18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2 Data organisation </a:t>
            </a:r>
          </a:p>
          <a:p>
            <a:pPr algn="l">
              <a:lnSpc>
                <a:spcPts val="7650"/>
              </a:lnSpc>
            </a:pPr>
            <a:r>
              <a:rPr lang="en-US" b="true" sz="6375" spc="18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3 Basic Analysis </a:t>
            </a:r>
          </a:p>
          <a:p>
            <a:pPr algn="l">
              <a:lnSpc>
                <a:spcPts val="7650"/>
              </a:lnSpc>
            </a:pPr>
            <a:r>
              <a:rPr lang="en-US" b="true" sz="6375" spc="18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4 Pivot Tables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DAGWnRzMgrY</dc:identifier>
  <dcterms:modified xsi:type="dcterms:W3CDTF">2011-08-01T06:04:30Z</dcterms:modified>
  <cp:revision>1</cp:revision>
  <dc:title>Employee_Data_Analysis_2-1.pptx</dc:title>
</cp:coreProperties>
</file>