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76" r:id="rId3"/>
    <p:sldId id="258" r:id="rId4"/>
    <p:sldId id="259" r:id="rId5"/>
    <p:sldId id="268" r:id="rId6"/>
    <p:sldId id="260" r:id="rId7"/>
    <p:sldId id="261" r:id="rId8"/>
    <p:sldId id="262" r:id="rId9"/>
    <p:sldId id="269" r:id="rId10"/>
    <p:sldId id="263" r:id="rId11"/>
    <p:sldId id="270" r:id="rId12"/>
    <p:sldId id="264" r:id="rId13"/>
    <p:sldId id="265" r:id="rId14"/>
    <p:sldId id="266" r:id="rId15"/>
    <p:sldId id="271" r:id="rId16"/>
    <p:sldId id="272" r:id="rId17"/>
    <p:sldId id="267"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CD05955-E106-4C26-ADC4-74E24EC62B6A}" type="datetimeFigureOut">
              <a:rPr lang="en-IN" smtClean="0"/>
              <a:t>10-05-2024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2F5FE2C-8188-4528-9527-F09909DB146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420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CD05955-E106-4C26-ADC4-74E24EC62B6A}"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F5FE2C-8188-4528-9527-F09909DB146A}" type="slidenum">
              <a:rPr lang="en-IN" smtClean="0"/>
              <a:t>‹#›</a:t>
            </a:fld>
            <a:endParaRPr lang="en-IN"/>
          </a:p>
        </p:txBody>
      </p:sp>
    </p:spTree>
    <p:extLst>
      <p:ext uri="{BB962C8B-B14F-4D97-AF65-F5344CB8AC3E}">
        <p14:creationId xmlns:p14="http://schemas.microsoft.com/office/powerpoint/2010/main" val="374553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D05955-E106-4C26-ADC4-74E24EC62B6A}"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5FE2C-8188-4528-9527-F09909DB146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929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D05955-E106-4C26-ADC4-74E24EC62B6A}"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5FE2C-8188-4528-9527-F09909DB146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6244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D05955-E106-4C26-ADC4-74E24EC62B6A}"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5FE2C-8188-4528-9527-F09909DB146A}" type="slidenum">
              <a:rPr lang="en-IN" smtClean="0"/>
              <a:t>‹#›</a:t>
            </a:fld>
            <a:endParaRPr lang="en-IN"/>
          </a:p>
        </p:txBody>
      </p:sp>
    </p:spTree>
    <p:extLst>
      <p:ext uri="{BB962C8B-B14F-4D97-AF65-F5344CB8AC3E}">
        <p14:creationId xmlns:p14="http://schemas.microsoft.com/office/powerpoint/2010/main" val="3518161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D05955-E106-4C26-ADC4-74E24EC62B6A}"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5FE2C-8188-4528-9527-F09909DB146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9724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D05955-E106-4C26-ADC4-74E24EC62B6A}"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5FE2C-8188-4528-9527-F09909DB146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5323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D05955-E106-4C26-ADC4-74E24EC62B6A}"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5FE2C-8188-4528-9527-F09909DB146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0696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D05955-E106-4C26-ADC4-74E24EC62B6A}"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5FE2C-8188-4528-9527-F09909DB146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751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D05955-E106-4C26-ADC4-74E24EC62B6A}"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5FE2C-8188-4528-9527-F09909DB146A}" type="slidenum">
              <a:rPr lang="en-IN" smtClean="0"/>
              <a:t>‹#›</a:t>
            </a:fld>
            <a:endParaRPr lang="en-IN"/>
          </a:p>
        </p:txBody>
      </p:sp>
    </p:spTree>
    <p:extLst>
      <p:ext uri="{BB962C8B-B14F-4D97-AF65-F5344CB8AC3E}">
        <p14:creationId xmlns:p14="http://schemas.microsoft.com/office/powerpoint/2010/main" val="261997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D05955-E106-4C26-ADC4-74E24EC62B6A}"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5FE2C-8188-4528-9527-F09909DB146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741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D05955-E106-4C26-ADC4-74E24EC62B6A}"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F5FE2C-8188-4528-9527-F09909DB146A}" type="slidenum">
              <a:rPr lang="en-IN" smtClean="0"/>
              <a:t>‹#›</a:t>
            </a:fld>
            <a:endParaRPr lang="en-IN"/>
          </a:p>
        </p:txBody>
      </p:sp>
    </p:spTree>
    <p:extLst>
      <p:ext uri="{BB962C8B-B14F-4D97-AF65-F5344CB8AC3E}">
        <p14:creationId xmlns:p14="http://schemas.microsoft.com/office/powerpoint/2010/main" val="4037125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D05955-E106-4C26-ADC4-74E24EC62B6A}" type="datetimeFigureOut">
              <a:rPr lang="en-IN" smtClean="0"/>
              <a:t>10-05-2024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F5FE2C-8188-4528-9527-F09909DB146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379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D05955-E106-4C26-ADC4-74E24EC62B6A}" type="datetimeFigureOut">
              <a:rPr lang="en-IN" smtClean="0"/>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F5FE2C-8188-4528-9527-F09909DB146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563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D05955-E106-4C26-ADC4-74E24EC62B6A}" type="datetimeFigureOut">
              <a:rPr lang="en-IN" smtClean="0"/>
              <a:t>10-05-2024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F5FE2C-8188-4528-9527-F09909DB146A}" type="slidenum">
              <a:rPr lang="en-IN" smtClean="0"/>
              <a:t>‹#›</a:t>
            </a:fld>
            <a:endParaRPr lang="en-IN"/>
          </a:p>
        </p:txBody>
      </p:sp>
    </p:spTree>
    <p:extLst>
      <p:ext uri="{BB962C8B-B14F-4D97-AF65-F5344CB8AC3E}">
        <p14:creationId xmlns:p14="http://schemas.microsoft.com/office/powerpoint/2010/main" val="3638570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CD05955-E106-4C26-ADC4-74E24EC62B6A}"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F5FE2C-8188-4528-9527-F09909DB146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535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CD05955-E106-4C26-ADC4-74E24EC62B6A}"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F5FE2C-8188-4528-9527-F09909DB146A}" type="slidenum">
              <a:rPr lang="en-IN" smtClean="0"/>
              <a:t>‹#›</a:t>
            </a:fld>
            <a:endParaRPr lang="en-IN"/>
          </a:p>
        </p:txBody>
      </p:sp>
    </p:spTree>
    <p:extLst>
      <p:ext uri="{BB962C8B-B14F-4D97-AF65-F5344CB8AC3E}">
        <p14:creationId xmlns:p14="http://schemas.microsoft.com/office/powerpoint/2010/main" val="95698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CD05955-E106-4C26-ADC4-74E24EC62B6A}" type="datetimeFigureOut">
              <a:rPr lang="en-IN" smtClean="0"/>
              <a:t>10-05-2024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F5FE2C-8188-4528-9527-F09909DB146A}" type="slidenum">
              <a:rPr lang="en-IN" smtClean="0"/>
              <a:t>‹#›</a:t>
            </a:fld>
            <a:endParaRPr lang="en-IN"/>
          </a:p>
        </p:txBody>
      </p:sp>
    </p:spTree>
    <p:extLst>
      <p:ext uri="{BB962C8B-B14F-4D97-AF65-F5344CB8AC3E}">
        <p14:creationId xmlns:p14="http://schemas.microsoft.com/office/powerpoint/2010/main" val="332435633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88654"/>
            <a:ext cx="9144000" cy="1505527"/>
          </a:xfrm>
        </p:spPr>
        <p:txBody>
          <a:bodyPr/>
          <a:lstStyle/>
          <a:p>
            <a:r>
              <a:rPr lang="en-IN" dirty="0" smtClean="0">
                <a:solidFill>
                  <a:schemeClr val="accent1">
                    <a:lumMod val="75000"/>
                  </a:schemeClr>
                </a:solidFill>
              </a:rPr>
              <a:t>DATA </a:t>
            </a:r>
            <a:r>
              <a:rPr lang="en-IN" dirty="0" smtClean="0">
                <a:solidFill>
                  <a:schemeClr val="accent1">
                    <a:lumMod val="75000"/>
                  </a:schemeClr>
                </a:solidFill>
              </a:rPr>
              <a:t>SCIENCE</a:t>
            </a:r>
            <a:endParaRPr lang="en-IN" dirty="0">
              <a:solidFill>
                <a:schemeClr val="accent1">
                  <a:lumMod val="75000"/>
                </a:schemeClr>
              </a:solidFill>
            </a:endParaRPr>
          </a:p>
        </p:txBody>
      </p:sp>
      <p:sp>
        <p:nvSpPr>
          <p:cNvPr id="3" name="Subtitle 2"/>
          <p:cNvSpPr>
            <a:spLocks noGrp="1"/>
          </p:cNvSpPr>
          <p:nvPr>
            <p:ph type="subTitle" idx="1"/>
          </p:nvPr>
        </p:nvSpPr>
        <p:spPr>
          <a:xfrm>
            <a:off x="2512291" y="3592946"/>
            <a:ext cx="7121236" cy="1450110"/>
          </a:xfrm>
        </p:spPr>
        <p:txBody>
          <a:bodyPr>
            <a:noAutofit/>
          </a:bodyPr>
          <a:lstStyle/>
          <a:p>
            <a:r>
              <a:rPr lang="en-IN" sz="3200" dirty="0">
                <a:solidFill>
                  <a:schemeClr val="accent4">
                    <a:lumMod val="60000"/>
                    <a:lumOff val="40000"/>
                  </a:schemeClr>
                </a:solidFill>
              </a:rPr>
              <a:t>Industrial Copper </a:t>
            </a:r>
            <a:r>
              <a:rPr lang="en-IN" sz="3200" dirty="0" smtClean="0">
                <a:solidFill>
                  <a:schemeClr val="accent4">
                    <a:lumMod val="60000"/>
                    <a:lumOff val="40000"/>
                  </a:schemeClr>
                </a:solidFill>
              </a:rPr>
              <a:t>Modelling </a:t>
            </a:r>
            <a:r>
              <a:rPr lang="en-IN" sz="3200" dirty="0">
                <a:solidFill>
                  <a:schemeClr val="accent4">
                    <a:lumMod val="60000"/>
                    <a:lumOff val="40000"/>
                  </a:schemeClr>
                </a:solidFill>
              </a:rPr>
              <a:t>Application</a:t>
            </a:r>
          </a:p>
          <a:p>
            <a:pPr algn="r"/>
            <a:r>
              <a:rPr lang="en-IN" sz="3200" dirty="0"/>
              <a:t>GOWRI SANKER L</a:t>
            </a:r>
          </a:p>
          <a:p>
            <a:pPr algn="r"/>
            <a:endParaRPr lang="en-IN" sz="3200" dirty="0" smtClean="0"/>
          </a:p>
        </p:txBody>
      </p:sp>
    </p:spTree>
    <p:extLst>
      <p:ext uri="{BB962C8B-B14F-4D97-AF65-F5344CB8AC3E}">
        <p14:creationId xmlns:p14="http://schemas.microsoft.com/office/powerpoint/2010/main" val="2324889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Data pre-processing</a:t>
            </a:r>
            <a:br>
              <a:rPr lang="en-IN" dirty="0" smtClean="0"/>
            </a:b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Handling </a:t>
            </a:r>
            <a:r>
              <a:rPr lang="en-US" dirty="0"/>
              <a:t>missing </a:t>
            </a:r>
            <a:r>
              <a:rPr lang="en-US" dirty="0" smtClean="0"/>
              <a:t>values</a:t>
            </a:r>
          </a:p>
          <a:p>
            <a:pPr lvl="1">
              <a:buFont typeface="Wingdings" panose="05000000000000000000" pitchFamily="2" charset="2"/>
              <a:buChar char="Ø"/>
            </a:pPr>
            <a:r>
              <a:rPr lang="en-US" dirty="0" smtClean="0"/>
              <a:t>Mean</a:t>
            </a:r>
          </a:p>
          <a:p>
            <a:pPr lvl="1">
              <a:buFont typeface="Wingdings" panose="05000000000000000000" pitchFamily="2" charset="2"/>
              <a:buChar char="Ø"/>
            </a:pPr>
            <a:r>
              <a:rPr lang="en-US" dirty="0" smtClean="0"/>
              <a:t>Median</a:t>
            </a:r>
          </a:p>
          <a:p>
            <a:pPr lvl="1">
              <a:buFont typeface="Wingdings" panose="05000000000000000000" pitchFamily="2" charset="2"/>
              <a:buChar char="Ø"/>
            </a:pPr>
            <a:r>
              <a:rPr lang="en-US" dirty="0" smtClean="0"/>
              <a:t>Mode</a:t>
            </a:r>
          </a:p>
          <a:p>
            <a:pPr>
              <a:buFont typeface="Wingdings" panose="05000000000000000000" pitchFamily="2" charset="2"/>
              <a:buChar char="Ø"/>
            </a:pPr>
            <a:r>
              <a:rPr lang="en-US" dirty="0"/>
              <a:t>R</a:t>
            </a:r>
            <a:r>
              <a:rPr lang="en-US" dirty="0" smtClean="0"/>
              <a:t>emoving </a:t>
            </a:r>
            <a:r>
              <a:rPr lang="en-US" dirty="0"/>
              <a:t>duplicate </a:t>
            </a:r>
            <a:r>
              <a:rPr lang="en-US" dirty="0" smtClean="0"/>
              <a:t>records</a:t>
            </a:r>
          </a:p>
          <a:p>
            <a:pPr>
              <a:buFont typeface="Wingdings" panose="05000000000000000000" pitchFamily="2" charset="2"/>
              <a:buChar char="Ø"/>
            </a:pPr>
            <a:r>
              <a:rPr lang="en-US" dirty="0"/>
              <a:t>C</a:t>
            </a:r>
            <a:r>
              <a:rPr lang="en-US" dirty="0" smtClean="0"/>
              <a:t>orrecting formatting issues</a:t>
            </a:r>
            <a:endParaRPr lang="en-IN" dirty="0"/>
          </a:p>
        </p:txBody>
      </p:sp>
    </p:spTree>
    <p:extLst>
      <p:ext uri="{BB962C8B-B14F-4D97-AF65-F5344CB8AC3E}">
        <p14:creationId xmlns:p14="http://schemas.microsoft.com/office/powerpoint/2010/main" val="168889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8614" r="724" b="6652"/>
          <a:stretch/>
        </p:blipFill>
        <p:spPr>
          <a:xfrm>
            <a:off x="452387" y="635268"/>
            <a:ext cx="11223057" cy="5881036"/>
          </a:xfrm>
          <a:prstGeom prst="rect">
            <a:avLst/>
          </a:prstGeom>
        </p:spPr>
      </p:pic>
    </p:spTree>
    <p:extLst>
      <p:ext uri="{BB962C8B-B14F-4D97-AF65-F5344CB8AC3E}">
        <p14:creationId xmlns:p14="http://schemas.microsoft.com/office/powerpoint/2010/main" val="1258230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Exploratory Data Analysis (EDA)</a:t>
            </a:r>
            <a:br>
              <a:rPr lang="en-IN" dirty="0" smtClean="0"/>
            </a:b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Data </a:t>
            </a:r>
            <a:r>
              <a:rPr lang="en-IN" dirty="0" smtClean="0"/>
              <a:t>Visualization</a:t>
            </a:r>
          </a:p>
          <a:p>
            <a:pPr>
              <a:buFont typeface="Wingdings" panose="05000000000000000000" pitchFamily="2" charset="2"/>
              <a:buChar char="Ø"/>
            </a:pPr>
            <a:r>
              <a:rPr lang="en-IN" dirty="0"/>
              <a:t>Missing </a:t>
            </a:r>
            <a:r>
              <a:rPr lang="en-IN" dirty="0" smtClean="0"/>
              <a:t>Values</a:t>
            </a:r>
          </a:p>
          <a:p>
            <a:pPr>
              <a:buFont typeface="Wingdings" panose="05000000000000000000" pitchFamily="2" charset="2"/>
              <a:buChar char="Ø"/>
            </a:pPr>
            <a:r>
              <a:rPr lang="en-IN" dirty="0"/>
              <a:t>Outlier </a:t>
            </a:r>
            <a:r>
              <a:rPr lang="en-IN" dirty="0" smtClean="0"/>
              <a:t>Detection</a:t>
            </a:r>
          </a:p>
          <a:p>
            <a:pPr>
              <a:buFont typeface="Wingdings" panose="05000000000000000000" pitchFamily="2" charset="2"/>
              <a:buChar char="Ø"/>
            </a:pPr>
            <a:r>
              <a:rPr lang="en-IN" dirty="0" smtClean="0"/>
              <a:t>Skewness</a:t>
            </a:r>
          </a:p>
          <a:p>
            <a:pPr>
              <a:buFont typeface="Wingdings" panose="05000000000000000000" pitchFamily="2" charset="2"/>
              <a:buChar char="Ø"/>
            </a:pPr>
            <a:r>
              <a:rPr lang="en-IN" dirty="0"/>
              <a:t>Correlation </a:t>
            </a:r>
            <a:r>
              <a:rPr lang="en-IN" dirty="0" smtClean="0"/>
              <a:t>Analysis</a:t>
            </a:r>
          </a:p>
        </p:txBody>
      </p:sp>
    </p:spTree>
    <p:extLst>
      <p:ext uri="{BB962C8B-B14F-4D97-AF65-F5344CB8AC3E}">
        <p14:creationId xmlns:p14="http://schemas.microsoft.com/office/powerpoint/2010/main" val="1360069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Encoding</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Process </a:t>
            </a:r>
            <a:r>
              <a:rPr lang="en-US" dirty="0"/>
              <a:t>of converting categorical variables into numerical representations that can be used for analysis or modeling. </a:t>
            </a:r>
            <a:endParaRPr lang="en-US" dirty="0" smtClean="0"/>
          </a:p>
          <a:p>
            <a:pPr>
              <a:buFont typeface="Wingdings" panose="05000000000000000000" pitchFamily="2" charset="2"/>
              <a:buChar char="Ø"/>
            </a:pPr>
            <a:r>
              <a:rPr lang="en-US" dirty="0" smtClean="0"/>
              <a:t>Categorical </a:t>
            </a:r>
            <a:r>
              <a:rPr lang="en-US" dirty="0"/>
              <a:t>variables represent qualitative data with a limited number of distinct categories or levels. </a:t>
            </a:r>
            <a:endParaRPr lang="en-US" dirty="0" smtClean="0"/>
          </a:p>
          <a:p>
            <a:pPr>
              <a:buFont typeface="Wingdings" panose="05000000000000000000" pitchFamily="2" charset="2"/>
              <a:buChar char="Ø"/>
            </a:pPr>
            <a:r>
              <a:rPr lang="en-US" dirty="0" smtClean="0"/>
              <a:t>Encoding </a:t>
            </a:r>
            <a:r>
              <a:rPr lang="en-US" dirty="0"/>
              <a:t>is necessary because many machine learning algorithms require numerical input data.</a:t>
            </a:r>
            <a:endParaRPr lang="en-IN" dirty="0"/>
          </a:p>
        </p:txBody>
      </p:sp>
    </p:spTree>
    <p:extLst>
      <p:ext uri="{BB962C8B-B14F-4D97-AF65-F5344CB8AC3E}">
        <p14:creationId xmlns:p14="http://schemas.microsoft.com/office/powerpoint/2010/main" val="57102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Machine Learning </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IN" dirty="0" smtClean="0"/>
              <a:t>Finding the Data type</a:t>
            </a:r>
          </a:p>
          <a:p>
            <a:pPr lvl="1">
              <a:buFont typeface="Wingdings" panose="05000000000000000000" pitchFamily="2" charset="2"/>
              <a:buChar char="Ø"/>
            </a:pPr>
            <a:r>
              <a:rPr lang="en-IN" dirty="0" smtClean="0"/>
              <a:t>Supervised Learning</a:t>
            </a:r>
          </a:p>
          <a:p>
            <a:pPr lvl="1">
              <a:buFont typeface="Wingdings" panose="05000000000000000000" pitchFamily="2" charset="2"/>
              <a:buChar char="Ø"/>
            </a:pPr>
            <a:r>
              <a:rPr lang="en-IN" dirty="0" smtClean="0"/>
              <a:t>Unsupervised Learning</a:t>
            </a:r>
          </a:p>
          <a:p>
            <a:pPr lvl="2">
              <a:buFont typeface="Wingdings" panose="05000000000000000000" pitchFamily="2" charset="2"/>
              <a:buChar char="Ø"/>
            </a:pPr>
            <a:r>
              <a:rPr lang="en-IN" dirty="0" smtClean="0"/>
              <a:t>Clustering</a:t>
            </a:r>
          </a:p>
          <a:p>
            <a:pPr>
              <a:buFont typeface="Wingdings" panose="05000000000000000000" pitchFamily="2" charset="2"/>
              <a:buChar char="Ø"/>
            </a:pPr>
            <a:r>
              <a:rPr lang="en-IN" dirty="0" smtClean="0"/>
              <a:t>Selection of Feature and Target</a:t>
            </a:r>
          </a:p>
          <a:p>
            <a:pPr>
              <a:buFont typeface="Wingdings" panose="05000000000000000000" pitchFamily="2" charset="2"/>
              <a:buChar char="Ø"/>
            </a:pPr>
            <a:r>
              <a:rPr lang="en-IN" dirty="0" smtClean="0"/>
              <a:t>Algorithm selection</a:t>
            </a:r>
          </a:p>
          <a:p>
            <a:pPr>
              <a:buFont typeface="Wingdings" panose="05000000000000000000" pitchFamily="2" charset="2"/>
              <a:buChar char="Ø"/>
            </a:pPr>
            <a:r>
              <a:rPr lang="en-IN" dirty="0" smtClean="0"/>
              <a:t>Train the model</a:t>
            </a:r>
          </a:p>
          <a:p>
            <a:pPr>
              <a:buFont typeface="Wingdings" panose="05000000000000000000" pitchFamily="2" charset="2"/>
              <a:buChar char="Ø"/>
            </a:pPr>
            <a:r>
              <a:rPr lang="en-IN" dirty="0" smtClean="0"/>
              <a:t>Finding the best the model</a:t>
            </a:r>
          </a:p>
          <a:p>
            <a:pPr>
              <a:buFont typeface="Wingdings" panose="05000000000000000000" pitchFamily="2" charset="2"/>
              <a:buChar char="Ø"/>
            </a:pPr>
            <a:r>
              <a:rPr lang="en-IN" dirty="0" smtClean="0"/>
              <a:t>Confusion matrix</a:t>
            </a:r>
          </a:p>
        </p:txBody>
      </p:sp>
    </p:spTree>
    <p:extLst>
      <p:ext uri="{BB962C8B-B14F-4D97-AF65-F5344CB8AC3E}">
        <p14:creationId xmlns:p14="http://schemas.microsoft.com/office/powerpoint/2010/main" val="2134300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09" t="19807" r="-709" b="5621"/>
          <a:stretch/>
        </p:blipFill>
        <p:spPr>
          <a:xfrm>
            <a:off x="616017" y="616017"/>
            <a:ext cx="11020926" cy="5592278"/>
          </a:xfrm>
          <a:prstGeom prst="rect">
            <a:avLst/>
          </a:prstGeom>
        </p:spPr>
      </p:pic>
    </p:spTree>
    <p:extLst>
      <p:ext uri="{BB962C8B-B14F-4D97-AF65-F5344CB8AC3E}">
        <p14:creationId xmlns:p14="http://schemas.microsoft.com/office/powerpoint/2010/main" val="1164859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5470" y="583452"/>
            <a:ext cx="9601802" cy="5780402"/>
          </a:xfrm>
          <a:prstGeom prst="rect">
            <a:avLst/>
          </a:prstGeom>
        </p:spPr>
      </p:pic>
    </p:spTree>
    <p:extLst>
      <p:ext uri="{BB962C8B-B14F-4D97-AF65-F5344CB8AC3E}">
        <p14:creationId xmlns:p14="http://schemas.microsoft.com/office/powerpoint/2010/main" val="33964779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prediction</a:t>
            </a:r>
            <a:endParaRPr lang="en-IN" dirty="0"/>
          </a:p>
        </p:txBody>
      </p:sp>
      <p:pic>
        <p:nvPicPr>
          <p:cNvPr id="3" name="Picture 2"/>
          <p:cNvPicPr>
            <a:picLocks noChangeAspect="1"/>
          </p:cNvPicPr>
          <p:nvPr/>
        </p:nvPicPr>
        <p:blipFill rotWithShape="1">
          <a:blip r:embed="rId2"/>
          <a:srcRect l="5864" t="17823" r="5263" b="6594"/>
          <a:stretch/>
        </p:blipFill>
        <p:spPr>
          <a:xfrm>
            <a:off x="1463963" y="2470727"/>
            <a:ext cx="9264073" cy="3719125"/>
          </a:xfrm>
          <a:prstGeom prst="rect">
            <a:avLst/>
          </a:prstGeom>
        </p:spPr>
      </p:pic>
    </p:spTree>
    <p:extLst>
      <p:ext uri="{BB962C8B-B14F-4D97-AF65-F5344CB8AC3E}">
        <p14:creationId xmlns:p14="http://schemas.microsoft.com/office/powerpoint/2010/main" val="3682341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Prescriptive Analysis</a:t>
            </a:r>
          </a:p>
        </p:txBody>
      </p:sp>
      <p:sp>
        <p:nvSpPr>
          <p:cNvPr id="3" name="Content Placeholder 2"/>
          <p:cNvSpPr>
            <a:spLocks noGrp="1"/>
          </p:cNvSpPr>
          <p:nvPr>
            <p:ph idx="1"/>
          </p:nvPr>
        </p:nvSpPr>
        <p:spPr/>
        <p:txBody>
          <a:bodyPr/>
          <a:lstStyle/>
          <a:p>
            <a:r>
              <a:rPr lang="en-US" dirty="0"/>
              <a:t>Prescriptive analysis is a branch of data analytics that focuses on providing recommendations or prescriptions for actions to optimize outcomes.</a:t>
            </a:r>
            <a:endParaRPr lang="en-IN" dirty="0"/>
          </a:p>
        </p:txBody>
      </p:sp>
    </p:spTree>
    <p:extLst>
      <p:ext uri="{BB962C8B-B14F-4D97-AF65-F5344CB8AC3E}">
        <p14:creationId xmlns:p14="http://schemas.microsoft.com/office/powerpoint/2010/main" val="18470080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IN" dirty="0"/>
          </a:p>
        </p:txBody>
      </p:sp>
    </p:spTree>
    <p:extLst>
      <p:ext uri="{BB962C8B-B14F-4D97-AF65-F5344CB8AC3E}">
        <p14:creationId xmlns:p14="http://schemas.microsoft.com/office/powerpoint/2010/main" val="1756759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normAutofit fontScale="92500"/>
          </a:bodyPr>
          <a:lstStyle/>
          <a:p>
            <a:r>
              <a:rPr lang="en-US" dirty="0"/>
              <a:t>The copper industry deals with less complex data related to sales and pricing. </a:t>
            </a:r>
          </a:p>
          <a:p>
            <a:pPr marL="342900" indent="-342900">
              <a:buFont typeface="Arial" panose="020B0604020202020204" pitchFamily="34" charset="0"/>
              <a:buChar char="•"/>
            </a:pPr>
            <a:r>
              <a:rPr lang="en-US" dirty="0"/>
              <a:t>A machine learning regression model can address these issues by utilizing advanced techniques such as data normalization, feature scaling, and outlier detection, and leveraging algorithms that are robust to skewed and noisy data.</a:t>
            </a:r>
          </a:p>
          <a:p>
            <a:pPr marL="342900" indent="-342900">
              <a:buFont typeface="Arial" panose="020B0604020202020204" pitchFamily="34" charset="0"/>
              <a:buChar char="•"/>
            </a:pPr>
            <a:r>
              <a:rPr lang="en-US" dirty="0"/>
              <a:t>Another area where the copper industry faces challenges is in capturing the leads. A lead classification model is a system for evaluating and classifying leads based on how likely they are to become a customer . </a:t>
            </a:r>
            <a:br>
              <a:rPr lang="en-US" dirty="0"/>
            </a:br>
            <a:endParaRPr lang="en-IN" dirty="0"/>
          </a:p>
          <a:p>
            <a:endParaRPr lang="en-IN" dirty="0"/>
          </a:p>
        </p:txBody>
      </p:sp>
    </p:spTree>
    <p:extLst>
      <p:ext uri="{BB962C8B-B14F-4D97-AF65-F5344CB8AC3E}">
        <p14:creationId xmlns:p14="http://schemas.microsoft.com/office/powerpoint/2010/main" val="3351481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a:t>
            </a:r>
            <a:r>
              <a:rPr lang="en-IN" dirty="0" smtClean="0"/>
              <a:t>followed</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IN" dirty="0" smtClean="0"/>
              <a:t>Objective(Creating the </a:t>
            </a:r>
            <a:r>
              <a:rPr lang="en-IN" dirty="0" err="1" smtClean="0"/>
              <a:t>streamlit</a:t>
            </a:r>
            <a:r>
              <a:rPr lang="en-IN" dirty="0" smtClean="0"/>
              <a:t>)</a:t>
            </a:r>
            <a:endParaRPr lang="en-IN" dirty="0" smtClean="0"/>
          </a:p>
          <a:p>
            <a:pPr>
              <a:buFont typeface="Wingdings" panose="05000000000000000000" pitchFamily="2" charset="2"/>
              <a:buChar char="Ø"/>
            </a:pPr>
            <a:r>
              <a:rPr lang="en-IN" dirty="0" smtClean="0"/>
              <a:t>Data collection</a:t>
            </a:r>
          </a:p>
          <a:p>
            <a:pPr>
              <a:buFont typeface="Wingdings" panose="05000000000000000000" pitchFamily="2" charset="2"/>
              <a:buChar char="Ø"/>
            </a:pPr>
            <a:r>
              <a:rPr lang="en-IN" dirty="0" smtClean="0"/>
              <a:t>Data accuracy</a:t>
            </a:r>
          </a:p>
          <a:p>
            <a:pPr>
              <a:buFont typeface="Wingdings" panose="05000000000000000000" pitchFamily="2" charset="2"/>
              <a:buChar char="Ø"/>
            </a:pPr>
            <a:r>
              <a:rPr lang="en-IN" dirty="0" smtClean="0"/>
              <a:t>Checking the Data</a:t>
            </a:r>
          </a:p>
          <a:p>
            <a:pPr>
              <a:buFont typeface="Wingdings" panose="05000000000000000000" pitchFamily="2" charset="2"/>
              <a:buChar char="Ø"/>
            </a:pPr>
            <a:r>
              <a:rPr lang="en-IN" dirty="0" smtClean="0"/>
              <a:t>Data pre-processing</a:t>
            </a:r>
          </a:p>
          <a:p>
            <a:pPr>
              <a:buFont typeface="Wingdings" panose="05000000000000000000" pitchFamily="2" charset="2"/>
              <a:buChar char="Ø"/>
            </a:pPr>
            <a:r>
              <a:rPr lang="en-IN" dirty="0"/>
              <a:t>Exploratory Data Analysis (EDA)</a:t>
            </a:r>
            <a:endParaRPr lang="en-IN" dirty="0" smtClean="0"/>
          </a:p>
          <a:p>
            <a:pPr>
              <a:buFont typeface="Wingdings" panose="05000000000000000000" pitchFamily="2" charset="2"/>
              <a:buChar char="Ø"/>
            </a:pPr>
            <a:r>
              <a:rPr lang="en-IN" dirty="0" smtClean="0"/>
              <a:t>Encoding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454131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Machine Learning </a:t>
            </a:r>
          </a:p>
          <a:p>
            <a:pPr lvl="1">
              <a:buFont typeface="Wingdings" panose="05000000000000000000" pitchFamily="2" charset="2"/>
              <a:buChar char="Ø"/>
            </a:pPr>
            <a:r>
              <a:rPr lang="en-IN" dirty="0" smtClean="0"/>
              <a:t>Training model</a:t>
            </a:r>
          </a:p>
          <a:p>
            <a:pPr lvl="1">
              <a:buFont typeface="Wingdings" panose="05000000000000000000" pitchFamily="2" charset="2"/>
              <a:buChar char="Ø"/>
            </a:pPr>
            <a:r>
              <a:rPr lang="en-IN" dirty="0" smtClean="0"/>
              <a:t>Selection of algorithm</a:t>
            </a:r>
          </a:p>
          <a:p>
            <a:pPr lvl="1">
              <a:buFont typeface="Wingdings" panose="05000000000000000000" pitchFamily="2" charset="2"/>
              <a:buChar char="Ø"/>
            </a:pPr>
            <a:r>
              <a:rPr lang="en-IN" dirty="0" smtClean="0"/>
              <a:t>Data prediction</a:t>
            </a:r>
          </a:p>
          <a:p>
            <a:pPr>
              <a:buFont typeface="Wingdings" panose="05000000000000000000" pitchFamily="2" charset="2"/>
              <a:buChar char="Ø"/>
            </a:pPr>
            <a:r>
              <a:rPr lang="en-IN" dirty="0" smtClean="0"/>
              <a:t>Data accuracy level</a:t>
            </a:r>
            <a:endParaRPr lang="en-IN" dirty="0"/>
          </a:p>
        </p:txBody>
      </p:sp>
    </p:spTree>
    <p:extLst>
      <p:ext uri="{BB962C8B-B14F-4D97-AF65-F5344CB8AC3E}">
        <p14:creationId xmlns:p14="http://schemas.microsoft.com/office/powerpoint/2010/main" val="1559129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734" t="18372" r="723" b="6869"/>
          <a:stretch/>
        </p:blipFill>
        <p:spPr>
          <a:xfrm>
            <a:off x="644893" y="644893"/>
            <a:ext cx="10828421" cy="5630779"/>
          </a:xfrm>
          <a:prstGeom prst="rect">
            <a:avLst/>
          </a:prstGeom>
        </p:spPr>
      </p:pic>
    </p:spTree>
    <p:extLst>
      <p:ext uri="{BB962C8B-B14F-4D97-AF65-F5344CB8AC3E}">
        <p14:creationId xmlns:p14="http://schemas.microsoft.com/office/powerpoint/2010/main" val="1724161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Problem </a:t>
            </a:r>
            <a:r>
              <a:rPr lang="en-US" dirty="0" smtClean="0"/>
              <a:t>Definition</a:t>
            </a:r>
          </a:p>
          <a:p>
            <a:pPr>
              <a:buFont typeface="Wingdings" panose="05000000000000000000" pitchFamily="2" charset="2"/>
              <a:buChar char="Ø"/>
            </a:pPr>
            <a:r>
              <a:rPr lang="en-US" dirty="0" smtClean="0"/>
              <a:t>Domain Knowledge</a:t>
            </a:r>
            <a:endParaRPr lang="en-US" dirty="0"/>
          </a:p>
          <a:p>
            <a:pPr>
              <a:buFont typeface="Wingdings" panose="05000000000000000000" pitchFamily="2" charset="2"/>
              <a:buChar char="Ø"/>
            </a:pPr>
            <a:r>
              <a:rPr lang="en-US" dirty="0"/>
              <a:t>Data </a:t>
            </a:r>
            <a:r>
              <a:rPr lang="en-US" dirty="0" smtClean="0"/>
              <a:t>Relevance</a:t>
            </a:r>
          </a:p>
          <a:p>
            <a:pPr>
              <a:buFont typeface="Wingdings" panose="05000000000000000000" pitchFamily="2" charset="2"/>
              <a:buChar char="Ø"/>
            </a:pPr>
            <a:r>
              <a:rPr lang="en-US" dirty="0" smtClean="0"/>
              <a:t>Data Quality</a:t>
            </a:r>
          </a:p>
          <a:p>
            <a:pPr>
              <a:buFont typeface="Wingdings" panose="05000000000000000000" pitchFamily="2" charset="2"/>
              <a:buChar char="Ø"/>
            </a:pPr>
            <a:r>
              <a:rPr lang="en-US" dirty="0" smtClean="0"/>
              <a:t>Data Accessibility</a:t>
            </a:r>
            <a:endParaRPr lang="en-US" dirty="0"/>
          </a:p>
          <a:p>
            <a:pPr>
              <a:buFont typeface="Wingdings" panose="05000000000000000000" pitchFamily="2" charset="2"/>
              <a:buChar char="Ø"/>
            </a:pPr>
            <a:r>
              <a:rPr lang="en-US" dirty="0" smtClean="0"/>
              <a:t>Ethical Considerations</a:t>
            </a:r>
            <a:endParaRPr lang="en-US" dirty="0"/>
          </a:p>
          <a:p>
            <a:pPr>
              <a:buFont typeface="Wingdings" panose="05000000000000000000" pitchFamily="2" charset="2"/>
              <a:buChar char="Ø"/>
            </a:pPr>
            <a:r>
              <a:rPr lang="en-US" dirty="0"/>
              <a:t>Data Collection </a:t>
            </a:r>
            <a:r>
              <a:rPr lang="en-US" dirty="0" smtClean="0"/>
              <a:t>Plan</a:t>
            </a:r>
            <a:endParaRPr lang="en-US" dirty="0"/>
          </a:p>
          <a:p>
            <a:pPr>
              <a:buFont typeface="Wingdings" panose="05000000000000000000" pitchFamily="2" charset="2"/>
              <a:buChar char="Ø"/>
            </a:pPr>
            <a:r>
              <a:rPr lang="en-US" dirty="0"/>
              <a:t>Data </a:t>
            </a:r>
            <a:r>
              <a:rPr lang="en-US" dirty="0" smtClean="0"/>
              <a:t>Governance</a:t>
            </a:r>
            <a:endParaRPr lang="en-US" dirty="0"/>
          </a:p>
        </p:txBody>
      </p:sp>
    </p:spTree>
    <p:extLst>
      <p:ext uri="{BB962C8B-B14F-4D97-AF65-F5344CB8AC3E}">
        <p14:creationId xmlns:p14="http://schemas.microsoft.com/office/powerpoint/2010/main" val="2745279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IN" dirty="0"/>
              <a:t>Web </a:t>
            </a:r>
            <a:r>
              <a:rPr lang="en-IN" dirty="0" smtClean="0"/>
              <a:t>Scraping</a:t>
            </a:r>
          </a:p>
          <a:p>
            <a:pPr>
              <a:buFont typeface="Wingdings" panose="05000000000000000000" pitchFamily="2" charset="2"/>
              <a:buChar char="Ø"/>
            </a:pPr>
            <a:r>
              <a:rPr lang="en-IN" dirty="0"/>
              <a:t>APIs (Application Programming Interfaces</a:t>
            </a:r>
            <a:r>
              <a:rPr lang="en-IN" dirty="0" smtClean="0"/>
              <a:t>)</a:t>
            </a:r>
          </a:p>
          <a:p>
            <a:pPr>
              <a:buFont typeface="Wingdings" panose="05000000000000000000" pitchFamily="2" charset="2"/>
              <a:buChar char="Ø"/>
            </a:pPr>
            <a:r>
              <a:rPr lang="en-IN" dirty="0"/>
              <a:t>Sensor </a:t>
            </a:r>
            <a:r>
              <a:rPr lang="en-IN" dirty="0" smtClean="0"/>
              <a:t>Data</a:t>
            </a:r>
          </a:p>
          <a:p>
            <a:pPr>
              <a:buFont typeface="Wingdings" panose="05000000000000000000" pitchFamily="2" charset="2"/>
              <a:buChar char="Ø"/>
            </a:pPr>
            <a:r>
              <a:rPr lang="en-IN" dirty="0"/>
              <a:t>Surveys and </a:t>
            </a:r>
            <a:r>
              <a:rPr lang="en-IN" dirty="0" smtClean="0"/>
              <a:t>Questionnaires</a:t>
            </a:r>
          </a:p>
          <a:p>
            <a:pPr>
              <a:buFont typeface="Wingdings" panose="05000000000000000000" pitchFamily="2" charset="2"/>
              <a:buChar char="Ø"/>
            </a:pPr>
            <a:r>
              <a:rPr lang="en-IN" dirty="0"/>
              <a:t>Publicly Available </a:t>
            </a:r>
            <a:r>
              <a:rPr lang="en-IN" dirty="0" smtClean="0"/>
              <a:t>Datasets</a:t>
            </a:r>
          </a:p>
          <a:p>
            <a:pPr>
              <a:buFont typeface="Wingdings" panose="05000000000000000000" pitchFamily="2" charset="2"/>
              <a:buChar char="Ø"/>
            </a:pPr>
            <a:r>
              <a:rPr lang="en-IN" dirty="0"/>
              <a:t>Transactional </a:t>
            </a:r>
            <a:r>
              <a:rPr lang="en-IN" dirty="0" smtClean="0"/>
              <a:t>Data</a:t>
            </a:r>
          </a:p>
          <a:p>
            <a:pPr>
              <a:buFont typeface="Wingdings" panose="05000000000000000000" pitchFamily="2" charset="2"/>
              <a:buChar char="Ø"/>
            </a:pPr>
            <a:r>
              <a:rPr lang="en-IN" dirty="0"/>
              <a:t>Internal Data Sources</a:t>
            </a:r>
          </a:p>
        </p:txBody>
      </p:sp>
    </p:spTree>
    <p:extLst>
      <p:ext uri="{BB962C8B-B14F-4D97-AF65-F5344CB8AC3E}">
        <p14:creationId xmlns:p14="http://schemas.microsoft.com/office/powerpoint/2010/main" val="556084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41038"/>
          </a:xfrm>
        </p:spPr>
        <p:txBody>
          <a:bodyPr>
            <a:normAutofit fontScale="90000"/>
          </a:bodyPr>
          <a:lstStyle/>
          <a:p>
            <a:r>
              <a:rPr lang="en-IN" dirty="0" smtClean="0"/>
              <a:t/>
            </a:r>
            <a:br>
              <a:rPr lang="en-IN" dirty="0" smtClean="0"/>
            </a:br>
            <a:r>
              <a:rPr lang="en-IN" dirty="0"/>
              <a:t/>
            </a:r>
            <a:br>
              <a:rPr lang="en-IN" dirty="0"/>
            </a:br>
            <a:r>
              <a:rPr lang="en-IN" dirty="0" smtClean="0"/>
              <a:t>Checking the Data</a:t>
            </a:r>
            <a:br>
              <a:rPr lang="en-IN" dirty="0" smtClean="0"/>
            </a:b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Data type</a:t>
            </a:r>
          </a:p>
          <a:p>
            <a:pPr>
              <a:buFont typeface="Wingdings" panose="05000000000000000000" pitchFamily="2" charset="2"/>
              <a:buChar char="Ø"/>
            </a:pPr>
            <a:r>
              <a:rPr lang="en-IN" dirty="0" smtClean="0"/>
              <a:t>Data Mismatch</a:t>
            </a:r>
          </a:p>
          <a:p>
            <a:pPr>
              <a:buFont typeface="Wingdings" panose="05000000000000000000" pitchFamily="2" charset="2"/>
              <a:buChar char="Ø"/>
            </a:pPr>
            <a:r>
              <a:rPr lang="en-IN" dirty="0" smtClean="0"/>
              <a:t>Data harmonization</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339454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2763" y="489084"/>
            <a:ext cx="11524647" cy="5892465"/>
          </a:xfrm>
          <a:prstGeom prst="rect">
            <a:avLst/>
          </a:prstGeom>
        </p:spPr>
      </p:pic>
    </p:spTree>
    <p:extLst>
      <p:ext uri="{BB962C8B-B14F-4D97-AF65-F5344CB8AC3E}">
        <p14:creationId xmlns:p14="http://schemas.microsoft.com/office/powerpoint/2010/main" val="28183293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547</TotalTime>
  <Words>312</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Garamond</vt:lpstr>
      <vt:lpstr>Wingdings</vt:lpstr>
      <vt:lpstr>Organic</vt:lpstr>
      <vt:lpstr>DATA SCIENCE</vt:lpstr>
      <vt:lpstr>Objective</vt:lpstr>
      <vt:lpstr>Steps followed</vt:lpstr>
      <vt:lpstr>Contd……..</vt:lpstr>
      <vt:lpstr>PowerPoint Presentation</vt:lpstr>
      <vt:lpstr>Objective</vt:lpstr>
      <vt:lpstr>Data collection</vt:lpstr>
      <vt:lpstr>  Checking the Data </vt:lpstr>
      <vt:lpstr>PowerPoint Presentation</vt:lpstr>
      <vt:lpstr>Data pre-processing </vt:lpstr>
      <vt:lpstr>PowerPoint Presentation</vt:lpstr>
      <vt:lpstr>Exploratory Data Analysis (EDA) </vt:lpstr>
      <vt:lpstr>Encoding</vt:lpstr>
      <vt:lpstr>Machine Learning  </vt:lpstr>
      <vt:lpstr>PowerPoint Presentation</vt:lpstr>
      <vt:lpstr>PowerPoint Presentation</vt:lpstr>
      <vt:lpstr>Data prediction</vt:lpstr>
      <vt:lpstr>Prescriptive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LENOVO</dc:creator>
  <cp:lastModifiedBy>LENOVO</cp:lastModifiedBy>
  <cp:revision>20</cp:revision>
  <dcterms:created xsi:type="dcterms:W3CDTF">2024-05-09T17:04:25Z</dcterms:created>
  <dcterms:modified xsi:type="dcterms:W3CDTF">2024-05-10T13:47:04Z</dcterms:modified>
</cp:coreProperties>
</file>