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2" r:id="rId4"/>
    <p:sldId id="265" r:id="rId5"/>
    <p:sldId id="257" r:id="rId6"/>
    <p:sldId id="266" r:id="rId7"/>
    <p:sldId id="273" r:id="rId8"/>
    <p:sldId id="259" r:id="rId9"/>
    <p:sldId id="260" r:id="rId10"/>
    <p:sldId id="261" r:id="rId11"/>
    <p:sldId id="258" r:id="rId12"/>
    <p:sldId id="268" r:id="rId13"/>
    <p:sldId id="263" r:id="rId14"/>
    <p:sldId id="264" r:id="rId15"/>
    <p:sldId id="267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9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6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2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6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3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6.015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31B0E-3C09-4BB6-BE36-55BA424AE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sz="2600" b="1"/>
              <a:t>Generative Adversarial Networks in Computer Vision</a:t>
            </a:r>
            <a:br>
              <a:rPr lang="en-US" sz="2600"/>
            </a:br>
            <a:endParaRPr lang="en-US" sz="2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4F9A6-C45D-4D80-AD43-27ECBBDBC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/>
              <a:t>Shree Gowri Radhakrishna</a:t>
            </a:r>
          </a:p>
          <a:p>
            <a:pPr algn="ctr">
              <a:lnSpc>
                <a:spcPct val="90000"/>
              </a:lnSpc>
            </a:pPr>
            <a:r>
              <a:rPr lang="en-US" sz="1000"/>
              <a:t>Computer Science Department, San Jose State University</a:t>
            </a:r>
            <a:br>
              <a:rPr lang="en-US" sz="1000"/>
            </a:br>
            <a:endParaRPr lang="en-US" sz="1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308D2-6E13-4819-8A24-39F09B464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36" b="20437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401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4997-9DA9-452A-A0C7-C24DE18B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Architecture-variant GANS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5C6B1-DF69-4F0E-B942-50F9C7CEE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310194"/>
            <a:ext cx="74104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5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8B21-0072-41AC-A0C0-BB7DC5F5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variant GAN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76BF7-9568-4BAA-B059-134908BC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14" y="1690688"/>
            <a:ext cx="94107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3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ACCD-6852-42E7-9A19-9C62D124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architecture-variants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508D-0305-4EE9-B179-52083B1A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proposed architecture-variants are able to improve image quality.</a:t>
            </a:r>
          </a:p>
          <a:p>
            <a:r>
              <a:rPr lang="en-US" dirty="0"/>
              <a:t>SAGAN is proposed for improving the capacity of multi-class learning in GANs, to produce more diverse images</a:t>
            </a:r>
          </a:p>
          <a:p>
            <a:r>
              <a:rPr lang="en-US" dirty="0"/>
              <a:t>PROGAN and </a:t>
            </a:r>
            <a:r>
              <a:rPr lang="en-US" dirty="0" err="1"/>
              <a:t>BigGAN</a:t>
            </a:r>
            <a:r>
              <a:rPr lang="en-US" dirty="0"/>
              <a:t> are able to produce high resolution images</a:t>
            </a:r>
          </a:p>
          <a:p>
            <a:r>
              <a:rPr lang="en-US" dirty="0"/>
              <a:t>SAGAN and </a:t>
            </a:r>
            <a:r>
              <a:rPr lang="en-US" dirty="0" err="1"/>
              <a:t>BigGAN</a:t>
            </a:r>
            <a:r>
              <a:rPr lang="en-US" dirty="0"/>
              <a:t> is effective for the vanishing gradient challenge</a:t>
            </a:r>
          </a:p>
        </p:txBody>
      </p:sp>
    </p:spTree>
    <p:extLst>
      <p:ext uri="{BB962C8B-B14F-4D97-AF65-F5344CB8AC3E}">
        <p14:creationId xmlns:p14="http://schemas.microsoft.com/office/powerpoint/2010/main" val="167800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6128-F95C-464A-8261-4FCE7FB0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– variant 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F22F-9948-448A-BC11-58453DD1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Wasserstein GAN (WGAN)</a:t>
            </a:r>
          </a:p>
          <a:p>
            <a:r>
              <a:rPr lang="en-US" dirty="0"/>
              <a:t>WGAN-GP</a:t>
            </a:r>
          </a:p>
          <a:p>
            <a:r>
              <a:rPr lang="en-US" dirty="0"/>
              <a:t>Least Square GAN (LSGAN)</a:t>
            </a:r>
          </a:p>
          <a:p>
            <a:r>
              <a:rPr lang="en-US" dirty="0"/>
              <a:t>f-GAN</a:t>
            </a:r>
          </a:p>
          <a:p>
            <a:r>
              <a:rPr lang="en-US" dirty="0"/>
              <a:t>Unrolled GAN (UGAN)</a:t>
            </a:r>
          </a:p>
          <a:p>
            <a:r>
              <a:rPr lang="en-US" dirty="0"/>
              <a:t>Loss Sensitive GAN (LS-GAN)</a:t>
            </a:r>
          </a:p>
          <a:p>
            <a:r>
              <a:rPr lang="en-US" dirty="0"/>
              <a:t>Mode Regularized GAN (MRGAN)</a:t>
            </a:r>
          </a:p>
          <a:p>
            <a:r>
              <a:rPr lang="en-US" dirty="0"/>
              <a:t>Geometric GAN</a:t>
            </a:r>
          </a:p>
          <a:p>
            <a:r>
              <a:rPr lang="en-US" dirty="0"/>
              <a:t>Relativistic GAN (RGAN)</a:t>
            </a:r>
          </a:p>
          <a:p>
            <a:r>
              <a:rPr lang="en-US" dirty="0"/>
              <a:t>Spectral normalization GAN (SN-GAN)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4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7B98-9CFC-46C4-97E8-4FB74766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Loss – variant GANs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BB6CC-FD7E-44B7-A3BB-B0886B22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325900"/>
            <a:ext cx="86010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3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7E9D-4927-4F69-A113-2E66D609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loss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7975-C84A-466E-AAEE-36918A25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Losses of LSGAN, RGAN and WGAN are similar to the original GAN loss</a:t>
            </a:r>
          </a:p>
          <a:p>
            <a:r>
              <a:rPr lang="en-US" dirty="0"/>
              <a:t>LSGAN argues that the vanishing gradient is mainly caused by the sigmoid function in the discriminator so it uses a least squares loss to optimize the GAN</a:t>
            </a:r>
          </a:p>
        </p:txBody>
      </p:sp>
    </p:spTree>
    <p:extLst>
      <p:ext uri="{BB962C8B-B14F-4D97-AF65-F5344CB8AC3E}">
        <p14:creationId xmlns:p14="http://schemas.microsoft.com/office/powerpoint/2010/main" val="417857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B0A6-2151-4111-8848-992DEF1F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31F6-5356-409C-8893-F0017AD5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Reviewed GAN-variants based on performance improvement</a:t>
            </a:r>
          </a:p>
          <a:p>
            <a:r>
              <a:rPr lang="en-US" dirty="0"/>
              <a:t>Stable training: improve loss functions</a:t>
            </a:r>
          </a:p>
          <a:p>
            <a:r>
              <a:rPr lang="en-US" dirty="0"/>
              <a:t>Image quality: progressive training in PROGRAN</a:t>
            </a:r>
          </a:p>
          <a:p>
            <a:r>
              <a:rPr lang="en-US" dirty="0"/>
              <a:t>Spectral Normalization has good generalization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9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A95D-DF67-40FF-BC4B-0013154C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205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1B0A-7F8A-474D-8666-484FD513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review of,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1925-9E5E-444B-87E4-6B7258EF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Generative Adversarial Networks in Computer Vision: A Survey and Taxonomy</a:t>
            </a:r>
          </a:p>
          <a:p>
            <a:pPr marL="0" indent="0">
              <a:buNone/>
            </a:pPr>
            <a:r>
              <a:rPr lang="en-US" dirty="0"/>
              <a:t>ZHENGWEI WANG,</a:t>
            </a:r>
          </a:p>
          <a:p>
            <a:pPr marL="0" indent="0">
              <a:buNone/>
            </a:pPr>
            <a:r>
              <a:rPr lang="en-US" dirty="0"/>
              <a:t>QI SHE, </a:t>
            </a:r>
          </a:p>
          <a:p>
            <a:pPr marL="0" indent="0">
              <a:buNone/>
            </a:pPr>
            <a:r>
              <a:rPr lang="en-US" dirty="0"/>
              <a:t>TOMÁS E. WARD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https://arxiv.org/abs/1906.01529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5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390D-3FD0-40B4-A907-3009020A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6EB1-FCED-4C46-A365-E02C35DC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GAN</a:t>
            </a:r>
          </a:p>
          <a:p>
            <a:r>
              <a:rPr lang="en-US" dirty="0"/>
              <a:t>Understand challenges of GANs and propose improvements</a:t>
            </a:r>
          </a:p>
          <a:p>
            <a:r>
              <a:rPr lang="en-US" dirty="0"/>
              <a:t>Look at various GAN architectures from 2 perspectives:</a:t>
            </a:r>
          </a:p>
          <a:p>
            <a:pPr lvl="1"/>
            <a:r>
              <a:rPr lang="en-US" dirty="0"/>
              <a:t>Architecture-variant</a:t>
            </a:r>
          </a:p>
          <a:p>
            <a:pPr lvl="1"/>
            <a:r>
              <a:rPr lang="en-US" dirty="0"/>
              <a:t>Loss-variant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4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5050-C745-487C-B0E4-4CC073CC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266A-381F-4548-87AA-A20B62DB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Deep Neural Networks</a:t>
            </a:r>
          </a:p>
          <a:p>
            <a:pPr lvl="1"/>
            <a:r>
              <a:rPr lang="en-US" dirty="0"/>
              <a:t>Discriminator</a:t>
            </a:r>
          </a:p>
          <a:p>
            <a:pPr lvl="1"/>
            <a:r>
              <a:rPr lang="en-US" dirty="0"/>
              <a:t>Generator</a:t>
            </a:r>
          </a:p>
          <a:p>
            <a:r>
              <a:rPr lang="en-US" dirty="0"/>
              <a:t>Discriminator optimized to distinguish real vs fake images</a:t>
            </a:r>
          </a:p>
          <a:p>
            <a:r>
              <a:rPr lang="en-US" dirty="0"/>
              <a:t>Generator creates images to fool discriminator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6478-7764-4D32-8E76-6CC3A14D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2017"/>
          </a:xfrm>
        </p:spPr>
        <p:txBody>
          <a:bodyPr/>
          <a:lstStyle/>
          <a:p>
            <a:r>
              <a:rPr lang="en-US" dirty="0"/>
              <a:t>Architecture of a 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6A7B-DAC4-4CE0-82B4-C9424AC3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766887"/>
            <a:ext cx="73247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9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52A3-90A2-4BF6-9298-E9ABE682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9A49-8F8D-421C-8236-7EA11955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Image generation</a:t>
            </a:r>
          </a:p>
          <a:p>
            <a:pPr lvl="1"/>
            <a:r>
              <a:rPr lang="en-US" dirty="0"/>
              <a:t>Image to image translation</a:t>
            </a:r>
          </a:p>
          <a:p>
            <a:pPr lvl="1"/>
            <a:r>
              <a:rPr lang="en-US" dirty="0"/>
              <a:t>Image super resolution</a:t>
            </a:r>
          </a:p>
          <a:p>
            <a:pPr lvl="1"/>
            <a:r>
              <a:rPr lang="en-US" dirty="0"/>
              <a:t>Image completion</a:t>
            </a:r>
          </a:p>
          <a:p>
            <a:r>
              <a:rPr lang="en-US" b="1" dirty="0"/>
              <a:t>Advantages over tradition Deep Generative Networks:</a:t>
            </a:r>
          </a:p>
          <a:p>
            <a:pPr lvl="1"/>
            <a:r>
              <a:rPr lang="en-US" dirty="0"/>
              <a:t>Produce better outputs than DGMs</a:t>
            </a:r>
          </a:p>
          <a:p>
            <a:pPr lvl="1"/>
            <a:r>
              <a:rPr lang="en-US" dirty="0"/>
              <a:t>Can train any type of network</a:t>
            </a:r>
          </a:p>
          <a:p>
            <a:pPr lvl="1"/>
            <a:r>
              <a:rPr lang="en-US" dirty="0"/>
              <a:t>No restriction on size of latent variable</a:t>
            </a:r>
          </a:p>
        </p:txBody>
      </p:sp>
    </p:spTree>
    <p:extLst>
      <p:ext uri="{BB962C8B-B14F-4D97-AF65-F5344CB8AC3E}">
        <p14:creationId xmlns:p14="http://schemas.microsoft.com/office/powerpoint/2010/main" val="333868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1CC4-934C-4767-A5A4-57BFE227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GANs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BC12-4EA4-43E5-9FD6-01AEB68F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High quality image generation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Diverse image generation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Stable training.</a:t>
            </a:r>
          </a:p>
        </p:txBody>
      </p:sp>
    </p:spTree>
    <p:extLst>
      <p:ext uri="{BB962C8B-B14F-4D97-AF65-F5344CB8AC3E}">
        <p14:creationId xmlns:p14="http://schemas.microsoft.com/office/powerpoint/2010/main" val="163614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FF71-1B7F-4BDA-8C61-36356C44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broad classification of 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18CE-26E3-48BD-820E-66EED6A7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Architecture – variant GANs</a:t>
            </a:r>
          </a:p>
          <a:p>
            <a:pPr lvl="1"/>
            <a:r>
              <a:rPr lang="en-US" dirty="0"/>
              <a:t>Focus on architectural improvements to solve issues</a:t>
            </a:r>
          </a:p>
          <a:p>
            <a:pPr lvl="1"/>
            <a:r>
              <a:rPr lang="en-US" i="1" dirty="0"/>
              <a:t>Network Size and Batch Size</a:t>
            </a:r>
            <a:endParaRPr lang="en-US" dirty="0"/>
          </a:p>
          <a:p>
            <a:r>
              <a:rPr lang="en-US" b="1" dirty="0"/>
              <a:t>Loss – variant GANs</a:t>
            </a:r>
          </a:p>
          <a:p>
            <a:pPr lvl="1"/>
            <a:r>
              <a:rPr lang="en-US" dirty="0"/>
              <a:t>Focus on modifying loss function to improve performance</a:t>
            </a:r>
          </a:p>
          <a:p>
            <a:pPr lvl="1"/>
            <a:r>
              <a:rPr lang="en-US" dirty="0"/>
              <a:t>Normalization and regularization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3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D2E6-E5BF-48F8-BEB8-7E190DDF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Variant 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ACB-F13E-48A5-AF87-ADC3396A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Fully-connected GAN (FCGAN)</a:t>
            </a:r>
          </a:p>
          <a:p>
            <a:r>
              <a:rPr lang="en-US" dirty="0"/>
              <a:t>Laplacian Pyramid of Adversarial Networks (LAPGAN)</a:t>
            </a:r>
          </a:p>
          <a:p>
            <a:r>
              <a:rPr lang="en-US" dirty="0"/>
              <a:t>Deep Convolutional GAN (DCGAN)</a:t>
            </a:r>
          </a:p>
          <a:p>
            <a:r>
              <a:rPr lang="en-US" dirty="0"/>
              <a:t>Boundary Equilibrium GAN (BEGAN)</a:t>
            </a:r>
          </a:p>
          <a:p>
            <a:r>
              <a:rPr lang="en-US" dirty="0"/>
              <a:t>Progressive GAN (PROGAN)</a:t>
            </a:r>
          </a:p>
          <a:p>
            <a:r>
              <a:rPr lang="en-US" dirty="0"/>
              <a:t>Self-attention GAN (SAGAN) </a:t>
            </a:r>
          </a:p>
          <a:p>
            <a:r>
              <a:rPr lang="en-US" dirty="0" err="1"/>
              <a:t>BigGAN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4307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415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Elephant</vt:lpstr>
      <vt:lpstr>BrushVTI</vt:lpstr>
      <vt:lpstr>Generative Adversarial Networks in Computer Vision </vt:lpstr>
      <vt:lpstr>A review of,</vt:lpstr>
      <vt:lpstr>Objective</vt:lpstr>
      <vt:lpstr>Architecture of GAN</vt:lpstr>
      <vt:lpstr>Architecture of a GAN</vt:lpstr>
      <vt:lpstr>Applications of GAN</vt:lpstr>
      <vt:lpstr>Challenges in GANs </vt:lpstr>
      <vt:lpstr>Two broad classification of GANs</vt:lpstr>
      <vt:lpstr>Architecture Variant GANS</vt:lpstr>
      <vt:lpstr>Performance of Architecture-variant GANS</vt:lpstr>
      <vt:lpstr>Architectural variant GAN comparison</vt:lpstr>
      <vt:lpstr>Summary of architecture-variants</vt:lpstr>
      <vt:lpstr>Loss – variant GANs</vt:lpstr>
      <vt:lpstr>Performance of Loss – variant GANs</vt:lpstr>
      <vt:lpstr>Summary of loss variants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 in Computer Vision </dc:title>
  <dc:creator>Shree Gowri R</dc:creator>
  <cp:lastModifiedBy>Shree Gowri R</cp:lastModifiedBy>
  <cp:revision>56</cp:revision>
  <dcterms:created xsi:type="dcterms:W3CDTF">2020-05-15T20:24:43Z</dcterms:created>
  <dcterms:modified xsi:type="dcterms:W3CDTF">2020-05-16T02:37:59Z</dcterms:modified>
</cp:coreProperties>
</file>