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baece3ef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baece3ef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baece3ef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baece3ef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baece3efb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baece3efb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baece3e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baece3e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baece3ef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baece3ef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baece3ef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baece3ef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a2c8762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a2c8762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baece3efb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baece3efb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baece3efb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baece3efb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baece3efb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baece3efb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a2c8762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a2c8762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a2c8762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a2c8762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baece3efb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baece3efb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a2c8762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a2c8762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a2c8762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a2c8762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baece3efb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baece3efb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baece3ef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baece3ef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baece3ef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baece3ef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2022 GLOBAL TECHNOLOGY SUMMER ANALYST PROGRAM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55000"/>
          </a:bodyPr>
          <a:lstStyle/>
          <a:p>
            <a:pPr indent="0" lvl="0" marL="0" rtl="0" algn="ctr">
              <a:spcBef>
                <a:spcPts val="0"/>
              </a:spcBef>
              <a:spcAft>
                <a:spcPts val="0"/>
              </a:spcAft>
              <a:buNone/>
            </a:pPr>
            <a:r>
              <a:rPr b="1" lang="en" sz="5400">
                <a:solidFill>
                  <a:schemeClr val="accent1"/>
                </a:solidFill>
                <a:latin typeface="PT Sans Narrow"/>
                <a:ea typeface="PT Sans Narrow"/>
                <a:cs typeface="PT Sans Narrow"/>
                <a:sym typeface="PT Sans Narrow"/>
              </a:rPr>
              <a:t>CONTAINERIZATION &amp; PIPELINES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emo </a:t>
            </a:r>
            <a:endParaRPr/>
          </a:p>
        </p:txBody>
      </p:sp>
      <p:sp>
        <p:nvSpPr>
          <p:cNvPr id="124" name="Google Shape;124;p22"/>
          <p:cNvSpPr txBox="1"/>
          <p:nvPr>
            <p:ph idx="1" type="body"/>
          </p:nvPr>
        </p:nvSpPr>
        <p:spPr>
          <a:xfrm>
            <a:off x="311700" y="11524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Jenkins Freestyle Project</a:t>
            </a:r>
            <a:endParaRPr/>
          </a:p>
          <a:p>
            <a:pPr indent="0" lvl="0" marL="0" rtl="0" algn="l">
              <a:spcBef>
                <a:spcPts val="1200"/>
              </a:spcBef>
              <a:spcAft>
                <a:spcPts val="1200"/>
              </a:spcAft>
              <a:buNone/>
            </a:pPr>
            <a:r>
              <a:t/>
            </a:r>
            <a:endParaRPr/>
          </a:p>
        </p:txBody>
      </p:sp>
      <p:pic>
        <p:nvPicPr>
          <p:cNvPr id="125" name="Google Shape;125;p22"/>
          <p:cNvPicPr preferRelativeResize="0"/>
          <p:nvPr/>
        </p:nvPicPr>
        <p:blipFill>
          <a:blip r:embed="rId3">
            <a:alphaModFix/>
          </a:blip>
          <a:stretch>
            <a:fillRect/>
          </a:stretch>
        </p:blipFill>
        <p:spPr>
          <a:xfrm>
            <a:off x="409550" y="1834974"/>
            <a:ext cx="8324899" cy="310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emo </a:t>
            </a:r>
            <a:endParaRPr/>
          </a:p>
        </p:txBody>
      </p:sp>
      <p:sp>
        <p:nvSpPr>
          <p:cNvPr id="131" name="Google Shape;131;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Jenkins Pipeline Build</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32" name="Google Shape;132;p23"/>
          <p:cNvPicPr preferRelativeResize="0"/>
          <p:nvPr/>
        </p:nvPicPr>
        <p:blipFill>
          <a:blip r:embed="rId3">
            <a:alphaModFix/>
          </a:blip>
          <a:stretch>
            <a:fillRect/>
          </a:stretch>
        </p:blipFill>
        <p:spPr>
          <a:xfrm>
            <a:off x="965850" y="1981999"/>
            <a:ext cx="7212301" cy="2698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emo </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Openshift Dashboard</a:t>
            </a:r>
            <a:endParaRPr/>
          </a:p>
          <a:p>
            <a:pPr indent="0" lvl="0" marL="457200" rtl="0" algn="l">
              <a:spcBef>
                <a:spcPts val="1200"/>
              </a:spcBef>
              <a:spcAft>
                <a:spcPts val="1200"/>
              </a:spcAft>
              <a:buNone/>
            </a:pPr>
            <a:r>
              <a:t/>
            </a:r>
            <a:endParaRPr/>
          </a:p>
        </p:txBody>
      </p:sp>
      <p:pic>
        <p:nvPicPr>
          <p:cNvPr id="139" name="Google Shape;139;p24"/>
          <p:cNvPicPr preferRelativeResize="0"/>
          <p:nvPr/>
        </p:nvPicPr>
        <p:blipFill>
          <a:blip r:embed="rId3">
            <a:alphaModFix/>
          </a:blip>
          <a:stretch>
            <a:fillRect/>
          </a:stretch>
        </p:blipFill>
        <p:spPr>
          <a:xfrm>
            <a:off x="570725" y="1863676"/>
            <a:ext cx="8002550" cy="306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emo </a:t>
            </a:r>
            <a:endParaRPr/>
          </a:p>
        </p:txBody>
      </p:sp>
      <p:sp>
        <p:nvSpPr>
          <p:cNvPr id="145" name="Google Shape;145;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Openshift Route creation successful</a:t>
            </a:r>
            <a:endParaRPr/>
          </a:p>
          <a:p>
            <a:pPr indent="0" lvl="0" marL="457200" rtl="0" algn="l">
              <a:spcBef>
                <a:spcPts val="1200"/>
              </a:spcBef>
              <a:spcAft>
                <a:spcPts val="1200"/>
              </a:spcAft>
              <a:buNone/>
            </a:pPr>
            <a:r>
              <a:t/>
            </a:r>
            <a:endParaRPr/>
          </a:p>
        </p:txBody>
      </p:sp>
      <p:pic>
        <p:nvPicPr>
          <p:cNvPr id="146" name="Google Shape;146;p25"/>
          <p:cNvPicPr preferRelativeResize="0"/>
          <p:nvPr/>
        </p:nvPicPr>
        <p:blipFill>
          <a:blip r:embed="rId3">
            <a:alphaModFix/>
          </a:blip>
          <a:stretch>
            <a:fillRect/>
          </a:stretch>
        </p:blipFill>
        <p:spPr>
          <a:xfrm>
            <a:off x="369975" y="1800225"/>
            <a:ext cx="8392026" cy="283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t>
            </a:r>
            <a:endParaRPr/>
          </a:p>
        </p:txBody>
      </p:sp>
      <p:pic>
        <p:nvPicPr>
          <p:cNvPr id="152" name="Google Shape;152;p26"/>
          <p:cNvPicPr preferRelativeResize="0"/>
          <p:nvPr/>
        </p:nvPicPr>
        <p:blipFill>
          <a:blip r:embed="rId3">
            <a:alphaModFix/>
          </a:blip>
          <a:stretch>
            <a:fillRect/>
          </a:stretch>
        </p:blipFill>
        <p:spPr>
          <a:xfrm>
            <a:off x="2196500" y="1152425"/>
            <a:ext cx="4750975" cy="36526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t>
            </a:r>
            <a:endParaRPr/>
          </a:p>
        </p:txBody>
      </p:sp>
      <p:pic>
        <p:nvPicPr>
          <p:cNvPr id="158" name="Google Shape;158;p27"/>
          <p:cNvPicPr preferRelativeResize="0"/>
          <p:nvPr/>
        </p:nvPicPr>
        <p:blipFill>
          <a:blip r:embed="rId3">
            <a:alphaModFix/>
          </a:blip>
          <a:stretch>
            <a:fillRect/>
          </a:stretch>
        </p:blipFill>
        <p:spPr>
          <a:xfrm>
            <a:off x="234625" y="1152425"/>
            <a:ext cx="6402301" cy="3686275"/>
          </a:xfrm>
          <a:prstGeom prst="rect">
            <a:avLst/>
          </a:prstGeom>
          <a:noFill/>
          <a:ln>
            <a:noFill/>
          </a:ln>
        </p:spPr>
      </p:pic>
      <p:pic>
        <p:nvPicPr>
          <p:cNvPr id="159" name="Google Shape;159;p27"/>
          <p:cNvPicPr preferRelativeResize="0"/>
          <p:nvPr/>
        </p:nvPicPr>
        <p:blipFill>
          <a:blip r:embed="rId4">
            <a:alphaModFix/>
          </a:blip>
          <a:stretch>
            <a:fillRect/>
          </a:stretch>
        </p:blipFill>
        <p:spPr>
          <a:xfrm>
            <a:off x="6859750" y="203025"/>
            <a:ext cx="2199250" cy="4805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 of improvement</a:t>
            </a:r>
            <a:endParaRPr/>
          </a:p>
        </p:txBody>
      </p:sp>
      <p:sp>
        <p:nvSpPr>
          <p:cNvPr id="165" name="Google Shape;165;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Frontend of the application can be improved with CSS and added functionalities.</a:t>
            </a:r>
            <a:endParaRPr/>
          </a:p>
          <a:p>
            <a:pPr indent="-342900" lvl="0" marL="457200" rtl="0" algn="l">
              <a:spcBef>
                <a:spcPts val="0"/>
              </a:spcBef>
              <a:spcAft>
                <a:spcPts val="0"/>
              </a:spcAft>
              <a:buSzPts val="1800"/>
              <a:buChar char="●"/>
            </a:pPr>
            <a:r>
              <a:rPr lang="en"/>
              <a:t>Visualization options can be further improved.</a:t>
            </a:r>
            <a:endParaRPr/>
          </a:p>
          <a:p>
            <a:pPr indent="-342900" lvl="0" marL="457200" rtl="0" algn="l">
              <a:spcBef>
                <a:spcPts val="0"/>
              </a:spcBef>
              <a:spcAft>
                <a:spcPts val="0"/>
              </a:spcAft>
              <a:buSzPts val="1800"/>
              <a:buChar char="●"/>
            </a:pPr>
            <a:r>
              <a:rPr lang="en"/>
              <a:t>Add a test stage to the Jenkinsfile.</a:t>
            </a:r>
            <a:endParaRPr/>
          </a:p>
          <a:p>
            <a:pPr indent="-342900" lvl="0" marL="457200" rtl="0" algn="l">
              <a:spcBef>
                <a:spcPts val="0"/>
              </a:spcBef>
              <a:spcAft>
                <a:spcPts val="0"/>
              </a:spcAft>
              <a:buSzPts val="1800"/>
              <a:buChar char="●"/>
            </a:pPr>
            <a:r>
              <a:rPr lang="en"/>
              <a:t>Schedule the build process.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Takeaways</a:t>
            </a:r>
            <a:endParaRPr/>
          </a:p>
        </p:txBody>
      </p:sp>
      <p:sp>
        <p:nvSpPr>
          <p:cNvPr id="171" name="Google Shape;171;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Getting familiarized with modern technologies like cloud.</a:t>
            </a:r>
            <a:endParaRPr/>
          </a:p>
          <a:p>
            <a:pPr indent="-342900" lvl="0" marL="457200" rtl="0" algn="l">
              <a:spcBef>
                <a:spcPts val="0"/>
              </a:spcBef>
              <a:spcAft>
                <a:spcPts val="0"/>
              </a:spcAft>
              <a:buSzPts val="1800"/>
              <a:buChar char="●"/>
            </a:pPr>
            <a:r>
              <a:rPr lang="en"/>
              <a:t>Trying hands on AWS.</a:t>
            </a:r>
            <a:endParaRPr/>
          </a:p>
          <a:p>
            <a:pPr indent="-342900" lvl="0" marL="457200" rtl="0" algn="l">
              <a:spcBef>
                <a:spcPts val="0"/>
              </a:spcBef>
              <a:spcAft>
                <a:spcPts val="0"/>
              </a:spcAft>
              <a:buSzPts val="1800"/>
              <a:buChar char="●"/>
            </a:pPr>
            <a:r>
              <a:rPr lang="en"/>
              <a:t>Got a chance to explore Git, Bitbucket, Docker and Jenkins.</a:t>
            </a:r>
            <a:endParaRPr/>
          </a:p>
          <a:p>
            <a:pPr indent="-342900" lvl="0" marL="457200" rtl="0" algn="l">
              <a:spcBef>
                <a:spcPts val="0"/>
              </a:spcBef>
              <a:spcAft>
                <a:spcPts val="0"/>
              </a:spcAft>
              <a:buSzPts val="1800"/>
              <a:buChar char="●"/>
            </a:pPr>
            <a:r>
              <a:rPr lang="en"/>
              <a:t>Introduction to containerization, dockerization, freestyle project, pipelining, to name a few.</a:t>
            </a:r>
            <a:endParaRPr/>
          </a:p>
          <a:p>
            <a:pPr indent="-342900" lvl="0" marL="457200" rtl="0" algn="l">
              <a:spcBef>
                <a:spcPts val="0"/>
              </a:spcBef>
              <a:spcAft>
                <a:spcPts val="0"/>
              </a:spcAft>
              <a:buSzPts val="1800"/>
              <a:buChar char="●"/>
            </a:pPr>
            <a:r>
              <a:rPr lang="en"/>
              <a:t>Kahoot! improving reaction times :P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7" name="Google Shape;177;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Lastly and most importantly, we would like to express our gratitude towards all the instructors for the NEUEDA Training Program. Thanking you for an insightful training session and for being available for addressing our queries. We would like to thank you for giving us an opportunity to put up into practice, the skills you introduced us to.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81775" y="196577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340"/>
              <a:t>THANK YOU!</a:t>
            </a:r>
            <a:endParaRPr sz="53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86350" y="1445450"/>
            <a:ext cx="8571300" cy="942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Problem Statement: To create and deploy an Exploratory Data Analysis application.</a:t>
            </a:r>
            <a:endParaRPr/>
          </a:p>
        </p:txBody>
      </p:sp>
      <p:sp>
        <p:nvSpPr>
          <p:cNvPr id="73" name="Google Shape;73;p14"/>
          <p:cNvSpPr txBox="1"/>
          <p:nvPr>
            <p:ph type="title"/>
          </p:nvPr>
        </p:nvSpPr>
        <p:spPr>
          <a:xfrm>
            <a:off x="286350" y="308475"/>
            <a:ext cx="8571300" cy="942000"/>
          </a:xfrm>
          <a:prstGeom prst="rect">
            <a:avLst/>
          </a:prstGeom>
          <a:solidFill>
            <a:schemeClr val="lt1"/>
          </a:solidFill>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5200">
                <a:solidFill>
                  <a:schemeClr val="dk1"/>
                </a:solidFill>
                <a:latin typeface="Impact"/>
                <a:ea typeface="Impact"/>
                <a:cs typeface="Impact"/>
                <a:sym typeface="Impact"/>
              </a:rPr>
              <a:t>EDA TOOL</a:t>
            </a:r>
            <a:endParaRPr sz="5200">
              <a:solidFill>
                <a:schemeClr val="dk1"/>
              </a:solidFill>
              <a:latin typeface="Impact"/>
              <a:ea typeface="Impact"/>
              <a:cs typeface="Impact"/>
              <a:sym typeface="Impact"/>
            </a:endParaRPr>
          </a:p>
        </p:txBody>
      </p:sp>
      <p:sp>
        <p:nvSpPr>
          <p:cNvPr id="74" name="Google Shape;74;p14"/>
          <p:cNvSpPr txBox="1"/>
          <p:nvPr/>
        </p:nvSpPr>
        <p:spPr>
          <a:xfrm>
            <a:off x="154175" y="2690875"/>
            <a:ext cx="8871600" cy="232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Open Sans"/>
                <a:ea typeface="Open Sans"/>
                <a:cs typeface="Open Sans"/>
                <a:sym typeface="Open Sans"/>
              </a:rPr>
              <a:t>GROUP 13</a:t>
            </a:r>
            <a:endParaRPr b="1" sz="1700">
              <a:solidFill>
                <a:schemeClr val="lt1"/>
              </a:solidFill>
              <a:latin typeface="Open Sans"/>
              <a:ea typeface="Open Sans"/>
              <a:cs typeface="Open Sans"/>
              <a:sym typeface="Open Sans"/>
            </a:endParaRPr>
          </a:p>
          <a:p>
            <a:pPr indent="0" lvl="0" marL="0" rtl="0" algn="ctr">
              <a:spcBef>
                <a:spcPts val="0"/>
              </a:spcBef>
              <a:spcAft>
                <a:spcPts val="0"/>
              </a:spcAft>
              <a:buNone/>
            </a:pPr>
            <a:r>
              <a:t/>
            </a:r>
            <a:endParaRPr b="1" sz="1700">
              <a:solidFill>
                <a:schemeClr val="lt1"/>
              </a:solidFill>
              <a:latin typeface="Open Sans"/>
              <a:ea typeface="Open Sans"/>
              <a:cs typeface="Open Sans"/>
              <a:sym typeface="Open Sans"/>
            </a:endParaRPr>
          </a:p>
          <a:p>
            <a:pPr indent="0" lvl="0" marL="0" rtl="0" algn="ctr">
              <a:spcBef>
                <a:spcPts val="0"/>
              </a:spcBef>
              <a:spcAft>
                <a:spcPts val="0"/>
              </a:spcAft>
              <a:buNone/>
            </a:pPr>
            <a:r>
              <a:rPr lang="en" sz="1500">
                <a:latin typeface="Open Sans"/>
                <a:ea typeface="Open Sans"/>
                <a:cs typeface="Open Sans"/>
                <a:sym typeface="Open Sans"/>
              </a:rPr>
              <a:t>MEMBERS</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                                                     GOWRI V S                            PARNAVI KULKARNI                                                                           </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                                                    PALAK JAIN                            RADHIKA WADEKAR</a:t>
            </a:r>
            <a:endParaRPr sz="15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rPr lang="en" sz="1500">
                <a:latin typeface="Open Sans"/>
                <a:ea typeface="Open Sans"/>
                <a:cs typeface="Open Sans"/>
                <a:sym typeface="Open Sans"/>
              </a:rPr>
              <a:t>                                                PRAYASH SWAIN                       SHARVARI PHADKE</a:t>
            </a:r>
            <a:endParaRPr sz="15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a:solidFill>
            <a:schemeClr val="dk1"/>
          </a:solidFill>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740"/>
              <a:t>CONTENTS</a:t>
            </a:r>
            <a:endParaRPr sz="3740"/>
          </a:p>
        </p:txBody>
      </p:sp>
      <p:sp>
        <p:nvSpPr>
          <p:cNvPr id="80" name="Google Shape;80;p15"/>
          <p:cNvSpPr txBox="1"/>
          <p:nvPr>
            <p:ph idx="1" type="body"/>
          </p:nvPr>
        </p:nvSpPr>
        <p:spPr>
          <a:xfrm>
            <a:off x="623400" y="1546625"/>
            <a:ext cx="8520600" cy="330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8400"/>
              <a:t>P</a:t>
            </a:r>
            <a:r>
              <a:rPr lang="en" sz="8400"/>
              <a:t>roject specifications</a:t>
            </a:r>
            <a:endParaRPr sz="8400"/>
          </a:p>
          <a:p>
            <a:pPr indent="-361950" lvl="0" marL="457200" rtl="0" algn="l">
              <a:spcBef>
                <a:spcPts val="1200"/>
              </a:spcBef>
              <a:spcAft>
                <a:spcPts val="0"/>
              </a:spcAft>
              <a:buSzPct val="100000"/>
              <a:buChar char="●"/>
            </a:pPr>
            <a:r>
              <a:rPr lang="en" sz="8400"/>
              <a:t>Introduction and aims</a:t>
            </a:r>
            <a:endParaRPr sz="8400"/>
          </a:p>
          <a:p>
            <a:pPr indent="-361950" lvl="0" marL="457200" rtl="0" algn="l">
              <a:spcBef>
                <a:spcPts val="0"/>
              </a:spcBef>
              <a:spcAft>
                <a:spcPts val="0"/>
              </a:spcAft>
              <a:buSzPct val="100000"/>
              <a:buChar char="●"/>
            </a:pPr>
            <a:r>
              <a:rPr lang="en" sz="8400"/>
              <a:t>Tech stack and technologies used </a:t>
            </a:r>
            <a:endParaRPr sz="8400"/>
          </a:p>
          <a:p>
            <a:pPr indent="-361950" lvl="0" marL="457200" rtl="0" algn="l">
              <a:spcBef>
                <a:spcPts val="0"/>
              </a:spcBef>
              <a:spcAft>
                <a:spcPts val="0"/>
              </a:spcAft>
              <a:buSzPct val="100000"/>
              <a:buChar char="●"/>
            </a:pPr>
            <a:r>
              <a:rPr lang="en" sz="8400"/>
              <a:t>Flow and demo</a:t>
            </a:r>
            <a:endParaRPr sz="8400"/>
          </a:p>
          <a:p>
            <a:pPr indent="0" lvl="0" marL="0" rtl="0" algn="l">
              <a:spcBef>
                <a:spcPts val="1200"/>
              </a:spcBef>
              <a:spcAft>
                <a:spcPts val="0"/>
              </a:spcAft>
              <a:buNone/>
            </a:pPr>
            <a:r>
              <a:rPr lang="en" sz="8400"/>
              <a:t>Scope of improvement</a:t>
            </a:r>
            <a:endParaRPr sz="8400"/>
          </a:p>
          <a:p>
            <a:pPr indent="0" lvl="0" marL="0" rtl="0" algn="l">
              <a:spcBef>
                <a:spcPts val="1200"/>
              </a:spcBef>
              <a:spcAft>
                <a:spcPts val="0"/>
              </a:spcAft>
              <a:buNone/>
            </a:pPr>
            <a:r>
              <a:rPr lang="en" sz="8400"/>
              <a:t>Key Takeaways</a:t>
            </a:r>
            <a:endParaRPr sz="8400"/>
          </a:p>
          <a:p>
            <a:pPr indent="0" lvl="0" marL="0" rtl="0" algn="l">
              <a:spcBef>
                <a:spcPts val="1200"/>
              </a:spcBef>
              <a:spcAft>
                <a:spcPts val="0"/>
              </a:spcAft>
              <a:buNone/>
            </a:pPr>
            <a:r>
              <a:rPr lang="en" sz="8400"/>
              <a:t>Conclusion</a:t>
            </a:r>
            <a:endParaRPr sz="8400"/>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and Aims</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design an EDA tool which can be used by data scientists, data engineers, AI/ML/DevOps engineers, developers.</a:t>
            </a:r>
            <a:endParaRPr/>
          </a:p>
          <a:p>
            <a:pPr indent="-342900" lvl="0" marL="457200" rtl="0" algn="l">
              <a:spcBef>
                <a:spcPts val="0"/>
              </a:spcBef>
              <a:spcAft>
                <a:spcPts val="0"/>
              </a:spcAft>
              <a:buSzPts val="1800"/>
              <a:buChar char="-"/>
            </a:pPr>
            <a:r>
              <a:rPr lang="en"/>
              <a:t>Primary purpose: to present data inside a dataset in easy-to-understand format making feature-extraction easier.</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Reasons for choice &amp; role of technologies </a:t>
            </a:r>
            <a:endParaRPr/>
          </a:p>
        </p:txBody>
      </p:sp>
      <p:sp>
        <p:nvSpPr>
          <p:cNvPr id="92" name="Google Shape;92;p17"/>
          <p:cNvSpPr txBox="1"/>
          <p:nvPr>
            <p:ph idx="1" type="body"/>
          </p:nvPr>
        </p:nvSpPr>
        <p:spPr>
          <a:xfrm>
            <a:off x="311700" y="707400"/>
            <a:ext cx="8520600" cy="4261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Development phase:</a:t>
            </a:r>
            <a:endParaRPr/>
          </a:p>
          <a:p>
            <a:pPr indent="0" lvl="0" marL="0" rtl="0" algn="l">
              <a:spcBef>
                <a:spcPts val="1200"/>
              </a:spcBef>
              <a:spcAft>
                <a:spcPts val="0"/>
              </a:spcAft>
              <a:buNone/>
            </a:pPr>
            <a:r>
              <a:rPr lang="en"/>
              <a:t>Why Python? </a:t>
            </a:r>
            <a:endParaRPr/>
          </a:p>
          <a:p>
            <a:pPr indent="-317182" lvl="0" marL="457200" rtl="0" algn="l">
              <a:spcBef>
                <a:spcPts val="1200"/>
              </a:spcBef>
              <a:spcAft>
                <a:spcPts val="0"/>
              </a:spcAft>
              <a:buSzPct val="100000"/>
              <a:buChar char="-"/>
            </a:pPr>
            <a:r>
              <a:rPr lang="en"/>
              <a:t>Very effective while dealing with multimedia data, makes interaction with other technologies easier</a:t>
            </a:r>
            <a:endParaRPr/>
          </a:p>
          <a:p>
            <a:pPr indent="0" lvl="0" marL="0" rtl="0" algn="l">
              <a:spcBef>
                <a:spcPts val="1200"/>
              </a:spcBef>
              <a:spcAft>
                <a:spcPts val="0"/>
              </a:spcAft>
              <a:buNone/>
            </a:pPr>
            <a:r>
              <a:rPr lang="en"/>
              <a:t>Why Flask?</a:t>
            </a:r>
            <a:endParaRPr/>
          </a:p>
          <a:p>
            <a:pPr indent="-317182" lvl="0" marL="457200" rtl="0" algn="l">
              <a:spcBef>
                <a:spcPts val="1200"/>
              </a:spcBef>
              <a:spcAft>
                <a:spcPts val="0"/>
              </a:spcAft>
              <a:buSzPct val="100000"/>
              <a:buChar char="-"/>
            </a:pPr>
            <a:r>
              <a:rPr lang="en"/>
              <a:t>Lightweight yet robust framework</a:t>
            </a:r>
            <a:endParaRPr/>
          </a:p>
          <a:p>
            <a:pPr indent="0" lvl="0" marL="0" rtl="0" algn="l">
              <a:spcBef>
                <a:spcPts val="1200"/>
              </a:spcBef>
              <a:spcAft>
                <a:spcPts val="0"/>
              </a:spcAft>
              <a:buNone/>
            </a:pPr>
            <a:r>
              <a:rPr lang="en"/>
              <a:t>Deployment phase:</a:t>
            </a:r>
            <a:endParaRPr/>
          </a:p>
          <a:p>
            <a:pPr indent="0" lvl="0" marL="0" rtl="0" algn="l">
              <a:spcBef>
                <a:spcPts val="1200"/>
              </a:spcBef>
              <a:spcAft>
                <a:spcPts val="0"/>
              </a:spcAft>
              <a:buNone/>
            </a:pPr>
            <a:r>
              <a:rPr lang="en"/>
              <a:t>Why Jenkins?</a:t>
            </a:r>
            <a:endParaRPr/>
          </a:p>
          <a:p>
            <a:pPr indent="-317182" lvl="0" marL="457200" rtl="0" algn="l">
              <a:spcBef>
                <a:spcPts val="1200"/>
              </a:spcBef>
              <a:spcAft>
                <a:spcPts val="0"/>
              </a:spcAft>
              <a:buSzPct val="100000"/>
              <a:buChar char="-"/>
            </a:pPr>
            <a:r>
              <a:rPr lang="en"/>
              <a:t>CI/CD pipeline for building, testing and deplo</a:t>
            </a:r>
            <a:r>
              <a:rPr lang="en"/>
              <a:t>ying </a:t>
            </a:r>
            <a:endParaRPr/>
          </a:p>
          <a:p>
            <a:pPr indent="-317182" lvl="0" marL="457200" rtl="0" algn="l">
              <a:spcBef>
                <a:spcPts val="0"/>
              </a:spcBef>
              <a:spcAft>
                <a:spcPts val="0"/>
              </a:spcAft>
              <a:buSzPct val="100000"/>
              <a:buChar char="-"/>
            </a:pPr>
            <a:r>
              <a:rPr lang="en"/>
              <a:t>Deployment on Openshift</a:t>
            </a:r>
            <a:endParaRPr/>
          </a:p>
          <a:p>
            <a:pPr indent="0" lvl="0" marL="0" rtl="0" algn="l">
              <a:spcBef>
                <a:spcPts val="1200"/>
              </a:spcBef>
              <a:spcAft>
                <a:spcPts val="0"/>
              </a:spcAft>
              <a:buNone/>
            </a:pPr>
            <a:r>
              <a:rPr lang="en"/>
              <a:t>Why Docker?</a:t>
            </a:r>
            <a:endParaRPr/>
          </a:p>
          <a:p>
            <a:pPr indent="-317182" lvl="0" marL="457200" rtl="0" algn="l">
              <a:spcBef>
                <a:spcPts val="1200"/>
              </a:spcBef>
              <a:spcAft>
                <a:spcPts val="0"/>
              </a:spcAft>
              <a:buSzPct val="100000"/>
              <a:buChar char="-"/>
            </a:pPr>
            <a:r>
              <a:rPr lang="en"/>
              <a:t>To containerize the application, and create an easily access</a:t>
            </a:r>
            <a:r>
              <a:rPr lang="en"/>
              <a:t>ible docker image out of 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Techstack and technologies </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Backend: Python &amp; Flask</a:t>
            </a:r>
            <a:endParaRPr/>
          </a:p>
          <a:p>
            <a:pPr indent="-342900" lvl="0" marL="457200" rtl="0" algn="l">
              <a:spcBef>
                <a:spcPts val="0"/>
              </a:spcBef>
              <a:spcAft>
                <a:spcPts val="0"/>
              </a:spcAft>
              <a:buSzPts val="1800"/>
              <a:buChar char="-"/>
            </a:pPr>
            <a:r>
              <a:rPr lang="en"/>
              <a:t>Frontend: HTML</a:t>
            </a:r>
            <a:endParaRPr/>
          </a:p>
          <a:p>
            <a:pPr indent="-342900" lvl="0" marL="457200" rtl="0" algn="l">
              <a:spcBef>
                <a:spcPts val="0"/>
              </a:spcBef>
              <a:spcAft>
                <a:spcPts val="0"/>
              </a:spcAft>
              <a:buSzPts val="1800"/>
              <a:buChar char="-"/>
            </a:pPr>
            <a:r>
              <a:rPr lang="en"/>
              <a:t>GitHub</a:t>
            </a:r>
            <a:endParaRPr/>
          </a:p>
          <a:p>
            <a:pPr indent="-342900" lvl="0" marL="457200" rtl="0" algn="l">
              <a:spcBef>
                <a:spcPts val="0"/>
              </a:spcBef>
              <a:spcAft>
                <a:spcPts val="0"/>
              </a:spcAft>
              <a:buSzPts val="1800"/>
              <a:buChar char="-"/>
            </a:pPr>
            <a:r>
              <a:rPr lang="en"/>
              <a:t>Jenkins</a:t>
            </a:r>
            <a:endParaRPr/>
          </a:p>
          <a:p>
            <a:pPr indent="-342900" lvl="0" marL="457200" rtl="0" algn="l">
              <a:spcBef>
                <a:spcPts val="0"/>
              </a:spcBef>
              <a:spcAft>
                <a:spcPts val="0"/>
              </a:spcAft>
              <a:buSzPts val="1800"/>
              <a:buChar char="-"/>
            </a:pPr>
            <a:r>
              <a:rPr lang="en"/>
              <a:t>Docker</a:t>
            </a:r>
            <a:endParaRPr/>
          </a:p>
          <a:p>
            <a:pPr indent="-342900" lvl="0" marL="457200" rtl="0" algn="l">
              <a:spcBef>
                <a:spcPts val="0"/>
              </a:spcBef>
              <a:spcAft>
                <a:spcPts val="0"/>
              </a:spcAft>
              <a:buSzPts val="1800"/>
              <a:buChar char="-"/>
            </a:pPr>
            <a:r>
              <a:rPr lang="en"/>
              <a:t>OpenShift</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a:t>
            </a:r>
            <a:endParaRPr/>
          </a:p>
        </p:txBody>
      </p:sp>
      <p:sp>
        <p:nvSpPr>
          <p:cNvPr id="104" name="Google Shape;104;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Python code development (app.py), including all the libraries required.</a:t>
            </a:r>
            <a:endParaRPr/>
          </a:p>
          <a:p>
            <a:pPr indent="-342900" lvl="0" marL="457200" rtl="0" algn="l">
              <a:spcBef>
                <a:spcPts val="0"/>
              </a:spcBef>
              <a:spcAft>
                <a:spcPts val="0"/>
              </a:spcAft>
              <a:buSzPts val="1800"/>
              <a:buChar char="-"/>
            </a:pPr>
            <a:r>
              <a:rPr lang="en"/>
              <a:t>Converting the python code to a flask application.                                              	</a:t>
            </a:r>
            <a:endParaRPr/>
          </a:p>
          <a:p>
            <a:pPr indent="-342900" lvl="0" marL="457200" rtl="0" algn="l">
              <a:spcBef>
                <a:spcPts val="0"/>
              </a:spcBef>
              <a:spcAft>
                <a:spcPts val="0"/>
              </a:spcAft>
              <a:buSzPts val="1800"/>
              <a:buChar char="-"/>
            </a:pPr>
            <a:r>
              <a:rPr lang="en"/>
              <a:t>Creating Dockerfile and Jenkinsfile for the files.</a:t>
            </a:r>
            <a:endParaRPr/>
          </a:p>
          <a:p>
            <a:pPr indent="-342900" lvl="0" marL="457200" rtl="0" algn="l">
              <a:spcBef>
                <a:spcPts val="0"/>
              </a:spcBef>
              <a:spcAft>
                <a:spcPts val="0"/>
              </a:spcAft>
              <a:buSzPts val="1800"/>
              <a:buChar char="-"/>
            </a:pPr>
            <a:r>
              <a:rPr lang="en"/>
              <a:t>Uploading the application to github followed by carrying out the build process in Jenkins.																							</a:t>
            </a:r>
            <a:endParaRPr/>
          </a:p>
          <a:p>
            <a:pPr indent="-342900" lvl="0" marL="457200" rtl="0" algn="l">
              <a:spcBef>
                <a:spcPts val="0"/>
              </a:spcBef>
              <a:spcAft>
                <a:spcPts val="0"/>
              </a:spcAft>
              <a:buSzPts val="1800"/>
              <a:buChar char="-"/>
            </a:pPr>
            <a:r>
              <a:rPr lang="en"/>
              <a:t>Input: dataset csv file, name of ‘Class’ column</a:t>
            </a:r>
            <a:endParaRPr/>
          </a:p>
          <a:p>
            <a:pPr indent="-342900" lvl="0" marL="457200" rtl="0" algn="l">
              <a:spcBef>
                <a:spcPts val="0"/>
              </a:spcBef>
              <a:spcAft>
                <a:spcPts val="0"/>
              </a:spcAft>
              <a:buSzPts val="1800"/>
              <a:buChar char="-"/>
            </a:pPr>
            <a:r>
              <a:rPr lang="en"/>
              <a:t>Outputs: properties and data visualizations about every column in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Dockerfile</a:t>
            </a:r>
            <a:endParaRPr/>
          </a:p>
          <a:p>
            <a:pPr indent="0" lvl="0" marL="457200" rtl="0" algn="l">
              <a:spcBef>
                <a:spcPts val="120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383500" y="1800225"/>
            <a:ext cx="8337900" cy="306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Jenkinsfile</a:t>
            </a:r>
            <a:endParaRPr/>
          </a:p>
          <a:p>
            <a:pPr indent="0" lvl="0" marL="457200" rtl="0" algn="l">
              <a:spcBef>
                <a:spcPts val="1200"/>
              </a:spcBef>
              <a:spcAft>
                <a:spcPts val="1200"/>
              </a:spcAft>
              <a:buNone/>
            </a:pPr>
            <a:r>
              <a:t/>
            </a:r>
            <a:endParaRPr/>
          </a:p>
        </p:txBody>
      </p:sp>
      <p:pic>
        <p:nvPicPr>
          <p:cNvPr id="118" name="Google Shape;118;p21"/>
          <p:cNvPicPr preferRelativeResize="0"/>
          <p:nvPr/>
        </p:nvPicPr>
        <p:blipFill>
          <a:blip r:embed="rId3">
            <a:alphaModFix/>
          </a:blip>
          <a:stretch>
            <a:fillRect/>
          </a:stretch>
        </p:blipFill>
        <p:spPr>
          <a:xfrm>
            <a:off x="311700" y="1733775"/>
            <a:ext cx="8436749" cy="3302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