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ri dm" userId="b376fe2817fc2427" providerId="LiveId" clId="{2533B71A-7894-4C59-BB3E-BE9E44E8F3D8}"/>
    <pc:docChg chg="undo custSel modSld">
      <pc:chgData name="gowri dm" userId="b376fe2817fc2427" providerId="LiveId" clId="{2533B71A-7894-4C59-BB3E-BE9E44E8F3D8}" dt="2025-04-16T14:42:46.942" v="51" actId="20577"/>
      <pc:docMkLst>
        <pc:docMk/>
      </pc:docMkLst>
      <pc:sldChg chg="modNotesTx">
        <pc:chgData name="gowri dm" userId="b376fe2817fc2427" providerId="LiveId" clId="{2533B71A-7894-4C59-BB3E-BE9E44E8F3D8}" dt="2025-04-16T14:42:46.942" v="51" actId="20577"/>
        <pc:sldMkLst>
          <pc:docMk/>
          <pc:sldMk cId="2092741936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C6EAD7-3FFB-46ED-B8FD-72463AEC51C1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64936-6970-4090-9FFE-595396BB80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suraj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64936-6970-4090-9FFE-595396BB806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43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D7E2-680C-F2AE-CA28-77486ECA0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90FF4-1A44-E4CF-F488-B7A258B12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CFEEC-B37F-7FA0-AB7C-2289D835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A273-5505-43D4-ADF3-4C4936663FD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755CF-E20F-13BB-FB09-99057155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FD70-D50F-641A-F3A2-53B4279B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AF11-22C2-4CA4-899F-AF3AA8B1E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0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573C-E971-1751-766F-43D72442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A737C-4824-8393-0D86-639DF1EB7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E1EC7-3B5E-871E-FF5F-96EC09FA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A273-5505-43D4-ADF3-4C4936663FD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7907A-BB33-6801-A04B-8F8B0A9F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4EE6E-4DC4-0A25-535E-DAE00E51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AF11-22C2-4CA4-899F-AF3AA8B1E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343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6C7B2-5B4A-4FE0-D297-D0CBB966C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114C0-7BEA-F500-EDB2-687FAEC7A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BD522-4970-E46D-137A-3C34EE4E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A273-5505-43D4-ADF3-4C4936663FD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60FB4-B640-2D62-3AB9-F3E7361F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2F75B-9BE2-BBFD-9837-8D7C771F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AF11-22C2-4CA4-899F-AF3AA8B1E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58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4987-1830-BE82-C91E-2174C5808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E533A-C607-D721-EC61-EB39C7055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BFF29-0684-493B-A7A3-12D3E04C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A273-5505-43D4-ADF3-4C4936663FD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05A87-5EE3-5C2E-A60E-CEEF7DDA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9139-CCFF-F867-CBC8-57CA0607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AF11-22C2-4CA4-899F-AF3AA8B1E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86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07F8-D1D4-DA33-1511-99F4FAEB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59AB0-BF3F-0935-403B-9E26C8C4E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82B3D-76BD-5F4E-CE70-E8D94991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A273-5505-43D4-ADF3-4C4936663FD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5679B-1BA6-FB56-578E-C5ED01DC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02370-0035-732C-49FC-2C7C049BD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AF11-22C2-4CA4-899F-AF3AA8B1E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29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38C1-051E-C537-98C9-F77E3E4F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1A35-EA64-E6CE-A4FD-1F1BF9274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D460A-CB55-4B46-C074-55068BD04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67C24-F920-599C-69E5-59206E93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A273-5505-43D4-ADF3-4C4936663FD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6C7FF-5634-CCE7-1787-4864ACC4A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BC695-C695-7D86-178F-ACBB27BC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AF11-22C2-4CA4-899F-AF3AA8B1E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5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E23FA-0F82-3E5F-93B4-554A62F66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A86A2-5761-B0D9-5AE8-3C127381B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8074F-65B6-B3B4-4766-45F4641D1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D5A31-B622-2E4E-B007-2A34DB72E0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D59DC-923B-0B8B-91E2-95F2642BC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81308-0A74-522C-5370-21322A72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A273-5505-43D4-ADF3-4C4936663FD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E2028-558E-92ED-696B-CBA869027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0CEBA-FA49-7A46-8278-DB397F642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AF11-22C2-4CA4-899F-AF3AA8B1E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01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CF48-7739-6D76-4F0A-BD30DAD0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D69F2-2B40-3B7B-8E00-4259C45B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A273-5505-43D4-ADF3-4C4936663FD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10FC0-8D71-3E31-5699-B84F959F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65386-1781-1FF4-E5A7-CB29E528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AF11-22C2-4CA4-899F-AF3AA8B1E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46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98494-CF44-C37F-3148-1817820BD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A273-5505-43D4-ADF3-4C4936663FD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BED5D3-7C0F-509C-626B-97A9932D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52903-19B4-4D1C-26AE-CA572E75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AF11-22C2-4CA4-899F-AF3AA8B1E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53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662AF-45F3-23B3-44AA-45F28D22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2050A-A88A-5D3E-1191-0A0454C4B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D7D6D-1FA8-2414-0BCC-5621D4F95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376FC-2577-7A8B-1173-4CB37402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A273-5505-43D4-ADF3-4C4936663FD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6C4D2-55B3-35C1-3C54-EB2C2A7AE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0CD20-FB85-1F71-DBE8-F05027238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AF11-22C2-4CA4-899F-AF3AA8B1E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953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9E7A-E73B-5ADF-91CC-D9C70F6D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E9453-AED6-4F99-88CA-4CC6A22EF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6C6D0-1C06-8CC2-ECFB-E6828AFCC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A94F6-A0E2-F06B-CC62-0DDA764F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A273-5505-43D4-ADF3-4C4936663FD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9365C-F638-1627-14BC-103C8275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E2F66-17B0-740C-899A-A1237077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6AF11-22C2-4CA4-899F-AF3AA8B1E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95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D53E1-0D87-CAAB-AEC5-AA930A7D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158F0-6A81-30C8-BCEA-ADE215CF6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77EC3-46C5-3B06-39E2-CA564C30E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2FA273-5505-43D4-ADF3-4C4936663FD7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77739-F892-C849-8535-C56D0A9C2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52EB-AA1A-6F3B-69EB-7FE30A70F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6AF11-22C2-4CA4-899F-AF3AA8B1E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446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543BDEC-AF43-CB19-60B7-C1BDA86C2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1279"/>
            <a:ext cx="9144000" cy="2387600"/>
          </a:xfrm>
        </p:spPr>
        <p:txBody>
          <a:bodyPr>
            <a:normAutofit/>
          </a:bodyPr>
          <a:lstStyle/>
          <a:p>
            <a:r>
              <a:rPr lang="en-IN" b="1" dirty="0"/>
              <a:t>SVYASA</a:t>
            </a:r>
            <a:br>
              <a:rPr lang="en-IN" dirty="0"/>
            </a:br>
            <a:r>
              <a:rPr lang="en-IN" dirty="0"/>
              <a:t>-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Basics of Engineering-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E4A20C8-F734-A4B3-C0C4-8B544F363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Lecture Notes - ALU</a:t>
            </a:r>
          </a:p>
          <a:p>
            <a:r>
              <a:rPr lang="en-IN" dirty="0"/>
              <a:t>By</a:t>
            </a:r>
          </a:p>
          <a:p>
            <a:r>
              <a:rPr lang="en-IN" b="1" dirty="0"/>
              <a:t>BANESORI AYEKPAM</a:t>
            </a:r>
          </a:p>
          <a:p>
            <a:r>
              <a:rPr lang="en-IN" dirty="0"/>
              <a:t>Asst. Professor (BTECH)</a:t>
            </a:r>
          </a:p>
        </p:txBody>
      </p:sp>
    </p:spTree>
    <p:extLst>
      <p:ext uri="{BB962C8B-B14F-4D97-AF65-F5344CB8AC3E}">
        <p14:creationId xmlns:p14="http://schemas.microsoft.com/office/powerpoint/2010/main" val="3234829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7F5C1-E1DA-E531-5030-85EC23417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2912882"/>
          </a:xfrm>
        </p:spPr>
        <p:txBody>
          <a:bodyPr/>
          <a:lstStyle/>
          <a:p>
            <a:r>
              <a:rPr lang="en-IN" dirty="0"/>
              <a:t>Address Bus – One way bus, transfers memory address from processor to storage.</a:t>
            </a:r>
          </a:p>
          <a:p>
            <a:r>
              <a:rPr lang="en-IN" dirty="0"/>
              <a:t>Data Bus – Bi-directional and carries data between processor and other components.</a:t>
            </a:r>
          </a:p>
          <a:p>
            <a:r>
              <a:rPr lang="en-IN" dirty="0"/>
              <a:t>Control Bus – Uni-directional, carries control signals from processor to components. Also carries clock pulses.</a:t>
            </a:r>
          </a:p>
        </p:txBody>
      </p:sp>
    </p:spTree>
    <p:extLst>
      <p:ext uri="{BB962C8B-B14F-4D97-AF65-F5344CB8AC3E}">
        <p14:creationId xmlns:p14="http://schemas.microsoft.com/office/powerpoint/2010/main" val="286499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8ED3F-0B01-40D4-13BE-15B082BC1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976" y="593888"/>
            <a:ext cx="9144000" cy="1096701"/>
          </a:xfrm>
        </p:spPr>
        <p:txBody>
          <a:bodyPr/>
          <a:lstStyle/>
          <a:p>
            <a:r>
              <a:rPr lang="en-IN" dirty="0"/>
              <a:t>ALU – Arithmetic Logic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FD3BD9-1DA8-8E66-B337-BCC40CB3D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851" y="2263430"/>
            <a:ext cx="9477080" cy="385456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Internal component of CPU or microprocessor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CPU (Central Processing unit – brain of computer) consists of Control Unit, Arithmetic Logic Unit and Memory Unit.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ALU is the mathematical brain in CPU.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While CU decodes instruction and controls operation, ALU performs the actual operation.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800" dirty="0"/>
              <a:t>Two main operations: Arithmetic and Logic operations.</a:t>
            </a:r>
          </a:p>
        </p:txBody>
      </p:sp>
    </p:spTree>
    <p:extLst>
      <p:ext uri="{BB962C8B-B14F-4D97-AF65-F5344CB8AC3E}">
        <p14:creationId xmlns:p14="http://schemas.microsoft.com/office/powerpoint/2010/main" val="338605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5546-00FF-E94C-DAEB-8122BB67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061"/>
            <a:ext cx="10515600" cy="1325563"/>
          </a:xfrm>
        </p:spPr>
        <p:txBody>
          <a:bodyPr/>
          <a:lstStyle/>
          <a:p>
            <a:r>
              <a:rPr lang="en-IN" dirty="0"/>
              <a:t>ALU Block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AFC9CC-4356-0B86-2B12-64FA92A5B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9645" r="6929"/>
          <a:stretch/>
        </p:blipFill>
        <p:spPr>
          <a:xfrm>
            <a:off x="2931736" y="1341897"/>
            <a:ext cx="6815580" cy="2589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16E59F-2175-5E12-DC83-D672D901682B}"/>
              </a:ext>
            </a:extLst>
          </p:cNvPr>
          <p:cNvSpPr txBox="1"/>
          <p:nvPr/>
        </p:nvSpPr>
        <p:spPr>
          <a:xfrm>
            <a:off x="892404" y="4213780"/>
            <a:ext cx="108942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Receives Input Data from input data path and Control Signals from Control Unit. They specify what to perform.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Execution of the operation once received, selects appropriate functional components among AU, LU, Comparison Unit, Shift Unit to perform specific task.</a:t>
            </a:r>
          </a:p>
        </p:txBody>
      </p:sp>
    </p:spTree>
    <p:extLst>
      <p:ext uri="{BB962C8B-B14F-4D97-AF65-F5344CB8AC3E}">
        <p14:creationId xmlns:p14="http://schemas.microsoft.com/office/powerpoint/2010/main" val="209274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DD25-28C2-F37C-F7AF-CB79A267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5"/>
            <a:ext cx="10515600" cy="5573648"/>
          </a:xfrm>
        </p:spPr>
        <p:txBody>
          <a:bodyPr>
            <a:normAutofit/>
          </a:bodyPr>
          <a:lstStyle/>
          <a:p>
            <a:r>
              <a:rPr lang="en-IN" dirty="0"/>
              <a:t>ALU is a part of each microprocessor chip.</a:t>
            </a:r>
          </a:p>
          <a:p>
            <a:r>
              <a:rPr lang="en-IN" dirty="0"/>
              <a:t>ALU is a digital electronic circuit that performs Arithmetic and Logical operations.</a:t>
            </a:r>
          </a:p>
          <a:p>
            <a:r>
              <a:rPr lang="en-IN" dirty="0"/>
              <a:t>Arithmetic: Addition, Subtraction, Multiplication, Division.</a:t>
            </a:r>
          </a:p>
          <a:p>
            <a:r>
              <a:rPr lang="en-IN" dirty="0"/>
              <a:t>Logical: Comparison (&gt;, &lt;, =, &lt;=, &gt;=), AND, OR, NOT, Bit Shifting, Rotate, etc.</a:t>
            </a:r>
          </a:p>
          <a:p>
            <a:r>
              <a:rPr lang="en-IN" dirty="0"/>
              <a:t>It is also in GPUs (Graphics Processing Unit) which is important for high end computational operations like Gaming, Machine Learning, etc.</a:t>
            </a:r>
          </a:p>
          <a:p>
            <a:r>
              <a:rPr lang="en-IN" dirty="0"/>
              <a:t>ALU consists of different logic gates.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61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AE3B5-90E0-1BAC-4469-9569C06A1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4090"/>
            <a:ext cx="10515600" cy="5367027"/>
          </a:xfrm>
        </p:spPr>
        <p:txBody>
          <a:bodyPr>
            <a:normAutofit/>
          </a:bodyPr>
          <a:lstStyle/>
          <a:p>
            <a:r>
              <a:rPr lang="en-IN" dirty="0"/>
              <a:t>ALU Signals: It contains a variety of input output connections resulting to digital signals being cast between the ALU and external electronics.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Opcode: The operation selection code specifies whether the ALU will conduct arithmetic or logical operation.</a:t>
            </a:r>
          </a:p>
          <a:p>
            <a:r>
              <a:rPr lang="en-IN" dirty="0"/>
              <a:t>Data: Basic ALU contains three parallel buses, two for input operands and one for output result. These buses are </a:t>
            </a:r>
            <a:r>
              <a:rPr lang="en-IN" dirty="0" err="1"/>
              <a:t>incharge</a:t>
            </a:r>
            <a:r>
              <a:rPr lang="en-IN" dirty="0"/>
              <a:t> of same amount of signals.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267A32-DC41-C43A-EE44-78924978F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4" t="39294" r="40248" b="48729"/>
          <a:stretch/>
        </p:blipFill>
        <p:spPr>
          <a:xfrm>
            <a:off x="3195483" y="2110590"/>
            <a:ext cx="5873103" cy="151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1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3A4B-D571-75C0-A5AC-9BC70728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8"/>
            <a:ext cx="10515600" cy="1325563"/>
          </a:xfrm>
        </p:spPr>
        <p:txBody>
          <a:bodyPr/>
          <a:lstStyle/>
          <a:p>
            <a:r>
              <a:rPr lang="en-IN" dirty="0"/>
              <a:t>Two Main Components of ALU: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017F1-EB27-A343-1199-F42D5C87E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652"/>
            <a:ext cx="10515600" cy="4667250"/>
          </a:xfrm>
        </p:spPr>
        <p:txBody>
          <a:bodyPr>
            <a:noAutofit/>
          </a:bodyPr>
          <a:lstStyle/>
          <a:p>
            <a:r>
              <a:rPr lang="en-IN" b="1" dirty="0"/>
              <a:t>Arithmetic Unit </a:t>
            </a:r>
            <a:r>
              <a:rPr lang="en-IN" dirty="0"/>
              <a:t>: </a:t>
            </a:r>
          </a:p>
          <a:p>
            <a:pPr lvl="1"/>
            <a:r>
              <a:rPr lang="en-IN" sz="2800" dirty="0"/>
              <a:t>Adder – Binary adder (addition of two or more binary numbers), half adder, full adder, ripple carry adder, parallel adder.</a:t>
            </a:r>
          </a:p>
          <a:p>
            <a:pPr lvl="1"/>
            <a:r>
              <a:rPr lang="en-IN" sz="2800" dirty="0"/>
              <a:t>Subtractor – For subtraction and uses 2’s complement to perform subtraction on binary numbers.</a:t>
            </a:r>
          </a:p>
          <a:p>
            <a:pPr lvl="1"/>
            <a:r>
              <a:rPr lang="en-IN" sz="2800" dirty="0"/>
              <a:t>Multiplicator &amp; Divider – For advanced processing techniques like iterative and parallel processing.</a:t>
            </a:r>
          </a:p>
          <a:p>
            <a:pPr lvl="1"/>
            <a:endParaRPr lang="en-IN" dirty="0"/>
          </a:p>
          <a:p>
            <a:r>
              <a:rPr lang="en-IN" b="1" dirty="0"/>
              <a:t>Logic Unit </a:t>
            </a:r>
            <a:r>
              <a:rPr lang="en-IN" dirty="0"/>
              <a:t>: Logic Gates like AND, OR, NOT, NAND, NOR, XOR, XNOR combine to perform complex operations. Also, LU is a Boolean &amp; Comparison operational units.</a:t>
            </a:r>
          </a:p>
          <a:p>
            <a:endParaRPr lang="en-IN" dirty="0"/>
          </a:p>
          <a:p>
            <a:r>
              <a:rPr lang="en-IN" sz="1600" dirty="0"/>
              <a:t>Note: You can add control circuits, registers, buses and accumulator as components as well. Accumulator is a </a:t>
            </a:r>
            <a:r>
              <a:rPr lang="en-IN" sz="1600" dirty="0" err="1"/>
              <a:t>registor</a:t>
            </a:r>
            <a:r>
              <a:rPr lang="en-IN" sz="1600" dirty="0"/>
              <a:t> that hold result of ALU operations.</a:t>
            </a:r>
          </a:p>
        </p:txBody>
      </p:sp>
    </p:spTree>
    <p:extLst>
      <p:ext uri="{BB962C8B-B14F-4D97-AF65-F5344CB8AC3E}">
        <p14:creationId xmlns:p14="http://schemas.microsoft.com/office/powerpoint/2010/main" val="162150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E8BA-CAC6-341A-798A-33D273833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2311" y="567179"/>
            <a:ext cx="4469091" cy="5762184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CONS of ALU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400" dirty="0"/>
              <a:t>Floating variables have higher delays.</a:t>
            </a:r>
          </a:p>
          <a:p>
            <a:r>
              <a:rPr lang="en-IN" sz="2400" dirty="0"/>
              <a:t>If memory space if fixed, bugs would appear in results.</a:t>
            </a:r>
          </a:p>
          <a:p>
            <a:r>
              <a:rPr lang="en-IN" sz="2400" dirty="0"/>
              <a:t>Circuits are complex and principle of pipelining difficult to understand.</a:t>
            </a:r>
          </a:p>
          <a:p>
            <a:r>
              <a:rPr lang="en-IN" sz="2400" dirty="0"/>
              <a:t>Inconsistencies in latencies (delays) are known drawback.</a:t>
            </a:r>
          </a:p>
          <a:p>
            <a:r>
              <a:rPr lang="en-IN" sz="2400" dirty="0"/>
              <a:t>Rounding off which reduces precision.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7DA9D5-6AB4-F15F-8F51-8720B4160C29}"/>
              </a:ext>
            </a:extLst>
          </p:cNvPr>
          <p:cNvSpPr txBox="1">
            <a:spLocks/>
          </p:cNvSpPr>
          <p:nvPr/>
        </p:nvSpPr>
        <p:spPr>
          <a:xfrm>
            <a:off x="990600" y="567179"/>
            <a:ext cx="4469091" cy="5762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PROS of ALU</a:t>
            </a:r>
          </a:p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High performance parallel architecture and app support.</a:t>
            </a:r>
          </a:p>
          <a:p>
            <a:r>
              <a:rPr lang="en-IN" sz="2400" dirty="0"/>
              <a:t>Ability to carry out instruction on a large no. of items and has a high level precision.</a:t>
            </a:r>
          </a:p>
          <a:p>
            <a:r>
              <a:rPr lang="en-IN" sz="2400" dirty="0"/>
              <a:t>Can combine two arithmetic operations in the same code: A+B*C</a:t>
            </a:r>
          </a:p>
          <a:p>
            <a:r>
              <a:rPr lang="en-IN" sz="2400" dirty="0"/>
              <a:t>Fast rapid result produced swiftly.</a:t>
            </a:r>
          </a:p>
          <a:p>
            <a:r>
              <a:rPr lang="en-IN" sz="2400" dirty="0"/>
              <a:t>Less costly and low no. of logic gates required.</a:t>
            </a:r>
          </a:p>
        </p:txBody>
      </p:sp>
    </p:spTree>
    <p:extLst>
      <p:ext uri="{BB962C8B-B14F-4D97-AF65-F5344CB8AC3E}">
        <p14:creationId xmlns:p14="http://schemas.microsoft.com/office/powerpoint/2010/main" val="259113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1CAE-609E-FDC0-CFB3-56E5B2E3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233"/>
            <a:ext cx="10515600" cy="1009651"/>
          </a:xfrm>
        </p:spPr>
        <p:txBody>
          <a:bodyPr/>
          <a:lstStyle/>
          <a:p>
            <a:r>
              <a:rPr lang="en-IN" dirty="0"/>
              <a:t>Functions of ALU: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38B9-88E7-28CA-9D69-B85811AE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Arithmetic Operations: Performs mathematical computations like +, - , *, / of binary numbers.</a:t>
            </a:r>
          </a:p>
          <a:p>
            <a:r>
              <a:rPr lang="en-IN" dirty="0"/>
              <a:t>Logical Operations: Decision making and data manipulation using AND, OR, NOT, etc.</a:t>
            </a:r>
          </a:p>
          <a:p>
            <a:r>
              <a:rPr lang="en-IN" dirty="0"/>
              <a:t>Comparison operations: Decision making with =, !=, &gt;, &lt;, etc.</a:t>
            </a:r>
          </a:p>
          <a:p>
            <a:r>
              <a:rPr lang="en-IN" dirty="0"/>
              <a:t>Shift Operations: Manipulation of binary data at bit level to optimize arithmetic calculations with Shift Left, Shift Right operations. This is useful for multiplication and division.</a:t>
            </a:r>
          </a:p>
        </p:txBody>
      </p:sp>
    </p:spTree>
    <p:extLst>
      <p:ext uri="{BB962C8B-B14F-4D97-AF65-F5344CB8AC3E}">
        <p14:creationId xmlns:p14="http://schemas.microsoft.com/office/powerpoint/2010/main" val="8675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DB54-F04D-A752-0F92-46658E4D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Path: ALU + Registers+ Buses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707B-4D70-B63D-0AD1-924627E19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Path is the collection of functional units that move data within the processor together.</a:t>
            </a:r>
          </a:p>
          <a:p>
            <a:r>
              <a:rPr lang="en-IN" dirty="0"/>
              <a:t>Register: Small amount of Storage available to the CPU, can be accessed really fast.</a:t>
            </a:r>
          </a:p>
          <a:p>
            <a:r>
              <a:rPr lang="en-IN" dirty="0"/>
              <a:t>Bus: Parallel electrical wires with multiple hardware connection and is a communication system that transfers data between components inside a computer or between computers with protocols inside. Three types – Address Bus, Data Bus, Control Bus. </a:t>
            </a:r>
          </a:p>
        </p:txBody>
      </p:sp>
    </p:spTree>
    <p:extLst>
      <p:ext uri="{BB962C8B-B14F-4D97-AF65-F5344CB8AC3E}">
        <p14:creationId xmlns:p14="http://schemas.microsoft.com/office/powerpoint/2010/main" val="258031275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N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ThemeNIT</Template>
  <TotalTime>110</TotalTime>
  <Words>736</Words>
  <Application>Microsoft Office PowerPoint</Application>
  <PresentationFormat>Widescreen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ThemeNIT</vt:lpstr>
      <vt:lpstr>SVYASA -Basics of Engineering-</vt:lpstr>
      <vt:lpstr>ALU – Arithmetic Logic Unit</vt:lpstr>
      <vt:lpstr>ALU Block Diagram</vt:lpstr>
      <vt:lpstr>PowerPoint Presentation</vt:lpstr>
      <vt:lpstr>PowerPoint Presentation</vt:lpstr>
      <vt:lpstr>Two Main Components of ALU:</vt:lpstr>
      <vt:lpstr>PowerPoint Presentation</vt:lpstr>
      <vt:lpstr>Functions of ALU:</vt:lpstr>
      <vt:lpstr>Data Path: ALU + Registers+ Buses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Banesori Ayekpam</dc:creator>
  <cp:lastModifiedBy>gowri dm</cp:lastModifiedBy>
  <cp:revision>4</cp:revision>
  <dcterms:created xsi:type="dcterms:W3CDTF">2025-03-24T13:39:06Z</dcterms:created>
  <dcterms:modified xsi:type="dcterms:W3CDTF">2025-04-16T14:59:40Z</dcterms:modified>
</cp:coreProperties>
</file>