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2" r:id="rId4"/>
    <p:sldId id="258" r:id="rId5"/>
    <p:sldId id="259" r:id="rId6"/>
    <p:sldId id="260" r:id="rId7"/>
    <p:sldId id="261" r:id="rId8"/>
    <p:sldId id="263" r:id="rId9"/>
    <p:sldId id="264" r:id="rId10"/>
    <p:sldId id="265" r:id="rId11"/>
    <p:sldId id="266" r:id="rId12"/>
    <p:sldId id="268" r:id="rId13"/>
    <p:sldId id="269" r:id="rId14"/>
    <p:sldId id="270" r:id="rId15"/>
    <p:sldId id="271"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61730a9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61730a9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61730a96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61730a96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61730a96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61730a96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61730a96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61730a96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61730a96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61730a96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wBGdx7uRvFQMT43fRSKVSqPZCbJdtB4V/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Task 3 -Ethical Hacking</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  -Finding Vulnerabilities using Burp Suite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4D9864-6290-402E-880C-E0BB796846BB}"/>
              </a:ext>
            </a:extLst>
          </p:cNvPr>
          <p:cNvPicPr>
            <a:picLocks noChangeAspect="1"/>
          </p:cNvPicPr>
          <p:nvPr/>
        </p:nvPicPr>
        <p:blipFill rotWithShape="1">
          <a:blip r:embed="rId2"/>
          <a:srcRect l="6817" t="19773" r="14000" b="15278"/>
          <a:stretch/>
        </p:blipFill>
        <p:spPr>
          <a:xfrm>
            <a:off x="417950" y="693051"/>
            <a:ext cx="7811650" cy="3602420"/>
          </a:xfrm>
          <a:prstGeom prst="rect">
            <a:avLst/>
          </a:prstGeom>
        </p:spPr>
      </p:pic>
    </p:spTree>
    <p:extLst>
      <p:ext uri="{BB962C8B-B14F-4D97-AF65-F5344CB8AC3E}">
        <p14:creationId xmlns:p14="http://schemas.microsoft.com/office/powerpoint/2010/main" val="385949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A8D1B1-8D0F-403D-A36C-C6CC6CDB4D14}"/>
              </a:ext>
            </a:extLst>
          </p:cNvPr>
          <p:cNvPicPr>
            <a:picLocks noChangeAspect="1"/>
          </p:cNvPicPr>
          <p:nvPr/>
        </p:nvPicPr>
        <p:blipFill rotWithShape="1">
          <a:blip r:embed="rId2"/>
          <a:srcRect l="12500" t="11154" r="13625" b="15983"/>
          <a:stretch/>
        </p:blipFill>
        <p:spPr>
          <a:xfrm>
            <a:off x="502920" y="442138"/>
            <a:ext cx="7429500" cy="4119872"/>
          </a:xfrm>
          <a:prstGeom prst="rect">
            <a:avLst/>
          </a:prstGeom>
        </p:spPr>
      </p:pic>
    </p:spTree>
    <p:extLst>
      <p:ext uri="{BB962C8B-B14F-4D97-AF65-F5344CB8AC3E}">
        <p14:creationId xmlns:p14="http://schemas.microsoft.com/office/powerpoint/2010/main" val="1042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901838-7E3F-44BF-8182-B69DF80186B3}"/>
              </a:ext>
            </a:extLst>
          </p:cNvPr>
          <p:cNvPicPr>
            <a:picLocks noChangeAspect="1"/>
          </p:cNvPicPr>
          <p:nvPr/>
        </p:nvPicPr>
        <p:blipFill rotWithShape="1">
          <a:blip r:embed="rId2"/>
          <a:srcRect l="13000" t="13315" r="11500" b="12871"/>
          <a:stretch/>
        </p:blipFill>
        <p:spPr>
          <a:xfrm>
            <a:off x="697229" y="410000"/>
            <a:ext cx="7896965" cy="4340717"/>
          </a:xfrm>
          <a:prstGeom prst="rect">
            <a:avLst/>
          </a:prstGeom>
        </p:spPr>
      </p:pic>
    </p:spTree>
    <p:extLst>
      <p:ext uri="{BB962C8B-B14F-4D97-AF65-F5344CB8AC3E}">
        <p14:creationId xmlns:p14="http://schemas.microsoft.com/office/powerpoint/2010/main" val="253256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C33C5F-10AB-44C8-81A8-40D3491B980D}"/>
              </a:ext>
            </a:extLst>
          </p:cNvPr>
          <p:cNvPicPr>
            <a:picLocks noChangeAspect="1"/>
          </p:cNvPicPr>
          <p:nvPr/>
        </p:nvPicPr>
        <p:blipFill rotWithShape="1">
          <a:blip r:embed="rId2"/>
          <a:srcRect l="10625" t="11153" r="14375" b="13315"/>
          <a:stretch/>
        </p:blipFill>
        <p:spPr>
          <a:xfrm>
            <a:off x="713052" y="492312"/>
            <a:ext cx="7345098" cy="4158875"/>
          </a:xfrm>
          <a:prstGeom prst="rect">
            <a:avLst/>
          </a:prstGeom>
        </p:spPr>
      </p:pic>
    </p:spTree>
    <p:extLst>
      <p:ext uri="{BB962C8B-B14F-4D97-AF65-F5344CB8AC3E}">
        <p14:creationId xmlns:p14="http://schemas.microsoft.com/office/powerpoint/2010/main" val="248839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81B710-85A7-41DF-ACA7-0EC127735868}"/>
              </a:ext>
            </a:extLst>
          </p:cNvPr>
          <p:cNvPicPr>
            <a:picLocks noChangeAspect="1"/>
          </p:cNvPicPr>
          <p:nvPr/>
        </p:nvPicPr>
        <p:blipFill rotWithShape="1">
          <a:blip r:embed="rId2"/>
          <a:srcRect l="13250" t="11153" r="13500" b="14649"/>
          <a:stretch/>
        </p:blipFill>
        <p:spPr>
          <a:xfrm>
            <a:off x="895943" y="574625"/>
            <a:ext cx="7013617" cy="3994250"/>
          </a:xfrm>
          <a:prstGeom prst="rect">
            <a:avLst/>
          </a:prstGeom>
        </p:spPr>
      </p:pic>
    </p:spTree>
    <p:extLst>
      <p:ext uri="{BB962C8B-B14F-4D97-AF65-F5344CB8AC3E}">
        <p14:creationId xmlns:p14="http://schemas.microsoft.com/office/powerpoint/2010/main" val="76181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9B7A5-359B-4508-A963-BC57445F28E4}"/>
              </a:ext>
            </a:extLst>
          </p:cNvPr>
          <p:cNvPicPr>
            <a:picLocks noChangeAspect="1"/>
          </p:cNvPicPr>
          <p:nvPr/>
        </p:nvPicPr>
        <p:blipFill rotWithShape="1">
          <a:blip r:embed="rId2"/>
          <a:srcRect l="13750" t="11153" r="13250" b="14649"/>
          <a:stretch/>
        </p:blipFill>
        <p:spPr>
          <a:xfrm>
            <a:off x="640080" y="410000"/>
            <a:ext cx="7120890" cy="4069230"/>
          </a:xfrm>
          <a:prstGeom prst="rect">
            <a:avLst/>
          </a:prstGeom>
        </p:spPr>
      </p:pic>
    </p:spTree>
    <p:extLst>
      <p:ext uri="{BB962C8B-B14F-4D97-AF65-F5344CB8AC3E}">
        <p14:creationId xmlns:p14="http://schemas.microsoft.com/office/powerpoint/2010/main" val="331509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Report</a:t>
            </a:r>
            <a:endParaRPr dirty="0"/>
          </a:p>
        </p:txBody>
      </p:sp>
      <p:sp>
        <p:nvSpPr>
          <p:cNvPr id="92" name="Google Shape;92;p14"/>
          <p:cNvSpPr txBox="1">
            <a:spLocks noGrp="1"/>
          </p:cNvSpPr>
          <p:nvPr>
            <p:ph type="body" idx="1"/>
          </p:nvPr>
        </p:nvSpPr>
        <p:spPr>
          <a:xfrm>
            <a:off x="311700" y="1229875"/>
            <a:ext cx="8010300" cy="2832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200" u="sng" dirty="0"/>
              <a:t>CROSS SITE SCRIPTING(XSS)</a:t>
            </a:r>
            <a:endParaRPr sz="7200" u="sng" dirty="0"/>
          </a:p>
          <a:p>
            <a:pPr marL="457200" lvl="0" indent="-305379" algn="l" rtl="0">
              <a:spcBef>
                <a:spcPts val="1200"/>
              </a:spcBef>
              <a:spcAft>
                <a:spcPts val="0"/>
              </a:spcAft>
              <a:buSzPct val="100000"/>
              <a:buChar char="●"/>
            </a:pPr>
            <a:r>
              <a:rPr lang="en" sz="7200" dirty="0"/>
              <a:t>The Vulnerability test was done on the domain Vulnweb.com</a:t>
            </a:r>
            <a:endParaRPr sz="7200" dirty="0"/>
          </a:p>
          <a:p>
            <a:pPr marL="457200" lvl="0" indent="-305379" algn="l" rtl="0">
              <a:spcBef>
                <a:spcPts val="0"/>
              </a:spcBef>
              <a:spcAft>
                <a:spcPts val="0"/>
              </a:spcAft>
              <a:buSzPct val="100000"/>
              <a:buChar char="●"/>
            </a:pPr>
            <a:r>
              <a:rPr lang="en" sz="7200" dirty="0"/>
              <a:t>Subdomain was </a:t>
            </a:r>
            <a:r>
              <a:rPr lang="en" sz="7200" u="sng" dirty="0">
                <a:solidFill>
                  <a:schemeClr val="hlink"/>
                </a:solidFill>
                <a:hlinkClick r:id="rId3"/>
              </a:rPr>
              <a:t>http://testasp.vulnweb.com/</a:t>
            </a:r>
            <a:endParaRPr sz="7200" dirty="0"/>
          </a:p>
          <a:p>
            <a:pPr marL="457200" lvl="0" indent="-305379" algn="l" rtl="0">
              <a:spcBef>
                <a:spcPts val="0"/>
              </a:spcBef>
              <a:spcAft>
                <a:spcPts val="0"/>
              </a:spcAft>
              <a:buSzPct val="100000"/>
              <a:buChar char="●"/>
            </a:pPr>
            <a:r>
              <a:rPr lang="en" sz="7200" dirty="0"/>
              <a:t>Cross Site Scripting Vulnerability was found on the site</a:t>
            </a:r>
            <a:endParaRPr sz="7200" dirty="0"/>
          </a:p>
          <a:p>
            <a:pPr marL="457200" lvl="0" indent="0" algn="l" rtl="0">
              <a:spcBef>
                <a:spcPts val="1200"/>
              </a:spcBef>
              <a:spcAft>
                <a:spcPts val="0"/>
              </a:spcAft>
              <a:buNone/>
            </a:pPr>
            <a:r>
              <a:rPr lang="en" sz="7200" u="sng" dirty="0"/>
              <a:t>About Cross Site Scripting:</a:t>
            </a:r>
            <a:r>
              <a:rPr lang="en" sz="7200" dirty="0"/>
              <a:t>Cross-site scripting (XSS) is a type of security vulnerability that can be found in some web applications. XSS attacks enable attackers to inject client-side scripts into web pages viewed by other users. A cross-site scripting vulnerability may be used by attackers to bypass access controls such as the same-origin policy.</a:t>
            </a:r>
            <a:endParaRPr sz="7200" dirty="0"/>
          </a:p>
          <a:p>
            <a:pPr marL="0" lvl="0" indent="0" algn="l" rtl="0">
              <a:spcBef>
                <a:spcPts val="1200"/>
              </a:spcBef>
              <a:spcAft>
                <a:spcPts val="0"/>
              </a:spcAft>
              <a:buNone/>
            </a:pPr>
            <a:endParaRPr sz="7200" dirty="0"/>
          </a:p>
          <a:p>
            <a:pPr marL="0" lvl="0" indent="0" algn="l" rtl="0">
              <a:spcBef>
                <a:spcPts val="1200"/>
              </a:spcBef>
              <a:spcAft>
                <a:spcPts val="0"/>
              </a:spcAft>
              <a:buNone/>
            </a:pPr>
            <a:r>
              <a:rPr lang="en" sz="4436" dirty="0"/>
              <a:t>       </a:t>
            </a:r>
            <a:r>
              <a:rPr lang="en" sz="4436" u="sng" dirty="0"/>
              <a:t>     </a:t>
            </a:r>
            <a:endParaRPr sz="4436" u="sng" dirty="0"/>
          </a:p>
          <a:p>
            <a:pPr marL="0" lvl="0" indent="0" algn="l" rtl="0">
              <a:spcBef>
                <a:spcPts val="1200"/>
              </a:spcBef>
              <a:spcAft>
                <a:spcPts val="0"/>
              </a:spcAft>
              <a:buNone/>
            </a:pPr>
            <a:endParaRPr sz="1929" dirty="0"/>
          </a:p>
          <a:p>
            <a:pPr marL="0" lvl="0" indent="0" algn="l" rtl="0">
              <a:spcBef>
                <a:spcPts val="1200"/>
              </a:spcBef>
              <a:spcAft>
                <a:spcPts val="0"/>
              </a:spcAft>
              <a:buNone/>
            </a:pPr>
            <a:endParaRPr sz="1929"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8EF4-925B-46DB-A630-81A05228D47C}"/>
              </a:ext>
            </a:extLst>
          </p:cNvPr>
          <p:cNvSpPr>
            <a:spLocks noGrp="1"/>
          </p:cNvSpPr>
          <p:nvPr>
            <p:ph type="title"/>
          </p:nvPr>
        </p:nvSpPr>
        <p:spPr/>
        <p:txBody>
          <a:bodyPr>
            <a:normAutofit fontScale="90000"/>
          </a:bodyPr>
          <a:lstStyle/>
          <a:p>
            <a:r>
              <a:rPr lang="en-US" sz="3200" u="sng" dirty="0"/>
              <a:t>IMPACT OF CROSS SITE SCRIPTING</a:t>
            </a:r>
            <a:br>
              <a:rPr lang="en-US" sz="3200" u="sng" dirty="0"/>
            </a:br>
            <a:endParaRPr lang="en-IN" dirty="0"/>
          </a:p>
        </p:txBody>
      </p:sp>
      <p:sp>
        <p:nvSpPr>
          <p:cNvPr id="3" name="Text Placeholder 2">
            <a:extLst>
              <a:ext uri="{FF2B5EF4-FFF2-40B4-BE49-F238E27FC236}">
                <a16:creationId xmlns:a16="http://schemas.microsoft.com/office/drawing/2014/main" id="{80968284-9C49-4739-A61D-6028DCB51F81}"/>
              </a:ext>
            </a:extLst>
          </p:cNvPr>
          <p:cNvSpPr>
            <a:spLocks noGrp="1"/>
          </p:cNvSpPr>
          <p:nvPr>
            <p:ph type="body" idx="1"/>
          </p:nvPr>
        </p:nvSpPr>
        <p:spPr/>
        <p:txBody>
          <a:bodyPr>
            <a:normAutofit fontScale="92500"/>
          </a:bodyPr>
          <a:lstStyle/>
          <a:p>
            <a:pPr marL="0" lvl="0" indent="0" algn="l" rtl="0">
              <a:spcBef>
                <a:spcPts val="1200"/>
              </a:spcBef>
              <a:spcAft>
                <a:spcPts val="0"/>
              </a:spcAft>
              <a:buNone/>
            </a:pPr>
            <a:r>
              <a:rPr lang="en-US" sz="1800" dirty="0">
                <a:solidFill>
                  <a:srgbClr val="000000"/>
                </a:solidFill>
                <a:latin typeface="Arial"/>
                <a:ea typeface="Arial"/>
                <a:cs typeface="Arial"/>
                <a:sym typeface="Arial"/>
              </a:rPr>
              <a:t>Cross site scripting attacks can have devastating consequences. Code injected into a vulnerable application can exfiltrate data or install malware on the user’s machine. Attackers can masquerade as authorized users via session cookies, allowing them to perform any action allowed by the user account.</a:t>
            </a:r>
          </a:p>
          <a:p>
            <a:pPr marL="0" lvl="0" indent="0" algn="l" rtl="0">
              <a:spcBef>
                <a:spcPts val="1200"/>
              </a:spcBef>
              <a:spcAft>
                <a:spcPts val="0"/>
              </a:spcAft>
              <a:buNone/>
            </a:pPr>
            <a:r>
              <a:rPr lang="en-US" sz="1800" dirty="0">
                <a:solidFill>
                  <a:srgbClr val="000000"/>
                </a:solidFill>
                <a:latin typeface="Arial"/>
                <a:ea typeface="Arial"/>
                <a:cs typeface="Arial"/>
                <a:sym typeface="Arial"/>
              </a:rPr>
              <a:t>XSS can also impact a business’s reputation. An attacker can deface a corporate website by altering its content, thereby damaging the company’s image or spreading misinformation. A hacker can also change the instructions given to users who visit the target website, misdirecting their behavior. This scenario is particularly dangerous if the target is a government website or provides vital resources in times of crisis.</a:t>
            </a:r>
          </a:p>
          <a:p>
            <a:endParaRPr lang="en-IN" dirty="0"/>
          </a:p>
        </p:txBody>
      </p:sp>
    </p:spTree>
    <p:extLst>
      <p:ext uri="{BB962C8B-B14F-4D97-AF65-F5344CB8AC3E}">
        <p14:creationId xmlns:p14="http://schemas.microsoft.com/office/powerpoint/2010/main" val="62520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262890" y="445769"/>
            <a:ext cx="8731510" cy="4460205"/>
          </a:xfrm>
          <a:prstGeom prst="rect">
            <a:avLst/>
          </a:prstGeom>
        </p:spPr>
        <p:txBody>
          <a:bodyPr spcFirstLastPara="1" wrap="square" lIns="91425" tIns="91425" rIns="91425" bIns="91425" anchor="t" anchorCtr="0">
            <a:normAutofit fontScale="70000" lnSpcReduction="20000"/>
          </a:bodyPr>
          <a:lstStyle/>
          <a:p>
            <a:pPr marL="457200" lvl="0" indent="-285254" algn="l" rtl="0">
              <a:spcBef>
                <a:spcPts val="120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Filter input on arrival.</a:t>
            </a:r>
            <a:r>
              <a:rPr lang="en" sz="2000" dirty="0">
                <a:solidFill>
                  <a:srgbClr val="000000"/>
                </a:solidFill>
                <a:latin typeface="Arial"/>
                <a:ea typeface="Arial"/>
                <a:cs typeface="Arial"/>
                <a:sym typeface="Arial"/>
              </a:rPr>
              <a:t> At the point where user input is received, filter as strictly as possible based on what is expected or valid input.</a:t>
            </a:r>
            <a:endParaRPr sz="2000" dirty="0">
              <a:solidFill>
                <a:srgbClr val="000000"/>
              </a:solidFill>
              <a:latin typeface="Arial"/>
              <a:ea typeface="Arial"/>
              <a:cs typeface="Arial"/>
              <a:sym typeface="Arial"/>
            </a:endParaRPr>
          </a:p>
          <a:p>
            <a:pPr marL="457200" lvl="0" indent="-285254" algn="l" rtl="0">
              <a:spcBef>
                <a:spcPts val="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Encode data on output.</a:t>
            </a:r>
            <a:r>
              <a:rPr lang="en" sz="2000" dirty="0">
                <a:solidFill>
                  <a:srgbClr val="000000"/>
                </a:solidFill>
                <a:latin typeface="Arial"/>
                <a:ea typeface="Arial"/>
                <a:cs typeface="Arial"/>
                <a:sym typeface="Arial"/>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sz="2000" dirty="0">
              <a:solidFill>
                <a:srgbClr val="000000"/>
              </a:solidFill>
              <a:latin typeface="Arial"/>
              <a:ea typeface="Arial"/>
              <a:cs typeface="Arial"/>
              <a:sym typeface="Arial"/>
            </a:endParaRPr>
          </a:p>
          <a:p>
            <a:pPr marL="457200" lvl="0" indent="-285254" algn="l" rtl="0">
              <a:spcBef>
                <a:spcPts val="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Use appropriate response headers.</a:t>
            </a:r>
            <a:r>
              <a:rPr lang="en" sz="2000" dirty="0">
                <a:solidFill>
                  <a:srgbClr val="000000"/>
                </a:solidFill>
                <a:latin typeface="Arial"/>
                <a:ea typeface="Arial"/>
                <a:cs typeface="Arial"/>
                <a:sym typeface="Arial"/>
              </a:rPr>
              <a:t> To prevent XSS in HTTP responses that aren't intended to contain any HTML or JavaScript, you can use the Content-Type and X-Content-Type-Options headers to ensure that browsers interpret the responses in the way you intend.</a:t>
            </a:r>
            <a:endParaRPr sz="2000" dirty="0">
              <a:solidFill>
                <a:srgbClr val="000000"/>
              </a:solidFill>
              <a:latin typeface="Arial"/>
              <a:ea typeface="Arial"/>
              <a:cs typeface="Arial"/>
              <a:sym typeface="Arial"/>
            </a:endParaRPr>
          </a:p>
          <a:p>
            <a:pPr marL="457200" lvl="0" indent="-285254" algn="l" rtl="0">
              <a:spcBef>
                <a:spcPts val="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Content Security Policy.</a:t>
            </a:r>
            <a:r>
              <a:rPr lang="en" sz="2000" dirty="0">
                <a:solidFill>
                  <a:srgbClr val="000000"/>
                </a:solidFill>
                <a:latin typeface="Arial"/>
                <a:ea typeface="Arial"/>
                <a:cs typeface="Arial"/>
                <a:sym typeface="Arial"/>
              </a:rPr>
              <a:t> As a last line of defense, you can use Content Security Policy (CSP) to reduce the severity of any XSS vulnerabilities that still occur.</a:t>
            </a:r>
            <a:endParaRPr sz="2000" dirty="0">
              <a:solidFill>
                <a:srgbClr val="000000"/>
              </a:solidFill>
              <a:latin typeface="Arial"/>
              <a:ea typeface="Arial"/>
              <a:cs typeface="Arial"/>
              <a:sym typeface="Arial"/>
            </a:endParaRPr>
          </a:p>
          <a:p>
            <a:pPr marL="457200" lvl="0" indent="-285254" algn="l" rtl="0">
              <a:spcBef>
                <a:spcPts val="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Filter input on arrival.</a:t>
            </a:r>
            <a:r>
              <a:rPr lang="en" sz="2000" dirty="0">
                <a:solidFill>
                  <a:srgbClr val="000000"/>
                </a:solidFill>
                <a:latin typeface="Arial"/>
                <a:ea typeface="Arial"/>
                <a:cs typeface="Arial"/>
                <a:sym typeface="Arial"/>
              </a:rPr>
              <a:t> At the point where user input is received, filter as strictly as possible based on what is expected or valid input.</a:t>
            </a:r>
            <a:endParaRPr sz="2000" dirty="0">
              <a:solidFill>
                <a:srgbClr val="000000"/>
              </a:solidFill>
              <a:latin typeface="Arial"/>
              <a:ea typeface="Arial"/>
              <a:cs typeface="Arial"/>
              <a:sym typeface="Arial"/>
            </a:endParaRPr>
          </a:p>
          <a:p>
            <a:pPr marL="457200" lvl="0" indent="-285254" algn="l" rtl="0">
              <a:spcBef>
                <a:spcPts val="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Encode data on output.</a:t>
            </a:r>
            <a:r>
              <a:rPr lang="en" sz="2000" dirty="0">
                <a:solidFill>
                  <a:srgbClr val="000000"/>
                </a:solidFill>
                <a:latin typeface="Arial"/>
                <a:ea typeface="Arial"/>
                <a:cs typeface="Arial"/>
                <a:sym typeface="Arial"/>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sz="2000" dirty="0">
              <a:solidFill>
                <a:srgbClr val="000000"/>
              </a:solidFill>
              <a:latin typeface="Arial"/>
              <a:ea typeface="Arial"/>
              <a:cs typeface="Arial"/>
              <a:sym typeface="Arial"/>
            </a:endParaRPr>
          </a:p>
          <a:p>
            <a:pPr marL="457200" lvl="0" indent="-285254" algn="l" rtl="0">
              <a:spcBef>
                <a:spcPts val="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Use appropriate response headers.</a:t>
            </a:r>
            <a:r>
              <a:rPr lang="en" sz="2000" dirty="0">
                <a:solidFill>
                  <a:srgbClr val="000000"/>
                </a:solidFill>
                <a:latin typeface="Arial"/>
                <a:ea typeface="Arial"/>
                <a:cs typeface="Arial"/>
                <a:sym typeface="Arial"/>
              </a:rPr>
              <a:t> To prevent XSS in HTTP responses that aren't intended to contain any HTML or JavaScript, you can use the Content-Type and X-Content-Type-Options headers to ensure that browsers interpret the responses in the way you intend.</a:t>
            </a:r>
            <a:endParaRPr sz="2000" dirty="0">
              <a:solidFill>
                <a:srgbClr val="000000"/>
              </a:solidFill>
              <a:latin typeface="Arial"/>
              <a:ea typeface="Arial"/>
              <a:cs typeface="Arial"/>
              <a:sym typeface="Arial"/>
            </a:endParaRPr>
          </a:p>
          <a:p>
            <a:pPr marL="457200" lvl="0" indent="-285254" algn="l" rtl="0">
              <a:spcBef>
                <a:spcPts val="0"/>
              </a:spcBef>
              <a:spcAft>
                <a:spcPts val="0"/>
              </a:spcAft>
              <a:buClr>
                <a:srgbClr val="000000"/>
              </a:buClr>
              <a:buSzPct val="100000"/>
              <a:buFont typeface="Arial"/>
              <a:buChar char="●"/>
            </a:pPr>
            <a:r>
              <a:rPr lang="en" sz="2000" b="1" dirty="0">
                <a:solidFill>
                  <a:srgbClr val="000000"/>
                </a:solidFill>
                <a:latin typeface="Arial"/>
                <a:ea typeface="Arial"/>
                <a:cs typeface="Arial"/>
                <a:sym typeface="Arial"/>
              </a:rPr>
              <a:t>Content Security Policy.</a:t>
            </a:r>
            <a:r>
              <a:rPr lang="en" sz="2000" dirty="0">
                <a:solidFill>
                  <a:srgbClr val="000000"/>
                </a:solidFill>
                <a:latin typeface="Arial"/>
                <a:ea typeface="Arial"/>
                <a:cs typeface="Arial"/>
                <a:sym typeface="Arial"/>
              </a:rPr>
              <a:t> As a last line of defense, you can use Content Security Policy (CSP) to reduce the severity of any XSS vulnerabilities that still occur.</a:t>
            </a:r>
            <a:endParaRPr sz="2000" dirty="0">
              <a:solidFill>
                <a:srgbClr val="000000"/>
              </a:solidFill>
              <a:latin typeface="Arial"/>
              <a:ea typeface="Arial"/>
              <a:cs typeface="Arial"/>
              <a:sym typeface="Arial"/>
            </a:endParaRPr>
          </a:p>
          <a:p>
            <a:pPr marL="0" lvl="0" indent="0" algn="l" rtl="0">
              <a:spcBef>
                <a:spcPts val="1200"/>
              </a:spcBef>
              <a:spcAft>
                <a:spcPts val="0"/>
              </a:spcAft>
              <a:buNone/>
            </a:pPr>
            <a:endParaRPr sz="2000" u="sng" dirty="0">
              <a:solidFill>
                <a:srgbClr val="000000"/>
              </a:solidFill>
              <a:latin typeface="Arial"/>
              <a:ea typeface="Arial"/>
              <a:cs typeface="Arial"/>
              <a:sym typeface="Arial"/>
            </a:endParaRPr>
          </a:p>
          <a:p>
            <a:pPr marL="0" lvl="0" indent="0" algn="l" rtl="0">
              <a:spcBef>
                <a:spcPts val="1800"/>
              </a:spcBef>
              <a:spcAft>
                <a:spcPts val="0"/>
              </a:spcAft>
              <a:buNone/>
            </a:pPr>
            <a:endParaRPr sz="2000" b="1" dirty="0">
              <a:solidFill>
                <a:srgbClr val="000000"/>
              </a:solidFill>
              <a:latin typeface="Arial"/>
              <a:ea typeface="Arial"/>
              <a:cs typeface="Arial"/>
              <a:sym typeface="Arial"/>
            </a:endParaRPr>
          </a:p>
          <a:p>
            <a:pPr marL="0" lvl="0" indent="0" algn="l" rtl="0">
              <a:spcBef>
                <a:spcPts val="400"/>
              </a:spcBef>
              <a:spcAft>
                <a:spcPts val="1200"/>
              </a:spcAft>
              <a:buNone/>
            </a:pPr>
            <a:endParaRPr u="sng" dirty="0"/>
          </a:p>
        </p:txBody>
      </p:sp>
      <p:sp>
        <p:nvSpPr>
          <p:cNvPr id="2" name="TextBox 1">
            <a:extLst>
              <a:ext uri="{FF2B5EF4-FFF2-40B4-BE49-F238E27FC236}">
                <a16:creationId xmlns:a16="http://schemas.microsoft.com/office/drawing/2014/main" id="{544FC416-7A6D-4BAE-B6FF-0B36D0BC60B9}"/>
              </a:ext>
            </a:extLst>
          </p:cNvPr>
          <p:cNvSpPr txBox="1"/>
          <p:nvPr/>
        </p:nvSpPr>
        <p:spPr>
          <a:xfrm>
            <a:off x="1520190" y="291880"/>
            <a:ext cx="5772150" cy="461665"/>
          </a:xfrm>
          <a:prstGeom prst="rect">
            <a:avLst/>
          </a:prstGeom>
          <a:noFill/>
        </p:spPr>
        <p:txBody>
          <a:bodyPr wrap="square" rtlCol="0">
            <a:spAutoFit/>
          </a:bodyPr>
          <a:lstStyle/>
          <a:p>
            <a:pPr algn="ctr"/>
            <a:r>
              <a:rPr lang="en-IN" sz="2400" dirty="0">
                <a:solidFill>
                  <a:schemeClr val="accent2">
                    <a:lumMod val="75000"/>
                  </a:schemeClr>
                </a:solidFill>
                <a:latin typeface="Roboto" panose="02000000000000000000" pitchFamily="2" charset="0"/>
                <a:ea typeface="Roboto" panose="02000000000000000000" pitchFamily="2" charset="0"/>
              </a:rPr>
              <a:t>MITIGATION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342900" y="316525"/>
            <a:ext cx="8489400" cy="425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Steps to find the vulnerability:</a:t>
            </a:r>
            <a:endParaRPr/>
          </a:p>
          <a:p>
            <a:pPr marL="457200" lvl="0" indent="-342900" algn="l" rtl="0">
              <a:spcBef>
                <a:spcPts val="1200"/>
              </a:spcBef>
              <a:spcAft>
                <a:spcPts val="0"/>
              </a:spcAft>
              <a:buSzPts val="1800"/>
              <a:buAutoNum type="arabicPeriod"/>
            </a:pPr>
            <a:r>
              <a:rPr lang="en"/>
              <a:t>Click on </a:t>
            </a:r>
            <a:r>
              <a:rPr lang="en" u="sng">
                <a:solidFill>
                  <a:schemeClr val="hlink"/>
                </a:solidFill>
                <a:hlinkClick r:id="rId3"/>
              </a:rPr>
              <a:t>http://testasp.vulnweb.com/</a:t>
            </a:r>
            <a:r>
              <a:rPr lang="en"/>
              <a:t> </a:t>
            </a:r>
            <a:endParaRPr/>
          </a:p>
          <a:p>
            <a:pPr marL="457200" lvl="0" indent="-342900" algn="l" rtl="0">
              <a:spcBef>
                <a:spcPts val="0"/>
              </a:spcBef>
              <a:spcAft>
                <a:spcPts val="0"/>
              </a:spcAft>
              <a:buSzPts val="1800"/>
              <a:buAutoNum type="arabicPeriod"/>
            </a:pPr>
            <a:r>
              <a:rPr lang="en"/>
              <a:t>Click on the search tab in the site </a:t>
            </a:r>
            <a:endParaRPr/>
          </a:p>
          <a:p>
            <a:pPr marL="457200" lvl="0" indent="-342900" algn="l" rtl="0">
              <a:spcBef>
                <a:spcPts val="0"/>
              </a:spcBef>
              <a:spcAft>
                <a:spcPts val="0"/>
              </a:spcAft>
              <a:buSzPts val="1800"/>
              <a:buAutoNum type="arabicPeriod"/>
            </a:pPr>
            <a:r>
              <a:rPr lang="en"/>
              <a:t>User will be redirected to a page with a search box</a:t>
            </a:r>
            <a:endParaRPr/>
          </a:p>
          <a:p>
            <a:pPr marL="457200" lvl="0" indent="-342900" algn="l" rtl="0">
              <a:spcBef>
                <a:spcPts val="0"/>
              </a:spcBef>
              <a:spcAft>
                <a:spcPts val="0"/>
              </a:spcAft>
              <a:buSzPts val="1800"/>
              <a:buAutoNum type="arabicPeriod"/>
            </a:pPr>
            <a:r>
              <a:rPr lang="en"/>
              <a:t>Change to proxy settings to “manual” so as to use Burp Suite</a:t>
            </a:r>
            <a:endParaRPr/>
          </a:p>
          <a:p>
            <a:pPr marL="457200" lvl="0" indent="-342900" algn="l" rtl="0">
              <a:spcBef>
                <a:spcPts val="0"/>
              </a:spcBef>
              <a:spcAft>
                <a:spcPts val="0"/>
              </a:spcAft>
              <a:buSzPts val="1800"/>
              <a:buAutoNum type="arabicPeriod"/>
            </a:pPr>
            <a:r>
              <a:rPr lang="en"/>
              <a:t>Intercept the request in Burp Suite</a:t>
            </a:r>
            <a:endParaRPr/>
          </a:p>
          <a:p>
            <a:pPr marL="457200" lvl="0" indent="-342900" algn="l" rtl="0">
              <a:spcBef>
                <a:spcPts val="0"/>
              </a:spcBef>
              <a:spcAft>
                <a:spcPts val="0"/>
              </a:spcAft>
              <a:buSzPts val="1800"/>
              <a:buAutoNum type="arabicPeriod"/>
            </a:pPr>
            <a:r>
              <a:rPr lang="en"/>
              <a:t>Send request to the intruder and paste different payloads for XSS(Different payloads for XSS can be found on searching it on your browser)</a:t>
            </a:r>
            <a:endParaRPr/>
          </a:p>
          <a:p>
            <a:pPr marL="457200" lvl="0" indent="-342900" algn="l" rtl="0">
              <a:spcBef>
                <a:spcPts val="0"/>
              </a:spcBef>
              <a:spcAft>
                <a:spcPts val="0"/>
              </a:spcAft>
              <a:buSzPts val="1800"/>
              <a:buAutoNum type="arabicPeriod"/>
            </a:pPr>
            <a:r>
              <a:rPr lang="en"/>
              <a:t>Find the successful payload for XSS</a:t>
            </a:r>
            <a:endParaRPr/>
          </a:p>
          <a:p>
            <a:pPr marL="457200" lvl="0" indent="0" algn="l" rtl="0">
              <a:spcBef>
                <a:spcPts val="1200"/>
              </a:spcBef>
              <a:spcAft>
                <a:spcPts val="1200"/>
              </a:spcAft>
              <a:buNone/>
            </a:pPr>
            <a:r>
              <a:rPr lang="en"/>
              <a:t>The videos and screenshots have been uploaded in the following slides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235935" y="765810"/>
            <a:ext cx="8672130" cy="107442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Video</a:t>
            </a:r>
            <a:br>
              <a:rPr lang="en" dirty="0"/>
            </a:br>
            <a:r>
              <a:rPr lang="en" dirty="0"/>
              <a:t>-</a:t>
            </a:r>
            <a:r>
              <a:rPr lang="en" sz="2000" dirty="0">
                <a:solidFill>
                  <a:schemeClr val="bg2"/>
                </a:solidFill>
              </a:rPr>
              <a:t>Link to acess the video recording of Burp Suite attached below</a:t>
            </a:r>
            <a:br>
              <a:rPr lang="en" dirty="0"/>
            </a:br>
            <a:br>
              <a:rPr lang="en" dirty="0"/>
            </a:br>
            <a:br>
              <a:rPr lang="en" dirty="0"/>
            </a:br>
            <a:br>
              <a:rPr lang="en" dirty="0"/>
            </a:br>
            <a:r>
              <a:rPr lang="en" dirty="0"/>
              <a:t> </a:t>
            </a:r>
            <a:r>
              <a:rPr lang="en-IN" sz="1600" dirty="0">
                <a:hlinkClick r:id="rId3"/>
              </a:rPr>
              <a:t>https://drive.google.com/file/d/1wBGdx7uRvFQMT43fRSKVSqPZCbJdtB4V/view?usp=sharing</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idx="4294967295"/>
          </p:nvPr>
        </p:nvSpPr>
        <p:spPr>
          <a:xfrm>
            <a:off x="0" y="409575"/>
            <a:ext cx="8521700" cy="6080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SCREENSHOTS</a:t>
            </a:r>
            <a:endParaRPr dirty="0"/>
          </a:p>
        </p:txBody>
      </p:sp>
      <p:pic>
        <p:nvPicPr>
          <p:cNvPr id="3" name="Picture 2">
            <a:extLst>
              <a:ext uri="{FF2B5EF4-FFF2-40B4-BE49-F238E27FC236}">
                <a16:creationId xmlns:a16="http://schemas.microsoft.com/office/drawing/2014/main" id="{6D855506-328F-4F3E-A0AE-8DFB33763050}"/>
              </a:ext>
            </a:extLst>
          </p:cNvPr>
          <p:cNvPicPr>
            <a:picLocks noChangeAspect="1"/>
          </p:cNvPicPr>
          <p:nvPr/>
        </p:nvPicPr>
        <p:blipFill rotWithShape="1">
          <a:blip r:embed="rId3"/>
          <a:srcRect l="10543" t="19788" r="10620" b="18889"/>
          <a:stretch/>
        </p:blipFill>
        <p:spPr>
          <a:xfrm>
            <a:off x="560069" y="1022365"/>
            <a:ext cx="7635009" cy="33389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3969E-D178-40C6-93CF-50FB5A07C70F}"/>
              </a:ext>
            </a:extLst>
          </p:cNvPr>
          <p:cNvPicPr>
            <a:picLocks noChangeAspect="1"/>
          </p:cNvPicPr>
          <p:nvPr/>
        </p:nvPicPr>
        <p:blipFill rotWithShape="1">
          <a:blip r:embed="rId2"/>
          <a:srcRect l="10500" t="21318" r="10000" b="10165"/>
          <a:stretch/>
        </p:blipFill>
        <p:spPr>
          <a:xfrm>
            <a:off x="552910" y="713900"/>
            <a:ext cx="7836710" cy="3797260"/>
          </a:xfrm>
          <a:prstGeom prst="rect">
            <a:avLst/>
          </a:prstGeom>
        </p:spPr>
      </p:pic>
    </p:spTree>
    <p:extLst>
      <p:ext uri="{BB962C8B-B14F-4D97-AF65-F5344CB8AC3E}">
        <p14:creationId xmlns:p14="http://schemas.microsoft.com/office/powerpoint/2010/main" val="293784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08D65-235A-400C-8103-CBAA8401D6CB}"/>
              </a:ext>
            </a:extLst>
          </p:cNvPr>
          <p:cNvPicPr>
            <a:picLocks noChangeAspect="1"/>
          </p:cNvPicPr>
          <p:nvPr/>
        </p:nvPicPr>
        <p:blipFill rotWithShape="1">
          <a:blip r:embed="rId2"/>
          <a:srcRect l="11000" t="19772" r="11250" b="18207"/>
          <a:stretch/>
        </p:blipFill>
        <p:spPr>
          <a:xfrm>
            <a:off x="395753" y="698792"/>
            <a:ext cx="8352494" cy="3745915"/>
          </a:xfrm>
          <a:prstGeom prst="rect">
            <a:avLst/>
          </a:prstGeom>
        </p:spPr>
      </p:pic>
    </p:spTree>
    <p:extLst>
      <p:ext uri="{BB962C8B-B14F-4D97-AF65-F5344CB8AC3E}">
        <p14:creationId xmlns:p14="http://schemas.microsoft.com/office/powerpoint/2010/main" val="153411202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680</Words>
  <Application>Microsoft Office PowerPoint</Application>
  <PresentationFormat>On-screen Show (16:9)</PresentationFormat>
  <Paragraphs>38</Paragraphs>
  <Slides>15</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Geometric</vt:lpstr>
      <vt:lpstr>Task 3 -Ethical Hacking</vt:lpstr>
      <vt:lpstr>Report</vt:lpstr>
      <vt:lpstr>IMPACT OF CROSS SITE SCRIPTING </vt:lpstr>
      <vt:lpstr>PowerPoint Presentation</vt:lpstr>
      <vt:lpstr>PowerPoint Presentation</vt:lpstr>
      <vt:lpstr>Video -Link to acess the video recording of Burp Suite attached below     https://drive.google.com/file/d/1wBGdx7uRvFQMT43fRSKVSqPZCbJdtB4V/view?usp=sharing</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3 -Ethical Hacking</dc:title>
  <dc:creator>jayak</dc:creator>
  <cp:lastModifiedBy>jayakumarvnair@gmail.com</cp:lastModifiedBy>
  <cp:revision>2</cp:revision>
  <dcterms:modified xsi:type="dcterms:W3CDTF">2022-02-22T17:24:12Z</dcterms:modified>
</cp:coreProperties>
</file>