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6cd78fa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6cd78fa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6cd78fa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6cd78fa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6cd78fa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6cd78fa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6cd78fa9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6cd78fa9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6cd78fa9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6cd78fa9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6cd78fa9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6cd78fa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6cd78fa9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6cd78fa9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ebappsecrity.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ebappsecurity.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Task 2 Ethical Hacking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a:t>Scanning vulnerabilities of http://webappsecurity.com/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 type="subTitle"/>
          </p:nvPr>
        </p:nvSpPr>
        <p:spPr>
          <a:xfrm>
            <a:off x="245750" y="1198750"/>
            <a:ext cx="8520600" cy="7926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Unfortunately Netsparker could not be used for the scanning as </a:t>
            </a:r>
            <a:r>
              <a:rPr lang="en"/>
              <a:t>the</a:t>
            </a:r>
            <a:r>
              <a:rPr lang="en"/>
              <a:t> file contained some virus/malware and nikto was used for scanning the given website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a:t>
            </a:r>
            <a:endParaRPr/>
          </a:p>
        </p:txBody>
      </p:sp>
      <p:sp>
        <p:nvSpPr>
          <p:cNvPr id="78" name="Google Shape;78;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Vulnerability 1:Out -of -date Version(jQuery)</a:t>
            </a:r>
            <a:endParaRPr/>
          </a:p>
          <a:p>
            <a:pPr indent="0" lvl="0" marL="0" rtl="0" algn="l">
              <a:spcBef>
                <a:spcPts val="1200"/>
              </a:spcBef>
              <a:spcAft>
                <a:spcPts val="0"/>
              </a:spcAft>
              <a:buNone/>
            </a:pPr>
            <a:r>
              <a:rPr lang="en"/>
              <a:t>Domain:</a:t>
            </a:r>
            <a:r>
              <a:rPr lang="en" u="sng">
                <a:solidFill>
                  <a:schemeClr val="hlink"/>
                </a:solidFill>
                <a:hlinkClick r:id="rId3"/>
              </a:rPr>
              <a:t>http://webappsecrity.com/</a:t>
            </a:r>
            <a:endParaRPr/>
          </a:p>
          <a:p>
            <a:pPr indent="0" lvl="0" marL="0" rtl="0" algn="l">
              <a:spcBef>
                <a:spcPts val="1200"/>
              </a:spcBef>
              <a:spcAft>
                <a:spcPts val="0"/>
              </a:spcAft>
              <a:buNone/>
            </a:pPr>
            <a:r>
              <a:rPr lang="en"/>
              <a:t>The vulnerability is a critical one</a:t>
            </a:r>
            <a:endParaRPr/>
          </a:p>
          <a:p>
            <a:pPr indent="0" lvl="0" marL="0" rtl="0" algn="l">
              <a:spcBef>
                <a:spcPts val="1200"/>
              </a:spcBef>
              <a:spcAft>
                <a:spcPts val="0"/>
              </a:spcAft>
              <a:buNone/>
            </a:pPr>
            <a:r>
              <a:rPr lang="en"/>
              <a:t>It states that the website is using jQuery and is out of date</a:t>
            </a:r>
            <a:endParaRPr/>
          </a:p>
          <a:p>
            <a:pPr indent="0" lvl="0" marL="0" rtl="0" algn="l">
              <a:spcBef>
                <a:spcPts val="1200"/>
              </a:spcBef>
              <a:spcAft>
                <a:spcPts val="0"/>
              </a:spcAft>
              <a:buNone/>
            </a:pPr>
            <a:r>
              <a:rPr lang="en"/>
              <a:t>Impacts:An out of date version can have vulnerabilities and will lack security features which will make it prone to attacks</a:t>
            </a:r>
            <a:endParaRPr/>
          </a:p>
          <a:p>
            <a:pPr indent="0" lvl="0" marL="0" rtl="0" algn="l">
              <a:spcBef>
                <a:spcPts val="1200"/>
              </a:spcBef>
              <a:spcAft>
                <a:spcPts val="1200"/>
              </a:spcAft>
              <a:buNone/>
            </a:pPr>
            <a:r>
              <a:rPr lang="en"/>
              <a:t>Mitigation:Update to the latest version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311688" y="1330375"/>
            <a:ext cx="7610475" cy="323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a:t>
            </a:r>
            <a:endParaRPr/>
          </a:p>
        </p:txBody>
      </p:sp>
      <p:sp>
        <p:nvSpPr>
          <p:cNvPr id="89" name="Google Shape;89;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Vulnerability 2:XSS -Cross Site Scripting</a:t>
            </a:r>
            <a:endParaRPr/>
          </a:p>
          <a:p>
            <a:pPr indent="0" lvl="0" marL="0" rtl="0" algn="l">
              <a:spcBef>
                <a:spcPts val="1200"/>
              </a:spcBef>
              <a:spcAft>
                <a:spcPts val="0"/>
              </a:spcAft>
              <a:buNone/>
            </a:pPr>
            <a:r>
              <a:rPr lang="en"/>
              <a:t>Domain:</a:t>
            </a:r>
            <a:r>
              <a:rPr lang="en" u="sng">
                <a:solidFill>
                  <a:schemeClr val="hlink"/>
                </a:solidFill>
                <a:hlinkClick r:id="rId3"/>
              </a:rPr>
              <a:t>http://webappsecurity.com/</a:t>
            </a:r>
            <a:endParaRPr/>
          </a:p>
          <a:p>
            <a:pPr indent="0" lvl="0" marL="0" rtl="0" algn="l">
              <a:spcBef>
                <a:spcPts val="1200"/>
              </a:spcBef>
              <a:spcAft>
                <a:spcPts val="1200"/>
              </a:spcAft>
              <a:buNone/>
            </a:pPr>
            <a:r>
              <a:rPr lang="en"/>
              <a:t>Cross-Site Scripting (XSS) attacks are a type of injection, in which malicious scripts are injected into otherwise benign and trusted websites. XSS attacks occur when an attacker uses a web application to send malicious code, generally in the form of a browser side script, to a different end user. Flaws that allow these attacks to succeed are quite widespread and occur anywhere a web application uses input from a user within the output it generates without validating or encoding 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422025" y="435225"/>
            <a:ext cx="8410200" cy="4133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  </a:t>
            </a:r>
            <a:r>
              <a:rPr lang="en" u="sng"/>
              <a:t> Causes for XSS</a:t>
            </a:r>
            <a:endParaRPr u="sng"/>
          </a:p>
          <a:p>
            <a:pPr indent="-277495" lvl="0" marL="457200" rtl="0" algn="l">
              <a:spcBef>
                <a:spcPts val="1200"/>
              </a:spcBef>
              <a:spcAft>
                <a:spcPts val="0"/>
              </a:spcAft>
              <a:buClr>
                <a:schemeClr val="dk1"/>
              </a:buClr>
              <a:buSzPct val="61111"/>
              <a:buAutoNum type="arabicPeriod"/>
            </a:pPr>
            <a:r>
              <a:rPr lang="en"/>
              <a:t>Data enters a Web application through an untrusted source, most frequently a web request.</a:t>
            </a:r>
            <a:endParaRPr/>
          </a:p>
          <a:p>
            <a:pPr indent="-277495" lvl="0" marL="457200" rtl="0" algn="l">
              <a:spcBef>
                <a:spcPts val="0"/>
              </a:spcBef>
              <a:spcAft>
                <a:spcPts val="0"/>
              </a:spcAft>
              <a:buClr>
                <a:schemeClr val="dk1"/>
              </a:buClr>
              <a:buSzPct val="61111"/>
              <a:buAutoNum type="arabicPeriod"/>
            </a:pPr>
            <a:r>
              <a:rPr lang="en"/>
              <a:t>The data is included in dynamic content that is sent to a web user without being validated for malicious content.</a:t>
            </a:r>
            <a:endParaRPr/>
          </a:p>
          <a:p>
            <a:pPr indent="0" lvl="0" marL="457200" rtl="0" algn="l">
              <a:spcBef>
                <a:spcPts val="1200"/>
              </a:spcBef>
              <a:spcAft>
                <a:spcPts val="0"/>
              </a:spcAft>
              <a:buNone/>
            </a:pPr>
            <a:r>
              <a:rPr lang="en" u="sng"/>
              <a:t>Impact</a:t>
            </a:r>
            <a:endParaRPr u="sng"/>
          </a:p>
          <a:p>
            <a:pPr indent="0" lvl="0" marL="0" rtl="0" algn="l">
              <a:spcBef>
                <a:spcPts val="1200"/>
              </a:spcBef>
              <a:spcAft>
                <a:spcPts val="0"/>
              </a:spcAft>
              <a:buClr>
                <a:schemeClr val="dk1"/>
              </a:buClr>
              <a:buSzPct val="61111"/>
              <a:buFont typeface="Arial"/>
              <a:buNone/>
            </a:pPr>
            <a:r>
              <a:rPr lang="en"/>
              <a:t>Cross site scripting attacks can have devastating consequences. Code injected into a vulnerable application can exfiltrate data or install malware on the user’s machine. Attackers can masquerade as authorized users via session cookies, allowing them to perform any action allowed by the user account.</a:t>
            </a:r>
            <a:endParaRPr/>
          </a:p>
          <a:p>
            <a:pPr indent="0" lvl="0" marL="0" rtl="0" algn="l">
              <a:spcBef>
                <a:spcPts val="1200"/>
              </a:spcBef>
              <a:spcAft>
                <a:spcPts val="0"/>
              </a:spcAft>
              <a:buClr>
                <a:schemeClr val="dk1"/>
              </a:buClr>
              <a:buSzPct val="61111"/>
              <a:buFont typeface="Arial"/>
              <a:buNone/>
            </a:pPr>
            <a:r>
              <a:rPr lang="en"/>
              <a:t>XSS can also impact a business’s reputation. An attacker can deface a corporate website by altering its content, thereby damaging the company’s image or spreading misinformation. A hacker can also change the instructions given to users who visit the target website, misdirecting their behavior. This scenario is particularly dangerous if the target is a government website or provides vital resources in times of crisis.</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316525" y="250575"/>
            <a:ext cx="8515800" cy="4318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t>Mitigation</a:t>
            </a:r>
            <a:endParaRPr u="sng"/>
          </a:p>
          <a:p>
            <a:pPr indent="0" lvl="0" marL="0" rtl="0" algn="l">
              <a:spcBef>
                <a:spcPts val="1200"/>
              </a:spcBef>
              <a:spcAft>
                <a:spcPts val="0"/>
              </a:spcAft>
              <a:buNone/>
            </a:pPr>
            <a:r>
              <a:rPr lang="en"/>
              <a:t>1.Train and maintain awareness</a:t>
            </a:r>
            <a:endParaRPr/>
          </a:p>
          <a:p>
            <a:pPr indent="0" lvl="0" marL="0" rtl="0" algn="l">
              <a:spcBef>
                <a:spcPts val="1200"/>
              </a:spcBef>
              <a:spcAft>
                <a:spcPts val="0"/>
              </a:spcAft>
              <a:buNone/>
            </a:pPr>
            <a:r>
              <a:rPr lang="en"/>
              <a:t>2.Don’t trust any user input</a:t>
            </a:r>
            <a:endParaRPr/>
          </a:p>
          <a:p>
            <a:pPr indent="0" lvl="0" marL="0" rtl="0" algn="l">
              <a:spcBef>
                <a:spcPts val="1200"/>
              </a:spcBef>
              <a:spcAft>
                <a:spcPts val="0"/>
              </a:spcAft>
              <a:buNone/>
            </a:pPr>
            <a:r>
              <a:rPr lang="en"/>
              <a:t>3.Use escaping/encoding</a:t>
            </a:r>
            <a:endParaRPr/>
          </a:p>
          <a:p>
            <a:pPr indent="0" lvl="0" marL="0" rtl="0" algn="l">
              <a:spcBef>
                <a:spcPts val="1200"/>
              </a:spcBef>
              <a:spcAft>
                <a:spcPts val="0"/>
              </a:spcAft>
              <a:buNone/>
            </a:pPr>
            <a:r>
              <a:rPr lang="en"/>
              <a:t>4.Sanitize HTML</a:t>
            </a:r>
            <a:endParaRPr/>
          </a:p>
          <a:p>
            <a:pPr indent="0" lvl="0" marL="0" rtl="0" algn="l">
              <a:spcBef>
                <a:spcPts val="1200"/>
              </a:spcBef>
              <a:spcAft>
                <a:spcPts val="0"/>
              </a:spcAft>
              <a:buNone/>
            </a:pPr>
            <a:r>
              <a:rPr lang="en"/>
              <a:t>5.Set the HttpOnly flag </a:t>
            </a:r>
            <a:endParaRPr/>
          </a:p>
          <a:p>
            <a:pPr indent="0" lvl="0" marL="0" rtl="0" algn="l">
              <a:spcBef>
                <a:spcPts val="1200"/>
              </a:spcBef>
              <a:spcAft>
                <a:spcPts val="0"/>
              </a:spcAft>
              <a:buNone/>
            </a:pPr>
            <a:r>
              <a:rPr lang="en"/>
              <a:t>6.Use a content security policy</a:t>
            </a:r>
            <a:endParaRPr/>
          </a:p>
          <a:p>
            <a:pPr indent="0" lvl="0" marL="0" rtl="0" algn="l">
              <a:spcBef>
                <a:spcPts val="1200"/>
              </a:spcBef>
              <a:spcAft>
                <a:spcPts val="0"/>
              </a:spcAft>
              <a:buNone/>
            </a:pPr>
            <a:r>
              <a:rPr lang="en"/>
              <a:t>7.Scan regularly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18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Screenshot of nikot scanner</a:t>
            </a:r>
            <a:endParaRPr/>
          </a:p>
        </p:txBody>
      </p:sp>
      <p:pic>
        <p:nvPicPr>
          <p:cNvPr id="105" name="Google Shape;105;p20"/>
          <p:cNvPicPr preferRelativeResize="0"/>
          <p:nvPr/>
        </p:nvPicPr>
        <p:blipFill>
          <a:blip r:embed="rId3">
            <a:alphaModFix/>
          </a:blip>
          <a:stretch>
            <a:fillRect/>
          </a:stretch>
        </p:blipFill>
        <p:spPr>
          <a:xfrm>
            <a:off x="65925" y="1389175"/>
            <a:ext cx="8981248" cy="3002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