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4"/>
  </p:notesMasterIdLst>
  <p:handoutMasterIdLst>
    <p:handoutMasterId r:id="rId35"/>
  </p:handoutMasterIdLst>
  <p:sldIdLst>
    <p:sldId id="256" r:id="rId5"/>
    <p:sldId id="270" r:id="rId6"/>
    <p:sldId id="269" r:id="rId7"/>
    <p:sldId id="268" r:id="rId8"/>
    <p:sldId id="265" r:id="rId9"/>
    <p:sldId id="266" r:id="rId10"/>
    <p:sldId id="267" r:id="rId11"/>
    <p:sldId id="271" r:id="rId12"/>
    <p:sldId id="272" r:id="rId13"/>
    <p:sldId id="273" r:id="rId14"/>
    <p:sldId id="274" r:id="rId15"/>
    <p:sldId id="275" r:id="rId16"/>
    <p:sldId id="276" r:id="rId17"/>
    <p:sldId id="277" r:id="rId18"/>
    <p:sldId id="278" r:id="rId19"/>
    <p:sldId id="279" r:id="rId20"/>
    <p:sldId id="282" r:id="rId21"/>
    <p:sldId id="283" r:id="rId22"/>
    <p:sldId id="280" r:id="rId23"/>
    <p:sldId id="284" r:id="rId24"/>
    <p:sldId id="286" r:id="rId25"/>
    <p:sldId id="285" r:id="rId26"/>
    <p:sldId id="288" r:id="rId27"/>
    <p:sldId id="289" r:id="rId28"/>
    <p:sldId id="290" r:id="rId29"/>
    <p:sldId id="291" r:id="rId30"/>
    <p:sldId id="292" r:id="rId31"/>
    <p:sldId id="293"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33" d="100"/>
          <a:sy n="33" d="100"/>
        </p:scale>
        <p:origin x="-1450" y="-52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8/4/2023</a:t>
            </a:fld>
            <a:endParaRPr lang="en-US" dirty="0"/>
          </a:p>
        </p:txBody>
      </p:sp>
      <p:sp>
        <p:nvSpPr>
          <p:cNvPr id="4" name="Footer Placeholder 3">
            <a:extLst>
              <a:ext uri="{FF2B5EF4-FFF2-40B4-BE49-F238E27FC236}">
                <a16:creationId xmlns:a16="http://schemas.microsoft.com/office/drawing/2014/main" xmlns=""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we.mitre.org/top25/archive/2022/2022_cwe_top25.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implilearn.com/vulnerability-in-security-article#:~:text=A%20vulnerability%20in%20security%20refers,the%20door%20to%20malicious%20attac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urplesec.us/learn/vulnerability-management-program/" TargetMode="External"/><Relationship Id="rId2" Type="http://schemas.openxmlformats.org/officeDocument/2006/relationships/hyperlink" Target="https://purplesec.us/learn/continuous-vulnerability-manage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icrosoft.com/en-us/security/business/security-101/what-is-sie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nyk.io/learn/vulnerability-remediation-process/#step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etsparker.com/" TargetMode="External"/><Relationship Id="rId2" Type="http://schemas.openxmlformats.org/officeDocument/2006/relationships/hyperlink" Target="https://cirt.net/Nikto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soonline.com/article/3153707/top-cybersecurity-facts-figures-and-statistics.html" TargetMode="External"/><Relationship Id="rId2" Type="http://schemas.openxmlformats.org/officeDocument/2006/relationships/hyperlink" Target="http://www.csoonline.com/article/3385083/vulnerability-management-woes-continue-but-there-is-hope.html#:~:text=42%25%20of%20respondents%20indicate%20that,to%20patching%2C%20to%20incident%20closur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greatworklife.com/how-to-make-good-deci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qa.io/footprinting-overview/#:~:text=The%20objectives%20of%20footprinting%20are,the%20range%20of%20IP%20addres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ocial-engineer.org/framework/attack-vectors/attack-cyc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tareportal.com/global-digital-overview#:~:text=Internet%20use%20around%20the%20world,users%20in%20the%20world%20tod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Cyber security</a:t>
            </a: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sz="2000" dirty="0">
                <a:solidFill>
                  <a:schemeClr val="accent2">
                    <a:lumMod val="20000"/>
                    <a:lumOff val="80000"/>
                  </a:schemeClr>
                </a:solidFill>
              </a:rPr>
              <a:t>Wireless network Security Assessment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48A30-A884-3137-265D-64B3CA55DEAC}"/>
              </a:ext>
            </a:extLst>
          </p:cNvPr>
          <p:cNvSpPr>
            <a:spLocks noGrp="1"/>
          </p:cNvSpPr>
          <p:nvPr>
            <p:ph type="title"/>
          </p:nvPr>
        </p:nvSpPr>
        <p:spPr>
          <a:xfrm>
            <a:off x="581192" y="702156"/>
            <a:ext cx="11029616" cy="747953"/>
          </a:xfrm>
        </p:spPr>
        <p:txBody>
          <a:bodyPr/>
          <a:lstStyle/>
          <a:p>
            <a:r>
              <a:rPr lang="en-US" dirty="0"/>
              <a:t>Vulnerability Identification</a:t>
            </a:r>
            <a:endParaRPr lang="en-IN" dirty="0"/>
          </a:p>
        </p:txBody>
      </p:sp>
      <p:sp>
        <p:nvSpPr>
          <p:cNvPr id="3" name="Content Placeholder 2">
            <a:extLst>
              <a:ext uri="{FF2B5EF4-FFF2-40B4-BE49-F238E27FC236}">
                <a16:creationId xmlns:a16="http://schemas.microsoft.com/office/drawing/2014/main" xmlns="" id="{A3B8D7E1-9949-468E-A649-9C71A49E68D8}"/>
              </a:ext>
            </a:extLst>
          </p:cNvPr>
          <p:cNvSpPr>
            <a:spLocks noGrp="1"/>
          </p:cNvSpPr>
          <p:nvPr>
            <p:ph idx="1"/>
          </p:nvPr>
        </p:nvSpPr>
        <p:spPr>
          <a:xfrm>
            <a:off x="581192" y="2180495"/>
            <a:ext cx="11029615" cy="4552813"/>
          </a:xfrm>
        </p:spPr>
        <p:txBody>
          <a:bodyPr>
            <a:normAutofit fontScale="92500" lnSpcReduction="10000"/>
          </a:bodyPr>
          <a:lstStyle/>
          <a:p>
            <a:pPr marL="0" indent="0">
              <a:buNone/>
            </a:pPr>
            <a:r>
              <a:rPr lang="en-US" b="0" i="0" dirty="0">
                <a:solidFill>
                  <a:srgbClr val="202124"/>
                </a:solidFill>
                <a:effectLst/>
                <a:latin typeface="Google Sans"/>
              </a:rPr>
              <a:t>Vulnerability Identification is vital to proactively protect your IT system rather than reactively cleaning up after an attack. The vulnerability identification process </a:t>
            </a:r>
            <a:r>
              <a:rPr lang="en-US" b="0" i="0" dirty="0">
                <a:solidFill>
                  <a:srgbClr val="040C28"/>
                </a:solidFill>
                <a:effectLst/>
                <a:latin typeface="Google Sans"/>
              </a:rPr>
              <a:t>enables you to identify and understand weaknesses in your system, underlying infrastructure, support systems, and major applications</a:t>
            </a:r>
            <a:r>
              <a:rPr lang="en-US" b="0" i="0" dirty="0">
                <a:solidFill>
                  <a:srgbClr val="202124"/>
                </a:solidFill>
                <a:effectLst/>
                <a:latin typeface="Google Sans"/>
              </a:rPr>
              <a:t>.</a:t>
            </a:r>
          </a:p>
          <a:p>
            <a:pPr marL="0" indent="0">
              <a:buNone/>
            </a:pPr>
            <a:endParaRPr lang="en-US" dirty="0">
              <a:solidFill>
                <a:srgbClr val="202124"/>
              </a:solidFill>
              <a:latin typeface="Google Sans"/>
            </a:endParaRPr>
          </a:p>
          <a:p>
            <a:pPr marL="0" indent="0">
              <a:buNone/>
            </a:pPr>
            <a:endParaRPr lang="en-US" b="0" i="0" dirty="0">
              <a:solidFill>
                <a:srgbClr val="202124"/>
              </a:solidFill>
              <a:effectLst/>
              <a:latin typeface="Google Sans"/>
            </a:endParaRPr>
          </a:p>
          <a:p>
            <a:pPr marL="0" indent="0">
              <a:buNone/>
            </a:pPr>
            <a:endParaRPr lang="en-US" dirty="0">
              <a:solidFill>
                <a:srgbClr val="202124"/>
              </a:solidFill>
              <a:latin typeface="Google Sans"/>
            </a:endParaRPr>
          </a:p>
          <a:p>
            <a:pPr marL="0" indent="0">
              <a:buNone/>
            </a:pPr>
            <a:endParaRPr lang="en-US" b="0" i="0" dirty="0">
              <a:solidFill>
                <a:srgbClr val="202124"/>
              </a:solidFill>
              <a:effectLst/>
              <a:latin typeface="Google Sans"/>
            </a:endParaRPr>
          </a:p>
          <a:p>
            <a:pPr marL="0" indent="0">
              <a:buNone/>
            </a:pPr>
            <a:endParaRPr lang="en-US" dirty="0">
              <a:solidFill>
                <a:srgbClr val="202124"/>
              </a:solidFill>
              <a:latin typeface="Google Sans"/>
            </a:endParaRPr>
          </a:p>
          <a:p>
            <a:pPr marL="0" indent="0">
              <a:buNone/>
            </a:pPr>
            <a:endParaRPr lang="en-US" b="0" i="0" dirty="0">
              <a:solidFill>
                <a:srgbClr val="202124"/>
              </a:solidFill>
              <a:effectLst/>
              <a:latin typeface="Google Sans"/>
            </a:endParaRPr>
          </a:p>
          <a:p>
            <a:pPr marL="0" indent="0">
              <a:buNone/>
            </a:pPr>
            <a:endParaRPr lang="en-US" dirty="0">
              <a:solidFill>
                <a:srgbClr val="202124"/>
              </a:solidFill>
              <a:latin typeface="Google Sans"/>
            </a:endParaRPr>
          </a:p>
          <a:p>
            <a:pPr marL="0" indent="0">
              <a:buNone/>
            </a:pPr>
            <a:r>
              <a:rPr lang="en-US" b="0" i="0" dirty="0">
                <a:solidFill>
                  <a:srgbClr val="4D5156"/>
                </a:solidFill>
                <a:effectLst/>
                <a:latin typeface="Google Sans"/>
              </a:rPr>
              <a:t>The four continuous stages of </a:t>
            </a:r>
            <a:r>
              <a:rPr lang="en-US" b="0" i="0" dirty="0">
                <a:solidFill>
                  <a:srgbClr val="040C28"/>
                </a:solidFill>
                <a:effectLst/>
                <a:latin typeface="Google Sans"/>
              </a:rPr>
              <a:t>identification, prioritization, remediation, and reporting</a:t>
            </a:r>
            <a:r>
              <a:rPr lang="en-US" b="0" i="0" dirty="0">
                <a:solidFill>
                  <a:srgbClr val="4D5156"/>
                </a:solidFill>
                <a:effectLst/>
                <a:latin typeface="Google Sans"/>
              </a:rPr>
              <a:t> are essential for an effective vulnerability management process. A vulnerability is a flaw or weakness in a system that, if exploited, would allow a user to gain unauthorized access to conduct an attack.</a:t>
            </a:r>
            <a:endParaRPr lang="en-US" b="0" i="0" dirty="0">
              <a:solidFill>
                <a:srgbClr val="202124"/>
              </a:solidFill>
              <a:effectLst/>
              <a:latin typeface="Google Sans"/>
            </a:endParaRPr>
          </a:p>
          <a:p>
            <a:pPr marL="0" indent="0">
              <a:buNone/>
            </a:pPr>
            <a:endParaRPr lang="en-IN" dirty="0"/>
          </a:p>
        </p:txBody>
      </p:sp>
      <p:pic>
        <p:nvPicPr>
          <p:cNvPr id="7" name="Picture 6">
            <a:extLst>
              <a:ext uri="{FF2B5EF4-FFF2-40B4-BE49-F238E27FC236}">
                <a16:creationId xmlns:a16="http://schemas.microsoft.com/office/drawing/2014/main" xmlns="" id="{A4142A11-6E4E-4A4A-69E2-BBDBAFA30E20}"/>
              </a:ext>
            </a:extLst>
          </p:cNvPr>
          <p:cNvPicPr>
            <a:picLocks noChangeAspect="1"/>
          </p:cNvPicPr>
          <p:nvPr/>
        </p:nvPicPr>
        <p:blipFill>
          <a:blip r:embed="rId2"/>
          <a:stretch>
            <a:fillRect/>
          </a:stretch>
        </p:blipFill>
        <p:spPr>
          <a:xfrm>
            <a:off x="3223491" y="3103418"/>
            <a:ext cx="5273964" cy="2133600"/>
          </a:xfrm>
          <a:prstGeom prst="rect">
            <a:avLst/>
          </a:prstGeom>
        </p:spPr>
      </p:pic>
    </p:spTree>
    <p:extLst>
      <p:ext uri="{BB962C8B-B14F-4D97-AF65-F5344CB8AC3E}">
        <p14:creationId xmlns:p14="http://schemas.microsoft.com/office/powerpoint/2010/main" val="405003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E33B5-6658-D689-082A-370127A89851}"/>
              </a:ext>
            </a:extLst>
          </p:cNvPr>
          <p:cNvSpPr>
            <a:spLocks noGrp="1"/>
          </p:cNvSpPr>
          <p:nvPr>
            <p:ph type="title"/>
          </p:nvPr>
        </p:nvSpPr>
        <p:spPr>
          <a:xfrm>
            <a:off x="581192" y="702156"/>
            <a:ext cx="11029616" cy="637117"/>
          </a:xfrm>
        </p:spPr>
        <p:txBody>
          <a:bodyPr/>
          <a:lstStyle/>
          <a:p>
            <a:r>
              <a:rPr lang="en-US" dirty="0"/>
              <a:t>Identify and Name Each Vulnerability</a:t>
            </a:r>
            <a:endParaRPr lang="en-IN" dirty="0"/>
          </a:p>
        </p:txBody>
      </p:sp>
      <p:sp>
        <p:nvSpPr>
          <p:cNvPr id="3" name="Content Placeholder 2">
            <a:extLst>
              <a:ext uri="{FF2B5EF4-FFF2-40B4-BE49-F238E27FC236}">
                <a16:creationId xmlns:a16="http://schemas.microsoft.com/office/drawing/2014/main" xmlns="" id="{8EA262BF-3AB1-FFAD-EDF7-2C7D0897A0B7}"/>
              </a:ext>
            </a:extLst>
          </p:cNvPr>
          <p:cNvSpPr>
            <a:spLocks noGrp="1"/>
          </p:cNvSpPr>
          <p:nvPr>
            <p:ph idx="1"/>
          </p:nvPr>
        </p:nvSpPr>
        <p:spPr>
          <a:xfrm>
            <a:off x="203199" y="2937164"/>
            <a:ext cx="11896437" cy="4082472"/>
          </a:xfrm>
        </p:spPr>
        <p:txBody>
          <a:bodyPr>
            <a:normAutofit fontScale="77500" lnSpcReduction="20000"/>
          </a:bodyPr>
          <a:lstStyle/>
          <a:p>
            <a:pPr algn="l" fontAlgn="base"/>
            <a:r>
              <a:rPr lang="en-US" b="1" i="0" dirty="0">
                <a:solidFill>
                  <a:srgbClr val="132339"/>
                </a:solidFill>
                <a:effectLst/>
                <a:latin typeface="inherit"/>
              </a:rPr>
              <a:t>Identification </a:t>
            </a:r>
          </a:p>
          <a:p>
            <a:pPr marL="0" indent="0" algn="l" fontAlgn="base">
              <a:buNone/>
            </a:pPr>
            <a:r>
              <a:rPr lang="en-US" b="0" dirty="0">
                <a:solidFill>
                  <a:srgbClr val="333333"/>
                </a:solidFill>
                <a:effectLst/>
                <a:latin typeface="ISAC Sans"/>
              </a:rPr>
              <a:t>The first step to successful vulnerability management is discovering the vulnerabilities that exist within your systems. Because of the sheer volume of vulnerabilities in today’s environments, the most popular way this is done is through vulnerability scanning, which uses automated tools to detect and classify system weaknesses. Vulnerabilities are then mapped to asset inventories so that vulnerabilities can be effectively prioritized based on the assets they impact, and remediation teams can pinpoint the systems that need remediation. </a:t>
            </a:r>
          </a:p>
          <a:p>
            <a:pPr algn="l" fontAlgn="base"/>
            <a:r>
              <a:rPr lang="en-US" b="1" i="0" dirty="0">
                <a:solidFill>
                  <a:srgbClr val="132339"/>
                </a:solidFill>
                <a:effectLst/>
                <a:latin typeface="inherit"/>
              </a:rPr>
              <a:t>Prioritization</a:t>
            </a:r>
            <a:endParaRPr lang="en-US" b="1" i="0" dirty="0">
              <a:solidFill>
                <a:srgbClr val="132339"/>
              </a:solidFill>
              <a:effectLst/>
              <a:latin typeface="Raleway" pitchFamily="2" charset="0"/>
            </a:endParaRPr>
          </a:p>
          <a:p>
            <a:pPr algn="l" fontAlgn="base"/>
            <a:r>
              <a:rPr lang="en-US" b="0" dirty="0">
                <a:solidFill>
                  <a:srgbClr val="333333"/>
                </a:solidFill>
                <a:effectLst/>
                <a:latin typeface="ISAC Sans"/>
              </a:rPr>
              <a:t>Once vulnerabilities are detected, the next step is to prioritize which ones are the most important to remediate. Modern vulnerability scanning tools will provide suggestions for prioritization based on the Common Vulnerability Scoring System (CVSS) rating of the vulnerability. A vulnerability’s CVSS score is the severity score assigned to it as part of its record in the Common Vulnerabilities and Exposures (CVE) database, a standardized database of known vulnerabilities. </a:t>
            </a:r>
          </a:p>
          <a:p>
            <a:pPr algn="l" fontAlgn="base"/>
            <a:r>
              <a:rPr lang="en-US" b="1" i="0" dirty="0">
                <a:solidFill>
                  <a:srgbClr val="132339"/>
                </a:solidFill>
                <a:effectLst/>
                <a:latin typeface="inherit"/>
              </a:rPr>
              <a:t>Remediation</a:t>
            </a:r>
            <a:endParaRPr lang="en-US" b="1" i="0" dirty="0">
              <a:solidFill>
                <a:srgbClr val="132339"/>
              </a:solidFill>
              <a:effectLst/>
              <a:latin typeface="Raleway" pitchFamily="2" charset="0"/>
            </a:endParaRPr>
          </a:p>
          <a:p>
            <a:pPr algn="l" fontAlgn="base"/>
            <a:r>
              <a:rPr lang="en-US" b="0" dirty="0">
                <a:solidFill>
                  <a:srgbClr val="333333"/>
                </a:solidFill>
                <a:effectLst/>
                <a:latin typeface="ISAC Sans"/>
              </a:rPr>
              <a:t>Once you have prioritized which vulnerabilities pose a threat to your business, you want to take steps to remediate them. Remediation is taking action to eliminate the vulnerability, such as applying a patch, in the case of third-party software. Remediation is generally the preferred long-term course of action, but it is not always an option, which is where mitigation comes into play.</a:t>
            </a:r>
          </a:p>
          <a:p>
            <a:pPr algn="l" fontAlgn="base"/>
            <a:r>
              <a:rPr lang="en-US" b="1" i="0" dirty="0">
                <a:solidFill>
                  <a:srgbClr val="132339"/>
                </a:solidFill>
                <a:effectLst/>
                <a:latin typeface="inherit"/>
              </a:rPr>
              <a:t>Reporting</a:t>
            </a:r>
            <a:endParaRPr lang="en-US" b="1" i="0" dirty="0">
              <a:solidFill>
                <a:srgbClr val="132339"/>
              </a:solidFill>
              <a:effectLst/>
              <a:latin typeface="Raleway" pitchFamily="2" charset="0"/>
            </a:endParaRPr>
          </a:p>
          <a:p>
            <a:pPr algn="l" fontAlgn="base"/>
            <a:r>
              <a:rPr lang="en-US" b="0" dirty="0">
                <a:solidFill>
                  <a:srgbClr val="333333"/>
                </a:solidFill>
                <a:effectLst/>
                <a:latin typeface="ISAC Sans"/>
              </a:rPr>
              <a:t>Lastly, you want to make sure that your remediation efforts have worked by conducting a follow-up assessment after actions have been taken. You’ll never be able to completely eliminate all vulnerabilities from your environment, but you do want to have metrics in place for determining the success of your vulnerability management program. </a:t>
            </a:r>
          </a:p>
          <a:p>
            <a:pPr algn="l" fontAlgn="base"/>
            <a:endParaRPr lang="en-US" b="0" dirty="0">
              <a:solidFill>
                <a:srgbClr val="333333"/>
              </a:solidFill>
              <a:effectLst/>
              <a:latin typeface="ISAC Sans"/>
            </a:endParaRPr>
          </a:p>
          <a:p>
            <a:pPr marL="0" indent="0" algn="l" fontAlgn="base">
              <a:buNone/>
            </a:pPr>
            <a:endParaRPr lang="en-US" b="0" dirty="0">
              <a:solidFill>
                <a:srgbClr val="333333"/>
              </a:solidFill>
              <a:effectLst/>
              <a:latin typeface="ISAC Sans"/>
            </a:endParaRPr>
          </a:p>
          <a:p>
            <a:pPr marL="0" indent="0" algn="l" fontAlgn="base">
              <a:buNone/>
            </a:pPr>
            <a:endParaRPr lang="en-US" dirty="0">
              <a:solidFill>
                <a:srgbClr val="333333"/>
              </a:solidFill>
              <a:latin typeface="ISAC Sans"/>
            </a:endParaRPr>
          </a:p>
          <a:p>
            <a:pPr marL="0" indent="0" algn="l" fontAlgn="base">
              <a:buNone/>
            </a:pPr>
            <a:endParaRPr lang="en-US" b="0" dirty="0">
              <a:solidFill>
                <a:srgbClr val="333333"/>
              </a:solidFill>
              <a:effectLst/>
              <a:latin typeface="ISAC Sans"/>
            </a:endParaRPr>
          </a:p>
          <a:p>
            <a:pPr marL="0" indent="0">
              <a:buNone/>
            </a:pPr>
            <a:endParaRPr lang="en-IN" dirty="0"/>
          </a:p>
        </p:txBody>
      </p:sp>
    </p:spTree>
    <p:extLst>
      <p:ext uri="{BB962C8B-B14F-4D97-AF65-F5344CB8AC3E}">
        <p14:creationId xmlns:p14="http://schemas.microsoft.com/office/powerpoint/2010/main" val="175604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65D0A-4554-0ED8-2BB5-1531E211A09F}"/>
              </a:ext>
            </a:extLst>
          </p:cNvPr>
          <p:cNvSpPr>
            <a:spLocks noGrp="1"/>
          </p:cNvSpPr>
          <p:nvPr>
            <p:ph type="title"/>
          </p:nvPr>
        </p:nvSpPr>
        <p:spPr>
          <a:xfrm>
            <a:off x="581192" y="702156"/>
            <a:ext cx="11029616" cy="1034280"/>
          </a:xfrm>
        </p:spPr>
        <p:txBody>
          <a:bodyPr/>
          <a:lstStyle/>
          <a:p>
            <a:r>
              <a:rPr lang="en-US" dirty="0"/>
              <a:t>Assign a common Weakness Enumeration code to Each Vulnerability</a:t>
            </a:r>
            <a:endParaRPr lang="en-IN" dirty="0"/>
          </a:p>
        </p:txBody>
      </p:sp>
      <p:sp>
        <p:nvSpPr>
          <p:cNvPr id="3" name="Content Placeholder 2">
            <a:extLst>
              <a:ext uri="{FF2B5EF4-FFF2-40B4-BE49-F238E27FC236}">
                <a16:creationId xmlns:a16="http://schemas.microsoft.com/office/drawing/2014/main" xmlns="" id="{7AD03719-5D60-D1A7-7546-3AF276F97272}"/>
              </a:ext>
            </a:extLst>
          </p:cNvPr>
          <p:cNvSpPr>
            <a:spLocks noGrp="1"/>
          </p:cNvSpPr>
          <p:nvPr>
            <p:ph idx="1"/>
          </p:nvPr>
        </p:nvSpPr>
        <p:spPr>
          <a:xfrm>
            <a:off x="73891" y="1902691"/>
            <a:ext cx="12118109" cy="5366326"/>
          </a:xfrm>
        </p:spPr>
        <p:txBody>
          <a:bodyPr>
            <a:normAutofit fontScale="77500" lnSpcReduction="20000"/>
          </a:bodyPr>
          <a:lstStyle/>
          <a:p>
            <a:pPr marL="0" indent="0" algn="l" fontAlgn="base">
              <a:buNone/>
            </a:pPr>
            <a:r>
              <a:rPr lang="en-US" b="0" i="0" dirty="0">
                <a:solidFill>
                  <a:srgbClr val="000000"/>
                </a:solidFill>
                <a:effectLst/>
                <a:latin typeface="Roboto" panose="020F0502020204030204" pitchFamily="2" charset="0"/>
              </a:rPr>
              <a:t>CWE vulnerabilities are software and hardware systems flaws that lead to security issues if left unattended. The CWE database categorizes over 600 </a:t>
            </a:r>
            <a:r>
              <a:rPr lang="en-US" b="1" i="0" dirty="0">
                <a:solidFill>
                  <a:srgbClr val="000000"/>
                </a:solidFill>
                <a:effectLst/>
                <a:latin typeface="inherit"/>
              </a:rPr>
              <a:t>class and base-level weaknesses</a:t>
            </a:r>
            <a:r>
              <a:rPr lang="en-US" b="0" i="0" dirty="0">
                <a:solidFill>
                  <a:srgbClr val="000000"/>
                </a:solidFill>
                <a:effectLst/>
                <a:latin typeface="Roboto" panose="020F0502020204030204" pitchFamily="2" charset="0"/>
              </a:rPr>
              <a:t>, with the most severe types listed under </a:t>
            </a:r>
            <a:r>
              <a:rPr lang="en-US" b="1" i="0" u="sng" dirty="0">
                <a:solidFill>
                  <a:schemeClr val="tx1"/>
                </a:solidFill>
                <a:effectLst/>
                <a:latin typeface="inherit"/>
                <a:hlinkClick r:id="rId2">
                  <a:extLst>
                    <a:ext uri="{A12FA001-AC4F-418D-AE19-62706E023703}">
                      <ahyp:hlinkClr xmlns:ahyp="http://schemas.microsoft.com/office/drawing/2018/hyperlinkcolor" xmlns="" val="tx"/>
                    </a:ext>
                  </a:extLst>
                </a:hlinkClick>
              </a:rPr>
              <a:t>CWE Top 25</a:t>
            </a:r>
            <a:r>
              <a:rPr lang="en-US" b="1" i="0" dirty="0">
                <a:solidFill>
                  <a:schemeClr val="tx1"/>
                </a:solidFill>
                <a:effectLst/>
                <a:latin typeface="Roboto" panose="020F0502020204030204" pitchFamily="2" charset="0"/>
              </a:rPr>
              <a:t>. </a:t>
            </a:r>
            <a:r>
              <a:rPr lang="en-US" b="0" i="0" dirty="0">
                <a:solidFill>
                  <a:srgbClr val="000000"/>
                </a:solidFill>
                <a:effectLst/>
                <a:latin typeface="Roboto" panose="020F0502020204030204" pitchFamily="2" charset="0"/>
              </a:rPr>
              <a:t>The database lists vulnerabilities along with their impacts, helps organizations understand the attack surface, and identifies approaches to harden underlying systems. </a:t>
            </a:r>
          </a:p>
          <a:p>
            <a:pPr algn="l" fontAlgn="base"/>
            <a:r>
              <a:rPr lang="en-US" b="1" i="0" dirty="0">
                <a:solidFill>
                  <a:srgbClr val="000000"/>
                </a:solidFill>
                <a:effectLst/>
                <a:latin typeface="Work Sans" panose="020F0502020204030204" pitchFamily="2" charset="0"/>
              </a:rPr>
              <a:t>Out-of-Bounds Write (CWE-787)</a:t>
            </a:r>
          </a:p>
          <a:p>
            <a:pPr algn="l" fontAlgn="base"/>
            <a:r>
              <a:rPr lang="en-US" b="0" i="0" dirty="0">
                <a:solidFill>
                  <a:srgbClr val="000000"/>
                </a:solidFill>
                <a:effectLst/>
                <a:latin typeface="Roboto" panose="02000000000000000000" pitchFamily="2" charset="0"/>
              </a:rPr>
              <a:t>This security weakness arises when the application writes data outside the boundaries of an intended input buffer. The weakness may also be caused when the application executes pointer arithmetic or alters an index to reference a location outside the memory buffer. This memory corruption often leads to unintended code execution, a crash, or corruption of data.  </a:t>
            </a:r>
          </a:p>
          <a:p>
            <a:pPr algn="l" fontAlgn="base"/>
            <a:r>
              <a:rPr lang="en-US" b="1" i="0" dirty="0">
                <a:solidFill>
                  <a:srgbClr val="000000"/>
                </a:solidFill>
                <a:effectLst/>
                <a:latin typeface="Work Sans" pitchFamily="2" charset="0"/>
              </a:rPr>
              <a:t>Out-of-Bounds Read (CWE-125)</a:t>
            </a:r>
          </a:p>
          <a:p>
            <a:pPr algn="l" fontAlgn="base"/>
            <a:r>
              <a:rPr lang="en-US" b="0" i="0" dirty="0">
                <a:solidFill>
                  <a:srgbClr val="000000"/>
                </a:solidFill>
                <a:effectLst/>
                <a:latin typeface="Roboto" panose="02000000000000000000" pitchFamily="2" charset="0"/>
              </a:rPr>
              <a:t>The CWE-125 vulnerability arises when the application can read data outside the boundaries of the intended output buffer. Adversaries can read sensitive information from out-of-bounds memory to obtain secret values that can be used to bypass authentication mechanisms and exploit other weaknesses for further reach.</a:t>
            </a:r>
          </a:p>
          <a:p>
            <a:pPr algn="l" fontAlgn="base"/>
            <a:r>
              <a:rPr lang="en-US" b="1" dirty="0">
                <a:solidFill>
                  <a:srgbClr val="000000"/>
                </a:solidFill>
                <a:latin typeface="Work Sans" pitchFamily="2" charset="0"/>
              </a:rPr>
              <a:t>im</a:t>
            </a:r>
            <a:r>
              <a:rPr lang="en-US" b="1" i="0" dirty="0">
                <a:solidFill>
                  <a:srgbClr val="000000"/>
                </a:solidFill>
                <a:effectLst/>
                <a:latin typeface="Work Sans" pitchFamily="2" charset="0"/>
              </a:rPr>
              <a:t>proper Neutralization of Input (CWE-79)</a:t>
            </a:r>
          </a:p>
          <a:p>
            <a:pPr algn="l" fontAlgn="base"/>
            <a:r>
              <a:rPr lang="en-US" b="0" i="0" dirty="0">
                <a:solidFill>
                  <a:srgbClr val="000000"/>
                </a:solidFill>
                <a:effectLst/>
                <a:latin typeface="Roboto" panose="02000000000000000000" pitchFamily="2" charset="0"/>
              </a:rPr>
              <a:t>Also known as </a:t>
            </a:r>
            <a:r>
              <a:rPr lang="en-US" u="sng" dirty="0">
                <a:solidFill>
                  <a:srgbClr val="000000"/>
                </a:solidFill>
                <a:latin typeface="inherit"/>
              </a:rPr>
              <a:t>Cross-Site Scripting (XSS)</a:t>
            </a:r>
            <a:r>
              <a:rPr lang="en-US" b="0" i="0" dirty="0">
                <a:solidFill>
                  <a:srgbClr val="000000"/>
                </a:solidFill>
                <a:effectLst/>
                <a:latin typeface="Roboto" panose="02000000000000000000" pitchFamily="2" charset="0"/>
              </a:rPr>
              <a:t>, this vulnerability occurs when an adversary can inject malicious code into websites, typically using browser-side scripts. </a:t>
            </a:r>
          </a:p>
          <a:p>
            <a:pPr algn="l" fontAlgn="base"/>
            <a:r>
              <a:rPr lang="en-US" b="1" i="0" dirty="0">
                <a:solidFill>
                  <a:srgbClr val="000000"/>
                </a:solidFill>
                <a:effectLst/>
                <a:latin typeface="Work Sans" pitchFamily="2" charset="0"/>
              </a:rPr>
              <a:t>Improper Input Validation (CWE-20)</a:t>
            </a:r>
          </a:p>
          <a:p>
            <a:pPr algn="l" fontAlgn="base"/>
            <a:r>
              <a:rPr lang="en-US" b="0" i="0" dirty="0">
                <a:solidFill>
                  <a:srgbClr val="000000"/>
                </a:solidFill>
                <a:effectLst/>
                <a:latin typeface="Roboto" panose="02000000000000000000" pitchFamily="2" charset="0"/>
              </a:rPr>
              <a:t>The CWE-20 weakness occurs in applications that accept input data but do not validate appropriately whether the supplied input has the properties required for secure processing. When the application receives an altered control flow path, an attacker can craft unexpected inputs that access a limited resource or remote code execution.  </a:t>
            </a:r>
          </a:p>
          <a:p>
            <a:pPr marL="0" indent="0" algn="l" fontAlgn="base">
              <a:buNone/>
            </a:pPr>
            <a:endParaRPr lang="en-US" b="0" i="0" dirty="0">
              <a:solidFill>
                <a:srgbClr val="000000"/>
              </a:solidFill>
              <a:effectLst/>
              <a:latin typeface="Roboto" panose="02000000000000000000" pitchFamily="2" charset="0"/>
            </a:endParaRPr>
          </a:p>
          <a:p>
            <a:pPr marL="0" indent="0" algn="l" fontAlgn="base">
              <a:buNone/>
            </a:pPr>
            <a:endParaRPr lang="en-US" b="0" i="0" dirty="0">
              <a:solidFill>
                <a:srgbClr val="000000"/>
              </a:solidFill>
              <a:effectLst/>
              <a:latin typeface="Roboto" panose="02000000000000000000" pitchFamily="2" charset="0"/>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86431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CF4B3-D128-39C6-5922-912B28498B43}"/>
              </a:ext>
            </a:extLst>
          </p:cNvPr>
          <p:cNvSpPr>
            <a:spLocks noGrp="1"/>
          </p:cNvSpPr>
          <p:nvPr>
            <p:ph type="title"/>
          </p:nvPr>
        </p:nvSpPr>
        <p:spPr>
          <a:xfrm>
            <a:off x="581192" y="702156"/>
            <a:ext cx="11029616" cy="784899"/>
          </a:xfrm>
        </p:spPr>
        <p:txBody>
          <a:bodyPr/>
          <a:lstStyle/>
          <a:p>
            <a:r>
              <a:rPr lang="en-US" dirty="0"/>
              <a:t>Open Web Application Security Project(</a:t>
            </a:r>
            <a:r>
              <a:rPr lang="en-US" dirty="0" err="1"/>
              <a:t>oWASP</a:t>
            </a:r>
            <a:r>
              <a:rPr lang="en-US" dirty="0"/>
              <a:t>)</a:t>
            </a:r>
            <a:endParaRPr lang="en-IN" dirty="0"/>
          </a:p>
        </p:txBody>
      </p:sp>
      <p:sp>
        <p:nvSpPr>
          <p:cNvPr id="3" name="Content Placeholder 2">
            <a:extLst>
              <a:ext uri="{FF2B5EF4-FFF2-40B4-BE49-F238E27FC236}">
                <a16:creationId xmlns:a16="http://schemas.microsoft.com/office/drawing/2014/main" xmlns="" id="{E7255C3D-D91B-304B-D86F-CF105BE7EAEB}"/>
              </a:ext>
            </a:extLst>
          </p:cNvPr>
          <p:cNvSpPr>
            <a:spLocks noGrp="1"/>
          </p:cNvSpPr>
          <p:nvPr>
            <p:ph idx="1"/>
          </p:nvPr>
        </p:nvSpPr>
        <p:spPr>
          <a:xfrm>
            <a:off x="110836" y="1958109"/>
            <a:ext cx="11499971" cy="4562764"/>
          </a:xfrm>
        </p:spPr>
        <p:txBody>
          <a:bodyPr>
            <a:normAutofit fontScale="92500" lnSpcReduction="10000"/>
          </a:bodyPr>
          <a:lstStyle/>
          <a:p>
            <a:pPr algn="l"/>
            <a:r>
              <a:rPr lang="en-US" b="0" i="0" dirty="0">
                <a:solidFill>
                  <a:srgbClr val="000000"/>
                </a:solidFill>
                <a:effectLst/>
                <a:latin typeface="+mj-lt"/>
              </a:rPr>
              <a:t>The OWASP API Security Project has just released an updated version of the OWASP Top 10 for APIs.</a:t>
            </a:r>
          </a:p>
          <a:p>
            <a:pPr algn="l"/>
            <a:r>
              <a:rPr lang="en-US" b="0" i="0" dirty="0">
                <a:solidFill>
                  <a:srgbClr val="000000"/>
                </a:solidFill>
                <a:effectLst/>
                <a:latin typeface="+mj-lt"/>
              </a:rPr>
              <a:t>A lot has changed in the field of API Security since the first edition was published four years ago (2019). Updating the list required us to keep up with new trends and talk to security experts from different industries to make the information more accessible to everyone.</a:t>
            </a:r>
          </a:p>
          <a:p>
            <a:pPr algn="l"/>
            <a:r>
              <a:rPr lang="en-US" b="0" i="0" dirty="0">
                <a:solidFill>
                  <a:srgbClr val="000000"/>
                </a:solidFill>
                <a:effectLst/>
                <a:latin typeface="+mj-lt"/>
              </a:rPr>
              <a:t>The 2023 list is a result of the amazing effort put in by the OWASP community and project contributors.</a:t>
            </a:r>
          </a:p>
          <a:p>
            <a:pPr algn="l"/>
            <a:r>
              <a:rPr lang="en-US" b="0" i="0" dirty="0">
                <a:solidFill>
                  <a:srgbClr val="000000"/>
                </a:solidFill>
                <a:effectLst/>
                <a:latin typeface="+mj-lt"/>
              </a:rPr>
              <a:t>Here are three new trends from the list</a:t>
            </a:r>
          </a:p>
          <a:p>
            <a:pPr algn="l"/>
            <a:r>
              <a:rPr lang="en-US" b="0" i="0" dirty="0">
                <a:solidFill>
                  <a:srgbClr val="000000"/>
                </a:solidFill>
                <a:effectLst/>
                <a:latin typeface="+mj-lt"/>
              </a:rPr>
              <a:t>Authorization remains the biggest challenge in API Security. Three out of the top five items are related to authorization (access control). Modern API-based applications are becoming increasingly complex, with thousands of API endpoints and countless parameters.  </a:t>
            </a:r>
          </a:p>
          <a:p>
            <a:pPr algn="l"/>
            <a:r>
              <a:rPr lang="en-US" b="0" i="0" dirty="0">
                <a:solidFill>
                  <a:srgbClr val="000000"/>
                </a:solidFill>
                <a:effectLst/>
                <a:latin typeface="+mj-lt"/>
              </a:rPr>
              <a:t>We’ve added a new item called “Unrestricted Access to Sensitive Business Flows” to address emerging risks like Scalping and Fake Account Creation. This trend highlights the importance of not only secure coding but also secure planning and design when building a new application. </a:t>
            </a:r>
          </a:p>
          <a:p>
            <a:pPr algn="l"/>
            <a:r>
              <a:rPr lang="en-US" b="0" i="0" dirty="0">
                <a:solidFill>
                  <a:srgbClr val="000000"/>
                </a:solidFill>
                <a:effectLst/>
                <a:latin typeface="+mj-lt"/>
              </a:rPr>
              <a:t>Server Side Request Forgery (SSRF) has been added to the list. While SSRF is not a new vulnerability, it has become more prevalent and severe in API-based applications. </a:t>
            </a:r>
          </a:p>
          <a:p>
            <a:pPr marL="0" indent="0">
              <a:buNone/>
            </a:pPr>
            <a:endParaRPr lang="en-IN" dirty="0"/>
          </a:p>
        </p:txBody>
      </p:sp>
    </p:spTree>
    <p:extLst>
      <p:ext uri="{BB962C8B-B14F-4D97-AF65-F5344CB8AC3E}">
        <p14:creationId xmlns:p14="http://schemas.microsoft.com/office/powerpoint/2010/main" val="396407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03594-C635-A4DF-ED3E-85EAD819A67E}"/>
              </a:ext>
            </a:extLst>
          </p:cNvPr>
          <p:cNvSpPr>
            <a:spLocks noGrp="1"/>
          </p:cNvSpPr>
          <p:nvPr>
            <p:ph type="title"/>
          </p:nvPr>
        </p:nvSpPr>
        <p:spPr>
          <a:xfrm>
            <a:off x="581192" y="702156"/>
            <a:ext cx="11029616" cy="812608"/>
          </a:xfrm>
        </p:spPr>
        <p:txBody>
          <a:bodyPr/>
          <a:lstStyle/>
          <a:p>
            <a:r>
              <a:rPr lang="en-US" dirty="0"/>
              <a:t>Business impact Assessment</a:t>
            </a:r>
            <a:endParaRPr lang="en-IN" dirty="0"/>
          </a:p>
        </p:txBody>
      </p:sp>
      <p:sp>
        <p:nvSpPr>
          <p:cNvPr id="3" name="Content Placeholder 2">
            <a:extLst>
              <a:ext uri="{FF2B5EF4-FFF2-40B4-BE49-F238E27FC236}">
                <a16:creationId xmlns:a16="http://schemas.microsoft.com/office/drawing/2014/main" xmlns="" id="{93EFFD9C-7090-82FC-A9F1-4F7854BF27D9}"/>
              </a:ext>
            </a:extLst>
          </p:cNvPr>
          <p:cNvSpPr>
            <a:spLocks noGrp="1"/>
          </p:cNvSpPr>
          <p:nvPr>
            <p:ph idx="1"/>
          </p:nvPr>
        </p:nvSpPr>
        <p:spPr>
          <a:xfrm>
            <a:off x="184728" y="1985818"/>
            <a:ext cx="11822544" cy="6040582"/>
          </a:xfrm>
        </p:spPr>
        <p:txBody>
          <a:bodyPr>
            <a:normAutofit fontScale="92500" lnSpcReduction="10000"/>
          </a:bodyPr>
          <a:lstStyle/>
          <a:p>
            <a:pPr marL="0" indent="0">
              <a:buNone/>
            </a:pPr>
            <a:r>
              <a:rPr lang="en-US" b="0" i="0" dirty="0">
                <a:solidFill>
                  <a:srgbClr val="202124"/>
                </a:solidFill>
                <a:effectLst/>
                <a:latin typeface="+mj-lt"/>
              </a:rPr>
              <a:t>A business impact analysis (BIA) is </a:t>
            </a:r>
            <a:r>
              <a:rPr lang="en-US" b="0" i="0" dirty="0">
                <a:solidFill>
                  <a:srgbClr val="040C28"/>
                </a:solidFill>
                <a:effectLst/>
                <a:latin typeface="+mj-lt"/>
              </a:rPr>
              <a:t>a systematic process to determine and evaluate the potential effects of an interruption to critical business operations as a result of a disaster, accident or emergency</a:t>
            </a:r>
            <a:r>
              <a:rPr lang="en-US" b="0" i="0" dirty="0">
                <a:solidFill>
                  <a:srgbClr val="202124"/>
                </a:solidFill>
                <a:effectLst/>
                <a:latin typeface="+mj-lt"/>
              </a:rPr>
              <a:t>. A BIA is an essential component of an organization's business continuity plan (BCP).  </a:t>
            </a:r>
          </a:p>
          <a:p>
            <a:pPr marL="0" indent="0">
              <a:buNone/>
            </a:pPr>
            <a:r>
              <a:rPr lang="en-US" b="1" dirty="0">
                <a:solidFill>
                  <a:srgbClr val="202124"/>
                </a:solidFill>
                <a:latin typeface="+mj-lt"/>
              </a:rPr>
              <a:t>Conduct A thorough Analysis of the potential business impact of each vulnerability: </a:t>
            </a:r>
          </a:p>
          <a:p>
            <a:pPr algn="l"/>
            <a:r>
              <a:rPr lang="en-US" b="1" i="0" dirty="0">
                <a:solidFill>
                  <a:srgbClr val="202124"/>
                </a:solidFill>
                <a:effectLst/>
                <a:latin typeface="+mj-lt"/>
              </a:rPr>
              <a:t>o conduct an effective Impact Analysis, use the following steps:</a:t>
            </a:r>
            <a:endParaRPr lang="en-US" b="0" i="0" dirty="0">
              <a:solidFill>
                <a:srgbClr val="202124"/>
              </a:solidFill>
              <a:effectLst/>
              <a:latin typeface="+mj-lt"/>
            </a:endParaRPr>
          </a:p>
          <a:p>
            <a:pPr algn="l">
              <a:buFont typeface="+mj-lt"/>
              <a:buAutoNum type="arabicPeriod"/>
            </a:pPr>
            <a:r>
              <a:rPr lang="en-US" b="0" i="0" dirty="0">
                <a:solidFill>
                  <a:srgbClr val="202124"/>
                </a:solidFill>
                <a:effectLst/>
                <a:latin typeface="+mj-lt"/>
              </a:rPr>
              <a:t>Prepare for Impact Analysis. The first step is to gather a good team, with access to the right information sources. ...</a:t>
            </a:r>
          </a:p>
          <a:p>
            <a:pPr algn="l">
              <a:buFont typeface="+mj-lt"/>
              <a:buAutoNum type="arabicPeriod"/>
            </a:pPr>
            <a:r>
              <a:rPr lang="en-US" b="0" i="0" dirty="0">
                <a:solidFill>
                  <a:srgbClr val="202124"/>
                </a:solidFill>
                <a:effectLst/>
                <a:latin typeface="+mj-lt"/>
              </a:rPr>
              <a:t>Brainstorm Major Areas Affected. ...</a:t>
            </a:r>
          </a:p>
          <a:p>
            <a:pPr algn="l">
              <a:buFont typeface="+mj-lt"/>
              <a:buAutoNum type="arabicPeriod"/>
            </a:pPr>
            <a:r>
              <a:rPr lang="en-US" b="0" i="0" dirty="0">
                <a:solidFill>
                  <a:srgbClr val="202124"/>
                </a:solidFill>
                <a:effectLst/>
                <a:latin typeface="+mj-lt"/>
              </a:rPr>
              <a:t>Identify All Areas. ...</a:t>
            </a:r>
          </a:p>
          <a:p>
            <a:pPr algn="l">
              <a:buFont typeface="+mj-lt"/>
              <a:buAutoNum type="arabicPeriod"/>
            </a:pPr>
            <a:r>
              <a:rPr lang="en-US" b="0" i="0" dirty="0">
                <a:solidFill>
                  <a:srgbClr val="202124"/>
                </a:solidFill>
                <a:effectLst/>
                <a:latin typeface="+mj-lt"/>
              </a:rPr>
              <a:t>Evaluate Impacts. ...</a:t>
            </a:r>
          </a:p>
          <a:p>
            <a:pPr algn="l">
              <a:buFont typeface="+mj-lt"/>
              <a:buAutoNum type="arabicPeriod"/>
            </a:pPr>
            <a:r>
              <a:rPr lang="en-US" b="0" i="0" dirty="0">
                <a:solidFill>
                  <a:srgbClr val="202124"/>
                </a:solidFill>
                <a:effectLst/>
                <a:latin typeface="+mj-lt"/>
              </a:rPr>
              <a:t>Manage the Consequences. </a:t>
            </a:r>
          </a:p>
          <a:p>
            <a:r>
              <a:rPr lang="en-US" b="0" dirty="0">
                <a:solidFill>
                  <a:srgbClr val="202124"/>
                </a:solidFill>
                <a:effectLst/>
                <a:latin typeface="+mj-lt"/>
              </a:rPr>
              <a:t>What is an example of a business impact analysis?</a:t>
            </a:r>
            <a:endParaRPr lang="en-US" dirty="0">
              <a:effectLst/>
              <a:latin typeface="+mj-lt"/>
            </a:endParaRPr>
          </a:p>
          <a:p>
            <a:pPr algn="l"/>
            <a:r>
              <a:rPr lang="en-US" b="0" i="0" dirty="0">
                <a:solidFill>
                  <a:srgbClr val="4D5156"/>
                </a:solidFill>
                <a:effectLst/>
                <a:latin typeface="+mj-lt"/>
              </a:rPr>
              <a:t>For example, </a:t>
            </a:r>
            <a:r>
              <a:rPr lang="en-US" b="0" i="0" dirty="0">
                <a:solidFill>
                  <a:srgbClr val="040C28"/>
                </a:solidFill>
                <a:effectLst/>
                <a:latin typeface="+mj-lt"/>
              </a:rPr>
              <a:t>a manufacturing company could create a BIA to measure how losing a key supplier would affect company operations and revenue</a:t>
            </a:r>
            <a:r>
              <a:rPr lang="en-US" b="0" i="0" dirty="0">
                <a:solidFill>
                  <a:srgbClr val="4D5156"/>
                </a:solidFill>
                <a:effectLst/>
                <a:latin typeface="+mj-lt"/>
              </a:rPr>
              <a:t>. </a:t>
            </a:r>
            <a:r>
              <a:rPr lang="en-US" b="0" i="0" dirty="0">
                <a:solidFill>
                  <a:schemeClr val="tx1"/>
                </a:solidFill>
                <a:effectLst/>
                <a:latin typeface="+mj-lt"/>
              </a:rPr>
              <a:t>Simply put, a BIA identifies the operational and financial impacts of disruptions—like what would happen if your servers crashed or a global pandemic changed the market landscape.</a:t>
            </a:r>
          </a:p>
          <a:p>
            <a:pPr marL="0" indent="0">
              <a:buNone/>
            </a:pPr>
            <a:r>
              <a:rPr lang="en-US" b="0" i="0" dirty="0">
                <a:solidFill>
                  <a:schemeClr val="tx1"/>
                </a:solidFill>
                <a:effectLst/>
                <a:latin typeface="+mj-lt"/>
              </a:rPr>
              <a:t/>
            </a:r>
            <a:br>
              <a:rPr lang="en-US" b="0" i="0" dirty="0">
                <a:solidFill>
                  <a:schemeClr val="tx1"/>
                </a:solidFill>
                <a:effectLst/>
                <a:latin typeface="+mj-lt"/>
              </a:rPr>
            </a:br>
            <a:endParaRPr lang="en-US" b="0" i="0" dirty="0">
              <a:solidFill>
                <a:schemeClr val="tx1"/>
              </a:solidFill>
              <a:effectLst/>
              <a:latin typeface="+mj-lt"/>
            </a:endParaRPr>
          </a:p>
          <a:p>
            <a:pPr marL="0" indent="0">
              <a:buNone/>
            </a:pP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endParaRPr lang="en-US" b="1" i="0" dirty="0">
              <a:solidFill>
                <a:srgbClr val="202124"/>
              </a:solidFill>
              <a:effectLst/>
              <a:latin typeface="Google Sans"/>
            </a:endParaRPr>
          </a:p>
          <a:p>
            <a:pPr marL="0" indent="0">
              <a:buNone/>
            </a:pPr>
            <a:endParaRPr lang="en-US" b="0" i="0" dirty="0">
              <a:solidFill>
                <a:srgbClr val="202124"/>
              </a:solidFill>
              <a:effectLst/>
              <a:latin typeface="Google Sans"/>
            </a:endParaRPr>
          </a:p>
        </p:txBody>
      </p:sp>
    </p:spTree>
    <p:extLst>
      <p:ext uri="{BB962C8B-B14F-4D97-AF65-F5344CB8AC3E}">
        <p14:creationId xmlns:p14="http://schemas.microsoft.com/office/powerpoint/2010/main" val="256577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95E50-1C79-9220-AABA-A88F6EA08B26}"/>
              </a:ext>
            </a:extLst>
          </p:cNvPr>
          <p:cNvSpPr>
            <a:spLocks noGrp="1"/>
          </p:cNvSpPr>
          <p:nvPr>
            <p:ph type="title"/>
          </p:nvPr>
        </p:nvSpPr>
        <p:spPr/>
        <p:txBody>
          <a:bodyPr/>
          <a:lstStyle/>
          <a:p>
            <a:r>
              <a:rPr lang="en-US" dirty="0"/>
              <a:t>Potential Consequences of Each Vulnerability</a:t>
            </a:r>
            <a:endParaRPr lang="en-IN" dirty="0"/>
          </a:p>
        </p:txBody>
      </p:sp>
      <p:sp>
        <p:nvSpPr>
          <p:cNvPr id="3" name="Content Placeholder 2">
            <a:extLst>
              <a:ext uri="{FF2B5EF4-FFF2-40B4-BE49-F238E27FC236}">
                <a16:creationId xmlns:a16="http://schemas.microsoft.com/office/drawing/2014/main" xmlns="" id="{340B023F-8AAE-58A9-27D5-ED43FFF482C0}"/>
              </a:ext>
            </a:extLst>
          </p:cNvPr>
          <p:cNvSpPr>
            <a:spLocks noGrp="1"/>
          </p:cNvSpPr>
          <p:nvPr>
            <p:ph idx="1"/>
          </p:nvPr>
        </p:nvSpPr>
        <p:spPr>
          <a:xfrm>
            <a:off x="397164" y="1921164"/>
            <a:ext cx="11563927" cy="4729018"/>
          </a:xfrm>
        </p:spPr>
        <p:txBody>
          <a:bodyPr>
            <a:normAutofit/>
          </a:bodyPr>
          <a:lstStyle/>
          <a:p>
            <a:r>
              <a:rPr lang="en-US" b="1" dirty="0"/>
              <a:t>Understand The Potential consequences of Each vulnerability:  </a:t>
            </a:r>
          </a:p>
          <a:p>
            <a:pPr algn="l"/>
            <a:r>
              <a:rPr lang="en-US" b="0" i="0" dirty="0">
                <a:solidFill>
                  <a:schemeClr val="tx1"/>
                </a:solidFill>
                <a:effectLst/>
                <a:latin typeface="+mj-lt"/>
              </a:rPr>
              <a:t>A vulnerability in security refers to a weakness or opportunity in an information system that cybercriminals can exploit and gain unauthorized access to a computer system. Vulnerabilities weaken systems and open the door to malicious attacks. </a:t>
            </a:r>
          </a:p>
          <a:p>
            <a:pPr marL="0" indent="0" algn="l">
              <a:buNone/>
            </a:pPr>
            <a:r>
              <a:rPr lang="en-US" b="0" i="0" dirty="0">
                <a:solidFill>
                  <a:schemeClr val="tx1"/>
                </a:solidFill>
                <a:effectLst/>
                <a:latin typeface="+mj-lt"/>
              </a:rPr>
              <a:t>Vulnerability is </a:t>
            </a:r>
            <a:r>
              <a:rPr lang="en-US" b="0" i="0" dirty="0" err="1">
                <a:solidFill>
                  <a:schemeClr val="tx1"/>
                </a:solidFill>
                <a:effectLst/>
                <a:latin typeface="+mj-lt"/>
              </a:rPr>
              <a:t>characterised</a:t>
            </a:r>
            <a:r>
              <a:rPr lang="en-US" b="0" i="0" dirty="0">
                <a:solidFill>
                  <a:schemeClr val="tx1"/>
                </a:solidFill>
                <a:effectLst/>
                <a:latin typeface="+mj-lt"/>
              </a:rPr>
              <a:t> by a range of emotional and practical consequences, including heightened stress levels, time pressures, a lack of perspective, poor decision-making, an inability to plan ahead and foresee problems, and changing attitudes towards risk-taking. </a:t>
            </a:r>
          </a:p>
          <a:p>
            <a:pPr marL="0" indent="0" algn="l">
              <a:buNone/>
            </a:pPr>
            <a:r>
              <a:rPr lang="en-US" b="0" i="0" dirty="0">
                <a:solidFill>
                  <a:schemeClr val="tx1"/>
                </a:solidFill>
                <a:effectLst/>
                <a:latin typeface="+mj-lt"/>
              </a:rPr>
              <a:t>By exploiting these vulnerabilities, a cyber threat actor can achieve various goals. A successful exploit could lead to an expensive and damaging data breach or enable an attacker to deploy ransomware or other malware within an organization's IT environment.</a:t>
            </a:r>
          </a:p>
          <a:p>
            <a:pPr marL="0" indent="0" algn="l">
              <a:buNone/>
            </a:pPr>
            <a:endParaRPr lang="en-US" b="0" i="0" u="none" strike="noStrike" dirty="0">
              <a:solidFill>
                <a:srgbClr val="1A0DAB"/>
              </a:solidFill>
              <a:effectLst/>
              <a:latin typeface="arial" panose="020B0604020202020204" pitchFamily="34" charset="0"/>
              <a:hlinkClick r:id="rId2"/>
            </a:endParaRPr>
          </a:p>
          <a:p>
            <a:endParaRPr lang="en-US" b="1" dirty="0"/>
          </a:p>
          <a:p>
            <a:endParaRPr lang="en-IN" b="1" dirty="0"/>
          </a:p>
        </p:txBody>
      </p:sp>
    </p:spTree>
    <p:extLst>
      <p:ext uri="{BB962C8B-B14F-4D97-AF65-F5344CB8AC3E}">
        <p14:creationId xmlns:p14="http://schemas.microsoft.com/office/powerpoint/2010/main" val="6014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301CE-12C3-4C62-E733-9577B67614BC}"/>
              </a:ext>
            </a:extLst>
          </p:cNvPr>
          <p:cNvSpPr>
            <a:spLocks noGrp="1"/>
          </p:cNvSpPr>
          <p:nvPr>
            <p:ph type="title"/>
          </p:nvPr>
        </p:nvSpPr>
        <p:spPr/>
        <p:txBody>
          <a:bodyPr/>
          <a:lstStyle/>
          <a:p>
            <a:r>
              <a:rPr lang="en-US" dirty="0"/>
              <a:t>  conducting Business Impact Assessment</a:t>
            </a:r>
            <a:endParaRPr lang="en-IN" dirty="0"/>
          </a:p>
        </p:txBody>
      </p:sp>
      <p:sp>
        <p:nvSpPr>
          <p:cNvPr id="3" name="Content Placeholder 2">
            <a:extLst>
              <a:ext uri="{FF2B5EF4-FFF2-40B4-BE49-F238E27FC236}">
                <a16:creationId xmlns:a16="http://schemas.microsoft.com/office/drawing/2014/main" xmlns="" id="{25253FE1-5AE3-BD4B-9391-D071A86722DD}"/>
              </a:ext>
            </a:extLst>
          </p:cNvPr>
          <p:cNvSpPr>
            <a:spLocks noGrp="1"/>
          </p:cNvSpPr>
          <p:nvPr>
            <p:ph idx="1"/>
          </p:nvPr>
        </p:nvSpPr>
        <p:spPr>
          <a:xfrm>
            <a:off x="277091" y="1838035"/>
            <a:ext cx="11610108" cy="4849091"/>
          </a:xfrm>
        </p:spPr>
        <p:txBody>
          <a:bodyPr>
            <a:normAutofit fontScale="92500" lnSpcReduction="20000"/>
          </a:bodyPr>
          <a:lstStyle/>
          <a:p>
            <a:pPr algn="l"/>
            <a:r>
              <a:rPr lang="en-US" sz="1700" b="1" i="0" dirty="0">
                <a:solidFill>
                  <a:srgbClr val="252530"/>
                </a:solidFill>
                <a:effectLst/>
                <a:latin typeface="+mj-lt"/>
              </a:rPr>
              <a:t>1. Define objectives, goals, and scope</a:t>
            </a:r>
          </a:p>
          <a:p>
            <a:pPr algn="l"/>
            <a:r>
              <a:rPr lang="en-US" sz="1700" b="0" i="0" dirty="0">
                <a:solidFill>
                  <a:srgbClr val="555555"/>
                </a:solidFill>
                <a:effectLst/>
                <a:latin typeface="+mj-lt"/>
              </a:rPr>
              <a:t>Businesses must be clear about their reasons for conducting an impact analysis. Think of it like any other project that requires planning and allocating resources. </a:t>
            </a:r>
          </a:p>
          <a:p>
            <a:pPr algn="l"/>
            <a:r>
              <a:rPr lang="en-US" sz="1700" b="1" i="0" dirty="0">
                <a:solidFill>
                  <a:srgbClr val="252530"/>
                </a:solidFill>
                <a:effectLst/>
                <a:latin typeface="+mj-lt"/>
              </a:rPr>
              <a:t>. Assemble a team</a:t>
            </a:r>
          </a:p>
          <a:p>
            <a:pPr algn="l"/>
            <a:r>
              <a:rPr lang="en-US" sz="1700" b="0" i="0" dirty="0">
                <a:solidFill>
                  <a:srgbClr val="555555"/>
                </a:solidFill>
                <a:effectLst/>
                <a:latin typeface="+mj-lt"/>
              </a:rPr>
              <a:t>Once you’ve ascertained the objectives and scope of the project, it’s time to assemble the dream team. People working with you should be experienced enough to take on the responsibilities of your BIA process. </a:t>
            </a:r>
          </a:p>
          <a:p>
            <a:pPr algn="l"/>
            <a:r>
              <a:rPr lang="en-US" sz="1700" b="1" i="0" dirty="0">
                <a:solidFill>
                  <a:srgbClr val="252530"/>
                </a:solidFill>
                <a:effectLst/>
                <a:latin typeface="+mj-lt"/>
              </a:rPr>
              <a:t>3. Prioritize business processes</a:t>
            </a:r>
          </a:p>
          <a:p>
            <a:pPr algn="l"/>
            <a:r>
              <a:rPr lang="en-US" sz="1700" b="0" i="0" dirty="0">
                <a:solidFill>
                  <a:srgbClr val="555555"/>
                </a:solidFill>
                <a:effectLst/>
                <a:latin typeface="+mj-lt"/>
              </a:rPr>
              <a:t>With your goals and team in place, the next step is to pick and prioritize business processes. </a:t>
            </a:r>
          </a:p>
          <a:p>
            <a:pPr algn="l"/>
            <a:r>
              <a:rPr lang="en-US" sz="1700" b="1" i="0" dirty="0">
                <a:solidFill>
                  <a:srgbClr val="252530"/>
                </a:solidFill>
                <a:effectLst/>
                <a:latin typeface="+mj-lt"/>
              </a:rPr>
              <a:t>4. Gather data through questionnaires</a:t>
            </a:r>
          </a:p>
          <a:p>
            <a:pPr algn="l"/>
            <a:r>
              <a:rPr lang="en-US" sz="1700" b="0" i="0" dirty="0">
                <a:solidFill>
                  <a:srgbClr val="555555"/>
                </a:solidFill>
                <a:effectLst/>
                <a:latin typeface="+mj-lt"/>
              </a:rPr>
              <a:t>A questionnaire is a standard BIA tool for gathering information from key stakeholders. It ensures consistency and creates a clear consensus for your action items.</a:t>
            </a:r>
          </a:p>
          <a:p>
            <a:pPr algn="l"/>
            <a:r>
              <a:rPr lang="en-US" sz="1700" b="1" i="0" dirty="0">
                <a:solidFill>
                  <a:srgbClr val="252530"/>
                </a:solidFill>
                <a:effectLst/>
                <a:latin typeface="+mj-lt"/>
              </a:rPr>
              <a:t>5. Review collected data</a:t>
            </a:r>
          </a:p>
          <a:p>
            <a:pPr algn="l"/>
            <a:r>
              <a:rPr lang="en-US" sz="1700" b="0" i="0" dirty="0">
                <a:solidFill>
                  <a:srgbClr val="555555"/>
                </a:solidFill>
                <a:effectLst/>
                <a:latin typeface="+mj-lt"/>
              </a:rPr>
              <a:t>Once the results of the questionnaire are in, document and review the collected data before analyzing it. You can do it manually or through an automated system, whichever works more efficiently for your team. </a:t>
            </a:r>
          </a:p>
          <a:p>
            <a:pPr algn="l"/>
            <a:r>
              <a:rPr lang="en-US" sz="1700" b="1" i="0" dirty="0">
                <a:solidFill>
                  <a:srgbClr val="252530"/>
                </a:solidFill>
                <a:effectLst/>
                <a:latin typeface="+mj-lt"/>
              </a:rPr>
              <a:t>6. Create a BIA report  </a:t>
            </a:r>
          </a:p>
          <a:p>
            <a:pPr algn="l"/>
            <a:r>
              <a:rPr lang="en-US" sz="1700" dirty="0">
                <a:solidFill>
                  <a:srgbClr val="555555"/>
                </a:solidFill>
                <a:latin typeface="+mj-lt"/>
              </a:rPr>
              <a:t>you</a:t>
            </a:r>
            <a:r>
              <a:rPr lang="en-US" sz="1700" b="0" i="0" dirty="0">
                <a:solidFill>
                  <a:srgbClr val="555555"/>
                </a:solidFill>
                <a:effectLst/>
                <a:latin typeface="+mj-lt"/>
              </a:rPr>
              <a:t> need to create a BIA report to communicate your findings from the questionnaire with upper management</a:t>
            </a:r>
            <a:r>
              <a:rPr lang="en-US" b="0" i="0" dirty="0">
                <a:solidFill>
                  <a:srgbClr val="555555"/>
                </a:solidFill>
                <a:effectLst/>
                <a:latin typeface="Barlow" panose="020F0502020204030204" pitchFamily="2" charset="0"/>
              </a:rPr>
              <a:t>. </a:t>
            </a:r>
            <a:endParaRPr lang="en-IN" dirty="0"/>
          </a:p>
        </p:txBody>
      </p:sp>
    </p:spTree>
    <p:extLst>
      <p:ext uri="{BB962C8B-B14F-4D97-AF65-F5344CB8AC3E}">
        <p14:creationId xmlns:p14="http://schemas.microsoft.com/office/powerpoint/2010/main" val="46556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35D06-A5B2-6777-E874-08286BE00576}"/>
              </a:ext>
            </a:extLst>
          </p:cNvPr>
          <p:cNvSpPr>
            <a:spLocks noGrp="1"/>
          </p:cNvSpPr>
          <p:nvPr>
            <p:ph type="title"/>
          </p:nvPr>
        </p:nvSpPr>
        <p:spPr/>
        <p:txBody>
          <a:bodyPr/>
          <a:lstStyle/>
          <a:p>
            <a:r>
              <a:rPr lang="en-US" dirty="0"/>
              <a:t>Assessing The risk To The business</a:t>
            </a:r>
            <a:endParaRPr lang="en-IN" dirty="0"/>
          </a:p>
        </p:txBody>
      </p:sp>
      <p:sp>
        <p:nvSpPr>
          <p:cNvPr id="3" name="Content Placeholder 2">
            <a:extLst>
              <a:ext uri="{FF2B5EF4-FFF2-40B4-BE49-F238E27FC236}">
                <a16:creationId xmlns:a16="http://schemas.microsoft.com/office/drawing/2014/main" xmlns="" id="{632461E5-703D-4B74-E082-E378A2A49986}"/>
              </a:ext>
            </a:extLst>
          </p:cNvPr>
          <p:cNvSpPr>
            <a:spLocks noGrp="1"/>
          </p:cNvSpPr>
          <p:nvPr>
            <p:ph idx="1"/>
          </p:nvPr>
        </p:nvSpPr>
        <p:spPr>
          <a:xfrm>
            <a:off x="581192" y="2392218"/>
            <a:ext cx="11029615" cy="4655127"/>
          </a:xfrm>
        </p:spPr>
        <p:txBody>
          <a:bodyPr>
            <a:normAutofit fontScale="85000" lnSpcReduction="20000"/>
          </a:bodyPr>
          <a:lstStyle/>
          <a:p>
            <a:pPr marL="0" indent="0">
              <a:buNone/>
            </a:pPr>
            <a:r>
              <a:rPr lang="en-US" b="0" i="0" dirty="0">
                <a:solidFill>
                  <a:srgbClr val="333333"/>
                </a:solidFill>
                <a:effectLst/>
                <a:latin typeface="open sans" panose="020B0606030504020204" pitchFamily="34" charset="0"/>
              </a:rPr>
              <a:t> </a:t>
            </a:r>
            <a:r>
              <a:rPr lang="en-US" sz="1900" b="0" i="0" dirty="0">
                <a:solidFill>
                  <a:srgbClr val="333333"/>
                </a:solidFill>
                <a:effectLst/>
                <a:latin typeface="+mj-lt"/>
              </a:rPr>
              <a:t>A risk is a situation that can either have huge benefits or cause serious damage to a small business’s financial health. Sometimes a risk can result in the closure of a business. Before taking risks at your business, you should conduct a risk analysis.  </a:t>
            </a:r>
          </a:p>
          <a:p>
            <a:pPr algn="l">
              <a:buFont typeface="Wingdings" panose="05000000000000000000" pitchFamily="2" charset="2"/>
              <a:buChar char="Ø"/>
            </a:pPr>
            <a:r>
              <a:rPr lang="en-US" sz="1900" b="1" i="0" dirty="0">
                <a:solidFill>
                  <a:srgbClr val="333333"/>
                </a:solidFill>
                <a:effectLst/>
                <a:latin typeface="+mj-lt"/>
              </a:rPr>
              <a:t>Step 1: Identify risks</a:t>
            </a:r>
            <a:endParaRPr lang="en-US" sz="1900" b="0" i="0" dirty="0">
              <a:solidFill>
                <a:srgbClr val="333333"/>
              </a:solidFill>
              <a:effectLst/>
              <a:latin typeface="+mj-lt"/>
            </a:endParaRPr>
          </a:p>
          <a:p>
            <a:pPr algn="l">
              <a:buFont typeface="Wingdings" panose="05000000000000000000" pitchFamily="2" charset="2"/>
              <a:buChar char="Ø"/>
            </a:pPr>
            <a:r>
              <a:rPr lang="en-US" sz="1900" b="0" i="0" dirty="0">
                <a:solidFill>
                  <a:srgbClr val="333333"/>
                </a:solidFill>
                <a:effectLst/>
                <a:latin typeface="+mj-lt"/>
              </a:rPr>
              <a:t>The first step to managing business risks is to identify what situations pose a risk to your finances. </a:t>
            </a:r>
          </a:p>
          <a:p>
            <a:pPr algn="l">
              <a:buFont typeface="Wingdings" panose="05000000000000000000" pitchFamily="2" charset="2"/>
              <a:buChar char="Ø"/>
            </a:pPr>
            <a:r>
              <a:rPr lang="en-US" sz="1900" b="1" i="0" dirty="0">
                <a:solidFill>
                  <a:srgbClr val="333333"/>
                </a:solidFill>
                <a:effectLst/>
                <a:latin typeface="+mj-lt"/>
              </a:rPr>
              <a:t>Step 2: Document risks</a:t>
            </a:r>
            <a:endParaRPr lang="en-US" sz="1900" b="0" i="0" dirty="0">
              <a:solidFill>
                <a:srgbClr val="333333"/>
              </a:solidFill>
              <a:effectLst/>
              <a:latin typeface="+mj-lt"/>
            </a:endParaRPr>
          </a:p>
          <a:p>
            <a:pPr algn="l">
              <a:buFont typeface="Wingdings" panose="05000000000000000000" pitchFamily="2" charset="2"/>
              <a:buChar char="Ø"/>
            </a:pPr>
            <a:r>
              <a:rPr lang="en-US" sz="1900" b="0" i="0" dirty="0">
                <a:solidFill>
                  <a:srgbClr val="333333"/>
                </a:solidFill>
                <a:effectLst/>
                <a:latin typeface="+mj-lt"/>
              </a:rPr>
              <a:t>Once you have a list of potential business risks, define them in a document. Develop a process to weigh the effect of each risk. </a:t>
            </a:r>
          </a:p>
          <a:p>
            <a:pPr algn="l"/>
            <a:r>
              <a:rPr lang="en-US" sz="1900" b="1" dirty="0">
                <a:solidFill>
                  <a:srgbClr val="333333"/>
                </a:solidFill>
                <a:latin typeface="+mj-lt"/>
              </a:rPr>
              <a:t>S</a:t>
            </a:r>
            <a:r>
              <a:rPr lang="en-US" sz="1900" b="1" i="0" dirty="0">
                <a:solidFill>
                  <a:srgbClr val="333333"/>
                </a:solidFill>
                <a:effectLst/>
                <a:latin typeface="+mj-lt"/>
              </a:rPr>
              <a:t>tep 3: Appoint monitors</a:t>
            </a:r>
            <a:endParaRPr lang="en-US" sz="1900" b="0" i="0" dirty="0">
              <a:solidFill>
                <a:srgbClr val="333333"/>
              </a:solidFill>
              <a:effectLst/>
              <a:latin typeface="+mj-lt"/>
            </a:endParaRPr>
          </a:p>
          <a:p>
            <a:pPr algn="l"/>
            <a:r>
              <a:rPr lang="en-US" sz="1900" b="0" i="0" dirty="0">
                <a:solidFill>
                  <a:srgbClr val="333333"/>
                </a:solidFill>
                <a:effectLst/>
                <a:latin typeface="+mj-lt"/>
              </a:rPr>
              <a:t>Identify individuals at your business who will keep an eye on and manage risks. The risk monitor might be you, a partner, or an employee. </a:t>
            </a:r>
          </a:p>
          <a:p>
            <a:pPr algn="l"/>
            <a:r>
              <a:rPr lang="en-US" sz="1900" b="1" i="0" dirty="0">
                <a:solidFill>
                  <a:srgbClr val="333333"/>
                </a:solidFill>
                <a:effectLst/>
                <a:latin typeface="+mj-lt"/>
              </a:rPr>
              <a:t>Step 4: Determine controls</a:t>
            </a:r>
            <a:endParaRPr lang="en-US" sz="1900" b="0" i="0" dirty="0">
              <a:solidFill>
                <a:srgbClr val="333333"/>
              </a:solidFill>
              <a:effectLst/>
              <a:latin typeface="+mj-lt"/>
            </a:endParaRPr>
          </a:p>
          <a:p>
            <a:pPr algn="l"/>
            <a:r>
              <a:rPr lang="en-US" sz="1900" b="0" i="0" dirty="0">
                <a:solidFill>
                  <a:srgbClr val="333333"/>
                </a:solidFill>
                <a:effectLst/>
                <a:latin typeface="+mj-lt"/>
              </a:rPr>
              <a:t>After understanding potential risks, figure out controls you can use to reduce them. Look at patterns over time to predict your income cycle. And, assess the impact risks have on your business.</a:t>
            </a:r>
          </a:p>
          <a:p>
            <a:pPr algn="l"/>
            <a:r>
              <a:rPr lang="en-US" sz="1900" b="1" i="0" dirty="0">
                <a:solidFill>
                  <a:srgbClr val="333333"/>
                </a:solidFill>
                <a:effectLst/>
                <a:latin typeface="+mj-lt"/>
              </a:rPr>
              <a:t>Step 5: Review periodically</a:t>
            </a:r>
            <a:endParaRPr lang="en-US" sz="1900" b="0" i="0" dirty="0">
              <a:solidFill>
                <a:srgbClr val="333333"/>
              </a:solidFill>
              <a:effectLst/>
              <a:latin typeface="+mj-lt"/>
            </a:endParaRPr>
          </a:p>
          <a:p>
            <a:pPr algn="l"/>
            <a:r>
              <a:rPr lang="en-US" sz="1900" b="0" i="0" dirty="0">
                <a:solidFill>
                  <a:srgbClr val="333333"/>
                </a:solidFill>
                <a:effectLst/>
                <a:latin typeface="+mj-lt"/>
              </a:rPr>
              <a:t>Your business risk assessment is not a one-time commitment. Review risk management processes annually to see how you handle risks. Also, look out for new risks that might not have been relevant in the previous assessment.</a:t>
            </a:r>
          </a:p>
          <a:p>
            <a:pPr marL="0" indent="0" algn="l">
              <a:buNone/>
            </a:pPr>
            <a:endParaRPr lang="en-US" sz="1900" b="0" i="0" dirty="0">
              <a:solidFill>
                <a:srgbClr val="333333"/>
              </a:solidFill>
              <a:effectLst/>
              <a:latin typeface="+mj-lt"/>
            </a:endParaRPr>
          </a:p>
          <a:p>
            <a:pPr algn="l">
              <a:buFont typeface="Wingdings" panose="05000000000000000000" pitchFamily="2" charset="2"/>
              <a:buChar char="Ø"/>
            </a:pPr>
            <a:endParaRPr lang="en-US" sz="1900" b="0" i="0" dirty="0">
              <a:solidFill>
                <a:srgbClr val="333333"/>
              </a:solidFill>
              <a:effectLst/>
              <a:latin typeface="+mj-lt"/>
            </a:endParaRPr>
          </a:p>
          <a:p>
            <a:pPr>
              <a:buFont typeface="Wingdings" panose="05000000000000000000" pitchFamily="2" charset="2"/>
              <a:buChar char="Ø"/>
            </a:pPr>
            <a:endParaRPr lang="en-US" b="0" i="0" dirty="0">
              <a:solidFill>
                <a:srgbClr val="333333"/>
              </a:solidFill>
              <a:effectLst/>
              <a:latin typeface="open sans" panose="020B060603050402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8359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BD99A-96F4-452E-086E-4442B9118B72}"/>
              </a:ext>
            </a:extLst>
          </p:cNvPr>
          <p:cNvSpPr>
            <a:spLocks noGrp="1"/>
          </p:cNvSpPr>
          <p:nvPr>
            <p:ph type="title"/>
          </p:nvPr>
        </p:nvSpPr>
        <p:spPr/>
        <p:txBody>
          <a:bodyPr/>
          <a:lstStyle/>
          <a:p>
            <a:r>
              <a:rPr lang="en-US" dirty="0"/>
              <a:t>Vulnerability path and parameter identification</a:t>
            </a:r>
            <a:endParaRPr lang="en-IN" dirty="0"/>
          </a:p>
        </p:txBody>
      </p:sp>
      <p:sp>
        <p:nvSpPr>
          <p:cNvPr id="3" name="Content Placeholder 2">
            <a:extLst>
              <a:ext uri="{FF2B5EF4-FFF2-40B4-BE49-F238E27FC236}">
                <a16:creationId xmlns:a16="http://schemas.microsoft.com/office/drawing/2014/main" xmlns="" id="{35EEE363-5D25-3D44-2195-5BC97E891F2F}"/>
              </a:ext>
            </a:extLst>
          </p:cNvPr>
          <p:cNvSpPr>
            <a:spLocks noGrp="1"/>
          </p:cNvSpPr>
          <p:nvPr>
            <p:ph idx="1"/>
          </p:nvPr>
        </p:nvSpPr>
        <p:spPr>
          <a:xfrm>
            <a:off x="64656" y="1634836"/>
            <a:ext cx="12127344" cy="4202546"/>
          </a:xfrm>
        </p:spPr>
        <p:txBody>
          <a:bodyPr>
            <a:normAutofit fontScale="92500" lnSpcReduction="10000"/>
          </a:bodyPr>
          <a:lstStyle/>
          <a:p>
            <a:r>
              <a:rPr lang="en-US" b="1" dirty="0"/>
              <a:t>Methods For  Identifying Vulnerability Paths and Parameters: </a:t>
            </a:r>
          </a:p>
          <a:p>
            <a:r>
              <a:rPr lang="en-US" dirty="0"/>
              <a:t>1. Determine Critical and Attractive Assets :The first step in vulnerability assessment is understanding your entire ecosystem and determining which networks and systems are more critical to your business operation. </a:t>
            </a:r>
          </a:p>
          <a:p>
            <a:r>
              <a:rPr lang="en-US" dirty="0"/>
              <a:t> 2. Conduct Vulnerability Assessment: Actively scan your entire network or system through automated tools to identify security flaws and weaknesses. </a:t>
            </a:r>
          </a:p>
          <a:p>
            <a:r>
              <a:rPr lang="en-US" dirty="0"/>
              <a:t>3. Vulnerability Analysis and Risk Assessment: The next phase in the vulnerability assessment methodology is identifying the source and root cause of the security weakness identified in phase two. </a:t>
            </a:r>
          </a:p>
          <a:p>
            <a:r>
              <a:rPr lang="en-US" dirty="0"/>
              <a:t>4. Remediation :The main objective of this phase is the closing of security gaps. For each vulnerability identified, determine the effective path for mitigation. </a:t>
            </a:r>
          </a:p>
          <a:p>
            <a:r>
              <a:rPr lang="en-US" dirty="0"/>
              <a:t> 5. Re-Evaluate: System with Improvements Once the security weaknesses are remediated, analyze the system with the proposed changes or upgrades.  </a:t>
            </a:r>
          </a:p>
          <a:p>
            <a:r>
              <a:rPr lang="en-US" dirty="0"/>
              <a:t>6. Report Results The final phase in the security vulnerability assessment methodology is reporting the assessment result understandably.  </a:t>
            </a:r>
          </a:p>
        </p:txBody>
      </p:sp>
      <p:pic>
        <p:nvPicPr>
          <p:cNvPr id="5" name="Picture 4">
            <a:extLst>
              <a:ext uri="{FF2B5EF4-FFF2-40B4-BE49-F238E27FC236}">
                <a16:creationId xmlns:a16="http://schemas.microsoft.com/office/drawing/2014/main" xmlns="" id="{EB627BF8-A407-8A39-BF58-B5FEFA92196F}"/>
              </a:ext>
            </a:extLst>
          </p:cNvPr>
          <p:cNvPicPr>
            <a:picLocks noChangeAspect="1"/>
          </p:cNvPicPr>
          <p:nvPr/>
        </p:nvPicPr>
        <p:blipFill>
          <a:blip r:embed="rId2"/>
          <a:stretch>
            <a:fillRect/>
          </a:stretch>
        </p:blipFill>
        <p:spPr>
          <a:xfrm>
            <a:off x="5310910" y="5421746"/>
            <a:ext cx="6816434" cy="1348316"/>
          </a:xfrm>
          <a:prstGeom prst="rect">
            <a:avLst/>
          </a:prstGeom>
        </p:spPr>
      </p:pic>
    </p:spTree>
    <p:extLst>
      <p:ext uri="{BB962C8B-B14F-4D97-AF65-F5344CB8AC3E}">
        <p14:creationId xmlns:p14="http://schemas.microsoft.com/office/powerpoint/2010/main" val="283736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EFDBC-DE7D-35D1-D0BD-F8F1C7BE8381}"/>
              </a:ext>
            </a:extLst>
          </p:cNvPr>
          <p:cNvSpPr>
            <a:spLocks noGrp="1"/>
          </p:cNvSpPr>
          <p:nvPr>
            <p:ph type="title"/>
          </p:nvPr>
        </p:nvSpPr>
        <p:spPr/>
        <p:txBody>
          <a:bodyPr/>
          <a:lstStyle/>
          <a:p>
            <a:r>
              <a:rPr lang="en-US" dirty="0"/>
              <a:t>Types of vulnerability paths and parameter</a:t>
            </a:r>
            <a:endParaRPr lang="en-IN" dirty="0"/>
          </a:p>
        </p:txBody>
      </p:sp>
      <p:sp>
        <p:nvSpPr>
          <p:cNvPr id="3" name="Content Placeholder 2">
            <a:extLst>
              <a:ext uri="{FF2B5EF4-FFF2-40B4-BE49-F238E27FC236}">
                <a16:creationId xmlns:a16="http://schemas.microsoft.com/office/drawing/2014/main" xmlns="" id="{1362FF75-177B-56D5-F7DA-9FDBD1291E3C}"/>
              </a:ext>
            </a:extLst>
          </p:cNvPr>
          <p:cNvSpPr>
            <a:spLocks noGrp="1"/>
          </p:cNvSpPr>
          <p:nvPr>
            <p:ph idx="1"/>
          </p:nvPr>
        </p:nvSpPr>
        <p:spPr>
          <a:xfrm>
            <a:off x="0" y="1985817"/>
            <a:ext cx="11914909" cy="4405747"/>
          </a:xfrm>
        </p:spPr>
        <p:txBody>
          <a:bodyPr>
            <a:normAutofit/>
          </a:bodyPr>
          <a:lstStyle/>
          <a:p>
            <a:pPr marL="342900" indent="-342900">
              <a:buAutoNum type="arabicPeriod"/>
            </a:pPr>
            <a:r>
              <a:rPr lang="en-US" dirty="0"/>
              <a:t>The four main types of vulnerabilities in information security are network vulnerabilities, operating system vulnerabilities, process (or procedural) vulnerabilities, and human vulnerabilities. 1. Network vulnerabilities are weaknesses within an organization’s hardware or software infrastructure that allow cyber attackers to gain access and cause harm.  </a:t>
            </a:r>
          </a:p>
          <a:p>
            <a:pPr marL="342900" indent="-342900">
              <a:buAutoNum type="arabicPeriod"/>
            </a:pPr>
            <a:r>
              <a:rPr lang="en-US" dirty="0"/>
              <a:t>2. Operating system (OS) vulnerabilities are exposures within an OS that allow cyber attackers to cause damage on any device where the OS is installed, because the system running the application is exposed, sometimes endangering the entire network. </a:t>
            </a:r>
          </a:p>
          <a:p>
            <a:pPr marL="342900" indent="-342900">
              <a:buAutoNum type="arabicPeriod"/>
            </a:pPr>
            <a:r>
              <a:rPr lang="en-US" dirty="0"/>
              <a:t>3. Process vulnerabilities are created when procedures that are supposed to act as </a:t>
            </a:r>
            <a:r>
              <a:rPr lang="en-IN" dirty="0"/>
              <a:t>security measures are insufficient. </a:t>
            </a:r>
            <a:r>
              <a:rPr lang="en-US" dirty="0"/>
              <a:t>One of the most common process vulnerabilities is an authentication weakness, where users, and even IT administrators, use weak passwords. </a:t>
            </a:r>
          </a:p>
          <a:p>
            <a:pPr marL="342900" indent="-342900">
              <a:buAutoNum type="arabicPeriod"/>
            </a:pPr>
            <a:r>
              <a:rPr lang="en-US" dirty="0"/>
              <a:t> 4. Human vulnerabilities are created by user errors that can expose networks, hardware, and sensitive data to malicious actors. They arguably pose the most significant threat, particularly because of the increase in remote and mobile workers. Examples of human vulnerability in security are opening an email attachment infected with malware. </a:t>
            </a:r>
            <a:endParaRPr lang="en-IN" dirty="0"/>
          </a:p>
        </p:txBody>
      </p:sp>
    </p:spTree>
    <p:extLst>
      <p:ext uri="{BB962C8B-B14F-4D97-AF65-F5344CB8AC3E}">
        <p14:creationId xmlns:p14="http://schemas.microsoft.com/office/powerpoint/2010/main" val="165932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209FA-A314-B25C-DF10-DF45D23D52DD}"/>
              </a:ext>
            </a:extLst>
          </p:cNvPr>
          <p:cNvSpPr>
            <a:spLocks noGrp="1"/>
          </p:cNvSpPr>
          <p:nvPr>
            <p:ph type="title"/>
          </p:nvPr>
        </p:nvSpPr>
        <p:spPr>
          <a:xfrm>
            <a:off x="581192" y="702156"/>
            <a:ext cx="11029616" cy="849553"/>
          </a:xfrm>
        </p:spPr>
        <p:txBody>
          <a:bodyPr>
            <a:normAutofit/>
          </a:bodyPr>
          <a:lstStyle/>
          <a:p>
            <a:r>
              <a:rPr lang="en-US" dirty="0"/>
              <a:t>Cyber security</a:t>
            </a:r>
            <a:endParaRPr lang="en-IN" dirty="0"/>
          </a:p>
        </p:txBody>
      </p:sp>
      <p:sp>
        <p:nvSpPr>
          <p:cNvPr id="3" name="Content Placeholder 2">
            <a:extLst>
              <a:ext uri="{FF2B5EF4-FFF2-40B4-BE49-F238E27FC236}">
                <a16:creationId xmlns:a16="http://schemas.microsoft.com/office/drawing/2014/main" xmlns="" id="{101D4A96-085F-DB18-FB1A-C776CE9EB57D}"/>
              </a:ext>
            </a:extLst>
          </p:cNvPr>
          <p:cNvSpPr>
            <a:spLocks noGrp="1"/>
          </p:cNvSpPr>
          <p:nvPr>
            <p:ph idx="1"/>
          </p:nvPr>
        </p:nvSpPr>
        <p:spPr>
          <a:xfrm>
            <a:off x="581192" y="2180497"/>
            <a:ext cx="11029615" cy="2862558"/>
          </a:xfrm>
        </p:spPr>
        <p:txBody>
          <a:bodyPr>
            <a:normAutofit/>
          </a:bodyPr>
          <a:lstStyle/>
          <a:p>
            <a:pPr marL="0" indent="0">
              <a:buNone/>
            </a:pPr>
            <a:r>
              <a:rPr lang="en-US" dirty="0"/>
              <a:t>What is Cyber Security?  </a:t>
            </a:r>
          </a:p>
          <a:p>
            <a:pPr marL="0" indent="0">
              <a:buNone/>
            </a:pPr>
            <a:r>
              <a:rPr lang="en-US" b="0" i="0" dirty="0">
                <a:solidFill>
                  <a:schemeClr val="tx1">
                    <a:lumMod val="95000"/>
                    <a:lumOff val="5000"/>
                  </a:schemeClr>
                </a:solidFill>
                <a:effectLst/>
                <a:latin typeface="Gill Sans MT (body)"/>
              </a:rPr>
              <a:t>Cybersecurity is the practice of protecting systems, networks, and programs from digital attacks. These cyberattacks are usually aimed at accessing, changing, or destroying sensitive information; extorting money from users via ransomware; or interrupting normal business processes. </a:t>
            </a:r>
          </a:p>
          <a:p>
            <a:pPr marL="0" indent="0">
              <a:buNone/>
            </a:pPr>
            <a:endParaRPr lang="en-US" dirty="0">
              <a:solidFill>
                <a:schemeClr val="tx1">
                  <a:lumMod val="95000"/>
                  <a:lumOff val="5000"/>
                </a:schemeClr>
              </a:solidFill>
              <a:latin typeface="Gill Sans MT (body)"/>
            </a:endParaRPr>
          </a:p>
          <a:p>
            <a:pPr marL="0" indent="0">
              <a:buNone/>
            </a:pPr>
            <a:endParaRPr lang="en-US" b="0" i="0" dirty="0">
              <a:solidFill>
                <a:schemeClr val="tx1">
                  <a:lumMod val="95000"/>
                  <a:lumOff val="5000"/>
                </a:schemeClr>
              </a:solidFill>
              <a:effectLst/>
              <a:latin typeface="Gill Sans MT (body)"/>
            </a:endParaRPr>
          </a:p>
          <a:p>
            <a:pPr marL="0" indent="0">
              <a:buNone/>
            </a:pPr>
            <a:endParaRPr lang="en-US" dirty="0">
              <a:solidFill>
                <a:schemeClr val="tx1">
                  <a:lumMod val="95000"/>
                  <a:lumOff val="5000"/>
                </a:schemeClr>
              </a:solidFill>
              <a:latin typeface="Gill Sans MT (body)"/>
            </a:endParaRPr>
          </a:p>
        </p:txBody>
      </p:sp>
      <p:pic>
        <p:nvPicPr>
          <p:cNvPr id="9" name="Picture 8">
            <a:extLst>
              <a:ext uri="{FF2B5EF4-FFF2-40B4-BE49-F238E27FC236}">
                <a16:creationId xmlns:a16="http://schemas.microsoft.com/office/drawing/2014/main" xmlns="" id="{B87702FA-CF7E-0DA6-8CEF-3E88912EF94C}"/>
              </a:ext>
            </a:extLst>
          </p:cNvPr>
          <p:cNvPicPr>
            <a:picLocks noChangeAspect="1"/>
          </p:cNvPicPr>
          <p:nvPr/>
        </p:nvPicPr>
        <p:blipFill>
          <a:blip r:embed="rId2"/>
          <a:stretch>
            <a:fillRect/>
          </a:stretch>
        </p:blipFill>
        <p:spPr>
          <a:xfrm>
            <a:off x="1347037" y="3988809"/>
            <a:ext cx="8415800" cy="2744500"/>
          </a:xfrm>
          <a:prstGeom prst="rect">
            <a:avLst/>
          </a:prstGeom>
        </p:spPr>
      </p:pic>
    </p:spTree>
    <p:extLst>
      <p:ext uri="{BB962C8B-B14F-4D97-AF65-F5344CB8AC3E}">
        <p14:creationId xmlns:p14="http://schemas.microsoft.com/office/powerpoint/2010/main" val="374482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1892-0435-4402-35F7-EA0B704BB9C5}"/>
              </a:ext>
            </a:extLst>
          </p:cNvPr>
          <p:cNvSpPr>
            <a:spLocks noGrp="1"/>
          </p:cNvSpPr>
          <p:nvPr>
            <p:ph type="title"/>
          </p:nvPr>
        </p:nvSpPr>
        <p:spPr/>
        <p:txBody>
          <a:bodyPr/>
          <a:lstStyle/>
          <a:p>
            <a:r>
              <a:rPr lang="en-US" dirty="0"/>
              <a:t>Tools and techniques for identifying vulnerability paths and parameter</a:t>
            </a:r>
            <a:endParaRPr lang="en-IN" dirty="0"/>
          </a:p>
        </p:txBody>
      </p:sp>
      <p:sp>
        <p:nvSpPr>
          <p:cNvPr id="3" name="Content Placeholder 2">
            <a:extLst>
              <a:ext uri="{FF2B5EF4-FFF2-40B4-BE49-F238E27FC236}">
                <a16:creationId xmlns:a16="http://schemas.microsoft.com/office/drawing/2014/main" xmlns="" id="{B4C8E831-25E5-DB5F-741C-0E0A1C978CEC}"/>
              </a:ext>
            </a:extLst>
          </p:cNvPr>
          <p:cNvSpPr>
            <a:spLocks noGrp="1"/>
          </p:cNvSpPr>
          <p:nvPr>
            <p:ph idx="1"/>
          </p:nvPr>
        </p:nvSpPr>
        <p:spPr>
          <a:xfrm>
            <a:off x="332510" y="1939636"/>
            <a:ext cx="11278298" cy="4590473"/>
          </a:xfrm>
        </p:spPr>
        <p:txBody>
          <a:bodyPr>
            <a:normAutofit lnSpcReduction="10000"/>
          </a:bodyPr>
          <a:lstStyle/>
          <a:p>
            <a:pPr marL="342900" indent="-342900">
              <a:buAutoNum type="arabicPeriod"/>
            </a:pPr>
            <a:r>
              <a:rPr lang="en-US" dirty="0"/>
              <a:t>Vulnerability Scanning Test This test scans a system or network assets, such as servers, routers, and endpoints, to find potential security vulnerabilities. </a:t>
            </a:r>
          </a:p>
          <a:p>
            <a:pPr marL="342900" indent="-342900">
              <a:buAutoNum type="arabicPeriod"/>
            </a:pPr>
            <a:r>
              <a:rPr lang="en-US" dirty="0"/>
              <a:t>2. Security Scanning Network security scanning is a systematic method to find vulnerabilities in a network, computer, or application. </a:t>
            </a:r>
          </a:p>
          <a:p>
            <a:pPr marL="342900" indent="-342900">
              <a:buAutoNum type="arabicPeriod"/>
            </a:pPr>
            <a:r>
              <a:rPr lang="en-US" dirty="0"/>
              <a:t>3. Penetration Scanning Penetration testing (Pen Testing) is a type of security testing that attempts to find and exploit potential vulnerabilities in the system. </a:t>
            </a:r>
          </a:p>
          <a:p>
            <a:pPr marL="342900" indent="-342900">
              <a:buAutoNum type="arabicPeriod"/>
            </a:pPr>
            <a:r>
              <a:rPr lang="en-US" dirty="0"/>
              <a:t>4. Risk Assessment Risk Assessment is a technique used to identify and prioritize potential risks to an organization or project </a:t>
            </a:r>
          </a:p>
          <a:p>
            <a:pPr marL="342900" indent="-342900">
              <a:buAutoNum type="arabicPeriod"/>
            </a:pPr>
            <a:r>
              <a:rPr lang="en-US" dirty="0"/>
              <a:t>5. Security Audit An internal security audit is an in-depth look at the information security defenses of an organization. </a:t>
            </a:r>
          </a:p>
          <a:p>
            <a:pPr marL="342900" indent="-342900">
              <a:buAutoNum type="arabicPeriod"/>
            </a:pPr>
            <a:r>
              <a:rPr lang="en-US" dirty="0"/>
              <a:t>6. Ethical Hacking Another type of tool for security testing is ethical hacking. The ethical hacker’s role is critical since it’s impossible to find all the vulnerabilities within a system through technical or manual testing alone.  </a:t>
            </a:r>
          </a:p>
          <a:p>
            <a:pPr marL="342900" indent="-342900">
              <a:buAutoNum type="arabicPeriod"/>
            </a:pPr>
            <a:r>
              <a:rPr lang="en-US" dirty="0"/>
              <a:t>7. Assessment of Posture A security posture assessment is a method used to analyze the current state of an organization’s security controls.  </a:t>
            </a:r>
          </a:p>
          <a:p>
            <a:pPr marL="0" indent="0">
              <a:buNone/>
            </a:pPr>
            <a:endParaRPr lang="en-IN" dirty="0"/>
          </a:p>
        </p:txBody>
      </p:sp>
    </p:spTree>
    <p:extLst>
      <p:ext uri="{BB962C8B-B14F-4D97-AF65-F5344CB8AC3E}">
        <p14:creationId xmlns:p14="http://schemas.microsoft.com/office/powerpoint/2010/main" val="424147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06D25-8AF9-18F1-4E34-7187F57CEB25}"/>
              </a:ext>
            </a:extLst>
          </p:cNvPr>
          <p:cNvSpPr>
            <a:spLocks noGrp="1"/>
          </p:cNvSpPr>
          <p:nvPr>
            <p:ph type="title"/>
          </p:nvPr>
        </p:nvSpPr>
        <p:spPr/>
        <p:txBody>
          <a:bodyPr/>
          <a:lstStyle/>
          <a:p>
            <a:r>
              <a:rPr lang="en-US" dirty="0"/>
              <a:t>Best practices </a:t>
            </a:r>
            <a:r>
              <a:rPr lang="en-US" dirty="0" err="1"/>
              <a:t>dor</a:t>
            </a:r>
            <a:r>
              <a:rPr lang="en-US" dirty="0"/>
              <a:t> vulnerability path and parameter identification</a:t>
            </a:r>
            <a:endParaRPr lang="en-IN" dirty="0"/>
          </a:p>
        </p:txBody>
      </p:sp>
      <p:sp>
        <p:nvSpPr>
          <p:cNvPr id="3" name="Content Placeholder 2">
            <a:extLst>
              <a:ext uri="{FF2B5EF4-FFF2-40B4-BE49-F238E27FC236}">
                <a16:creationId xmlns:a16="http://schemas.microsoft.com/office/drawing/2014/main" xmlns="" id="{CF67FE8A-837A-5725-83C4-26964A0C2B1F}"/>
              </a:ext>
            </a:extLst>
          </p:cNvPr>
          <p:cNvSpPr>
            <a:spLocks noGrp="1"/>
          </p:cNvSpPr>
          <p:nvPr>
            <p:ph idx="1"/>
          </p:nvPr>
        </p:nvSpPr>
        <p:spPr>
          <a:xfrm>
            <a:off x="277090" y="2881745"/>
            <a:ext cx="11333717" cy="5070764"/>
          </a:xfrm>
        </p:spPr>
        <p:txBody>
          <a:bodyPr>
            <a:normAutofit lnSpcReduction="10000"/>
          </a:bodyPr>
          <a:lstStyle/>
          <a:p>
            <a:pPr marL="0" indent="0">
              <a:buNone/>
            </a:pPr>
            <a:r>
              <a:rPr lang="en-US" b="1" i="0" dirty="0">
                <a:solidFill>
                  <a:srgbClr val="B175FF"/>
                </a:solidFill>
                <a:effectLst/>
                <a:latin typeface="Raleway" pitchFamily="2" charset="0"/>
              </a:rPr>
              <a:t>Conduct Asset Discovery And Inventory </a:t>
            </a:r>
          </a:p>
          <a:p>
            <a:pPr marL="0" indent="0">
              <a:buNone/>
            </a:pPr>
            <a:r>
              <a:rPr lang="en-US" sz="1600" i="0" dirty="0">
                <a:solidFill>
                  <a:srgbClr val="333333"/>
                </a:solidFill>
                <a:effectLst/>
                <a:latin typeface="+mj-lt"/>
              </a:rPr>
              <a:t>The most important step in vulnerability management is to conduct a comprehensive inventory of all authorized and unauthorized devices on the network, including all softwa</a:t>
            </a:r>
            <a:r>
              <a:rPr lang="en-US" sz="1600" i="0" dirty="0">
                <a:solidFill>
                  <a:schemeClr val="tx1"/>
                </a:solidFill>
                <a:effectLst/>
                <a:latin typeface="+mj-lt"/>
              </a:rPr>
              <a:t>re installed on assert.</a:t>
            </a:r>
          </a:p>
          <a:p>
            <a:pPr algn="l" fontAlgn="base"/>
            <a:r>
              <a:rPr lang="en-US" b="1" i="0" dirty="0">
                <a:solidFill>
                  <a:srgbClr val="B175FF"/>
                </a:solidFill>
                <a:effectLst/>
                <a:latin typeface="Raleway" pitchFamily="2" charset="0"/>
              </a:rPr>
              <a:t>2. Classify Assets And Assign Tasks</a:t>
            </a:r>
            <a:r>
              <a:rPr lang="en-US" b="1" i="0" dirty="0">
                <a:solidFill>
                  <a:srgbClr val="333333"/>
                </a:solidFill>
                <a:effectLst/>
                <a:latin typeface="Raleway" pitchFamily="2" charset="0"/>
              </a:rPr>
              <a:t> </a:t>
            </a:r>
          </a:p>
          <a:p>
            <a:pPr algn="l" fontAlgn="base"/>
            <a:r>
              <a:rPr lang="en-US" sz="1600" i="0" dirty="0">
                <a:solidFill>
                  <a:srgbClr val="333333"/>
                </a:solidFill>
                <a:effectLst/>
                <a:latin typeface="+mj-lt"/>
              </a:rPr>
              <a:t>After conducting an inventory of assets, it is essential to classify and rank them based on their true and inherent risk to the organization.</a:t>
            </a:r>
          </a:p>
          <a:p>
            <a:pPr algn="l" fontAlgn="base"/>
            <a:r>
              <a:rPr lang="en-US" sz="1600" b="1" i="0" dirty="0">
                <a:solidFill>
                  <a:srgbClr val="B175FF"/>
                </a:solidFill>
                <a:effectLst/>
                <a:latin typeface="Raleway" pitchFamily="2" charset="0"/>
              </a:rPr>
              <a:t>3. Run Frequent Automated Vulnerability Scanning</a:t>
            </a:r>
            <a:r>
              <a:rPr lang="en-US" sz="1600" b="1" i="0" dirty="0">
                <a:solidFill>
                  <a:srgbClr val="333333"/>
                </a:solidFill>
                <a:effectLst/>
                <a:latin typeface="Raleway" pitchFamily="2" charset="0"/>
              </a:rPr>
              <a:t> </a:t>
            </a:r>
          </a:p>
          <a:p>
            <a:pPr algn="l" fontAlgn="base"/>
            <a:r>
              <a:rPr lang="en-US" sz="1600" i="0" dirty="0">
                <a:solidFill>
                  <a:schemeClr val="tx1"/>
                </a:solidFill>
                <a:effectLst/>
                <a:latin typeface="+mj-lt"/>
              </a:rPr>
              <a:t>As part of </a:t>
            </a:r>
            <a:r>
              <a:rPr lang="en-US" sz="1600" i="0" u="sng" strike="noStrike" dirty="0">
                <a:solidFill>
                  <a:schemeClr val="tx1"/>
                </a:solidFill>
                <a:effectLst/>
                <a:latin typeface="+mj-lt"/>
                <a:hlinkClick r:id="rId2">
                  <a:extLst>
                    <a:ext uri="{A12FA001-AC4F-418D-AE19-62706E023703}">
                      <ahyp:hlinkClr xmlns:ahyp="http://schemas.microsoft.com/office/drawing/2018/hyperlinkcolor" xmlns="" val="tx"/>
                    </a:ext>
                  </a:extLst>
                </a:hlinkClick>
              </a:rPr>
              <a:t>continuous vulnerability management</a:t>
            </a:r>
            <a:r>
              <a:rPr lang="en-US" sz="1600" i="0" u="sng" dirty="0">
                <a:solidFill>
                  <a:schemeClr val="tx1"/>
                </a:solidFill>
                <a:effectLst/>
                <a:latin typeface="+mj-lt"/>
              </a:rPr>
              <a:t>, </a:t>
            </a:r>
            <a:r>
              <a:rPr lang="en-US" sz="1600" i="0" dirty="0">
                <a:solidFill>
                  <a:schemeClr val="tx1"/>
                </a:solidFill>
                <a:effectLst/>
                <a:latin typeface="+mj-lt"/>
              </a:rPr>
              <a:t>organizations should run automated vulnerability scanning tools against all systems on the network on a frequent basis.</a:t>
            </a:r>
          </a:p>
          <a:p>
            <a:pPr algn="l" fontAlgn="base"/>
            <a:r>
              <a:rPr lang="en-US" sz="1600" b="1" i="0" dirty="0">
                <a:solidFill>
                  <a:srgbClr val="B175FF"/>
                </a:solidFill>
                <a:effectLst/>
                <a:latin typeface="Raleway" pitchFamily="2" charset="0"/>
              </a:rPr>
              <a:t>4. Prioritize Vulnerabilities And Take Corrective Actions</a:t>
            </a:r>
            <a:r>
              <a:rPr lang="en-US" sz="1600" b="1" i="0" dirty="0">
                <a:solidFill>
                  <a:srgbClr val="333333"/>
                </a:solidFill>
                <a:effectLst/>
                <a:latin typeface="Raleway" pitchFamily="2" charset="0"/>
              </a:rPr>
              <a:t> </a:t>
            </a:r>
          </a:p>
          <a:p>
            <a:pPr algn="l" fontAlgn="base"/>
            <a:r>
              <a:rPr lang="en-US" sz="1700" i="0" dirty="0">
                <a:solidFill>
                  <a:srgbClr val="333333"/>
                </a:solidFill>
                <a:effectLst/>
                <a:latin typeface="+mj-lt"/>
              </a:rPr>
              <a:t>After the scan is complete, organizations must prioritize vulnerabilities based on their impact on the organization and take corrective actions accordingly. </a:t>
            </a:r>
          </a:p>
          <a:p>
            <a:pPr algn="l" fontAlgn="base"/>
            <a:r>
              <a:rPr lang="en-US" sz="1600" b="1" i="0" dirty="0">
                <a:solidFill>
                  <a:srgbClr val="B175FF"/>
                </a:solidFill>
                <a:effectLst/>
                <a:latin typeface="Raleway" pitchFamily="2" charset="0"/>
              </a:rPr>
              <a:t>5. Establish A Comprehensive Vulnerability Management Strategy</a:t>
            </a:r>
            <a:r>
              <a:rPr lang="en-US" sz="1600" b="1" i="0" dirty="0">
                <a:solidFill>
                  <a:srgbClr val="333333"/>
                </a:solidFill>
                <a:effectLst/>
                <a:latin typeface="Raleway" pitchFamily="2" charset="0"/>
              </a:rPr>
              <a:t> </a:t>
            </a:r>
          </a:p>
          <a:p>
            <a:pPr algn="l" fontAlgn="base"/>
            <a:r>
              <a:rPr lang="en-US" sz="1700" i="0" dirty="0">
                <a:solidFill>
                  <a:schemeClr val="tx1"/>
                </a:solidFill>
                <a:effectLst/>
                <a:latin typeface="+mj-lt"/>
              </a:rPr>
              <a:t>To effectively manage vulnerabilities, organizations need to </a:t>
            </a:r>
            <a:r>
              <a:rPr lang="en-US" sz="1700" i="0" u="none" strike="noStrike" dirty="0">
                <a:solidFill>
                  <a:schemeClr val="tx1"/>
                </a:solidFill>
                <a:effectLst/>
                <a:latin typeface="+mj-lt"/>
                <a:hlinkClick r:id="rId3">
                  <a:extLst>
                    <a:ext uri="{A12FA001-AC4F-418D-AE19-62706E023703}">
                      <ahyp:hlinkClr xmlns:ahyp="http://schemas.microsoft.com/office/drawing/2018/hyperlinkcolor" xmlns="" val="tx"/>
                    </a:ext>
                  </a:extLst>
                </a:hlinkClick>
              </a:rPr>
              <a:t>establish a vulnerability management strategy</a:t>
            </a:r>
            <a:r>
              <a:rPr lang="en-US" sz="1700" i="0" dirty="0">
                <a:solidFill>
                  <a:schemeClr val="tx1"/>
                </a:solidFill>
                <a:effectLst/>
                <a:latin typeface="+mj-lt"/>
              </a:rPr>
              <a:t> that includes people, processes, and technology (PPT).</a:t>
            </a:r>
          </a:p>
          <a:p>
            <a:pPr marL="0" indent="0" algn="l" fontAlgn="base">
              <a:buNone/>
            </a:pPr>
            <a:r>
              <a:rPr lang="en-US" sz="1700" i="0" dirty="0">
                <a:solidFill>
                  <a:schemeClr val="tx1"/>
                </a:solidFill>
                <a:effectLst/>
                <a:latin typeface="+mj-lt"/>
              </a:rPr>
              <a:t> </a:t>
            </a:r>
          </a:p>
          <a:p>
            <a:pPr marL="0" indent="0" algn="l" fontAlgn="base">
              <a:buNone/>
            </a:pPr>
            <a:endParaRPr lang="en-US" sz="1700" i="0" dirty="0">
              <a:solidFill>
                <a:srgbClr val="333333"/>
              </a:solidFill>
              <a:effectLst/>
              <a:latin typeface="+mj-lt"/>
            </a:endParaRPr>
          </a:p>
          <a:p>
            <a:pPr marL="0" indent="0" algn="l" fontAlgn="base">
              <a:buNone/>
            </a:pPr>
            <a:endParaRPr lang="en-US" sz="1700" i="0" dirty="0">
              <a:solidFill>
                <a:schemeClr val="tx1"/>
              </a:solidFill>
              <a:effectLst/>
              <a:latin typeface="+mj-lt"/>
            </a:endParaRPr>
          </a:p>
          <a:p>
            <a:pPr marL="0" indent="0" algn="l" fontAlgn="base">
              <a:buNone/>
            </a:pPr>
            <a:endParaRPr lang="en-US" sz="1600" i="0" dirty="0">
              <a:solidFill>
                <a:schemeClr val="tx1"/>
              </a:solidFill>
              <a:effectLst/>
              <a:latin typeface="+mj-lt"/>
            </a:endParaRPr>
          </a:p>
          <a:p>
            <a:pPr marL="0" indent="0">
              <a:buNone/>
            </a:pPr>
            <a:endParaRPr lang="en-US" i="0" dirty="0">
              <a:solidFill>
                <a:schemeClr val="tx1"/>
              </a:solidFill>
              <a:effectLst/>
              <a:latin typeface="+mj-lt"/>
            </a:endParaRPr>
          </a:p>
          <a:p>
            <a:pPr marL="0" indent="0">
              <a:buNone/>
            </a:pPr>
            <a:endParaRPr lang="en-US" i="0" dirty="0">
              <a:solidFill>
                <a:srgbClr val="222222"/>
              </a:solidFill>
              <a:effectLst/>
              <a:latin typeface="+mj-lt"/>
            </a:endParaRPr>
          </a:p>
          <a:p>
            <a:pPr marL="0" indent="0">
              <a:buNone/>
            </a:pPr>
            <a:endParaRPr lang="en-IN" dirty="0"/>
          </a:p>
        </p:txBody>
      </p:sp>
    </p:spTree>
    <p:extLst>
      <p:ext uri="{BB962C8B-B14F-4D97-AF65-F5344CB8AC3E}">
        <p14:creationId xmlns:p14="http://schemas.microsoft.com/office/powerpoint/2010/main" val="2633625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97DA-22B2-4093-7403-2034753F7914}"/>
              </a:ext>
            </a:extLst>
          </p:cNvPr>
          <p:cNvSpPr>
            <a:spLocks noGrp="1"/>
          </p:cNvSpPr>
          <p:nvPr>
            <p:ph type="title"/>
          </p:nvPr>
        </p:nvSpPr>
        <p:spPr/>
        <p:txBody>
          <a:bodyPr/>
          <a:lstStyle/>
          <a:p>
            <a:r>
              <a:rPr lang="en-US" dirty="0"/>
              <a:t>Challenges and limitations of vulnerability path and parameter identification</a:t>
            </a:r>
            <a:endParaRPr lang="en-IN" dirty="0"/>
          </a:p>
        </p:txBody>
      </p:sp>
      <p:sp>
        <p:nvSpPr>
          <p:cNvPr id="3" name="Content Placeholder 2">
            <a:extLst>
              <a:ext uri="{FF2B5EF4-FFF2-40B4-BE49-F238E27FC236}">
                <a16:creationId xmlns:a16="http://schemas.microsoft.com/office/drawing/2014/main" xmlns="" id="{609FEDA0-F811-0913-1335-9B78B479987E}"/>
              </a:ext>
            </a:extLst>
          </p:cNvPr>
          <p:cNvSpPr>
            <a:spLocks noGrp="1"/>
          </p:cNvSpPr>
          <p:nvPr>
            <p:ph idx="1"/>
          </p:nvPr>
        </p:nvSpPr>
        <p:spPr>
          <a:xfrm>
            <a:off x="0" y="1911926"/>
            <a:ext cx="12118109" cy="5735783"/>
          </a:xfrm>
        </p:spPr>
        <p:txBody>
          <a:bodyPr>
            <a:normAutofit fontScale="92500" lnSpcReduction="20000"/>
          </a:bodyPr>
          <a:lstStyle/>
          <a:p>
            <a:pPr marL="0" indent="0" algn="l">
              <a:buNone/>
            </a:pPr>
            <a:r>
              <a:rPr lang="en-US" sz="1700" b="0" i="0" dirty="0">
                <a:solidFill>
                  <a:schemeClr val="tx1"/>
                </a:solidFill>
                <a:effectLst/>
                <a:latin typeface="+mj-lt"/>
              </a:rPr>
              <a:t>While vulnerability scanners are effective at identifying vulnerabilities, they have certain limitations that make them less effective when used as a comprehensive security solution which happens far too often at far too many organizations. Vulnerability scanners are limited in their ability to detect unknown vulnerabilities, as they rely on databases of known vulnerabilities to identify potential threats.</a:t>
            </a:r>
          </a:p>
          <a:p>
            <a:pPr algn="l"/>
            <a:r>
              <a:rPr lang="en-US" sz="1700" b="0" i="0" dirty="0">
                <a:solidFill>
                  <a:schemeClr val="tx1"/>
                </a:solidFill>
                <a:effectLst/>
                <a:latin typeface="+mj-lt"/>
              </a:rPr>
              <a:t>Another limitation of vulnerability scanners is they are only able to detect the vulnerabilities that are present on the system at the time of the scan. If a vulnerability is introduced after the scan has been completed, the scanner, obviously, won’t detect it. This means that organizations must regularly scan their systems to stay up to date on the latest threats, which can be cost prohibitive especially during financially difficult times. </a:t>
            </a:r>
          </a:p>
          <a:p>
            <a:pPr algn="l"/>
            <a:r>
              <a:rPr lang="en-US" sz="1700" b="0" i="0" dirty="0">
                <a:solidFill>
                  <a:schemeClr val="tx1"/>
                </a:solidFill>
                <a:effectLst/>
                <a:latin typeface="+mj-lt"/>
              </a:rPr>
              <a:t>Finally, vulnerability scanners can require a significant amount of time and resources to use effectively. The scans must be run regularly to detect new vulnerabilities, and the results must be carefully analyzed to identify potential threats and categorize them within the greater context of the business and its goals.  </a:t>
            </a:r>
          </a:p>
          <a:p>
            <a:pPr algn="l"/>
            <a:r>
              <a:rPr lang="en-US" sz="1900" b="1" i="0" dirty="0">
                <a:solidFill>
                  <a:schemeClr val="tx1"/>
                </a:solidFill>
                <a:effectLst/>
                <a:latin typeface="+mj-lt"/>
              </a:rPr>
              <a:t>The Top Challenges Facing Vulnerability Management Teams</a:t>
            </a:r>
            <a:endParaRPr lang="en-US" sz="1900" b="0" i="0" dirty="0">
              <a:solidFill>
                <a:schemeClr val="tx1"/>
              </a:solidFill>
              <a:effectLst/>
              <a:latin typeface="+mj-lt"/>
            </a:endParaRPr>
          </a:p>
          <a:p>
            <a:pPr algn="l">
              <a:buFont typeface="Arial" panose="020B0604020202020204" pitchFamily="34" charset="0"/>
              <a:buChar char="•"/>
            </a:pPr>
            <a:r>
              <a:rPr lang="en-US" sz="1900" b="0" i="0" dirty="0">
                <a:solidFill>
                  <a:schemeClr val="tx1"/>
                </a:solidFill>
                <a:effectLst/>
                <a:latin typeface="+mj-lt"/>
              </a:rPr>
              <a:t>#1 Incomplete asset inventory.</a:t>
            </a:r>
          </a:p>
          <a:p>
            <a:pPr algn="l">
              <a:buFont typeface="Arial" panose="020B0604020202020204" pitchFamily="34" charset="0"/>
              <a:buChar char="•"/>
            </a:pPr>
            <a:r>
              <a:rPr lang="en-US" sz="1900" b="0" i="0" dirty="0">
                <a:solidFill>
                  <a:schemeClr val="tx1"/>
                </a:solidFill>
                <a:effectLst/>
                <a:latin typeface="+mj-lt"/>
              </a:rPr>
              <a:t>#2 Overwhelming scope.</a:t>
            </a:r>
          </a:p>
          <a:p>
            <a:pPr algn="l">
              <a:buFont typeface="Arial" panose="020B0604020202020204" pitchFamily="34" charset="0"/>
              <a:buChar char="•"/>
            </a:pPr>
            <a:r>
              <a:rPr lang="en-US" sz="1900" b="0" i="0" dirty="0">
                <a:solidFill>
                  <a:schemeClr val="tx1"/>
                </a:solidFill>
                <a:effectLst/>
                <a:latin typeface="+mj-lt"/>
              </a:rPr>
              <a:t>#3 Prioritizing vulnerabilities.</a:t>
            </a:r>
          </a:p>
          <a:p>
            <a:pPr algn="l">
              <a:buFont typeface="Arial" panose="020B0604020202020204" pitchFamily="34" charset="0"/>
              <a:buChar char="•"/>
            </a:pPr>
            <a:r>
              <a:rPr lang="en-US" sz="1900" b="0" i="0" dirty="0">
                <a:solidFill>
                  <a:schemeClr val="tx1"/>
                </a:solidFill>
                <a:effectLst/>
                <a:latin typeface="+mj-lt"/>
              </a:rPr>
              <a:t>#4 Manual processes and lack of automated response.</a:t>
            </a:r>
          </a:p>
          <a:p>
            <a:pPr algn="l">
              <a:buFont typeface="Arial" panose="020B0604020202020204" pitchFamily="34" charset="0"/>
              <a:buChar char="•"/>
            </a:pPr>
            <a:r>
              <a:rPr lang="en-US" sz="1900" b="0" i="0" dirty="0">
                <a:solidFill>
                  <a:schemeClr val="tx1"/>
                </a:solidFill>
                <a:effectLst/>
                <a:latin typeface="+mj-lt"/>
              </a:rPr>
              <a:t>#5 Monitoring and reporting.</a:t>
            </a:r>
          </a:p>
          <a:p>
            <a:pPr algn="l">
              <a:buFont typeface="Arial" panose="020B0604020202020204" pitchFamily="34" charset="0"/>
              <a:buChar char="•"/>
            </a:pPr>
            <a:r>
              <a:rPr lang="en-US" sz="1900" b="0" i="0" dirty="0">
                <a:solidFill>
                  <a:schemeClr val="tx1"/>
                </a:solidFill>
                <a:effectLst/>
                <a:latin typeface="+mj-lt"/>
              </a:rPr>
              <a:t>#6 Lack of human resources.</a:t>
            </a:r>
          </a:p>
          <a:p>
            <a:pPr marL="0" indent="0">
              <a:buNone/>
            </a:pPr>
            <a:r>
              <a:rPr lang="en-US" sz="1900" b="0" i="0" dirty="0">
                <a:solidFill>
                  <a:schemeClr val="tx1"/>
                </a:solidFill>
                <a:effectLst/>
                <a:latin typeface="+mj-lt"/>
              </a:rPr>
              <a:t/>
            </a:r>
            <a:br>
              <a:rPr lang="en-US" sz="1900" b="0" i="0" dirty="0">
                <a:solidFill>
                  <a:schemeClr val="tx1"/>
                </a:solidFill>
                <a:effectLst/>
                <a:latin typeface="+mj-lt"/>
              </a:rPr>
            </a:br>
            <a:endParaRPr lang="en-US" sz="1900" b="0" i="0" dirty="0">
              <a:solidFill>
                <a:schemeClr val="tx1"/>
              </a:solidFill>
              <a:effectLst/>
              <a:latin typeface="+mj-lt"/>
            </a:endParaRPr>
          </a:p>
          <a:p>
            <a:pPr marL="0" indent="0">
              <a:buNone/>
            </a:pPr>
            <a:endParaRPr lang="en-IN" dirty="0"/>
          </a:p>
        </p:txBody>
      </p:sp>
    </p:spTree>
    <p:extLst>
      <p:ext uri="{BB962C8B-B14F-4D97-AF65-F5344CB8AC3E}">
        <p14:creationId xmlns:p14="http://schemas.microsoft.com/office/powerpoint/2010/main" val="296585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69014-948D-BB01-5D04-289B079FED37}"/>
              </a:ext>
            </a:extLst>
          </p:cNvPr>
          <p:cNvSpPr>
            <a:spLocks noGrp="1"/>
          </p:cNvSpPr>
          <p:nvPr>
            <p:ph type="title"/>
          </p:nvPr>
        </p:nvSpPr>
        <p:spPr/>
        <p:txBody>
          <a:bodyPr/>
          <a:lstStyle/>
          <a:p>
            <a:r>
              <a:rPr lang="en-US" dirty="0"/>
              <a:t>Detail instruction for vulnerability reproduction</a:t>
            </a:r>
            <a:endParaRPr lang="en-IN" dirty="0"/>
          </a:p>
        </p:txBody>
      </p:sp>
      <p:sp>
        <p:nvSpPr>
          <p:cNvPr id="3" name="Content Placeholder 2">
            <a:extLst>
              <a:ext uri="{FF2B5EF4-FFF2-40B4-BE49-F238E27FC236}">
                <a16:creationId xmlns:a16="http://schemas.microsoft.com/office/drawing/2014/main" xmlns="" id="{54FB82A1-5ECF-373D-0345-43DCC760EBDE}"/>
              </a:ext>
            </a:extLst>
          </p:cNvPr>
          <p:cNvSpPr>
            <a:spLocks noGrp="1"/>
          </p:cNvSpPr>
          <p:nvPr>
            <p:ph idx="1"/>
          </p:nvPr>
        </p:nvSpPr>
        <p:spPr>
          <a:xfrm>
            <a:off x="157017" y="1459345"/>
            <a:ext cx="11656291" cy="5006109"/>
          </a:xfrm>
        </p:spPr>
        <p:txBody>
          <a:bodyPr>
            <a:normAutofit fontScale="77500" lnSpcReduction="20000"/>
          </a:bodyPr>
          <a:lstStyle/>
          <a:p>
            <a:pPr marL="0" indent="0">
              <a:buNone/>
            </a:pPr>
            <a:r>
              <a:rPr lang="en-IN" sz="18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kern="1400" spc="-50" dirty="0">
                <a:solidFill>
                  <a:srgbClr val="000000"/>
                </a:solidFill>
                <a:effectLst/>
                <a:latin typeface="+mj-lt"/>
                <a:ea typeface="Times New Roman" panose="02020603050405020304" pitchFamily="18" charset="0"/>
                <a:cs typeface="Times New Roman" panose="02020603050405020304" pitchFamily="18" charset="0"/>
              </a:rPr>
              <a:t>Importance of providing detailed instructions</a:t>
            </a:r>
            <a:r>
              <a:rPr lang="en-IN" sz="1800" b="1" kern="1400" spc="-50" dirty="0">
                <a:solidFill>
                  <a:srgbClr val="000000"/>
                </a:solidFill>
                <a:effectLst/>
                <a:latin typeface="+mj-lt"/>
                <a:ea typeface="Times New Roman" panose="02020603050405020304" pitchFamily="18" charset="0"/>
                <a:cs typeface="Times New Roman" panose="02020603050405020304" pitchFamily="18" charset="0"/>
              </a:rPr>
              <a:t>: -</a:t>
            </a:r>
            <a:r>
              <a:rPr lang="en-IN" sz="1800" kern="100" dirty="0">
                <a:effectLst/>
                <a:latin typeface="+mj-lt"/>
                <a:ea typeface="Calibri" panose="020F0502020204030204" pitchFamily="34" charset="0"/>
                <a:cs typeface="Times New Roman" panose="02020603050405020304" pitchFamily="18" charset="0"/>
              </a:rPr>
              <a:t> </a:t>
            </a:r>
          </a:p>
          <a:p>
            <a:r>
              <a:rPr lang="en-IN" sz="1800" b="1" dirty="0">
                <a:solidFill>
                  <a:srgbClr val="000000"/>
                </a:solidFill>
                <a:effectLst/>
                <a:latin typeface="+mj-lt"/>
                <a:ea typeface="Times New Roman" panose="02020603050405020304" pitchFamily="18" charset="0"/>
                <a:cs typeface="Segoe UI" panose="020B0502040204020203" pitchFamily="34" charset="0"/>
              </a:rPr>
              <a:t>Asset discovery and inventory</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IT is responsible for tracking and maintaining records of all devices, software, servers, and more across the company’s digital environment, but this can be extremely complex since many organizations have thousands of assets across multiple locations. That’s why IT professionals turn to asset inventory management systems, which help provide visibility into what assets a company has, where they’re located, and how they’re being used.</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Vulnerability scanners</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Vulnerability scanners usually work by conducting a series of tests against systems and networks, looking for common weaknesses or flaws. These tests can include attempting to exploit known vulnerabilities, guessing default passwords or user accounts, or simply trying to gain access to restricted areas.</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Patch management</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Patch management software is a tool that helps organizations keep their computer systems up to date with the latest security patches. Most patch management solutions will automatically check for updates and prompt the user when new ones are available. Some patch management systems also allow for deployment of patches across multiple computers in an organization, making it easier to keep large fleets of machines secure.</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Configuration Management</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Security Configuration Management (SCM) software helps to ensure that devices are configured in a secure manner, that changes to device security settings are tracked and approved, and that systems are compliant with security policies. Many SCM tools include features that allow organizations to scan devices and networks for vulnerabilities, track remediation actions, and generate reports on security policy compliance.</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Security incident and event management (SIEM)</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u="sng" dirty="0">
                <a:solidFill>
                  <a:srgbClr val="0067B8"/>
                </a:solidFill>
                <a:effectLst/>
                <a:latin typeface="+mj-lt"/>
                <a:ea typeface="Times New Roman" panose="02020603050405020304" pitchFamily="18" charset="0"/>
                <a:hlinkClick r:id="rId2"/>
              </a:rPr>
              <a:t>SIEM</a:t>
            </a:r>
            <a:r>
              <a:rPr lang="en-IN" sz="1800" dirty="0">
                <a:solidFill>
                  <a:srgbClr val="000000"/>
                </a:solidFill>
                <a:effectLst/>
                <a:latin typeface="+mj-lt"/>
                <a:ea typeface="Times New Roman" panose="02020603050405020304" pitchFamily="18" charset="0"/>
              </a:rPr>
              <a:t> software consolidates an organization's security information and events in real time. SIEM solutions are designed to give organizations visibility into everything that is happening across their entire digital estate, including IT infrastructure. This includes monitoring network traffic, identifying devices that are trying to connect to internal systems, keeping track of user activity, and more.</a:t>
            </a:r>
            <a:endParaRPr lang="en-IN" sz="1800" dirty="0">
              <a:effectLst/>
              <a:latin typeface="+mj-lt"/>
              <a:ea typeface="Times New Roman" panose="02020603050405020304" pitchFamily="18" charset="0"/>
            </a:endParaRPr>
          </a:p>
          <a:p>
            <a:pPr marL="0" indent="0">
              <a:buNone/>
            </a:pPr>
            <a:r>
              <a:rPr lang="en-IN" sz="1800" b="1" dirty="0">
                <a:effectLst/>
                <a:latin typeface="+mj-lt"/>
                <a:ea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50063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F22E9-771F-728E-8459-52B657E3901B}"/>
              </a:ext>
            </a:extLst>
          </p:cNvPr>
          <p:cNvSpPr>
            <a:spLocks noGrp="1"/>
          </p:cNvSpPr>
          <p:nvPr>
            <p:ph type="title"/>
          </p:nvPr>
        </p:nvSpPr>
        <p:spPr/>
        <p:txBody>
          <a:bodyPr>
            <a:normAutofit/>
          </a:bodyPr>
          <a:lstStyle/>
          <a:p>
            <a:r>
              <a:rPr lang="en-US" dirty="0"/>
              <a:t>COMPONENTS OF A WELL WRITTEN VULNERABILITY REPRODUCTION INSTRUCTION</a:t>
            </a:r>
            <a:endParaRPr lang="en-IN" dirty="0"/>
          </a:p>
        </p:txBody>
      </p:sp>
      <p:sp>
        <p:nvSpPr>
          <p:cNvPr id="3" name="Content Placeholder 2">
            <a:extLst>
              <a:ext uri="{FF2B5EF4-FFF2-40B4-BE49-F238E27FC236}">
                <a16:creationId xmlns:a16="http://schemas.microsoft.com/office/drawing/2014/main" xmlns="" id="{554E1C1F-E833-82D3-A6F9-B205001DCD5C}"/>
              </a:ext>
            </a:extLst>
          </p:cNvPr>
          <p:cNvSpPr>
            <a:spLocks noGrp="1"/>
          </p:cNvSpPr>
          <p:nvPr>
            <p:ph idx="1"/>
          </p:nvPr>
        </p:nvSpPr>
        <p:spPr>
          <a:xfrm>
            <a:off x="581192" y="2180496"/>
            <a:ext cx="11029615" cy="3139649"/>
          </a:xfrm>
        </p:spPr>
        <p:txBody>
          <a:bodyPr>
            <a:normAutofit/>
          </a:bodyPr>
          <a:lstStyle/>
          <a:p>
            <a:pPr>
              <a:lnSpc>
                <a:spcPct val="107000"/>
              </a:lnSpc>
              <a:spcBef>
                <a:spcPts val="200"/>
              </a:spcBef>
            </a:pPr>
            <a:r>
              <a:rPr lang="en-IN" sz="1800" b="1" u="sng" kern="100" dirty="0">
                <a:solidFill>
                  <a:srgbClr val="030328"/>
                </a:solidFill>
                <a:effectLst/>
                <a:latin typeface="+mj-lt"/>
                <a:ea typeface="Times New Roman" panose="02020603050405020304" pitchFamily="18" charset="0"/>
                <a:cs typeface="Times New Roman" panose="02020603050405020304" pitchFamily="18" charset="0"/>
                <a:hlinkClick r:id="rId2"/>
              </a:rPr>
              <a:t>4 steps of the vulnerability remediation process</a:t>
            </a:r>
            <a:endParaRPr lang="en-IN" sz="1800" b="1" kern="100" dirty="0">
              <a:solidFill>
                <a:srgbClr val="2F5496"/>
              </a:solidFill>
              <a:effectLst/>
              <a:latin typeface="+mj-lt"/>
              <a:ea typeface="Times New Roman" panose="02020603050405020304" pitchFamily="18" charset="0"/>
              <a:cs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Find:</a:t>
            </a:r>
            <a:r>
              <a:rPr lang="en-IN" sz="1800" dirty="0">
                <a:solidFill>
                  <a:srgbClr val="383F76"/>
                </a:solidFill>
                <a:effectLst/>
                <a:latin typeface="+mj-lt"/>
                <a:ea typeface="Times New Roman" panose="02020603050405020304" pitchFamily="18" charset="0"/>
              </a:rPr>
              <a:t> Detecting vulnerabilities through scanning and testing</a:t>
            </a:r>
            <a:endParaRPr lang="en-IN" sz="1800" dirty="0">
              <a:effectLst/>
              <a:latin typeface="+mj-lt"/>
              <a:ea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Prioritize:</a:t>
            </a:r>
            <a:r>
              <a:rPr lang="en-IN" sz="1800" dirty="0">
                <a:solidFill>
                  <a:srgbClr val="383F76"/>
                </a:solidFill>
                <a:effectLst/>
                <a:latin typeface="+mj-lt"/>
                <a:ea typeface="Times New Roman" panose="02020603050405020304" pitchFamily="18" charset="0"/>
              </a:rPr>
              <a:t> Understanding which vulnerabilities pose a real and significant risk</a:t>
            </a:r>
            <a:endParaRPr lang="en-IN" sz="1800" dirty="0">
              <a:effectLst/>
              <a:latin typeface="+mj-lt"/>
              <a:ea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Fix:</a:t>
            </a:r>
            <a:r>
              <a:rPr lang="en-IN" sz="1800" dirty="0">
                <a:solidFill>
                  <a:srgbClr val="383F76"/>
                </a:solidFill>
                <a:effectLst/>
                <a:latin typeface="+mj-lt"/>
                <a:ea typeface="Times New Roman" panose="02020603050405020304" pitchFamily="18" charset="0"/>
              </a:rPr>
              <a:t> Patching, blocking, or otherwise fixing vulnerabilities at scale and in real-time</a:t>
            </a:r>
            <a:endParaRPr lang="en-IN" sz="1800" dirty="0">
              <a:effectLst/>
              <a:latin typeface="+mj-lt"/>
              <a:ea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Monitor:</a:t>
            </a:r>
            <a:r>
              <a:rPr lang="en-IN" sz="1800" dirty="0">
                <a:solidFill>
                  <a:srgbClr val="383F76"/>
                </a:solidFill>
                <a:effectLst/>
                <a:latin typeface="+mj-lt"/>
                <a:ea typeface="Times New Roman" panose="02020603050405020304" pitchFamily="18" charset="0"/>
              </a:rPr>
              <a:t> Automatically monitor projects and code for newly discovered vulnerabilities, with real-time alerts and notifications via all the relevant channels.  </a:t>
            </a:r>
          </a:p>
          <a:p>
            <a:pPr marL="342900" lvl="0" indent="-342900">
              <a:tabLst>
                <a:tab pos="457200" algn="l"/>
              </a:tabLst>
            </a:pPr>
            <a:endParaRPr lang="en-IN" sz="1800" dirty="0">
              <a:solidFill>
                <a:srgbClr val="383F76"/>
              </a:solidFill>
              <a:effectLst/>
              <a:latin typeface="Roboto" panose="02000000000000000000" pitchFamily="2" charset="0"/>
              <a:ea typeface="Times New Roman" panose="02020603050405020304" pitchFamily="18" charset="0"/>
            </a:endParaRPr>
          </a:p>
          <a:p>
            <a:pPr marL="342900" lvl="0" indent="-342900">
              <a:tabLst>
                <a:tab pos="457200" algn="l"/>
              </a:tabLst>
            </a:pPr>
            <a:endParaRPr lang="en-IN" dirty="0">
              <a:solidFill>
                <a:srgbClr val="383F76"/>
              </a:solidFill>
              <a:latin typeface="Roboto" panose="02000000000000000000" pitchFamily="2" charset="0"/>
              <a:ea typeface="Times New Roman" panose="02020603050405020304" pitchFamily="18" charset="0"/>
            </a:endParaRPr>
          </a:p>
          <a:p>
            <a:pPr marL="0" lvl="0" indent="0">
              <a:buNone/>
              <a:tabLst>
                <a:tab pos="45720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xmlns="" id="{D6AFA342-347B-5FE9-5163-AB6F11783E12}"/>
              </a:ext>
            </a:extLst>
          </p:cNvPr>
          <p:cNvPicPr>
            <a:picLocks noChangeAspect="1"/>
          </p:cNvPicPr>
          <p:nvPr/>
        </p:nvPicPr>
        <p:blipFill>
          <a:blip r:embed="rId3"/>
          <a:stretch>
            <a:fillRect/>
          </a:stretch>
        </p:blipFill>
        <p:spPr>
          <a:xfrm>
            <a:off x="2881744" y="4202545"/>
            <a:ext cx="9310255" cy="2512291"/>
          </a:xfrm>
          <a:prstGeom prst="rect">
            <a:avLst/>
          </a:prstGeom>
        </p:spPr>
      </p:pic>
    </p:spTree>
    <p:extLst>
      <p:ext uri="{BB962C8B-B14F-4D97-AF65-F5344CB8AC3E}">
        <p14:creationId xmlns:p14="http://schemas.microsoft.com/office/powerpoint/2010/main" val="3187521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EFB58-A86A-295C-AE51-85B02D54AF9E}"/>
              </a:ext>
            </a:extLst>
          </p:cNvPr>
          <p:cNvSpPr>
            <a:spLocks noGrp="1"/>
          </p:cNvSpPr>
          <p:nvPr>
            <p:ph type="title"/>
          </p:nvPr>
        </p:nvSpPr>
        <p:spPr/>
        <p:txBody>
          <a:bodyPr/>
          <a:lstStyle/>
          <a:p>
            <a:r>
              <a:rPr lang="en-US" dirty="0"/>
              <a:t>BEST PRACTICES FOR WRITING EFFECTIVE VULNERABILITY REPRODUCTION INSTRUCTIONS</a:t>
            </a:r>
            <a:endParaRPr lang="en-IN" dirty="0"/>
          </a:p>
        </p:txBody>
      </p:sp>
      <p:sp>
        <p:nvSpPr>
          <p:cNvPr id="3" name="Content Placeholder 2">
            <a:extLst>
              <a:ext uri="{FF2B5EF4-FFF2-40B4-BE49-F238E27FC236}">
                <a16:creationId xmlns:a16="http://schemas.microsoft.com/office/drawing/2014/main" xmlns="" id="{262711DC-46A2-8811-D23F-3AFC4AAA48D7}"/>
              </a:ext>
            </a:extLst>
          </p:cNvPr>
          <p:cNvSpPr>
            <a:spLocks noGrp="1"/>
          </p:cNvSpPr>
          <p:nvPr>
            <p:ph idx="1"/>
          </p:nvPr>
        </p:nvSpPr>
        <p:spPr>
          <a:xfrm>
            <a:off x="92363" y="2022764"/>
            <a:ext cx="11970327" cy="5421744"/>
          </a:xfrm>
        </p:spPr>
        <p:txBody>
          <a:bodyPr>
            <a:normAutofit fontScale="92500" lnSpcReduction="10000"/>
          </a:bodyPr>
          <a:lstStyle/>
          <a:p>
            <a:pPr marL="0" indent="0">
              <a:buNone/>
            </a:pPr>
            <a:r>
              <a:rPr lang="en-IN" sz="2000" spc="-5" dirty="0">
                <a:solidFill>
                  <a:srgbClr val="242424"/>
                </a:solidFill>
                <a:effectLst/>
                <a:latin typeface="+mj-lt"/>
                <a:ea typeface="Times New Roman" panose="02020603050405020304" pitchFamily="18" charset="0"/>
              </a:rPr>
              <a:t>When writing a vulnerability report, it is necessary to provide as much information as possible to help the security team understand and quickly process the report, or it will end up taking longer for the bug to be fixed. From the Hacker One article. </a:t>
            </a:r>
          </a:p>
          <a:p>
            <a:r>
              <a:rPr lang="en-IN" sz="1700" b="1" dirty="0">
                <a:solidFill>
                  <a:srgbClr val="000000"/>
                </a:solidFill>
                <a:effectLst/>
                <a:latin typeface="+mj-lt"/>
                <a:ea typeface="Times New Roman" panose="02020603050405020304" pitchFamily="18" charset="0"/>
              </a:rPr>
              <a:t>Tools and techniques for verifying vulnerability fixes: -</a:t>
            </a:r>
            <a:endParaRPr lang="en-IN" sz="1700" b="1" dirty="0">
              <a:effectLst/>
              <a:latin typeface="+mj-lt"/>
              <a:ea typeface="Times New Roman" panose="02020603050405020304" pitchFamily="18" charset="0"/>
            </a:endParaRPr>
          </a:p>
          <a:p>
            <a:r>
              <a:rPr lang="en-IN" sz="1700" b="0" dirty="0">
                <a:solidFill>
                  <a:srgbClr val="404040"/>
                </a:solidFill>
                <a:effectLst/>
                <a:latin typeface="+mj-lt"/>
                <a:ea typeface="Times New Roman" panose="02020603050405020304" pitchFamily="18" charset="0"/>
              </a:rPr>
              <a:t>1. Nikto2</a:t>
            </a:r>
            <a:endParaRPr lang="en-IN" sz="1700" b="1" dirty="0">
              <a:effectLst/>
              <a:latin typeface="+mj-lt"/>
              <a:ea typeface="Times New Roman" panose="02020603050405020304" pitchFamily="18" charset="0"/>
            </a:endParaRPr>
          </a:p>
          <a:p>
            <a:r>
              <a:rPr lang="en-IN" sz="1700" u="sng" dirty="0">
                <a:solidFill>
                  <a:srgbClr val="0074DB"/>
                </a:solidFill>
                <a:effectLst/>
                <a:latin typeface="+mj-lt"/>
                <a:ea typeface="Times New Roman" panose="02020603050405020304" pitchFamily="18" charset="0"/>
                <a:hlinkClick r:id="rId2"/>
              </a:rPr>
              <a:t>Nikto2</a:t>
            </a:r>
            <a:r>
              <a:rPr lang="en-IN" sz="1700" dirty="0">
                <a:solidFill>
                  <a:srgbClr val="404040"/>
                </a:solidFill>
                <a:effectLst/>
                <a:latin typeface="+mj-lt"/>
                <a:ea typeface="Times New Roman" panose="02020603050405020304" pitchFamily="18" charset="0"/>
              </a:rPr>
              <a:t> is an open-source vulnerability scanning software that focuses on web application security. Nikto2 can find around 6700 dangerous files causing issues to web servers and report outdated servers-based versions. On top of that, Nikto2 can alert on server configuration issues and perform web server scans within a minimal time.</a:t>
            </a:r>
            <a:br>
              <a:rPr lang="en-IN" sz="1700" dirty="0">
                <a:solidFill>
                  <a:srgbClr val="404040"/>
                </a:solidFill>
                <a:effectLst/>
                <a:latin typeface="+mj-lt"/>
                <a:ea typeface="Times New Roman" panose="02020603050405020304" pitchFamily="18" charset="0"/>
              </a:rPr>
            </a:br>
            <a:r>
              <a:rPr lang="en-IN" sz="1700" dirty="0">
                <a:solidFill>
                  <a:srgbClr val="404040"/>
                </a:solidFill>
                <a:effectLst/>
                <a:latin typeface="+mj-lt"/>
                <a:ea typeface="Times New Roman" panose="02020603050405020304" pitchFamily="18" charset="0"/>
              </a:rPr>
              <a:t>Nikto2 does not offer any countermeasures for vulnerabilities found nor provide risk assessment features. However, Nikto2 is a frequently updated tool that enables a broader coverage of vulnerabilities.</a:t>
            </a:r>
            <a:endParaRPr lang="en-IN" sz="1700" dirty="0">
              <a:effectLst/>
              <a:latin typeface="+mj-lt"/>
              <a:ea typeface="Times New Roman" panose="02020603050405020304" pitchFamily="18" charset="0"/>
            </a:endParaRPr>
          </a:p>
          <a:p>
            <a:r>
              <a:rPr lang="en-IN" sz="1700" b="0" dirty="0">
                <a:solidFill>
                  <a:srgbClr val="404040"/>
                </a:solidFill>
                <a:effectLst/>
                <a:latin typeface="+mj-lt"/>
                <a:ea typeface="Times New Roman" panose="02020603050405020304" pitchFamily="18" charset="0"/>
              </a:rPr>
              <a:t>2. Net </a:t>
            </a:r>
            <a:r>
              <a:rPr lang="en-IN" sz="1700" b="0" dirty="0" err="1">
                <a:solidFill>
                  <a:srgbClr val="404040"/>
                </a:solidFill>
                <a:effectLst/>
                <a:latin typeface="+mj-lt"/>
                <a:ea typeface="Times New Roman" panose="02020603050405020304" pitchFamily="18" charset="0"/>
              </a:rPr>
              <a:t>sparker</a:t>
            </a:r>
            <a:endParaRPr lang="en-IN" sz="1700" b="1" dirty="0">
              <a:effectLst/>
              <a:latin typeface="+mj-lt"/>
              <a:ea typeface="Times New Roman" panose="02020603050405020304" pitchFamily="18" charset="0"/>
            </a:endParaRPr>
          </a:p>
          <a:p>
            <a:r>
              <a:rPr lang="en-IN" sz="1700" u="sng" dirty="0">
                <a:solidFill>
                  <a:srgbClr val="0074DB"/>
                </a:solidFill>
                <a:effectLst/>
                <a:latin typeface="+mj-lt"/>
                <a:ea typeface="Times New Roman" panose="02020603050405020304" pitchFamily="18" charset="0"/>
                <a:hlinkClick r:id="rId3"/>
              </a:rPr>
              <a:t>Net </a:t>
            </a:r>
            <a:r>
              <a:rPr lang="en-IN" sz="1700" u="sng" dirty="0" err="1">
                <a:solidFill>
                  <a:srgbClr val="0074DB"/>
                </a:solidFill>
                <a:effectLst/>
                <a:latin typeface="+mj-lt"/>
                <a:ea typeface="Times New Roman" panose="02020603050405020304" pitchFamily="18" charset="0"/>
                <a:hlinkClick r:id="rId3"/>
              </a:rPr>
              <a:t>sparker</a:t>
            </a:r>
            <a:r>
              <a:rPr lang="en-IN" sz="1700" dirty="0">
                <a:solidFill>
                  <a:srgbClr val="404040"/>
                </a:solidFill>
                <a:effectLst/>
                <a:latin typeface="+mj-lt"/>
                <a:ea typeface="Times New Roman" panose="02020603050405020304" pitchFamily="18" charset="0"/>
              </a:rPr>
              <a:t> is another web application vulnerability tool with an automation feature available to find vulnerabilities. This tool is also capable of finding vulnerabilities in thousands of web applications within a few hours.</a:t>
            </a:r>
            <a:br>
              <a:rPr lang="en-IN" sz="1700" dirty="0">
                <a:solidFill>
                  <a:srgbClr val="404040"/>
                </a:solidFill>
                <a:effectLst/>
                <a:latin typeface="+mj-lt"/>
                <a:ea typeface="Times New Roman" panose="02020603050405020304" pitchFamily="18" charset="0"/>
              </a:rPr>
            </a:br>
            <a:r>
              <a:rPr lang="en-IN" sz="1700" dirty="0">
                <a:solidFill>
                  <a:srgbClr val="404040"/>
                </a:solidFill>
                <a:effectLst/>
                <a:latin typeface="+mj-lt"/>
                <a:ea typeface="Times New Roman" panose="02020603050405020304" pitchFamily="18" charset="0"/>
              </a:rPr>
              <a:t>Although it is a paid enterprise-level vulnerability tool, it has many advanced features.  It has crawling technology that finds vulnerabilities by crawling into the application. </a:t>
            </a:r>
            <a:r>
              <a:rPr lang="en-IN" sz="1700" dirty="0" err="1">
                <a:solidFill>
                  <a:srgbClr val="404040"/>
                </a:solidFill>
                <a:effectLst/>
                <a:latin typeface="+mj-lt"/>
                <a:ea typeface="Times New Roman" panose="02020603050405020304" pitchFamily="18" charset="0"/>
              </a:rPr>
              <a:t>Netsparker</a:t>
            </a:r>
            <a:r>
              <a:rPr lang="en-IN" sz="1700" dirty="0">
                <a:solidFill>
                  <a:srgbClr val="404040"/>
                </a:solidFill>
                <a:effectLst/>
                <a:latin typeface="+mj-lt"/>
                <a:ea typeface="Times New Roman" panose="02020603050405020304" pitchFamily="18" charset="0"/>
              </a:rPr>
              <a:t> can describe and suggest mitigation techniques for vulnerabilities found. Also, security solutions for advanced vulnerability assessment are available.</a:t>
            </a:r>
            <a:endParaRPr lang="en-IN" sz="1700" dirty="0">
              <a:effectLst/>
              <a:latin typeface="+mj-lt"/>
              <a:ea typeface="Times New Roman" panose="02020603050405020304" pitchFamily="18" charset="0"/>
            </a:endParaRPr>
          </a:p>
          <a:p>
            <a:pPr marL="0" indent="0">
              <a:buNone/>
            </a:pPr>
            <a:r>
              <a:rPr lang="en-IN" sz="1700" dirty="0">
                <a:solidFill>
                  <a:srgbClr val="404040"/>
                </a:solidFill>
                <a:effectLst/>
                <a:latin typeface="+mj-lt"/>
                <a:ea typeface="Calibri" panose="020F0502020204030204" pitchFamily="34" charset="0"/>
                <a:cs typeface="Times New Roman" panose="02020603050405020304" pitchFamily="18" charset="0"/>
              </a:rPr>
              <a:t/>
            </a:r>
            <a:br>
              <a:rPr lang="en-IN" sz="1700" dirty="0">
                <a:solidFill>
                  <a:srgbClr val="404040"/>
                </a:solidFill>
                <a:effectLst/>
                <a:latin typeface="+mj-lt"/>
                <a:ea typeface="Calibri" panose="020F0502020204030204" pitchFamily="34" charset="0"/>
                <a:cs typeface="Times New Roman" panose="02020603050405020304" pitchFamily="18" charset="0"/>
              </a:rPr>
            </a:br>
            <a:endParaRPr lang="en-IN" sz="1700" b="1" dirty="0">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42298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EFD4-55EB-590B-23BB-5D97D6A4F094}"/>
              </a:ext>
            </a:extLst>
          </p:cNvPr>
          <p:cNvSpPr>
            <a:spLocks noGrp="1"/>
          </p:cNvSpPr>
          <p:nvPr>
            <p:ph type="title"/>
          </p:nvPr>
        </p:nvSpPr>
        <p:spPr>
          <a:xfrm>
            <a:off x="664319" y="757574"/>
            <a:ext cx="11029616" cy="1013800"/>
          </a:xfrm>
        </p:spPr>
        <p:txBody>
          <a:bodyPr/>
          <a:lstStyle/>
          <a:p>
            <a:r>
              <a:rPr lang="en-IN" sz="1800" b="1" dirty="0">
                <a:effectLst/>
                <a:latin typeface="Gill Sans MT (Headings)"/>
                <a:ea typeface="Times New Roman" panose="02020603050405020304" pitchFamily="18" charset="0"/>
              </a:rPr>
              <a:t>Challenges and limitations of vulnerability reproduction instruction</a:t>
            </a:r>
            <a:r>
              <a:rPr lang="en-IN" sz="1800" b="1" dirty="0">
                <a:effectLst/>
                <a:latin typeface="Montserrat" panose="00000500000000000000" pitchFamily="2"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A98D529-47CB-C053-793F-2141E5C967D0}"/>
              </a:ext>
            </a:extLst>
          </p:cNvPr>
          <p:cNvSpPr>
            <a:spLocks noGrp="1"/>
          </p:cNvSpPr>
          <p:nvPr>
            <p:ph idx="1"/>
          </p:nvPr>
        </p:nvSpPr>
        <p:spPr>
          <a:xfrm>
            <a:off x="64655" y="1865744"/>
            <a:ext cx="12201235" cy="5153891"/>
          </a:xfrm>
        </p:spPr>
        <p:txBody>
          <a:bodyPr>
            <a:normAutofit/>
          </a:bodyPr>
          <a:lstStyle/>
          <a:p>
            <a:pPr>
              <a:lnSpc>
                <a:spcPts val="4200"/>
              </a:lnSpc>
              <a:spcBef>
                <a:spcPts val="2250"/>
              </a:spcBef>
              <a:spcAft>
                <a:spcPts val="1125"/>
              </a:spcAft>
            </a:pPr>
            <a:r>
              <a:rPr lang="en-IN" sz="1800" b="1" kern="100" dirty="0">
                <a:solidFill>
                  <a:srgbClr val="000033"/>
                </a:solidFill>
                <a:effectLst/>
                <a:latin typeface="+mj-lt"/>
                <a:ea typeface="Times New Roman" panose="02020603050405020304" pitchFamily="18" charset="0"/>
                <a:cs typeface="Times New Roman" panose="02020603050405020304" pitchFamily="18" charset="0"/>
              </a:rPr>
              <a:t>1: Incomplete Asset Inventory</a:t>
            </a:r>
            <a:endParaRPr lang="en-IN" sz="1800" b="1" kern="100" dirty="0">
              <a:solidFill>
                <a:srgbClr val="2F5496"/>
              </a:solidFill>
              <a:effectLst/>
              <a:latin typeface="+mj-lt"/>
              <a:ea typeface="Times New Roman" panose="02020603050405020304" pitchFamily="18" charset="0"/>
              <a:cs typeface="Times New Roman" panose="02020603050405020304" pitchFamily="18" charset="0"/>
            </a:endParaRPr>
          </a:p>
          <a:p>
            <a:pPr>
              <a:lnSpc>
                <a:spcPts val="1875"/>
              </a:lnSpc>
            </a:pPr>
            <a:r>
              <a:rPr lang="en-IN" sz="1600" dirty="0">
                <a:solidFill>
                  <a:schemeClr val="tx1"/>
                </a:solidFill>
                <a:effectLst/>
                <a:latin typeface="+mj-lt"/>
                <a:ea typeface="Times New Roman" panose="02020603050405020304" pitchFamily="18" charset="0"/>
              </a:rPr>
              <a:t>Many operating companies have very little asset inventory data. In most cases, asset data is limited to aging spreadsheets or incomplete data from a mix of sources, providing intermittent or spotty coverage.  </a:t>
            </a:r>
          </a:p>
          <a:p>
            <a:pPr>
              <a:lnSpc>
                <a:spcPts val="1875"/>
              </a:lnSpc>
            </a:pPr>
            <a:r>
              <a:rPr lang="en-IN" sz="1600" b="1" dirty="0">
                <a:solidFill>
                  <a:srgbClr val="000033"/>
                </a:solidFill>
                <a:effectLst/>
                <a:latin typeface="+mj-lt"/>
                <a:ea typeface="Times New Roman" panose="02020603050405020304" pitchFamily="18" charset="0"/>
              </a:rPr>
              <a:t>: Identifying Vulnerabilities</a:t>
            </a:r>
            <a:endParaRPr lang="en-IN" sz="1600" dirty="0">
              <a:effectLst/>
              <a:latin typeface="+mj-lt"/>
              <a:ea typeface="Times New Roman" panose="02020603050405020304" pitchFamily="18" charset="0"/>
            </a:endParaRPr>
          </a:p>
          <a:p>
            <a:pPr>
              <a:lnSpc>
                <a:spcPts val="1875"/>
              </a:lnSpc>
            </a:pPr>
            <a:r>
              <a:rPr lang="en-IN" sz="1600" dirty="0">
                <a:solidFill>
                  <a:schemeClr val="tx1"/>
                </a:solidFill>
                <a:effectLst/>
                <a:latin typeface="+mj-lt"/>
                <a:ea typeface="Times New Roman" panose="02020603050405020304" pitchFamily="18" charset="0"/>
              </a:rPr>
              <a:t>Vulnerability scanning was designed to identify weaknesses of a system in order to quickly secure gaps in infrastructure from being exploited, but this provides greater challenges in OT than in IT.  </a:t>
            </a:r>
          </a:p>
          <a:p>
            <a:pPr>
              <a:lnSpc>
                <a:spcPts val="1875"/>
              </a:lnSpc>
            </a:pPr>
            <a:r>
              <a:rPr lang="en-IN" sz="1800" b="1" kern="100" dirty="0">
                <a:solidFill>
                  <a:srgbClr val="000033"/>
                </a:solidFill>
                <a:effectLst/>
                <a:latin typeface="Conv_Industry-Medium"/>
                <a:ea typeface="Times New Roman" panose="02020603050405020304" pitchFamily="18" charset="0"/>
                <a:cs typeface="Times New Roman" panose="02020603050405020304" pitchFamily="18" charset="0"/>
              </a:rPr>
              <a:t>3: Prioritizing Vulnerabilities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ts val="1875"/>
              </a:lnSpc>
              <a:buNone/>
            </a:pPr>
            <a:r>
              <a:rPr lang="en-IN" sz="1600" dirty="0">
                <a:solidFill>
                  <a:schemeClr val="tx1"/>
                </a:solidFill>
                <a:effectLst/>
                <a:latin typeface="+mj-lt"/>
                <a:ea typeface="Times New Roman" panose="02020603050405020304" pitchFamily="18" charset="0"/>
              </a:rPr>
              <a:t>According to </a:t>
            </a:r>
            <a:r>
              <a:rPr lang="en-IN" sz="1600" u="sng" dirty="0">
                <a:solidFill>
                  <a:schemeClr val="tx1"/>
                </a:solidFill>
                <a:effectLst/>
                <a:latin typeface="+mj-lt"/>
                <a:ea typeface="Times New Roman" panose="02020603050405020304" pitchFamily="18" charset="0"/>
                <a:hlinkClick r:id="rId2">
                  <a:extLst>
                    <a:ext uri="{A12FA001-AC4F-418D-AE19-62706E023703}">
                      <ahyp:hlinkClr xmlns:ahyp="http://schemas.microsoft.com/office/drawing/2018/hyperlinkcolor" xmlns="" val="tx"/>
                    </a:ext>
                  </a:extLst>
                </a:hlinkClick>
              </a:rPr>
              <a:t>ESG Research</a:t>
            </a:r>
            <a:r>
              <a:rPr lang="en-IN" sz="1600" dirty="0">
                <a:solidFill>
                  <a:schemeClr val="tx1"/>
                </a:solidFill>
                <a:effectLst/>
                <a:latin typeface="+mj-lt"/>
                <a:ea typeface="Times New Roman" panose="02020603050405020304" pitchFamily="18" charset="0"/>
              </a:rPr>
              <a:t>, 34% of cyber security professionals reported their biggest vulnerability management challenge is prioritizing which vulnerabilities to remediate. With hundreds or thousands of vulnerabilities, it can feel a bit like playing whack-a-mole with no end in sight. </a:t>
            </a:r>
          </a:p>
          <a:p>
            <a:pPr marL="0" indent="0">
              <a:lnSpc>
                <a:spcPts val="1875"/>
              </a:lnSpc>
              <a:buNone/>
            </a:pPr>
            <a:r>
              <a:rPr lang="en-IN" sz="1800" b="1" kern="100" dirty="0">
                <a:solidFill>
                  <a:srgbClr val="000033"/>
                </a:solidFill>
                <a:effectLst/>
                <a:latin typeface="Conv_Industry-Medium"/>
                <a:ea typeface="Times New Roman" panose="02020603050405020304" pitchFamily="18" charset="0"/>
                <a:cs typeface="Times New Roman" panose="02020603050405020304" pitchFamily="18" charset="0"/>
              </a:rPr>
              <a:t>Timely Remediation of Vulnerabilities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875"/>
              </a:lnSpc>
            </a:pPr>
            <a:r>
              <a:rPr lang="en-IN" sz="1600" dirty="0">
                <a:solidFill>
                  <a:schemeClr val="tx1"/>
                </a:solidFill>
                <a:effectLst/>
                <a:latin typeface="+mj-lt"/>
                <a:ea typeface="Times New Roman" panose="02020603050405020304" pitchFamily="18" charset="0"/>
              </a:rPr>
              <a:t>Remediating vulnerabilities often comes in the form of patching – or updating software and bug fixes released by the vendor. If </a:t>
            </a:r>
            <a:r>
              <a:rPr lang="en-IN" sz="1600" u="sng" dirty="0">
                <a:solidFill>
                  <a:schemeClr val="tx1"/>
                </a:solidFill>
                <a:effectLst/>
                <a:latin typeface="+mj-lt"/>
                <a:ea typeface="Times New Roman" panose="02020603050405020304" pitchFamily="18" charset="0"/>
                <a:hlinkClick r:id="rId3">
                  <a:extLst>
                    <a:ext uri="{A12FA001-AC4F-418D-AE19-62706E023703}">
                      <ahyp:hlinkClr xmlns:ahyp="http://schemas.microsoft.com/office/drawing/2018/hyperlinkcolor" xmlns="" val="tx"/>
                    </a:ext>
                  </a:extLst>
                </a:hlinkClick>
              </a:rPr>
              <a:t>60% of breaches</a:t>
            </a:r>
            <a:r>
              <a:rPr lang="en-IN" sz="1600" dirty="0">
                <a:solidFill>
                  <a:schemeClr val="tx1"/>
                </a:solidFill>
                <a:effectLst/>
                <a:latin typeface="+mj-lt"/>
                <a:ea typeface="Times New Roman" panose="02020603050405020304" pitchFamily="18" charset="0"/>
              </a:rPr>
              <a:t> involve vulnerabilities for which a patch was available but not applied, it seems like a simple and straightforward solution: Stay on top of available patches – right? Well, it is not that simple.</a:t>
            </a:r>
          </a:p>
          <a:p>
            <a:pPr marL="0" indent="0">
              <a:lnSpc>
                <a:spcPts val="1875"/>
              </a:lnSpc>
              <a:buNone/>
            </a:pPr>
            <a:endParaRPr lang="en-IN" sz="1600" dirty="0">
              <a:solidFill>
                <a:schemeClr val="tx1"/>
              </a:solidFill>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466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704C34-1515-676E-E98E-16A72AD8D060}"/>
              </a:ext>
            </a:extLst>
          </p:cNvPr>
          <p:cNvSpPr>
            <a:spLocks noGrp="1"/>
          </p:cNvSpPr>
          <p:nvPr>
            <p:ph type="title"/>
          </p:nvPr>
        </p:nvSpPr>
        <p:spPr/>
        <p:txBody>
          <a:bodyPr/>
          <a:lstStyle/>
          <a:p>
            <a:r>
              <a:rPr lang="en-US" dirty="0"/>
              <a:t>Importance of Comprehensive and detailed reporting</a:t>
            </a:r>
            <a:endParaRPr lang="en-IN" dirty="0"/>
          </a:p>
        </p:txBody>
      </p:sp>
      <p:sp>
        <p:nvSpPr>
          <p:cNvPr id="3" name="Content Placeholder 2">
            <a:extLst>
              <a:ext uri="{FF2B5EF4-FFF2-40B4-BE49-F238E27FC236}">
                <a16:creationId xmlns:a16="http://schemas.microsoft.com/office/drawing/2014/main" xmlns="" id="{7815CCAA-1A34-366F-749F-16A670A3A7CE}"/>
              </a:ext>
            </a:extLst>
          </p:cNvPr>
          <p:cNvSpPr>
            <a:spLocks noGrp="1"/>
          </p:cNvSpPr>
          <p:nvPr>
            <p:ph idx="1"/>
          </p:nvPr>
        </p:nvSpPr>
        <p:spPr>
          <a:xfrm>
            <a:off x="129309" y="2041236"/>
            <a:ext cx="11693235" cy="5449455"/>
          </a:xfrm>
        </p:spPr>
        <p:txBody>
          <a:bodyPr>
            <a:normAutofit/>
          </a:bodyPr>
          <a:lstStyle/>
          <a:p>
            <a:pPr marL="0" indent="0">
              <a:buNone/>
            </a:pPr>
            <a:r>
              <a:rPr lang="en-US" sz="1600" dirty="0"/>
              <a:t>"Wireless network security primarily protects a wireless network from unauthorized and malicious access attempts. Typically, wireless network security is delivered through wireless devices (usually a wireless router/switch) that encrypts and secures all wireless communication by default. Even if the wireless network security is compromised, the hacker is not able to view the content of the traffic/packet in transit.  </a:t>
            </a:r>
          </a:p>
          <a:p>
            <a:pPr marL="0" indent="0">
              <a:buNone/>
            </a:pPr>
            <a:r>
              <a:rPr lang="en-US" b="1" dirty="0">
                <a:solidFill>
                  <a:schemeClr val="tx1"/>
                </a:solidFill>
              </a:rPr>
              <a:t>Key components of Comprehensive and detailed report on wireless security </a:t>
            </a:r>
            <a:r>
              <a:rPr lang="en-US" b="1" dirty="0"/>
              <a:t>network </a:t>
            </a:r>
          </a:p>
          <a:p>
            <a:pPr marL="0" indent="0">
              <a:buNone/>
            </a:pPr>
            <a:r>
              <a:rPr lang="en-US" sz="1600" dirty="0"/>
              <a:t>Firewalls, IPS, network access control (NAC), and security information and event management (SIEM) are the four most essential components of network security. Others include data loss prevention (DLP); antivirus and anti-malware software; application, web and email security; and more.   </a:t>
            </a:r>
          </a:p>
          <a:p>
            <a:pPr marL="0" indent="0">
              <a:buNone/>
            </a:pPr>
            <a:r>
              <a:rPr lang="en-US" sz="1600" b="1" dirty="0">
                <a:solidFill>
                  <a:schemeClr val="tx1"/>
                </a:solidFill>
              </a:rPr>
              <a:t>Strategies</a:t>
            </a:r>
            <a:r>
              <a:rPr lang="en-US" sz="1600" dirty="0"/>
              <a:t>: WEP, WPA, and WPA2 are Wi-Fi security protocols that secure wireless connections. They keep your data hidden and protect your communications, while blocking hackers from your network. Generally, WPA2 is the best choice, even though it consumes more processing power to protect your network.  </a:t>
            </a:r>
          </a:p>
          <a:p>
            <a:pPr marL="0" indent="0">
              <a:buNone/>
            </a:pPr>
            <a:r>
              <a:rPr lang="en-US" sz="1600" b="1" dirty="0"/>
              <a:t>Challenges </a:t>
            </a:r>
            <a:r>
              <a:rPr lang="en-US" sz="1600" dirty="0"/>
              <a:t>:Wireless network protocols also have some drawbacks, such as interference, latency, bandwidth, and range limitations. Wireless signals can be affected by physical obstacles, electromagnetic noise, or other wireless devices, resulting in lower quality or loss of connection. </a:t>
            </a:r>
          </a:p>
          <a:p>
            <a:pPr marL="0" indent="0">
              <a:buNone/>
            </a:pPr>
            <a:endParaRPr lang="en-US" sz="1600" dirty="0"/>
          </a:p>
          <a:p>
            <a:pPr marL="0" indent="0">
              <a:buNone/>
            </a:pPr>
            <a:endParaRPr lang="en-IN" sz="1600" dirty="0"/>
          </a:p>
        </p:txBody>
      </p:sp>
    </p:spTree>
    <p:extLst>
      <p:ext uri="{BB962C8B-B14F-4D97-AF65-F5344CB8AC3E}">
        <p14:creationId xmlns:p14="http://schemas.microsoft.com/office/powerpoint/2010/main" val="329884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68EDB-D56C-E9B7-D1FD-8780FB81B1A4}"/>
              </a:ext>
            </a:extLst>
          </p:cNvPr>
          <p:cNvSpPr>
            <a:spLocks noGrp="1"/>
          </p:cNvSpPr>
          <p:nvPr>
            <p:ph type="title"/>
          </p:nvPr>
        </p:nvSpPr>
        <p:spPr/>
        <p:txBody>
          <a:bodyPr/>
          <a:lstStyle/>
          <a:p>
            <a:r>
              <a:rPr lang="en-US" dirty="0"/>
              <a:t>Network security</a:t>
            </a:r>
            <a:endParaRPr lang="en-IN" dirty="0"/>
          </a:p>
        </p:txBody>
      </p:sp>
      <p:sp>
        <p:nvSpPr>
          <p:cNvPr id="3" name="Content Placeholder 2">
            <a:extLst>
              <a:ext uri="{FF2B5EF4-FFF2-40B4-BE49-F238E27FC236}">
                <a16:creationId xmlns:a16="http://schemas.microsoft.com/office/drawing/2014/main" xmlns="" id="{62EA7E0D-C870-E37D-5A25-9C5709781B63}"/>
              </a:ext>
            </a:extLst>
          </p:cNvPr>
          <p:cNvSpPr>
            <a:spLocks noGrp="1"/>
          </p:cNvSpPr>
          <p:nvPr>
            <p:ph idx="1"/>
          </p:nvPr>
        </p:nvSpPr>
        <p:spPr>
          <a:xfrm>
            <a:off x="64656" y="1911927"/>
            <a:ext cx="11546152" cy="2355273"/>
          </a:xfrm>
        </p:spPr>
        <p:txBody>
          <a:bodyPr>
            <a:normAutofit/>
          </a:bodyPr>
          <a:lstStyle/>
          <a:p>
            <a:pPr marL="0" indent="0">
              <a:buNone/>
            </a:pPr>
            <a:r>
              <a:rPr lang="en-US" sz="1600" dirty="0">
                <a:solidFill>
                  <a:schemeClr val="tx1"/>
                </a:solidFill>
              </a:rPr>
              <a:t>Best Practices                                                                                                                                                       Change default passwords                                                                                                                                                            Restrict access                                                                                                                                                            Encrypt the data on your network                                                                                                                           Protect your service set identifier                                                                                                                                               Install a firewall                                                                                                                                                       Maintain antivirus software                                                                                                                                      Use file sharing with caution                                                                                                                                    Keep your access point software patched and up to date                                                                                                          Connect using a Virtual Private Network</a:t>
            </a:r>
            <a:endParaRPr lang="en-IN" sz="1600" dirty="0">
              <a:solidFill>
                <a:schemeClr val="tx1"/>
              </a:solidFill>
            </a:endParaRPr>
          </a:p>
        </p:txBody>
      </p:sp>
      <p:pic>
        <p:nvPicPr>
          <p:cNvPr id="5" name="Picture 4">
            <a:extLst>
              <a:ext uri="{FF2B5EF4-FFF2-40B4-BE49-F238E27FC236}">
                <a16:creationId xmlns:a16="http://schemas.microsoft.com/office/drawing/2014/main" xmlns="" id="{A9908120-21AF-F54D-A836-9137FE959473}"/>
              </a:ext>
            </a:extLst>
          </p:cNvPr>
          <p:cNvPicPr>
            <a:picLocks noChangeAspect="1"/>
          </p:cNvPicPr>
          <p:nvPr/>
        </p:nvPicPr>
        <p:blipFill>
          <a:blip r:embed="rId2"/>
          <a:stretch>
            <a:fillRect/>
          </a:stretch>
        </p:blipFill>
        <p:spPr>
          <a:xfrm>
            <a:off x="3029527" y="2235201"/>
            <a:ext cx="5024581" cy="3872440"/>
          </a:xfrm>
          <a:prstGeom prst="rect">
            <a:avLst/>
          </a:prstGeom>
        </p:spPr>
      </p:pic>
    </p:spTree>
    <p:extLst>
      <p:ext uri="{BB962C8B-B14F-4D97-AF65-F5344CB8AC3E}">
        <p14:creationId xmlns:p14="http://schemas.microsoft.com/office/powerpoint/2010/main" val="2870139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23F55-00B1-1D1E-133B-9444702AF509}"/>
              </a:ext>
            </a:extLst>
          </p:cNvPr>
          <p:cNvSpPr>
            <a:spLocks noGrp="1"/>
          </p:cNvSpPr>
          <p:nvPr>
            <p:ph type="title"/>
          </p:nvPr>
        </p:nvSpPr>
        <p:spPr/>
        <p:txBody>
          <a:bodyPr/>
          <a:lstStyle/>
          <a:p>
            <a:r>
              <a:rPr lang="en-IN" dirty="0"/>
              <a:t>Impact of decision making</a:t>
            </a:r>
          </a:p>
        </p:txBody>
      </p:sp>
      <p:sp>
        <p:nvSpPr>
          <p:cNvPr id="3" name="Content Placeholder 2">
            <a:extLst>
              <a:ext uri="{FF2B5EF4-FFF2-40B4-BE49-F238E27FC236}">
                <a16:creationId xmlns:a16="http://schemas.microsoft.com/office/drawing/2014/main" xmlns="" id="{BDFA2930-E4EA-2562-76A0-DF1B845F779B}"/>
              </a:ext>
            </a:extLst>
          </p:cNvPr>
          <p:cNvSpPr>
            <a:spLocks noGrp="1"/>
          </p:cNvSpPr>
          <p:nvPr>
            <p:ph idx="1"/>
          </p:nvPr>
        </p:nvSpPr>
        <p:spPr>
          <a:xfrm>
            <a:off x="184727" y="702156"/>
            <a:ext cx="11831781" cy="5052099"/>
          </a:xfrm>
        </p:spPr>
        <p:txBody>
          <a:bodyPr>
            <a:normAutofit/>
          </a:bodyPr>
          <a:lstStyle/>
          <a:p>
            <a:pPr marL="0" indent="0">
              <a:buNone/>
            </a:pPr>
            <a:r>
              <a:rPr lang="en-US" sz="1600" dirty="0"/>
              <a:t>Decision making in wireless security network plays a very vital role. Decision making helps in protecting the security of wireless network. Some policies should be followed for the protection of wireless security network. Those policies are Secure communications, Using strong encryption, Changing the default work name etc.   </a:t>
            </a:r>
          </a:p>
          <a:p>
            <a:pPr algn="l"/>
            <a:r>
              <a:rPr lang="en-US" sz="1600" b="0" i="0" dirty="0">
                <a:solidFill>
                  <a:srgbClr val="222222"/>
                </a:solidFill>
                <a:effectLst/>
                <a:latin typeface="+mj-lt"/>
              </a:rPr>
              <a:t>The effects of good decision-making change the world around us. From deciding not to buy bottled water to combatting slavery and oppression, the values we have shape the decisions we make, and the decisions we make shape the world we live in.</a:t>
            </a:r>
          </a:p>
          <a:p>
            <a:pPr algn="l"/>
            <a:r>
              <a:rPr lang="en-US" sz="1600" b="0" i="0" dirty="0">
                <a:solidFill>
                  <a:srgbClr val="222222"/>
                </a:solidFill>
                <a:effectLst/>
                <a:latin typeface="+mj-lt"/>
              </a:rPr>
              <a:t>Making good decisions in your life is a critical skill; in our </a:t>
            </a:r>
            <a:r>
              <a:rPr lang="en-US" sz="1600" b="0" i="0" u="sng" dirty="0">
                <a:solidFill>
                  <a:schemeClr val="tx1"/>
                </a:solidFill>
                <a:effectLst/>
                <a:latin typeface="+mj-lt"/>
                <a:hlinkClick r:id="rId2" tooltip="Read Our 17 Steps to Good Decision Making Framework">
                  <a:extLst>
                    <a:ext uri="{A12FA001-AC4F-418D-AE19-62706E023703}">
                      <ahyp:hlinkClr xmlns:ahyp="http://schemas.microsoft.com/office/drawing/2018/hyperlinkcolor" xmlns="" val="tx"/>
                    </a:ext>
                  </a:extLst>
                </a:hlinkClick>
              </a:rPr>
              <a:t>good decision-making guide</a:t>
            </a:r>
            <a:r>
              <a:rPr lang="en-US" sz="1600" b="0" i="0" dirty="0">
                <a:solidFill>
                  <a:schemeClr val="tx1"/>
                </a:solidFill>
                <a:effectLst/>
                <a:latin typeface="+mj-lt"/>
              </a:rPr>
              <a:t>, </a:t>
            </a:r>
            <a:r>
              <a:rPr lang="en-US" sz="1600" b="0" i="0" dirty="0">
                <a:solidFill>
                  <a:srgbClr val="222222"/>
                </a:solidFill>
                <a:effectLst/>
                <a:latin typeface="+mj-lt"/>
              </a:rPr>
              <a:t>we cover in detail the many ways we can improve our decision-making for better outcomes in life and work. </a:t>
            </a:r>
          </a:p>
          <a:p>
            <a:pPr algn="l"/>
            <a:endParaRPr lang="en-US" sz="1600" b="0" i="0" dirty="0">
              <a:solidFill>
                <a:srgbClr val="222222"/>
              </a:solidFill>
              <a:effectLst/>
              <a:latin typeface="+mj-lt"/>
            </a:endParaRPr>
          </a:p>
          <a:p>
            <a:pPr marL="0" indent="0">
              <a:buNone/>
            </a:pPr>
            <a:endParaRPr lang="en-IN" sz="1600" dirty="0"/>
          </a:p>
        </p:txBody>
      </p:sp>
      <p:pic>
        <p:nvPicPr>
          <p:cNvPr id="5" name="Picture 4">
            <a:extLst>
              <a:ext uri="{FF2B5EF4-FFF2-40B4-BE49-F238E27FC236}">
                <a16:creationId xmlns:a16="http://schemas.microsoft.com/office/drawing/2014/main" xmlns="" id="{92608D7D-D208-255C-CF7C-D74EC878ED75}"/>
              </a:ext>
            </a:extLst>
          </p:cNvPr>
          <p:cNvPicPr>
            <a:picLocks noChangeAspect="1"/>
          </p:cNvPicPr>
          <p:nvPr/>
        </p:nvPicPr>
        <p:blipFill>
          <a:blip r:embed="rId3"/>
          <a:stretch>
            <a:fillRect/>
          </a:stretch>
        </p:blipFill>
        <p:spPr>
          <a:xfrm>
            <a:off x="1071418" y="3962400"/>
            <a:ext cx="10111505" cy="2789381"/>
          </a:xfrm>
          <a:prstGeom prst="rect">
            <a:avLst/>
          </a:prstGeom>
        </p:spPr>
      </p:pic>
    </p:spTree>
    <p:extLst>
      <p:ext uri="{BB962C8B-B14F-4D97-AF65-F5344CB8AC3E}">
        <p14:creationId xmlns:p14="http://schemas.microsoft.com/office/powerpoint/2010/main" val="339317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AA65B-80D3-01C5-3E39-757776C423A5}"/>
              </a:ext>
            </a:extLst>
          </p:cNvPr>
          <p:cNvSpPr>
            <a:spLocks noGrp="1"/>
          </p:cNvSpPr>
          <p:nvPr>
            <p:ph type="title"/>
          </p:nvPr>
        </p:nvSpPr>
        <p:spPr>
          <a:xfrm>
            <a:off x="581192" y="702156"/>
            <a:ext cx="11029616" cy="609408"/>
          </a:xfrm>
        </p:spPr>
        <p:txBody>
          <a:bodyPr/>
          <a:lstStyle/>
          <a:p>
            <a:r>
              <a:rPr lang="en-US" dirty="0"/>
              <a:t>Wireless networking</a:t>
            </a:r>
            <a:endParaRPr lang="en-IN" dirty="0"/>
          </a:p>
        </p:txBody>
      </p:sp>
      <p:sp>
        <p:nvSpPr>
          <p:cNvPr id="3" name="Content Placeholder 2">
            <a:extLst>
              <a:ext uri="{FF2B5EF4-FFF2-40B4-BE49-F238E27FC236}">
                <a16:creationId xmlns:a16="http://schemas.microsoft.com/office/drawing/2014/main" xmlns="" id="{045799B6-C306-8D0A-D558-0A6816252F2E}"/>
              </a:ext>
            </a:extLst>
          </p:cNvPr>
          <p:cNvSpPr>
            <a:spLocks noGrp="1"/>
          </p:cNvSpPr>
          <p:nvPr>
            <p:ph idx="1"/>
          </p:nvPr>
        </p:nvSpPr>
        <p:spPr>
          <a:xfrm>
            <a:off x="581193" y="2180496"/>
            <a:ext cx="10604044" cy="4414267"/>
          </a:xfrm>
        </p:spPr>
        <p:txBody>
          <a:bodyPr>
            <a:noAutofit/>
          </a:bodyPr>
          <a:lstStyle/>
          <a:p>
            <a:pPr marL="0" indent="0" algn="l">
              <a:buNone/>
            </a:pPr>
            <a:r>
              <a:rPr lang="en-US" b="0" i="0" dirty="0">
                <a:solidFill>
                  <a:srgbClr val="424242"/>
                </a:solidFill>
                <a:effectLst/>
                <a:latin typeface="+mj-lt"/>
              </a:rPr>
              <a:t>Wireless networks are computer networks that are not connected by cables of any kind. The use of a wireless network enables enterprises to avoid the costly process of introducing cables into buildings or as a connection between different equipment locations. The basis of wireless systems are radio waves, an implementation that takes place at the physical level of network structure.  </a:t>
            </a:r>
          </a:p>
          <a:p>
            <a:pPr marL="0" indent="0" algn="l">
              <a:buNone/>
            </a:pPr>
            <a:endParaRPr lang="en-US" dirty="0">
              <a:solidFill>
                <a:srgbClr val="424242"/>
              </a:solidFill>
              <a:latin typeface="+mj-lt"/>
            </a:endParaRPr>
          </a:p>
          <a:p>
            <a:pPr marL="0" indent="0" algn="l">
              <a:buNone/>
            </a:pPr>
            <a:endParaRPr lang="en-US" b="0" i="0" dirty="0">
              <a:solidFill>
                <a:srgbClr val="424242"/>
              </a:solidFill>
              <a:effectLst/>
              <a:latin typeface="+mj-lt"/>
            </a:endParaRPr>
          </a:p>
          <a:p>
            <a:pPr marL="0" indent="0" algn="l">
              <a:buNone/>
            </a:pPr>
            <a:endParaRPr lang="en-US" b="0" i="0" dirty="0">
              <a:solidFill>
                <a:srgbClr val="424242"/>
              </a:solidFill>
              <a:effectLst/>
              <a:latin typeface="+mj-lt"/>
            </a:endParaRPr>
          </a:p>
          <a:p>
            <a:pPr marL="0" indent="0">
              <a:buNone/>
            </a:pPr>
            <a:r>
              <a:rPr lang="en-US" b="0" i="0" dirty="0">
                <a:solidFill>
                  <a:srgbClr val="424242"/>
                </a:solidFill>
                <a:effectLst/>
                <a:latin typeface="+mj-lt"/>
              </a:rPr>
              <a:t/>
            </a:r>
            <a:br>
              <a:rPr lang="en-US" b="0" i="0" dirty="0">
                <a:solidFill>
                  <a:srgbClr val="424242"/>
                </a:solidFill>
                <a:effectLst/>
                <a:latin typeface="+mj-lt"/>
              </a:rPr>
            </a:br>
            <a:endParaRPr lang="en-IN" dirty="0">
              <a:latin typeface="+mj-lt"/>
            </a:endParaRPr>
          </a:p>
        </p:txBody>
      </p:sp>
      <p:pic>
        <p:nvPicPr>
          <p:cNvPr id="7" name="Picture 6">
            <a:extLst>
              <a:ext uri="{FF2B5EF4-FFF2-40B4-BE49-F238E27FC236}">
                <a16:creationId xmlns:a16="http://schemas.microsoft.com/office/drawing/2014/main" xmlns="" id="{A6562A1E-D429-3342-78B1-19756A9CF4B9}"/>
              </a:ext>
            </a:extLst>
          </p:cNvPr>
          <p:cNvPicPr>
            <a:picLocks noChangeAspect="1"/>
          </p:cNvPicPr>
          <p:nvPr/>
        </p:nvPicPr>
        <p:blipFill>
          <a:blip r:embed="rId2"/>
          <a:stretch>
            <a:fillRect/>
          </a:stretch>
        </p:blipFill>
        <p:spPr>
          <a:xfrm>
            <a:off x="2179782" y="4082473"/>
            <a:ext cx="6014352" cy="2775528"/>
          </a:xfrm>
          <a:prstGeom prst="rect">
            <a:avLst/>
          </a:prstGeom>
        </p:spPr>
      </p:pic>
    </p:spTree>
    <p:extLst>
      <p:ext uri="{BB962C8B-B14F-4D97-AF65-F5344CB8AC3E}">
        <p14:creationId xmlns:p14="http://schemas.microsoft.com/office/powerpoint/2010/main" val="287411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2C575-9324-89E1-9C66-28FCE6E56977}"/>
              </a:ext>
            </a:extLst>
          </p:cNvPr>
          <p:cNvSpPr>
            <a:spLocks noGrp="1"/>
          </p:cNvSpPr>
          <p:nvPr>
            <p:ph type="title"/>
          </p:nvPr>
        </p:nvSpPr>
        <p:spPr>
          <a:xfrm>
            <a:off x="581192" y="702156"/>
            <a:ext cx="11029616" cy="590935"/>
          </a:xfrm>
        </p:spPr>
        <p:txBody>
          <a:bodyPr/>
          <a:lstStyle/>
          <a:p>
            <a:r>
              <a:rPr lang="en-US" dirty="0"/>
              <a:t>Information gathering</a:t>
            </a:r>
            <a:endParaRPr lang="en-IN" dirty="0"/>
          </a:p>
        </p:txBody>
      </p:sp>
      <p:sp>
        <p:nvSpPr>
          <p:cNvPr id="3" name="Content Placeholder 2">
            <a:extLst>
              <a:ext uri="{FF2B5EF4-FFF2-40B4-BE49-F238E27FC236}">
                <a16:creationId xmlns:a16="http://schemas.microsoft.com/office/drawing/2014/main" xmlns="" id="{4E55669A-B70B-AD7E-E2A3-E230E4043835}"/>
              </a:ext>
            </a:extLst>
          </p:cNvPr>
          <p:cNvSpPr>
            <a:spLocks noGrp="1"/>
          </p:cNvSpPr>
          <p:nvPr>
            <p:ph idx="1"/>
          </p:nvPr>
        </p:nvSpPr>
        <p:spPr>
          <a:xfrm>
            <a:off x="581193" y="1791855"/>
            <a:ext cx="10077572" cy="5310909"/>
          </a:xfrm>
        </p:spPr>
        <p:txBody>
          <a:bodyPr>
            <a:normAutofit/>
          </a:bodyPr>
          <a:lstStyle/>
          <a:p>
            <a:pPr marL="0" indent="0">
              <a:buNone/>
            </a:pPr>
            <a:r>
              <a:rPr lang="en-US" b="0" i="0" dirty="0">
                <a:solidFill>
                  <a:srgbClr val="202124"/>
                </a:solidFill>
                <a:effectLst/>
                <a:latin typeface="Google Sans"/>
              </a:rPr>
              <a:t>This information-gathering process can be both automated and manual and can involve techniques such as </a:t>
            </a:r>
            <a:r>
              <a:rPr lang="en-US" b="0" i="0" dirty="0">
                <a:solidFill>
                  <a:srgbClr val="040C28"/>
                </a:solidFill>
                <a:effectLst/>
                <a:latin typeface="Google Sans"/>
              </a:rPr>
              <a:t>port scanning, vulnerability scanning, social engineering, OSINT (open-source intelligence), passive reconnaissance, and active reconnaissance</a:t>
            </a:r>
            <a:r>
              <a:rPr lang="en-US" b="1" i="0" dirty="0">
                <a:solidFill>
                  <a:srgbClr val="202124"/>
                </a:solidFill>
                <a:effectLst/>
                <a:latin typeface="Google Sans"/>
              </a:rPr>
              <a:t>. </a:t>
            </a:r>
            <a:r>
              <a:rPr lang="en-US" b="1" i="0" dirty="0">
                <a:solidFill>
                  <a:srgbClr val="4D5156"/>
                </a:solidFill>
                <a:effectLst/>
                <a:latin typeface="Google Sans"/>
              </a:rPr>
              <a:t>Information Gathering</a:t>
            </a:r>
            <a:r>
              <a:rPr lang="en-US" b="0" i="0" dirty="0">
                <a:solidFill>
                  <a:srgbClr val="4D5156"/>
                </a:solidFill>
                <a:effectLst/>
                <a:latin typeface="Google Sans"/>
              </a:rPr>
              <a:t> is </a:t>
            </a:r>
            <a:r>
              <a:rPr lang="en-US" b="0" i="0" dirty="0">
                <a:solidFill>
                  <a:srgbClr val="040C28"/>
                </a:solidFill>
                <a:effectLst/>
                <a:latin typeface="Google Sans"/>
              </a:rPr>
              <a:t>the act of gathering different kinds of information against the targeted victim or system</a:t>
            </a:r>
            <a:r>
              <a:rPr lang="en-US" b="0" i="0" dirty="0">
                <a:solidFill>
                  <a:srgbClr val="4D5156"/>
                </a:solidFill>
                <a:effectLst/>
                <a:latin typeface="Google Sans"/>
              </a:rPr>
              <a:t>.</a:t>
            </a:r>
            <a:endParaRPr lang="en-US" b="0" i="0" dirty="0">
              <a:solidFill>
                <a:srgbClr val="202124"/>
              </a:solidFill>
              <a:effectLst/>
              <a:latin typeface="Google Sans"/>
            </a:endParaRPr>
          </a:p>
          <a:p>
            <a:pPr>
              <a:buFont typeface="Wingdings" panose="05000000000000000000" pitchFamily="2" charset="2"/>
              <a:buChar char="ü"/>
            </a:pPr>
            <a:r>
              <a:rPr lang="en-US" dirty="0">
                <a:solidFill>
                  <a:srgbClr val="202124"/>
                </a:solidFill>
                <a:latin typeface="Google Sans"/>
              </a:rPr>
              <a:t>Email Footprint Analysis.</a:t>
            </a:r>
          </a:p>
          <a:p>
            <a:pPr>
              <a:buFont typeface="Wingdings" panose="05000000000000000000" pitchFamily="2" charset="2"/>
              <a:buChar char="ü"/>
            </a:pPr>
            <a:r>
              <a:rPr lang="en-US" dirty="0">
                <a:solidFill>
                  <a:srgbClr val="202124"/>
                </a:solidFill>
                <a:latin typeface="Google Sans"/>
              </a:rPr>
              <a:t>DNS Information Gathering.</a:t>
            </a:r>
          </a:p>
          <a:p>
            <a:pPr>
              <a:buFont typeface="Wingdings" panose="05000000000000000000" pitchFamily="2" charset="2"/>
              <a:buChar char="ü"/>
            </a:pPr>
            <a:r>
              <a:rPr lang="en-US" dirty="0">
                <a:solidFill>
                  <a:srgbClr val="202124"/>
                </a:solidFill>
                <a:latin typeface="Google Sans"/>
              </a:rPr>
              <a:t>WHOIS Information gathering.</a:t>
            </a:r>
          </a:p>
          <a:p>
            <a:pPr>
              <a:buFont typeface="Wingdings" panose="05000000000000000000" pitchFamily="2" charset="2"/>
              <a:buChar char="ü"/>
            </a:pPr>
            <a:r>
              <a:rPr lang="en-US" dirty="0">
                <a:solidFill>
                  <a:srgbClr val="202124"/>
                </a:solidFill>
                <a:latin typeface="Google Sans"/>
              </a:rPr>
              <a:t>Information Gathering for social Engineering Attacks.</a:t>
            </a:r>
          </a:p>
          <a:p>
            <a:pPr>
              <a:buFont typeface="Wingdings" panose="05000000000000000000" pitchFamily="2" charset="2"/>
              <a:buChar char="ü"/>
            </a:pPr>
            <a:r>
              <a:rPr lang="en-US" dirty="0">
                <a:solidFill>
                  <a:srgbClr val="202124"/>
                </a:solidFill>
                <a:latin typeface="Google Sans"/>
              </a:rPr>
              <a:t>Emerging Trends And Technologies In Information.</a:t>
            </a:r>
          </a:p>
          <a:p>
            <a:pPr>
              <a:buFont typeface="Wingdings" panose="05000000000000000000" pitchFamily="2" charset="2"/>
              <a:buChar char="ü"/>
            </a:pPr>
            <a:endParaRPr lang="en-US" dirty="0">
              <a:solidFill>
                <a:srgbClr val="202124"/>
              </a:solidFill>
              <a:latin typeface="Google Sans"/>
            </a:endParaRPr>
          </a:p>
        </p:txBody>
      </p:sp>
    </p:spTree>
    <p:extLst>
      <p:ext uri="{BB962C8B-B14F-4D97-AF65-F5344CB8AC3E}">
        <p14:creationId xmlns:p14="http://schemas.microsoft.com/office/powerpoint/2010/main" val="357193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F9CDD-A624-9335-62D7-54A3FA306DDD}"/>
              </a:ext>
            </a:extLst>
          </p:cNvPr>
          <p:cNvSpPr>
            <a:spLocks noGrp="1"/>
          </p:cNvSpPr>
          <p:nvPr>
            <p:ph type="title"/>
          </p:nvPr>
        </p:nvSpPr>
        <p:spPr>
          <a:xfrm>
            <a:off x="581192" y="702156"/>
            <a:ext cx="11029616" cy="787685"/>
          </a:xfrm>
        </p:spPr>
        <p:txBody>
          <a:bodyPr/>
          <a:lstStyle/>
          <a:p>
            <a:r>
              <a:rPr lang="en-US" dirty="0"/>
              <a:t>Email Footprint Analysis</a:t>
            </a:r>
            <a:endParaRPr lang="en-IN" dirty="0"/>
          </a:p>
        </p:txBody>
      </p:sp>
      <p:sp>
        <p:nvSpPr>
          <p:cNvPr id="3" name="Content Placeholder 2">
            <a:extLst>
              <a:ext uri="{FF2B5EF4-FFF2-40B4-BE49-F238E27FC236}">
                <a16:creationId xmlns:a16="http://schemas.microsoft.com/office/drawing/2014/main" xmlns="" id="{513DC5FA-D369-AC5B-D3EF-7482B95194D9}"/>
              </a:ext>
            </a:extLst>
          </p:cNvPr>
          <p:cNvSpPr>
            <a:spLocks noGrp="1"/>
          </p:cNvSpPr>
          <p:nvPr>
            <p:ph idx="1"/>
          </p:nvPr>
        </p:nvSpPr>
        <p:spPr>
          <a:xfrm>
            <a:off x="670034" y="3583709"/>
            <a:ext cx="11029616" cy="4184073"/>
          </a:xfrm>
        </p:spPr>
        <p:txBody>
          <a:bodyPr>
            <a:normAutofit fontScale="92500" lnSpcReduction="20000"/>
          </a:bodyPr>
          <a:lstStyle/>
          <a:p>
            <a:pPr marL="0" indent="0">
              <a:buNone/>
            </a:pPr>
            <a:r>
              <a:rPr lang="en-US" sz="1900" dirty="0">
                <a:latin typeface="+mj-lt"/>
              </a:rPr>
              <a:t>In this method, a hacker can trace an email and get information from it. Email foot printing  gives us information regarding the sender’s email, name, location, IP address, etc.  We can use the following tools, among others, for email foot printing  Yes ware Polite Mail Read Notify Mail Tracker Pro,  etc.  </a:t>
            </a:r>
          </a:p>
          <a:p>
            <a:pPr marL="0" indent="0">
              <a:buNone/>
            </a:pPr>
            <a:r>
              <a:rPr lang="en-US" sz="1900" dirty="0">
                <a:latin typeface="+mj-lt"/>
              </a:rPr>
              <a:t>Email foot printing refers to collecting information from emails by monitoring the email delivery and inspecting the headers. </a:t>
            </a:r>
          </a:p>
          <a:p>
            <a:pPr marL="0" indent="0">
              <a:buNone/>
            </a:pPr>
            <a:r>
              <a:rPr lang="en-US" sz="1900" dirty="0">
                <a:latin typeface="+mj-lt"/>
              </a:rPr>
              <a:t>It is also possible to track emails using various tracking tools. Email tracking tools have the capability of tracking emails and inspecting their headers to extract useful information. The sender is notified of the email being delivered and opened by the recipient. </a:t>
            </a:r>
          </a:p>
          <a:p>
            <a:pPr marL="0" indent="0">
              <a:buNone/>
            </a:pPr>
            <a:r>
              <a:rPr lang="en-US" sz="1900" b="0" i="0" dirty="0">
                <a:solidFill>
                  <a:schemeClr val="tx1">
                    <a:lumMod val="95000"/>
                    <a:lumOff val="5000"/>
                  </a:schemeClr>
                </a:solidFill>
                <a:effectLst/>
                <a:latin typeface="+mj-lt"/>
              </a:rPr>
              <a:t>Foot printing is the first step, during which the hacker gathers as much information as possible to find ways to enter a target system. For successful foot printing, the attacker needs to first check the visibility of the target and see how to gather related information on the internet through open sources.</a:t>
            </a:r>
            <a:endParaRPr lang="en-US" sz="1900" dirty="0">
              <a:solidFill>
                <a:schemeClr val="tx1">
                  <a:lumMod val="95000"/>
                  <a:lumOff val="5000"/>
                </a:schemeClr>
              </a:solidFill>
              <a:latin typeface="+mj-lt"/>
            </a:endParaRPr>
          </a:p>
          <a:p>
            <a:pPr marL="0" indent="0">
              <a:buNone/>
            </a:pPr>
            <a:endParaRPr lang="en-US" sz="1900" dirty="0">
              <a:solidFill>
                <a:schemeClr val="tx1">
                  <a:lumMod val="95000"/>
                  <a:lumOff val="5000"/>
                </a:schemeClr>
              </a:solidFill>
              <a:latin typeface="+mj-lt"/>
            </a:endParaRPr>
          </a:p>
          <a:p>
            <a:pPr marL="0" indent="0" algn="l">
              <a:buNone/>
            </a:pPr>
            <a:r>
              <a:rPr lang="en-US" sz="1900" b="0" i="0" dirty="0">
                <a:solidFill>
                  <a:srgbClr val="4D5156"/>
                </a:solidFill>
                <a:effectLst/>
                <a:latin typeface="+mj-lt"/>
              </a:rPr>
              <a:t> </a:t>
            </a:r>
            <a:r>
              <a:rPr lang="en-US" sz="1900" b="0" i="0" dirty="0">
                <a:solidFill>
                  <a:schemeClr val="tx1"/>
                </a:solidFill>
                <a:effectLst/>
                <a:latin typeface="+mj-lt"/>
              </a:rPr>
              <a:t>objectives of foot printing are to: Learn security posture Analyze the security posture of the target, find loopholes, and create an attack plan. Identify focus area Using different tools and techniques, narrow down the range of IP addresses.</a:t>
            </a:r>
          </a:p>
          <a:p>
            <a:pPr marL="0" indent="0" algn="l">
              <a:buNone/>
            </a:pPr>
            <a:endParaRPr lang="en-US" sz="1900" b="0" i="0" u="sng" dirty="0">
              <a:solidFill>
                <a:schemeClr val="tx1"/>
              </a:solidFill>
              <a:effectLst/>
              <a:latin typeface="+mj-lt"/>
              <a:hlinkClick r:id="rId2">
                <a:extLst>
                  <a:ext uri="{A12FA001-AC4F-418D-AE19-62706E023703}">
                    <ahyp:hlinkClr xmlns:ahyp="http://schemas.microsoft.com/office/drawing/2018/hyperlinkcolor" xmlns="" val="tx"/>
                  </a:ext>
                </a:extLst>
              </a:hlinkClick>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4411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E79A8-016B-574B-8003-F3A5C5075914}"/>
              </a:ext>
            </a:extLst>
          </p:cNvPr>
          <p:cNvSpPr>
            <a:spLocks noGrp="1"/>
          </p:cNvSpPr>
          <p:nvPr>
            <p:ph type="title"/>
          </p:nvPr>
        </p:nvSpPr>
        <p:spPr>
          <a:xfrm>
            <a:off x="581192" y="702156"/>
            <a:ext cx="11029616" cy="740389"/>
          </a:xfrm>
        </p:spPr>
        <p:txBody>
          <a:bodyPr/>
          <a:lstStyle/>
          <a:p>
            <a:r>
              <a:rPr lang="en-US" dirty="0"/>
              <a:t>Domain name system</a:t>
            </a:r>
            <a:endParaRPr lang="en-IN" dirty="0"/>
          </a:p>
        </p:txBody>
      </p:sp>
      <p:sp>
        <p:nvSpPr>
          <p:cNvPr id="3" name="Content Placeholder 2">
            <a:extLst>
              <a:ext uri="{FF2B5EF4-FFF2-40B4-BE49-F238E27FC236}">
                <a16:creationId xmlns:a16="http://schemas.microsoft.com/office/drawing/2014/main" xmlns="" id="{2DC8E01A-080D-BD10-A55D-F0D1CEBCED7A}"/>
              </a:ext>
            </a:extLst>
          </p:cNvPr>
          <p:cNvSpPr>
            <a:spLocks noGrp="1"/>
          </p:cNvSpPr>
          <p:nvPr>
            <p:ph idx="1"/>
          </p:nvPr>
        </p:nvSpPr>
        <p:spPr>
          <a:xfrm>
            <a:off x="393032" y="1791855"/>
            <a:ext cx="11401804" cy="4248727"/>
          </a:xfrm>
        </p:spPr>
        <p:txBody>
          <a:bodyPr>
            <a:normAutofit/>
          </a:bodyPr>
          <a:lstStyle/>
          <a:p>
            <a:pPr marL="0" indent="0">
              <a:buNone/>
            </a:pPr>
            <a:r>
              <a:rPr lang="en-US" dirty="0"/>
              <a:t>DNS information gathering In sum, the Domain Name System is the protocol that makes the Internet usable by allowing the use of domain names . DNS is widely trusted by organizations, and DNS traffic is typically allowed to pass freely through network firewalls. However, it is commonly attacked and abused by cybercriminals. As a result, the security of DNS is a critical component of network security.  </a:t>
            </a:r>
          </a:p>
          <a:p>
            <a:pPr marL="0" indent="0">
              <a:buNone/>
            </a:pPr>
            <a:endParaRPr lang="en-US" dirty="0"/>
          </a:p>
          <a:p>
            <a:pPr algn="l">
              <a:buFont typeface="Arial" panose="020B0604020202020204" pitchFamily="34" charset="0"/>
              <a:buChar char="•"/>
            </a:pPr>
            <a:r>
              <a:rPr lang="en-US" b="0" i="0" dirty="0">
                <a:solidFill>
                  <a:srgbClr val="202124"/>
                </a:solidFill>
                <a:effectLst/>
                <a:latin typeface="Google Sans"/>
              </a:rPr>
              <a:t>Domains: A domain is a logical group of computers in a large network. ...</a:t>
            </a:r>
          </a:p>
          <a:p>
            <a:pPr algn="l">
              <a:buFont typeface="Arial" panose="020B0604020202020204" pitchFamily="34" charset="0"/>
              <a:buChar char="•"/>
            </a:pPr>
            <a:r>
              <a:rPr lang="en-US" b="0" i="0" dirty="0">
                <a:solidFill>
                  <a:srgbClr val="202124"/>
                </a:solidFill>
                <a:effectLst/>
                <a:latin typeface="Google Sans"/>
              </a:rPr>
              <a:t>Distributed Database: A distributed database is an archive of information about the computers in a network.</a:t>
            </a:r>
          </a:p>
          <a:p>
            <a:pPr algn="l">
              <a:buFont typeface="Arial" panose="020B0604020202020204" pitchFamily="34" charset="0"/>
              <a:buChar char="•"/>
            </a:pPr>
            <a:r>
              <a:rPr lang="en-US" b="0" i="0" dirty="0">
                <a:solidFill>
                  <a:srgbClr val="202124"/>
                </a:solidFill>
                <a:effectLst/>
                <a:latin typeface="Google Sans"/>
              </a:rPr>
              <a:t>Name Servers: A name server contains address information about other computers on the network.</a:t>
            </a:r>
          </a:p>
          <a:p>
            <a:pPr marL="0" indent="0">
              <a:buNone/>
            </a:pPr>
            <a:endParaRPr lang="en-US" dirty="0"/>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xmlns="" id="{5ECA0D4F-2DC8-17D8-417E-BA7DA1EBB863}"/>
              </a:ext>
            </a:extLst>
          </p:cNvPr>
          <p:cNvPicPr>
            <a:picLocks noChangeAspect="1"/>
          </p:cNvPicPr>
          <p:nvPr/>
        </p:nvPicPr>
        <p:blipFill>
          <a:blip r:embed="rId2"/>
          <a:stretch>
            <a:fillRect/>
          </a:stretch>
        </p:blipFill>
        <p:spPr>
          <a:xfrm>
            <a:off x="2401455" y="4913745"/>
            <a:ext cx="6779490" cy="1944255"/>
          </a:xfrm>
          <a:prstGeom prst="rect">
            <a:avLst/>
          </a:prstGeom>
        </p:spPr>
      </p:pic>
    </p:spTree>
    <p:extLst>
      <p:ext uri="{BB962C8B-B14F-4D97-AF65-F5344CB8AC3E}">
        <p14:creationId xmlns:p14="http://schemas.microsoft.com/office/powerpoint/2010/main" val="74430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81F91-48E0-38F5-F429-D2BD0096AF26}"/>
              </a:ext>
            </a:extLst>
          </p:cNvPr>
          <p:cNvSpPr>
            <a:spLocks noGrp="1"/>
          </p:cNvSpPr>
          <p:nvPr>
            <p:ph type="title"/>
          </p:nvPr>
        </p:nvSpPr>
        <p:spPr>
          <a:xfrm>
            <a:off x="581193" y="526474"/>
            <a:ext cx="11029616" cy="969818"/>
          </a:xfrm>
        </p:spPr>
        <p:txBody>
          <a:bodyPr/>
          <a:lstStyle/>
          <a:p>
            <a:r>
              <a:rPr lang="en-US" dirty="0" err="1"/>
              <a:t>Whois</a:t>
            </a:r>
            <a:r>
              <a:rPr lang="en-US" dirty="0"/>
              <a:t> information gathering</a:t>
            </a:r>
            <a:endParaRPr lang="en-IN" dirty="0"/>
          </a:p>
        </p:txBody>
      </p:sp>
      <p:sp>
        <p:nvSpPr>
          <p:cNvPr id="3" name="Content Placeholder 2">
            <a:extLst>
              <a:ext uri="{FF2B5EF4-FFF2-40B4-BE49-F238E27FC236}">
                <a16:creationId xmlns:a16="http://schemas.microsoft.com/office/drawing/2014/main" xmlns="" id="{DADCE470-8388-5A3E-0151-DE895064E74E}"/>
              </a:ext>
            </a:extLst>
          </p:cNvPr>
          <p:cNvSpPr>
            <a:spLocks noGrp="1"/>
          </p:cNvSpPr>
          <p:nvPr>
            <p:ph sz="half" idx="1"/>
          </p:nvPr>
        </p:nvSpPr>
        <p:spPr>
          <a:xfrm>
            <a:off x="443344" y="2041236"/>
            <a:ext cx="6862619" cy="4073237"/>
          </a:xfrm>
        </p:spPr>
        <p:txBody>
          <a:bodyPr>
            <a:normAutofit/>
          </a:bodyPr>
          <a:lstStyle/>
          <a:p>
            <a:pPr marL="0" indent="0">
              <a:buNone/>
            </a:pPr>
            <a:r>
              <a:rPr lang="en-US" dirty="0"/>
              <a:t>WHOIS is a widely used Internet record listing that identifies who owns a domain and how to get in contact with them. The Internet Corporation for Assigned Names and Numbers (ICANN) regulates domain name registration and ownership. </a:t>
            </a:r>
            <a:r>
              <a:rPr lang="en-US" dirty="0" err="1"/>
              <a:t>Whois</a:t>
            </a:r>
            <a:r>
              <a:rPr lang="en-US" dirty="0"/>
              <a:t> records have proven to be extremely useful and have developed into an essential resource for maintaining the integrity of the domain name registration and website ownership process."</a:t>
            </a:r>
            <a:endParaRPr lang="en-IN" dirty="0"/>
          </a:p>
        </p:txBody>
      </p:sp>
      <p:pic>
        <p:nvPicPr>
          <p:cNvPr id="6" name="Content Placeholder 5">
            <a:extLst>
              <a:ext uri="{FF2B5EF4-FFF2-40B4-BE49-F238E27FC236}">
                <a16:creationId xmlns:a16="http://schemas.microsoft.com/office/drawing/2014/main" xmlns="" id="{160AB7F8-44FE-2112-68CC-B0B5C05B796B}"/>
              </a:ext>
            </a:extLst>
          </p:cNvPr>
          <p:cNvPicPr>
            <a:picLocks noGrp="1" noChangeAspect="1"/>
          </p:cNvPicPr>
          <p:nvPr>
            <p:ph sz="half" idx="2"/>
          </p:nvPr>
        </p:nvPicPr>
        <p:blipFill>
          <a:blip r:embed="rId2"/>
          <a:stretch>
            <a:fillRect/>
          </a:stretch>
        </p:blipFill>
        <p:spPr>
          <a:xfrm>
            <a:off x="7389092" y="2258289"/>
            <a:ext cx="4692072" cy="4073237"/>
          </a:xfrm>
        </p:spPr>
      </p:pic>
    </p:spTree>
    <p:extLst>
      <p:ext uri="{BB962C8B-B14F-4D97-AF65-F5344CB8AC3E}">
        <p14:creationId xmlns:p14="http://schemas.microsoft.com/office/powerpoint/2010/main" val="270373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29849-FEFC-8049-203C-3FC56D6550C6}"/>
              </a:ext>
            </a:extLst>
          </p:cNvPr>
          <p:cNvSpPr>
            <a:spLocks noGrp="1"/>
          </p:cNvSpPr>
          <p:nvPr>
            <p:ph type="title"/>
          </p:nvPr>
        </p:nvSpPr>
        <p:spPr>
          <a:xfrm>
            <a:off x="581192" y="702156"/>
            <a:ext cx="11029616" cy="747953"/>
          </a:xfrm>
        </p:spPr>
        <p:txBody>
          <a:bodyPr/>
          <a:lstStyle/>
          <a:p>
            <a:r>
              <a:rPr lang="en-US" dirty="0"/>
              <a:t>Information gathering for engineering attacks</a:t>
            </a:r>
            <a:endParaRPr lang="en-IN" dirty="0"/>
          </a:p>
        </p:txBody>
      </p:sp>
      <p:sp>
        <p:nvSpPr>
          <p:cNvPr id="3" name="Content Placeholder 2">
            <a:extLst>
              <a:ext uri="{FF2B5EF4-FFF2-40B4-BE49-F238E27FC236}">
                <a16:creationId xmlns:a16="http://schemas.microsoft.com/office/drawing/2014/main" xmlns="" id="{F7973805-6BFB-B7F7-16AE-B4E8C7DF15F3}"/>
              </a:ext>
            </a:extLst>
          </p:cNvPr>
          <p:cNvSpPr>
            <a:spLocks noGrp="1"/>
          </p:cNvSpPr>
          <p:nvPr>
            <p:ph idx="1"/>
          </p:nvPr>
        </p:nvSpPr>
        <p:spPr>
          <a:xfrm>
            <a:off x="581192" y="1450109"/>
            <a:ext cx="11029615" cy="6317673"/>
          </a:xfrm>
        </p:spPr>
        <p:txBody>
          <a:bodyPr>
            <a:normAutofit/>
          </a:bodyPr>
          <a:lstStyle/>
          <a:p>
            <a:pPr algn="l"/>
            <a:r>
              <a:rPr lang="en-US" b="0" i="0" dirty="0">
                <a:solidFill>
                  <a:srgbClr val="101213"/>
                </a:solidFill>
                <a:effectLst/>
                <a:latin typeface="-apple-system"/>
              </a:rPr>
              <a:t>Information gathering plays a crucial part in preparation for any professional social engineering engagement. Information gathering is the most time-consuming and laborious phase of the </a:t>
            </a:r>
            <a:r>
              <a:rPr lang="en-US" b="0" i="0" u="none" strike="noStrike" dirty="0">
                <a:solidFill>
                  <a:srgbClr val="349CAD"/>
                </a:solidFill>
                <a:effectLst/>
                <a:latin typeface="-apple-system"/>
                <a:hlinkClick r:id="rId2"/>
              </a:rPr>
              <a:t>attack cycle</a:t>
            </a:r>
            <a:r>
              <a:rPr lang="en-US" b="0" i="0" dirty="0">
                <a:solidFill>
                  <a:srgbClr val="101213"/>
                </a:solidFill>
                <a:effectLst/>
                <a:latin typeface="-apple-system"/>
              </a:rPr>
              <a:t> but is often a major determinant of the success or failure of the engagement. The professional</a:t>
            </a:r>
            <a:br>
              <a:rPr lang="en-US" b="0" i="0" dirty="0">
                <a:solidFill>
                  <a:srgbClr val="101213"/>
                </a:solidFill>
                <a:effectLst/>
                <a:latin typeface="-apple-system"/>
              </a:rPr>
            </a:br>
            <a:r>
              <a:rPr lang="en-US" b="0" i="0" dirty="0">
                <a:solidFill>
                  <a:srgbClr val="101213"/>
                </a:solidFill>
                <a:effectLst/>
                <a:latin typeface="-apple-system"/>
              </a:rPr>
              <a:t>social engineer must be aware of if the following:</a:t>
            </a:r>
          </a:p>
          <a:p>
            <a:pPr algn="l">
              <a:buFont typeface="Arial" panose="020B0604020202020204" pitchFamily="34" charset="0"/>
              <a:buChar char="•"/>
            </a:pPr>
            <a:r>
              <a:rPr lang="en-US" b="0" i="0" dirty="0">
                <a:solidFill>
                  <a:srgbClr val="101213"/>
                </a:solidFill>
                <a:effectLst/>
                <a:latin typeface="-apple-system"/>
              </a:rPr>
              <a:t>Information-gathering tools freely available online</a:t>
            </a:r>
          </a:p>
          <a:p>
            <a:pPr algn="l">
              <a:buFont typeface="Arial" panose="020B0604020202020204" pitchFamily="34" charset="0"/>
              <a:buChar char="•"/>
            </a:pPr>
            <a:r>
              <a:rPr lang="en-US" b="0" i="0" dirty="0">
                <a:solidFill>
                  <a:srgbClr val="101213"/>
                </a:solidFill>
                <a:effectLst/>
                <a:latin typeface="-apple-system"/>
              </a:rPr>
              <a:t>Online locations that house valuable pieces of data</a:t>
            </a:r>
          </a:p>
          <a:p>
            <a:pPr algn="l">
              <a:buFont typeface="Arial" panose="020B0604020202020204" pitchFamily="34" charset="0"/>
              <a:buChar char="•"/>
            </a:pPr>
            <a:r>
              <a:rPr lang="en-US" b="0" i="0" dirty="0">
                <a:solidFill>
                  <a:srgbClr val="101213"/>
                </a:solidFill>
                <a:effectLst/>
                <a:latin typeface="-apple-system"/>
              </a:rPr>
              <a:t>Software to aid in finding and collating the data</a:t>
            </a:r>
          </a:p>
          <a:p>
            <a:pPr algn="l">
              <a:buFont typeface="Arial" panose="020B0604020202020204" pitchFamily="34" charset="0"/>
              <a:buChar char="•"/>
            </a:pPr>
            <a:r>
              <a:rPr lang="en-US" b="0" i="0" dirty="0">
                <a:solidFill>
                  <a:srgbClr val="101213"/>
                </a:solidFill>
                <a:effectLst/>
                <a:latin typeface="-apple-system"/>
              </a:rPr>
              <a:t>The value or use of seemly insignificant data which collected online, over the phone, or in-person.</a:t>
            </a:r>
          </a:p>
          <a:p>
            <a:pPr algn="l">
              <a:buFont typeface="Arial" panose="020B0604020202020204" pitchFamily="34" charset="0"/>
              <a:buChar char="•"/>
            </a:pPr>
            <a:r>
              <a:rPr lang="en-US" b="0" i="0" dirty="0">
                <a:solidFill>
                  <a:srgbClr val="101213"/>
                </a:solidFill>
                <a:effectLst/>
                <a:latin typeface="-apple-system"/>
              </a:rPr>
              <a:t>There are many different ways to gain access to information on an organization or individual. Some of these options require technical skills while others require the soft skills of human hacking. Some options are fine to use from any location with internet access. While others can only be done in-person at a specific location. There are options that require no more equipment than a voice, options that only require a phone, and still others that require sophisticated gadgets.</a:t>
            </a:r>
          </a:p>
          <a:p>
            <a:pPr marL="0" indent="0" algn="l">
              <a:buNone/>
            </a:pPr>
            <a:endParaRPr lang="en-US" b="0" i="0" dirty="0">
              <a:solidFill>
                <a:srgbClr val="303133"/>
              </a:solidFill>
              <a:effectLst/>
              <a:latin typeface="-apple-system"/>
            </a:endParaRPr>
          </a:p>
          <a:p>
            <a:endParaRPr lang="en-IN" dirty="0"/>
          </a:p>
        </p:txBody>
      </p:sp>
    </p:spTree>
    <p:extLst>
      <p:ext uri="{BB962C8B-B14F-4D97-AF65-F5344CB8AC3E}">
        <p14:creationId xmlns:p14="http://schemas.microsoft.com/office/powerpoint/2010/main" val="95927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36BE7-4EBB-0D04-6649-FCE9ABB8ED02}"/>
              </a:ext>
            </a:extLst>
          </p:cNvPr>
          <p:cNvSpPr>
            <a:spLocks noGrp="1"/>
          </p:cNvSpPr>
          <p:nvPr>
            <p:ph type="title"/>
          </p:nvPr>
        </p:nvSpPr>
        <p:spPr/>
        <p:txBody>
          <a:bodyPr>
            <a:normAutofit/>
          </a:bodyPr>
          <a:lstStyle/>
          <a:p>
            <a:r>
              <a:rPr lang="en-US" dirty="0"/>
              <a:t>Emerging Trends And Technologies in Information Gathering</a:t>
            </a:r>
            <a:endParaRPr lang="en-IN" dirty="0"/>
          </a:p>
        </p:txBody>
      </p:sp>
      <p:sp>
        <p:nvSpPr>
          <p:cNvPr id="3" name="Content Placeholder 2">
            <a:extLst>
              <a:ext uri="{FF2B5EF4-FFF2-40B4-BE49-F238E27FC236}">
                <a16:creationId xmlns:a16="http://schemas.microsoft.com/office/drawing/2014/main" xmlns="" id="{FE1070D2-84AB-2C04-E2F2-422E2FF385B6}"/>
              </a:ext>
            </a:extLst>
          </p:cNvPr>
          <p:cNvSpPr>
            <a:spLocks noGrp="1"/>
          </p:cNvSpPr>
          <p:nvPr>
            <p:ph idx="1"/>
          </p:nvPr>
        </p:nvSpPr>
        <p:spPr>
          <a:xfrm>
            <a:off x="581192" y="2161309"/>
            <a:ext cx="11287535" cy="4618182"/>
          </a:xfrm>
        </p:spPr>
        <p:txBody>
          <a:bodyPr>
            <a:normAutofit lnSpcReduction="10000"/>
          </a:bodyPr>
          <a:lstStyle/>
          <a:p>
            <a:r>
              <a:rPr lang="en-US" b="0" i="0" dirty="0">
                <a:solidFill>
                  <a:srgbClr val="202124"/>
                </a:solidFill>
                <a:effectLst/>
                <a:latin typeface="Google Sans"/>
              </a:rPr>
              <a:t>In addition to the mentioned tech trends, </a:t>
            </a:r>
            <a:r>
              <a:rPr lang="en-US" b="0" i="0" dirty="0">
                <a:solidFill>
                  <a:srgbClr val="040C28"/>
                </a:solidFill>
                <a:effectLst/>
                <a:latin typeface="Google Sans"/>
              </a:rPr>
              <a:t>computing power, big data analytics, extended reality, digital trust, new energy solutions, 5G, and sustainable tech</a:t>
            </a:r>
            <a:r>
              <a:rPr lang="en-US" b="0" i="0" dirty="0">
                <a:solidFill>
                  <a:srgbClr val="202124"/>
                </a:solidFill>
                <a:effectLst/>
                <a:latin typeface="Google Sans"/>
              </a:rPr>
              <a:t> are among the emerging technologies that will give you a competitive advantage.</a:t>
            </a:r>
            <a:r>
              <a:rPr lang="en-US" dirty="0">
                <a:solidFill>
                  <a:srgbClr val="70757A"/>
                </a:solidFill>
                <a:latin typeface="Google Sans"/>
              </a:rPr>
              <a:t> </a:t>
            </a:r>
          </a:p>
          <a:p>
            <a:pPr algn="l"/>
            <a:r>
              <a:rPr lang="en-US" b="0" i="0" dirty="0">
                <a:effectLst/>
                <a:latin typeface="Jost"/>
              </a:rPr>
              <a:t>Technological innovations elevate much of the progress in the corporate industry. The cut-throat competition requires companies to stay tuned with technologies and pursue digital transformation. Suppose you consider incorporating a new piece of software or hardware; the question is not if you should implement it: instead, it is how quickly you should do it!</a:t>
            </a:r>
          </a:p>
          <a:p>
            <a:pPr algn="l">
              <a:buFont typeface="Arial" panose="020B0604020202020204" pitchFamily="34" charset="0"/>
              <a:buChar char="•"/>
            </a:pPr>
            <a:r>
              <a:rPr lang="en-US" b="0" i="0" dirty="0">
                <a:effectLst/>
                <a:latin typeface="Jost"/>
              </a:rPr>
              <a:t>Adopting new technology is critical for business growth.</a:t>
            </a:r>
          </a:p>
          <a:p>
            <a:pPr algn="l">
              <a:buFont typeface="Arial" panose="020B0604020202020204" pitchFamily="34" charset="0"/>
              <a:buChar char="•"/>
            </a:pPr>
            <a:r>
              <a:rPr lang="en-US" b="0" i="0" dirty="0">
                <a:effectLst/>
                <a:latin typeface="Jost"/>
              </a:rPr>
              <a:t>Using technology to its full potential will allow you to meet consumer-changing demands.</a:t>
            </a:r>
          </a:p>
          <a:p>
            <a:pPr algn="l">
              <a:buFont typeface="Arial" panose="020B0604020202020204" pitchFamily="34" charset="0"/>
              <a:buChar char="•"/>
            </a:pPr>
            <a:r>
              <a:rPr lang="en-US" b="0" i="0" dirty="0">
                <a:effectLst/>
                <a:latin typeface="Jost"/>
              </a:rPr>
              <a:t>There are around </a:t>
            </a:r>
            <a:r>
              <a:rPr lang="en-US" b="0" i="0" u="none" strike="noStrike" dirty="0">
                <a:solidFill>
                  <a:srgbClr val="007BFF"/>
                </a:solidFill>
                <a:effectLst/>
                <a:latin typeface="Jost"/>
                <a:hlinkClick r:id="rId2"/>
              </a:rPr>
              <a:t>5.6 billion internet users</a:t>
            </a:r>
            <a:r>
              <a:rPr lang="en-US" b="0" i="0" dirty="0">
                <a:effectLst/>
                <a:latin typeface="Jost"/>
              </a:rPr>
              <a:t> worldwide. An online business presence will open the gate to serving more customers.</a:t>
            </a:r>
          </a:p>
          <a:p>
            <a:pPr marL="0" indent="0">
              <a:buNone/>
            </a:pPr>
            <a:r>
              <a:rPr lang="en-US" b="0" i="0" dirty="0">
                <a:effectLst/>
                <a:latin typeface="Jost"/>
              </a:rPr>
              <a:t>The Information Technology realm is brutal, to say the least. What you once regarded as a phenomenal solution will become old news in a flash. You must prepare and keep pace with the most recent trends to take the lead in market growth. As numerous products and services continue to shape the digital world, many new technologies wait for their debut to take it by storm.</a:t>
            </a:r>
            <a:endParaRPr lang="en-US" dirty="0">
              <a:solidFill>
                <a:srgbClr val="70757A"/>
              </a:solidFill>
              <a:latin typeface="Google Sans"/>
            </a:endParaRPr>
          </a:p>
          <a:p>
            <a:pPr marL="0" indent="0">
              <a:buNone/>
            </a:pPr>
            <a:endParaRPr lang="en-IN" dirty="0"/>
          </a:p>
        </p:txBody>
      </p:sp>
    </p:spTree>
    <p:extLst>
      <p:ext uri="{BB962C8B-B14F-4D97-AF65-F5344CB8AC3E}">
        <p14:creationId xmlns:p14="http://schemas.microsoft.com/office/powerpoint/2010/main" val="173508178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www.w3.org/XML/1998/namespace"/>
    <ds:schemaRef ds:uri="16c05727-aa75-4e4a-9b5f-8a80a1165891"/>
    <ds:schemaRef ds:uri="http://schemas.microsoft.com/office/2006/documentManagement/types"/>
    <ds:schemaRef ds:uri="http://schemas.microsoft.com/sharepoint/v3"/>
    <ds:schemaRef ds:uri="http://purl.org/dc/dcmitype/"/>
    <ds:schemaRef ds:uri="http://purl.org/dc/elements/1.1/"/>
    <ds:schemaRef ds:uri="http://schemas.microsoft.com/office/infopath/2007/PartnerControls"/>
    <ds:schemaRef ds:uri="71af3243-3dd4-4a8d-8c0d-dd76da1f02a5"/>
    <ds:schemaRef ds:uri="http://schemas.microsoft.com/office/2006/metadata/properties"/>
    <ds:schemaRef ds:uri="http://schemas.openxmlformats.org/package/2006/metadata/core-properties"/>
    <ds:schemaRef ds:uri="230e9df3-be65-4c73-a93b-d1236ebd677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 design</Template>
  <TotalTime>4918</TotalTime>
  <Words>2345</Words>
  <Application>Microsoft Office PowerPoint</Application>
  <PresentationFormat>Custom</PresentationFormat>
  <Paragraphs>242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Custom</vt:lpstr>
      <vt:lpstr>Cyber security</vt:lpstr>
      <vt:lpstr>Cyber security</vt:lpstr>
      <vt:lpstr>Wireless networking</vt:lpstr>
      <vt:lpstr>Information gathering</vt:lpstr>
      <vt:lpstr>Email Footprint Analysis</vt:lpstr>
      <vt:lpstr>Domain name system</vt:lpstr>
      <vt:lpstr>Whois information gathering</vt:lpstr>
      <vt:lpstr>Information gathering for engineering attacks</vt:lpstr>
      <vt:lpstr>Emerging Trends And Technologies in Information Gathering</vt:lpstr>
      <vt:lpstr>Vulnerability Identification</vt:lpstr>
      <vt:lpstr>Identify and Name Each Vulnerability</vt:lpstr>
      <vt:lpstr>Assign a common Weakness Enumeration code to Each Vulnerability</vt:lpstr>
      <vt:lpstr>Open Web Application Security Project(oWASP)</vt:lpstr>
      <vt:lpstr>Business impact Assessment</vt:lpstr>
      <vt:lpstr>Potential Consequences of Each Vulnerability</vt:lpstr>
      <vt:lpstr>  conducting Business Impact Assessment</vt:lpstr>
      <vt:lpstr>Assessing The risk To The business</vt:lpstr>
      <vt:lpstr>Vulnerability path and parameter identification</vt:lpstr>
      <vt:lpstr>Types of vulnerability paths and parameter</vt:lpstr>
      <vt:lpstr>Tools and techniques for identifying vulnerability paths and parameter</vt:lpstr>
      <vt:lpstr>Best practices dor vulnerability path and parameter identification</vt:lpstr>
      <vt:lpstr>Challenges and limitations of vulnerability path and parameter identification</vt:lpstr>
      <vt:lpstr>Detail instruction for vulnerability reproduction</vt:lpstr>
      <vt:lpstr>COMPONENTS OF A WELL WRITTEN VULNERABILITY REPRODUCTION INSTRUCTION</vt:lpstr>
      <vt:lpstr>BEST PRACTICES FOR WRITING EFFECTIVE VULNERABILITY REPRODUCTION INSTRUCTIONS</vt:lpstr>
      <vt:lpstr>Challenges and limitations of vulnerability reproduction instruction: - </vt:lpstr>
      <vt:lpstr>Importance of Comprehensive and detailed reporting</vt:lpstr>
      <vt:lpstr>Network security</vt:lpstr>
      <vt:lpstr>Impact of decision making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priya surakala</dc:creator>
  <cp:lastModifiedBy>DELL7</cp:lastModifiedBy>
  <cp:revision>4</cp:revision>
  <dcterms:created xsi:type="dcterms:W3CDTF">2023-07-30T06:35:44Z</dcterms:created>
  <dcterms:modified xsi:type="dcterms:W3CDTF">2023-08-04T04:59:33Z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