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1" r:id="rId2"/>
    <p:sldId id="257" r:id="rId3"/>
    <p:sldId id="258" r:id="rId4"/>
    <p:sldId id="259" r:id="rId5"/>
    <p:sldId id="260" r:id="rId6"/>
    <p:sldId id="285" r:id="rId7"/>
    <p:sldId id="261" r:id="rId8"/>
    <p:sldId id="286" r:id="rId9"/>
    <p:sldId id="270" r:id="rId10"/>
    <p:sldId id="282" r:id="rId11"/>
    <p:sldId id="263" r:id="rId12"/>
    <p:sldId id="283" r:id="rId13"/>
    <p:sldId id="284" r:id="rId14"/>
    <p:sldId id="275" r:id="rId15"/>
    <p:sldId id="273" r:id="rId16"/>
    <p:sldId id="274" r:id="rId17"/>
    <p:sldId id="277" r:id="rId18"/>
    <p:sldId id="278" r:id="rId19"/>
    <p:sldId id="279" r:id="rId20"/>
    <p:sldId id="264" r:id="rId21"/>
    <p:sldId id="280" r:id="rId22"/>
    <p:sldId id="272" r:id="rId23"/>
    <p:sldId id="266"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p:cViewPr varScale="1">
        <p:scale>
          <a:sx n="82" d="100"/>
          <a:sy n="82"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7040BC-83F4-4C8D-B65F-25789BED2B34}"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2700275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7040BC-83F4-4C8D-B65F-25789BED2B34}"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115901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7040BC-83F4-4C8D-B65F-25789BED2B34}"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205479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7040BC-83F4-4C8D-B65F-25789BED2B34}"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A842C48-0B35-42EF-BF37-10382505285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124681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7040BC-83F4-4C8D-B65F-25789BED2B34}"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1385564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7040BC-83F4-4C8D-B65F-25789BED2B34}"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706877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7040BC-83F4-4C8D-B65F-25789BED2B34}"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1395913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040BC-83F4-4C8D-B65F-25789BED2B34}"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191962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37040BC-83F4-4C8D-B65F-25789BED2B34}" type="datetimeFigureOut">
              <a:rPr lang="en-IN" smtClean="0"/>
              <a:t>28-11-2023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A842C48-0B35-42EF-BF37-10382505285C}" type="slidenum">
              <a:rPr lang="en-IN" smtClean="0"/>
              <a:t>‹#›</a:t>
            </a:fld>
            <a:endParaRPr lang="en-IN"/>
          </a:p>
        </p:txBody>
      </p:sp>
    </p:spTree>
    <p:extLst>
      <p:ext uri="{BB962C8B-B14F-4D97-AF65-F5344CB8AC3E}">
        <p14:creationId xmlns:p14="http://schemas.microsoft.com/office/powerpoint/2010/main" val="38603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040BC-83F4-4C8D-B65F-25789BED2B34}"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420884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040BC-83F4-4C8D-B65F-25789BED2B34}" type="datetimeFigureOut">
              <a:rPr lang="en-IN" smtClean="0"/>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227830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040BC-83F4-4C8D-B65F-25789BED2B34}"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813286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7040BC-83F4-4C8D-B65F-25789BED2B34}" type="datetimeFigureOut">
              <a:rPr lang="en-IN" smtClean="0"/>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187190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7040BC-83F4-4C8D-B65F-25789BED2B34}" type="datetimeFigureOut">
              <a:rPr lang="en-IN" smtClean="0"/>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45356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37040BC-83F4-4C8D-B65F-25789BED2B34}" type="datetimeFigureOut">
              <a:rPr lang="en-IN" smtClean="0"/>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51590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7040BC-83F4-4C8D-B65F-25789BED2B34}"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2736874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7040BC-83F4-4C8D-B65F-25789BED2B34}" type="datetimeFigureOut">
              <a:rPr lang="en-IN" smtClean="0"/>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842C48-0B35-42EF-BF37-10382505285C}" type="slidenum">
              <a:rPr lang="en-IN" smtClean="0"/>
              <a:t>‹#›</a:t>
            </a:fld>
            <a:endParaRPr lang="en-IN"/>
          </a:p>
        </p:txBody>
      </p:sp>
    </p:spTree>
    <p:extLst>
      <p:ext uri="{BB962C8B-B14F-4D97-AF65-F5344CB8AC3E}">
        <p14:creationId xmlns:p14="http://schemas.microsoft.com/office/powerpoint/2010/main" val="65589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7040BC-83F4-4C8D-B65F-25789BED2B34}" type="datetimeFigureOut">
              <a:rPr lang="en-IN" smtClean="0"/>
              <a:t>28-11-2023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A842C48-0B35-42EF-BF37-10382505285C}" type="slidenum">
              <a:rPr lang="en-IN" smtClean="0"/>
              <a:t>‹#›</a:t>
            </a:fld>
            <a:endParaRPr lang="en-IN"/>
          </a:p>
        </p:txBody>
      </p:sp>
    </p:spTree>
    <p:extLst>
      <p:ext uri="{BB962C8B-B14F-4D97-AF65-F5344CB8AC3E}">
        <p14:creationId xmlns:p14="http://schemas.microsoft.com/office/powerpoint/2010/main" val="3120911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ixabay.com/en/thank-you-thanks-gratitude-2011012/" TargetMode="External"/><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8" name="Rectangle 17">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C4A7A2AF-872A-5AE3-68EF-1FB807A2F690}"/>
              </a:ext>
            </a:extLst>
          </p:cNvPr>
          <p:cNvSpPr>
            <a:spLocks noGrp="1"/>
          </p:cNvSpPr>
          <p:nvPr>
            <p:ph idx="1"/>
          </p:nvPr>
        </p:nvSpPr>
        <p:spPr>
          <a:xfrm>
            <a:off x="92493" y="2324446"/>
            <a:ext cx="5041628" cy="4185225"/>
          </a:xfrm>
        </p:spPr>
        <p:txBody>
          <a:bodyPr>
            <a:normAutofit/>
          </a:bodyPr>
          <a:lstStyle/>
          <a:p>
            <a:pPr marL="0" indent="0" algn="ctr">
              <a:spcBef>
                <a:spcPts val="2400"/>
              </a:spcBef>
              <a:spcAft>
                <a:spcPts val="1200"/>
              </a:spcAft>
              <a:buNone/>
            </a:pPr>
            <a:r>
              <a:rPr lang="en-US" sz="1700" b="1" dirty="0">
                <a:effectLst/>
                <a:latin typeface="Times New Roman" panose="02020603050405020304" pitchFamily="18" charset="0"/>
                <a:ea typeface="Times New Roman" panose="02020603050405020304" pitchFamily="18" charset="0"/>
                <a:cs typeface="Times New Roman" panose="02020603050405020304" pitchFamily="18" charset="0"/>
              </a:rPr>
              <a:t>PREPARED BY GROUP - 4</a:t>
            </a:r>
            <a:endParaRPr lang="en-IN" sz="1700" b="1"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900"/>
              </a:spcBef>
              <a:spcAft>
                <a:spcPts val="900"/>
              </a:spcAf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SALMAN KHAN</a:t>
            </a:r>
            <a:endParaRPr lang="en-IN" sz="1700" b="1"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900"/>
              </a:spcBef>
              <a:spcAft>
                <a:spcPts val="900"/>
              </a:spcAf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GOWRI ROHITH CHIRRA</a:t>
            </a:r>
            <a:endParaRPr lang="en-IN" sz="1700" b="1"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900"/>
              </a:spcBef>
              <a:spcAft>
                <a:spcPts val="900"/>
              </a:spcAf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RATNESH CHILAMKURTHI</a:t>
            </a:r>
            <a:endParaRPr lang="en-IN" sz="1700" b="1"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900"/>
              </a:spcBef>
              <a:spcAft>
                <a:spcPts val="900"/>
              </a:spcAf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BHANUPRASAD UNNAM </a:t>
            </a:r>
            <a:endParaRPr lang="en-IN" sz="1700" b="1"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900"/>
              </a:spcBef>
              <a:spcAft>
                <a:spcPts val="900"/>
              </a:spcAf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MANIKANTA MODUGULA</a:t>
            </a:r>
            <a:endParaRPr lang="en-IN" sz="1700" b="1"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900"/>
              </a:spcBef>
              <a:spcAft>
                <a:spcPts val="900"/>
              </a:spcAft>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RISHI VARDHAN REDDY NAVARU</a:t>
            </a:r>
            <a:endParaRPr lang="en-IN" sz="17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900"/>
              </a:spcBef>
              <a:spcAft>
                <a:spcPts val="900"/>
              </a:spcAft>
              <a:buNone/>
            </a:pP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r">
              <a:spcBef>
                <a:spcPts val="900"/>
              </a:spcBef>
              <a:spcAft>
                <a:spcPts val="900"/>
              </a:spcAft>
              <a:buNone/>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PROFESSOR: ANKUR ARORA</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400" dirty="0"/>
          </a:p>
        </p:txBody>
      </p:sp>
      <p:pic>
        <p:nvPicPr>
          <p:cNvPr id="19" name="Picture 18" descr="Abstract background of data">
            <a:extLst>
              <a:ext uri="{FF2B5EF4-FFF2-40B4-BE49-F238E27FC236}">
                <a16:creationId xmlns:a16="http://schemas.microsoft.com/office/drawing/2014/main" id="{76825C84-EAF5-AB05-3ABD-0F0AE12365E1}"/>
              </a:ext>
            </a:extLst>
          </p:cNvPr>
          <p:cNvPicPr>
            <a:picLocks noChangeAspect="1"/>
          </p:cNvPicPr>
          <p:nvPr/>
        </p:nvPicPr>
        <p:blipFill rotWithShape="1">
          <a:blip r:embed="rId3"/>
          <a:srcRect l="20798" r="29215" b="-2"/>
          <a:stretch/>
        </p:blipFill>
        <p:spPr>
          <a:xfrm>
            <a:off x="6096000" y="10"/>
            <a:ext cx="6092823" cy="6856310"/>
          </a:xfrm>
          <a:prstGeom prst="rect">
            <a:avLst/>
          </a:prstGeom>
          <a:ln>
            <a:noFill/>
          </a:ln>
          <a:effectLst/>
        </p:spPr>
      </p:pic>
      <p:sp>
        <p:nvSpPr>
          <p:cNvPr id="20" name="Rectangle 19">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A415673-AA26-3089-53F1-6D78763F0EFF}"/>
              </a:ext>
            </a:extLst>
          </p:cNvPr>
          <p:cNvSpPr>
            <a:spLocks noGrp="1"/>
          </p:cNvSpPr>
          <p:nvPr>
            <p:ph type="title"/>
          </p:nvPr>
        </p:nvSpPr>
        <p:spPr>
          <a:xfrm>
            <a:off x="680322" y="1063690"/>
            <a:ext cx="5002022" cy="770476"/>
          </a:xfrm>
        </p:spPr>
        <p:txBody>
          <a:bodyPr>
            <a:normAutofit fontScale="90000"/>
          </a:bodyPr>
          <a:lstStyle/>
          <a:p>
            <a: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t>FUNDAMENTALS  OF  DATA  ANALYTICS</a:t>
            </a:r>
            <a:b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23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300" b="1" dirty="0">
                <a:latin typeface="Times New Roman" panose="02020603050405020304" pitchFamily="18" charset="0"/>
                <a:cs typeface="Times New Roman" panose="02020603050405020304" pitchFamily="18" charset="0"/>
              </a:rPr>
              <a:t>MOBILE PRICE DATA ANALYSIS</a:t>
            </a:r>
            <a:br>
              <a:rPr lang="en-IN" sz="23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3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Tree>
    <p:extLst>
      <p:ext uri="{BB962C8B-B14F-4D97-AF65-F5344CB8AC3E}">
        <p14:creationId xmlns:p14="http://schemas.microsoft.com/office/powerpoint/2010/main" val="2149094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24A425A-8962-91F6-C5D5-B01D3C750427}"/>
              </a:ext>
            </a:extLst>
          </p:cNvPr>
          <p:cNvSpPr>
            <a:spLocks noGrp="1"/>
          </p:cNvSpPr>
          <p:nvPr>
            <p:ph type="title"/>
          </p:nvPr>
        </p:nvSpPr>
        <p:spPr>
          <a:xfrm>
            <a:off x="680321" y="753228"/>
            <a:ext cx="5584677" cy="1080938"/>
          </a:xfrm>
        </p:spPr>
        <p:txBody>
          <a:bodyPr>
            <a:normAutofit/>
          </a:bodyPr>
          <a:lstStyle/>
          <a:p>
            <a:r>
              <a:rPr lang="en-IN">
                <a:solidFill>
                  <a:srgbClr val="FFFFFF"/>
                </a:solidFill>
                <a:latin typeface="Times New Roman" panose="02020603050405020304" pitchFamily="18" charset="0"/>
                <a:cs typeface="Times New Roman" panose="02020603050405020304" pitchFamily="18" charset="0"/>
              </a:rPr>
              <a:t>HYPOTHESIS TESTING</a:t>
            </a:r>
            <a:endParaRPr lang="en-IN">
              <a:solidFill>
                <a:srgbClr val="FFFFFF"/>
              </a:solidFill>
            </a:endParaRPr>
          </a:p>
        </p:txBody>
      </p:sp>
      <p:pic>
        <p:nvPicPr>
          <p:cNvPr id="18"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AFF9AE61-6F6D-6203-A08E-5CC580984F26}"/>
              </a:ext>
            </a:extLst>
          </p:cNvPr>
          <p:cNvSpPr>
            <a:spLocks noGrp="1"/>
          </p:cNvSpPr>
          <p:nvPr>
            <p:ph idx="1"/>
          </p:nvPr>
        </p:nvSpPr>
        <p:spPr>
          <a:xfrm>
            <a:off x="680321" y="2336873"/>
            <a:ext cx="5104843" cy="3599316"/>
          </a:xfrm>
        </p:spPr>
        <p:txBody>
          <a:bodyPr>
            <a:normAutofit fontScale="92500" lnSpcReduction="20000"/>
          </a:bodyPr>
          <a:lstStyle/>
          <a:p>
            <a:pPr>
              <a:spcAft>
                <a:spcPts val="800"/>
              </a:spcAft>
            </a:pP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Objective: To test whether the mean battery power of mobile phones in the dataset is equal to 1200 </a:t>
            </a:r>
            <a:r>
              <a:rPr lang="en-US" sz="1700" kern="100" dirty="0" err="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mAh</a:t>
            </a: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1. Null Hypothesis (H0):</a:t>
            </a:r>
            <a:endParaRPr lang="en-IN" sz="17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H0: The mean battery power is equal to 1200 </a:t>
            </a:r>
            <a:r>
              <a:rPr lang="en-US" sz="1700" kern="100" dirty="0" err="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mAh</a:t>
            </a: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The null hypothesis represents the assumption that the mean battery power of mobile phones in the dataset is 1200 </a:t>
            </a:r>
            <a:r>
              <a:rPr lang="en-US" sz="1700" kern="100" dirty="0" err="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mAh</a:t>
            </a: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2. Alternative Hypothesis (Ha):</a:t>
            </a:r>
            <a:endParaRPr lang="en-IN" sz="17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Symbol" panose="05050102010706020507" pitchFamily="18" charset="2"/>
              <a:buChar char=""/>
            </a:pP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Ha: The mean battery power is not equal to 1200 </a:t>
            </a:r>
            <a:r>
              <a:rPr lang="en-US" sz="1700" kern="100" dirty="0" err="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mAh</a:t>
            </a: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800"/>
              </a:spcAft>
              <a:buFont typeface="Symbol" panose="05050102010706020507" pitchFamily="18" charset="2"/>
              <a:buChar char=""/>
            </a:pP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The alternative hypothesis is a two-tailed statement indicating that the mean battery power differs from 1200 </a:t>
            </a:r>
            <a:r>
              <a:rPr lang="en-US" sz="1700" kern="100" dirty="0" err="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mAh</a:t>
            </a:r>
            <a:r>
              <a:rPr lang="en-US" sz="17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in either direction.</a:t>
            </a:r>
            <a:endParaRPr lang="en-IN" sz="17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solidFill>
                <a:srgbClr val="FFFFFF"/>
              </a:solidFill>
            </a:endParaRPr>
          </a:p>
        </p:txBody>
      </p:sp>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3">
            <a:extLst>
              <a:ext uri="{FF2B5EF4-FFF2-40B4-BE49-F238E27FC236}">
                <a16:creationId xmlns:a16="http://schemas.microsoft.com/office/drawing/2014/main" id="{8B32A68A-26C1-116E-EB1A-939F11701421}"/>
              </a:ext>
            </a:extLst>
          </p:cNvPr>
          <p:cNvGraphicFramePr>
            <a:graphicFrameLocks/>
          </p:cNvGraphicFramePr>
          <p:nvPr>
            <p:extLst>
              <p:ext uri="{D42A27DB-BD31-4B8C-83A1-F6EECF244321}">
                <p14:modId xmlns:p14="http://schemas.microsoft.com/office/powerpoint/2010/main" val="1934187083"/>
              </p:ext>
            </p:extLst>
          </p:nvPr>
        </p:nvGraphicFramePr>
        <p:xfrm>
          <a:off x="7043933" y="969465"/>
          <a:ext cx="4178420" cy="5152755"/>
        </p:xfrm>
        <a:graphic>
          <a:graphicData uri="http://schemas.openxmlformats.org/drawingml/2006/table">
            <a:tbl>
              <a:tblPr firstRow="1" bandRow="1">
                <a:solidFill>
                  <a:srgbClr val="404040"/>
                </a:solidFill>
                <a:tableStyleId>{5C22544A-7EE6-4342-B048-85BDC9FD1C3A}</a:tableStyleId>
              </a:tblPr>
              <a:tblGrid>
                <a:gridCol w="1567542">
                  <a:extLst>
                    <a:ext uri="{9D8B030D-6E8A-4147-A177-3AD203B41FA5}">
                      <a16:colId xmlns:a16="http://schemas.microsoft.com/office/drawing/2014/main" val="641619206"/>
                    </a:ext>
                  </a:extLst>
                </a:gridCol>
                <a:gridCol w="2610878">
                  <a:extLst>
                    <a:ext uri="{9D8B030D-6E8A-4147-A177-3AD203B41FA5}">
                      <a16:colId xmlns:a16="http://schemas.microsoft.com/office/drawing/2014/main" val="1708328611"/>
                    </a:ext>
                  </a:extLst>
                </a:gridCol>
              </a:tblGrid>
              <a:tr h="800598">
                <a:tc>
                  <a:txBody>
                    <a:bodyPr/>
                    <a:lstStyle/>
                    <a:p>
                      <a:endParaRPr lang="en-IN" sz="2100" b="0" cap="none" spc="0">
                        <a:solidFill>
                          <a:schemeClr val="bg1"/>
                        </a:solidFill>
                      </a:endParaRPr>
                    </a:p>
                  </a:txBody>
                  <a:tcPr marL="76757" marR="76757" marT="117836" marB="38379" anchor="ctr">
                    <a:lnL w="12700" cmpd="sng">
                      <a:noFill/>
                    </a:lnL>
                    <a:lnR w="12700" cmpd="sng">
                      <a:noFill/>
                    </a:lnR>
                    <a:lnT w="19050" cap="flat" cmpd="sng" algn="ctr">
                      <a:noFill/>
                      <a:prstDash val="solid"/>
                    </a:lnT>
                    <a:lnB w="38100" cmpd="sng">
                      <a:noFill/>
                    </a:lnB>
                    <a:solidFill>
                      <a:schemeClr val="accent2"/>
                    </a:solidFill>
                  </a:tcPr>
                </a:tc>
                <a:tc>
                  <a:txBody>
                    <a:bodyPr/>
                    <a:lstStyle/>
                    <a:p>
                      <a:r>
                        <a:rPr lang="en-IN" sz="2100" b="0" cap="none" spc="0">
                          <a:solidFill>
                            <a:schemeClr val="bg1"/>
                          </a:solidFill>
                          <a:latin typeface="Times New Roman" panose="02020603050405020304" pitchFamily="18" charset="0"/>
                          <a:cs typeface="Times New Roman" panose="02020603050405020304" pitchFamily="18" charset="0"/>
                        </a:rPr>
                        <a:t>Battery Power Comparison</a:t>
                      </a:r>
                    </a:p>
                  </a:txBody>
                  <a:tcPr marL="76757" marR="76757" marT="117836" marB="38379"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389166520"/>
                  </a:ext>
                </a:extLst>
              </a:tr>
              <a:tr h="1470493">
                <a:tc>
                  <a:txBody>
                    <a:bodyPr/>
                    <a:lstStyle/>
                    <a:p>
                      <a:r>
                        <a:rPr lang="en-IN" sz="1500" cap="none" spc="0">
                          <a:solidFill>
                            <a:schemeClr val="bg1"/>
                          </a:solidFill>
                          <a:latin typeface="Times New Roman" panose="02020603050405020304" pitchFamily="18" charset="0"/>
                          <a:cs typeface="Times New Roman" panose="02020603050405020304" pitchFamily="18" charset="0"/>
                        </a:rPr>
                        <a:t>Objective</a:t>
                      </a:r>
                    </a:p>
                  </a:txBody>
                  <a:tcPr marL="76757" marR="76757" marT="117836" marB="383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r>
                        <a:rPr lang="en-US" sz="1500" cap="none" spc="0" dirty="0">
                          <a:solidFill>
                            <a:schemeClr val="bg1"/>
                          </a:solidFill>
                          <a:latin typeface="Times New Roman" panose="02020603050405020304" pitchFamily="18" charset="0"/>
                          <a:cs typeface="Times New Roman" panose="02020603050405020304" pitchFamily="18" charset="0"/>
                        </a:rPr>
                        <a:t>Test whether there is a significant difference in the mean battery power  mobile phones or not compared to the 1200mah battery mean capacity.</a:t>
                      </a:r>
                      <a:endParaRPr lang="en-IN" sz="1500" cap="none" spc="0" dirty="0">
                        <a:solidFill>
                          <a:schemeClr val="bg1"/>
                        </a:solidFill>
                        <a:latin typeface="Times New Roman" panose="02020603050405020304" pitchFamily="18" charset="0"/>
                        <a:cs typeface="Times New Roman" panose="02020603050405020304" pitchFamily="18" charset="0"/>
                      </a:endParaRPr>
                    </a:p>
                  </a:txBody>
                  <a:tcPr marL="76757" marR="76757" marT="117836" marB="38379">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419181348"/>
                  </a:ext>
                </a:extLst>
              </a:tr>
              <a:tr h="649378">
                <a:tc>
                  <a:txBody>
                    <a:bodyPr/>
                    <a:lstStyle/>
                    <a:p>
                      <a:r>
                        <a:rPr lang="en-IN" sz="1500" cap="none" spc="0">
                          <a:solidFill>
                            <a:schemeClr val="bg1"/>
                          </a:solidFill>
                          <a:latin typeface="Times New Roman" panose="02020603050405020304" pitchFamily="18" charset="0"/>
                          <a:cs typeface="Times New Roman" panose="02020603050405020304" pitchFamily="18" charset="0"/>
                        </a:rPr>
                        <a:t>Significance Level (</a:t>
                      </a:r>
                      <a:r>
                        <a:rPr lang="el-GR" sz="1500" cap="none" spc="0">
                          <a:solidFill>
                            <a:schemeClr val="bg1"/>
                          </a:solidFill>
                          <a:latin typeface="Times New Roman" panose="02020603050405020304" pitchFamily="18" charset="0"/>
                          <a:cs typeface="Times New Roman" panose="02020603050405020304" pitchFamily="18" charset="0"/>
                        </a:rPr>
                        <a:t>α)</a:t>
                      </a:r>
                      <a:endParaRPr lang="en-IN" sz="1500" cap="none" spc="0">
                        <a:solidFill>
                          <a:schemeClr val="bg1"/>
                        </a:solidFill>
                        <a:latin typeface="Times New Roman" panose="02020603050405020304" pitchFamily="18" charset="0"/>
                        <a:cs typeface="Times New Roman" panose="02020603050405020304" pitchFamily="18" charset="0"/>
                      </a:endParaRPr>
                    </a:p>
                  </a:txBody>
                  <a:tcPr marL="76757" marR="76757" marT="117836" marB="383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l-GR" sz="1500" cap="none" spc="0">
                          <a:solidFill>
                            <a:schemeClr val="bg1"/>
                          </a:solidFill>
                          <a:latin typeface="Times New Roman" panose="02020603050405020304" pitchFamily="18" charset="0"/>
                          <a:cs typeface="Times New Roman" panose="02020603050405020304" pitchFamily="18" charset="0"/>
                        </a:rPr>
                        <a:t>α = 0.05 (5%)</a:t>
                      </a:r>
                      <a:endParaRPr lang="en-IN" sz="1500" cap="none" spc="0">
                        <a:solidFill>
                          <a:schemeClr val="bg1"/>
                        </a:solidFill>
                        <a:latin typeface="Times New Roman" panose="02020603050405020304" pitchFamily="18" charset="0"/>
                        <a:cs typeface="Times New Roman" panose="02020603050405020304" pitchFamily="18" charset="0"/>
                      </a:endParaRPr>
                    </a:p>
                  </a:txBody>
                  <a:tcPr marL="76757" marR="76757" marT="117836" marB="383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899211947"/>
                  </a:ext>
                </a:extLst>
              </a:tr>
              <a:tr h="649378">
                <a:tc>
                  <a:txBody>
                    <a:bodyPr/>
                    <a:lstStyle/>
                    <a:p>
                      <a:r>
                        <a:rPr lang="en-IN" sz="1500" cap="none" spc="0">
                          <a:solidFill>
                            <a:schemeClr val="bg1"/>
                          </a:solidFill>
                          <a:latin typeface="Times New Roman" panose="02020603050405020304" pitchFamily="18" charset="0"/>
                          <a:cs typeface="Times New Roman" panose="02020603050405020304" pitchFamily="18" charset="0"/>
                        </a:rPr>
                        <a:t>Test Statistic (Z-statistic)</a:t>
                      </a:r>
                    </a:p>
                  </a:txBody>
                  <a:tcPr marL="76757" marR="76757" marT="117836" marB="383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r>
                        <a:rPr lang="en-US" sz="15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3.920183</a:t>
                      </a:r>
                      <a:endParaRPr lang="en-IN" sz="1500" cap="none" spc="0">
                        <a:solidFill>
                          <a:schemeClr val="bg1"/>
                        </a:solidFill>
                        <a:latin typeface="Times New Roman" panose="02020603050405020304" pitchFamily="18" charset="0"/>
                        <a:cs typeface="Times New Roman" panose="02020603050405020304" pitchFamily="18" charset="0"/>
                      </a:endParaRPr>
                    </a:p>
                  </a:txBody>
                  <a:tcPr marL="76757" marR="76757" marT="117836" marB="38379">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598812744"/>
                  </a:ext>
                </a:extLst>
              </a:tr>
              <a:tr h="422549">
                <a:tc>
                  <a:txBody>
                    <a:bodyPr/>
                    <a:lstStyle/>
                    <a:p>
                      <a:r>
                        <a:rPr lang="en-IN" sz="1500" cap="none" spc="0">
                          <a:solidFill>
                            <a:schemeClr val="bg1"/>
                          </a:solidFill>
                          <a:latin typeface="Times New Roman" panose="02020603050405020304" pitchFamily="18" charset="0"/>
                          <a:cs typeface="Times New Roman" panose="02020603050405020304" pitchFamily="18" charset="0"/>
                        </a:rPr>
                        <a:t> P-value</a:t>
                      </a:r>
                    </a:p>
                  </a:txBody>
                  <a:tcPr marL="76757" marR="76757" marT="117836" marB="383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US" sz="1500" kern="100"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8.848183e-05</a:t>
                      </a:r>
                      <a:endParaRPr lang="en-IN" sz="1500" cap="none" spc="0">
                        <a:solidFill>
                          <a:schemeClr val="bg1"/>
                        </a:solidFill>
                        <a:latin typeface="Times New Roman" panose="02020603050405020304" pitchFamily="18" charset="0"/>
                        <a:cs typeface="Times New Roman" panose="02020603050405020304" pitchFamily="18" charset="0"/>
                      </a:endParaRPr>
                    </a:p>
                  </a:txBody>
                  <a:tcPr marL="76757" marR="76757" marT="117836" marB="38379">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255255950"/>
                  </a:ext>
                </a:extLst>
              </a:tr>
              <a:tr h="1103037">
                <a:tc>
                  <a:txBody>
                    <a:bodyPr/>
                    <a:lstStyle/>
                    <a:p>
                      <a:r>
                        <a:rPr lang="en-IN" sz="1500" cap="none" spc="0">
                          <a:solidFill>
                            <a:schemeClr val="bg1"/>
                          </a:solidFill>
                          <a:latin typeface="Times New Roman" panose="02020603050405020304" pitchFamily="18" charset="0"/>
                          <a:cs typeface="Times New Roman" panose="02020603050405020304" pitchFamily="18" charset="0"/>
                        </a:rPr>
                        <a:t>Decision</a:t>
                      </a:r>
                    </a:p>
                  </a:txBody>
                  <a:tcPr marL="76757" marR="76757" marT="117836" marB="38379">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r>
                        <a:rPr lang="en-US" sz="1500" cap="none" spc="0" dirty="0">
                          <a:solidFill>
                            <a:schemeClr val="bg1"/>
                          </a:solidFill>
                          <a:latin typeface="Times New Roman" panose="02020603050405020304" pitchFamily="18" charset="0"/>
                          <a:cs typeface="Times New Roman" panose="02020603050405020304" pitchFamily="18" charset="0"/>
                        </a:rPr>
                        <a:t>Since the p-value ( 8.84813e-05) is lesser than the significance level (α = 0.05),  reject the null hypothesis.</a:t>
                      </a:r>
                      <a:endParaRPr lang="en-IN" sz="1500" cap="none" spc="0" dirty="0">
                        <a:solidFill>
                          <a:schemeClr val="bg1"/>
                        </a:solidFill>
                        <a:latin typeface="Times New Roman" panose="02020603050405020304" pitchFamily="18" charset="0"/>
                        <a:cs typeface="Times New Roman" panose="02020603050405020304" pitchFamily="18" charset="0"/>
                      </a:endParaRPr>
                    </a:p>
                  </a:txBody>
                  <a:tcPr marL="76757" marR="76757" marT="117836" marB="38379">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931703600"/>
                  </a:ext>
                </a:extLst>
              </a:tr>
            </a:tbl>
          </a:graphicData>
        </a:graphic>
      </p:graphicFrame>
    </p:spTree>
    <p:extLst>
      <p:ext uri="{BB962C8B-B14F-4D97-AF65-F5344CB8AC3E}">
        <p14:creationId xmlns:p14="http://schemas.microsoft.com/office/powerpoint/2010/main" val="405100212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3C5E4E21-0CE6-C03F-490B-9032D969DFA6}"/>
              </a:ext>
            </a:extLst>
          </p:cNvPr>
          <p:cNvSpPr>
            <a:spLocks noGrp="1"/>
          </p:cNvSpPr>
          <p:nvPr>
            <p:ph sz="half" idx="4294967295"/>
          </p:nvPr>
        </p:nvSpPr>
        <p:spPr>
          <a:xfrm>
            <a:off x="276224" y="615820"/>
            <a:ext cx="10182225" cy="5803640"/>
          </a:xfrm>
        </p:spPr>
        <p:txBody>
          <a:bodyPr>
            <a:normAutofit fontScale="92500"/>
          </a:bodyPr>
          <a:lstStyle/>
          <a:p>
            <a:pPr algn="just">
              <a:lnSpc>
                <a:spcPct val="150000"/>
              </a:lnSpc>
              <a:spcAft>
                <a:spcPts val="800"/>
              </a:spcAft>
            </a:pPr>
            <a:r>
              <a:rPr lang="en-US" sz="2500" kern="100" dirty="0">
                <a:latin typeface="Times New Roman" panose="02020603050405020304" pitchFamily="18" charset="0"/>
                <a:ea typeface="Calibri" panose="020F0502020204030204" pitchFamily="34" charset="0"/>
                <a:cs typeface="Times New Roman" panose="02020603050405020304" pitchFamily="18" charset="0"/>
              </a:rPr>
              <a:t>3</a:t>
            </a: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 Z test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The p-value obtained from the test was approximately 8.848183e-05, which is significantly smaller than the chosen significance level (α = 0.05). This low p-value led me to reject the null hypothesis.</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The test statistic (Z-score) was approximately 3.920183, indicating a substantial difference from the assumed mean value.</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500" kern="100" dirty="0">
                <a:latin typeface="Times New Roman" panose="02020603050405020304" pitchFamily="18" charset="0"/>
                <a:ea typeface="Calibri" panose="020F0502020204030204" pitchFamily="34" charset="0"/>
                <a:cs typeface="Times New Roman" panose="02020603050405020304" pitchFamily="18" charset="0"/>
              </a:rPr>
              <a:t>4</a:t>
            </a: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 Conclusion</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Based on the analysis, there is sufficient evidence to conclude that the mean battery power of mobile phones in the dataset is not equal to 1200 </a:t>
            </a:r>
            <a:r>
              <a:rPr lang="en-US" sz="2500" kern="100" dirty="0" err="1">
                <a:effectLst/>
                <a:latin typeface="Times New Roman" panose="02020603050405020304" pitchFamily="18" charset="0"/>
                <a:ea typeface="Calibri" panose="020F0502020204030204" pitchFamily="34" charset="0"/>
                <a:cs typeface="Times New Roman" panose="02020603050405020304" pitchFamily="18" charset="0"/>
              </a:rPr>
              <a:t>mAh</a:t>
            </a:r>
            <a:r>
              <a:rPr lang="en-US" sz="25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558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6F366EF-8E7F-0590-420E-41F4D6E77316}"/>
              </a:ext>
            </a:extLst>
          </p:cNvPr>
          <p:cNvSpPr>
            <a:spLocks noGrp="1"/>
          </p:cNvSpPr>
          <p:nvPr>
            <p:ph type="title"/>
          </p:nvPr>
        </p:nvSpPr>
        <p:spPr>
          <a:xfrm>
            <a:off x="680321" y="753228"/>
            <a:ext cx="5584677" cy="1080938"/>
          </a:xfrm>
        </p:spPr>
        <p:txBody>
          <a:bodyPr>
            <a:normAutofit/>
          </a:bodyPr>
          <a:lstStyle/>
          <a:p>
            <a:r>
              <a:rPr lang="en-IN">
                <a:solidFill>
                  <a:srgbClr val="FFFFFF"/>
                </a:solidFill>
              </a:rPr>
              <a:t> T-test</a:t>
            </a:r>
          </a:p>
        </p:txBody>
      </p:sp>
      <p:pic>
        <p:nvPicPr>
          <p:cNvPr id="17" name="Picture 16">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264421AD-D5D3-828C-ED9F-CCC300B50CB4}"/>
              </a:ext>
            </a:extLst>
          </p:cNvPr>
          <p:cNvSpPr>
            <a:spLocks noGrp="1"/>
          </p:cNvSpPr>
          <p:nvPr>
            <p:ph idx="1"/>
          </p:nvPr>
        </p:nvSpPr>
        <p:spPr>
          <a:xfrm>
            <a:off x="279919" y="2113873"/>
            <a:ext cx="5505246" cy="4482870"/>
          </a:xfrm>
        </p:spPr>
        <p:txBody>
          <a:bodyPr>
            <a:normAutofit fontScale="92500" lnSpcReduction="10000"/>
          </a:bodyPr>
          <a:lstStyle/>
          <a:p>
            <a:pPr>
              <a:spcAft>
                <a:spcPts val="800"/>
              </a:spcAft>
            </a:pPr>
            <a:r>
              <a:rPr lang="en-US" sz="15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We performed a hypothesis test to investigate whether phones with 4G support have a significantly different average RAM compared to phones without 4G support. </a:t>
            </a:r>
            <a:endParaRPr lang="en-IN" sz="15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5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Objective: To test whether there is a significant difference in the mean RAM between mobile phones with 4G support and those without 4G support.</a:t>
            </a:r>
            <a:endParaRPr lang="en-IN" sz="15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5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1. Null Hypothesis (H0):</a:t>
            </a:r>
            <a:endParaRPr lang="en-IN" sz="15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5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H0: The mean RAM of mobile phones with 4G support is equal to the mean RAM of mobile phones without 4G support.</a:t>
            </a:r>
            <a:endParaRPr lang="en-IN" sz="15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sz="15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The null hypothesis assumes no difference in the mean RAM between the two groups.</a:t>
            </a:r>
            <a:endParaRPr lang="en-IN" sz="15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US" sz="15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2. Alternative Hypothesis (Ha):</a:t>
            </a:r>
            <a:endParaRPr lang="en-IN" sz="15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US" sz="15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Ha: The mean RAM of mobile phones with 4G support is not equal to the mean RAM of mobile phones without 4G support.</a:t>
            </a:r>
            <a:endParaRPr lang="en-IN" sz="15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sz="15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The alternative hypothesis is two-tailed, indicating that there is a difference in mean RAM between the two groups.</a:t>
            </a:r>
            <a:endParaRPr lang="en-IN" sz="15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000" dirty="0">
              <a:solidFill>
                <a:srgbClr val="FFFFFF"/>
              </a:solidFill>
            </a:endParaRPr>
          </a:p>
        </p:txBody>
      </p:sp>
      <p:sp useBgFill="1">
        <p:nvSpPr>
          <p:cNvPr id="19" name="Rectangle 18">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C8F83C8-AA34-67DE-4858-48F9C2EF05A7}"/>
              </a:ext>
            </a:extLst>
          </p:cNvPr>
          <p:cNvGraphicFramePr>
            <a:graphicFrameLocks/>
          </p:cNvGraphicFramePr>
          <p:nvPr>
            <p:extLst>
              <p:ext uri="{D42A27DB-BD31-4B8C-83A1-F6EECF244321}">
                <p14:modId xmlns:p14="http://schemas.microsoft.com/office/powerpoint/2010/main" val="2573743801"/>
              </p:ext>
            </p:extLst>
          </p:nvPr>
        </p:nvGraphicFramePr>
        <p:xfrm>
          <a:off x="7043933" y="1247783"/>
          <a:ext cx="4178420" cy="4571762"/>
        </p:xfrm>
        <a:graphic>
          <a:graphicData uri="http://schemas.openxmlformats.org/drawingml/2006/table">
            <a:tbl>
              <a:tblPr firstRow="1" bandRow="1">
                <a:tableStyleId>{8EC20E35-A176-4012-BC5E-935CFFF8708E}</a:tableStyleId>
              </a:tblPr>
              <a:tblGrid>
                <a:gridCol w="1441347">
                  <a:extLst>
                    <a:ext uri="{9D8B030D-6E8A-4147-A177-3AD203B41FA5}">
                      <a16:colId xmlns:a16="http://schemas.microsoft.com/office/drawing/2014/main" val="641619206"/>
                    </a:ext>
                  </a:extLst>
                </a:gridCol>
                <a:gridCol w="2737073">
                  <a:extLst>
                    <a:ext uri="{9D8B030D-6E8A-4147-A177-3AD203B41FA5}">
                      <a16:colId xmlns:a16="http://schemas.microsoft.com/office/drawing/2014/main" val="1708328611"/>
                    </a:ext>
                  </a:extLst>
                </a:gridCol>
              </a:tblGrid>
              <a:tr h="384283">
                <a:tc>
                  <a:txBody>
                    <a:bodyPr/>
                    <a:lstStyle/>
                    <a:p>
                      <a:endParaRPr lang="en-IN" sz="1600"/>
                    </a:p>
                  </a:txBody>
                  <a:tcPr marL="77785" marR="77785" marT="38893" marB="38893"/>
                </a:tc>
                <a:tc>
                  <a:txBody>
                    <a:bodyPr/>
                    <a:lstStyle/>
                    <a:p>
                      <a:r>
                        <a:rPr lang="en-IN" sz="1700"/>
                        <a:t> RAM Comparison</a:t>
                      </a:r>
                      <a:endParaRPr lang="en-IN" sz="1700">
                        <a:latin typeface="Times New Roman" panose="02020603050405020304" pitchFamily="18" charset="0"/>
                        <a:cs typeface="Times New Roman" panose="02020603050405020304" pitchFamily="18" charset="0"/>
                      </a:endParaRPr>
                    </a:p>
                  </a:txBody>
                  <a:tcPr marL="77785" marR="77785" marT="38893" marB="38893"/>
                </a:tc>
                <a:extLst>
                  <a:ext uri="{0D108BD9-81ED-4DB2-BD59-A6C34878D82A}">
                    <a16:rowId xmlns:a16="http://schemas.microsoft.com/office/drawing/2014/main" val="1389166520"/>
                  </a:ext>
                </a:extLst>
              </a:tr>
              <a:tr h="1319694">
                <a:tc>
                  <a:txBody>
                    <a:bodyPr/>
                    <a:lstStyle/>
                    <a:p>
                      <a:r>
                        <a:rPr lang="en-IN" sz="1600"/>
                        <a:t>Objective</a:t>
                      </a:r>
                      <a:endParaRPr lang="en-IN" sz="1600">
                        <a:latin typeface="Times New Roman" panose="02020603050405020304" pitchFamily="18" charset="0"/>
                        <a:cs typeface="Times New Roman" panose="02020603050405020304" pitchFamily="18" charset="0"/>
                      </a:endParaRPr>
                    </a:p>
                  </a:txBody>
                  <a:tcPr marL="77785" marR="77785" marT="38893" marB="38893"/>
                </a:tc>
                <a:tc>
                  <a:txBody>
                    <a:bodyPr/>
                    <a:lstStyle/>
                    <a:p>
                      <a:r>
                        <a:rPr lang="en-US" sz="1600"/>
                        <a:t>Test whether there is a significant difference in the mean RAM between mobile phones with 4G support and those without 4G support.</a:t>
                      </a:r>
                      <a:endParaRPr lang="en-IN" sz="1600">
                        <a:latin typeface="Times New Roman" panose="02020603050405020304" pitchFamily="18" charset="0"/>
                        <a:cs typeface="Times New Roman" panose="02020603050405020304" pitchFamily="18" charset="0"/>
                      </a:endParaRPr>
                    </a:p>
                  </a:txBody>
                  <a:tcPr marL="77785" marR="77785" marT="38893" marB="38893"/>
                </a:tc>
                <a:extLst>
                  <a:ext uri="{0D108BD9-81ED-4DB2-BD59-A6C34878D82A}">
                    <a16:rowId xmlns:a16="http://schemas.microsoft.com/office/drawing/2014/main" val="1419181348"/>
                  </a:ext>
                </a:extLst>
              </a:tr>
              <a:tr h="603209">
                <a:tc>
                  <a:txBody>
                    <a:bodyPr/>
                    <a:lstStyle/>
                    <a:p>
                      <a:r>
                        <a:rPr lang="en-IN" sz="1600"/>
                        <a:t>Significance Level (</a:t>
                      </a:r>
                      <a:r>
                        <a:rPr lang="el-GR" sz="1600"/>
                        <a:t>α)</a:t>
                      </a:r>
                      <a:endParaRPr lang="en-IN" sz="1600">
                        <a:latin typeface="Times New Roman" panose="02020603050405020304" pitchFamily="18" charset="0"/>
                        <a:cs typeface="Times New Roman" panose="02020603050405020304" pitchFamily="18" charset="0"/>
                      </a:endParaRPr>
                    </a:p>
                  </a:txBody>
                  <a:tcPr marL="77785" marR="77785" marT="38893" marB="38893"/>
                </a:tc>
                <a:tc>
                  <a:txBody>
                    <a:bodyPr/>
                    <a:lstStyle/>
                    <a:p>
                      <a:r>
                        <a:rPr lang="el-GR" sz="1600"/>
                        <a:t>α = 0.05 (5%)</a:t>
                      </a:r>
                      <a:endParaRPr lang="en-IN" sz="1600">
                        <a:latin typeface="Times New Roman" panose="02020603050405020304" pitchFamily="18" charset="0"/>
                        <a:cs typeface="Times New Roman" panose="02020603050405020304" pitchFamily="18" charset="0"/>
                      </a:endParaRPr>
                    </a:p>
                  </a:txBody>
                  <a:tcPr marL="77785" marR="77785" marT="38893" marB="38893"/>
                </a:tc>
                <a:extLst>
                  <a:ext uri="{0D108BD9-81ED-4DB2-BD59-A6C34878D82A}">
                    <a16:rowId xmlns:a16="http://schemas.microsoft.com/office/drawing/2014/main" val="2899211947"/>
                  </a:ext>
                </a:extLst>
              </a:tr>
              <a:tr h="603209">
                <a:tc>
                  <a:txBody>
                    <a:bodyPr/>
                    <a:lstStyle/>
                    <a:p>
                      <a:r>
                        <a:rPr lang="en-IN" sz="1600"/>
                        <a:t>Test Statistic (t-statistic)</a:t>
                      </a:r>
                      <a:endParaRPr lang="en-IN" sz="1600">
                        <a:latin typeface="Times New Roman" panose="02020603050405020304" pitchFamily="18" charset="0"/>
                        <a:cs typeface="Times New Roman" panose="02020603050405020304" pitchFamily="18" charset="0"/>
                      </a:endParaRPr>
                    </a:p>
                  </a:txBody>
                  <a:tcPr marL="77785" marR="77785" marT="38893" marB="38893"/>
                </a:tc>
                <a:tc>
                  <a:txBody>
                    <a:bodyPr/>
                    <a:lstStyle/>
                    <a:p>
                      <a:r>
                        <a:rPr lang="en-IN" sz="1600"/>
                        <a:t>0.32713</a:t>
                      </a:r>
                      <a:endParaRPr lang="en-IN" sz="1600">
                        <a:latin typeface="Times New Roman" panose="02020603050405020304" pitchFamily="18" charset="0"/>
                        <a:cs typeface="Times New Roman" panose="02020603050405020304" pitchFamily="18" charset="0"/>
                      </a:endParaRPr>
                    </a:p>
                  </a:txBody>
                  <a:tcPr marL="77785" marR="77785" marT="38893" marB="38893"/>
                </a:tc>
                <a:extLst>
                  <a:ext uri="{0D108BD9-81ED-4DB2-BD59-A6C34878D82A}">
                    <a16:rowId xmlns:a16="http://schemas.microsoft.com/office/drawing/2014/main" val="1598812744"/>
                  </a:ext>
                </a:extLst>
              </a:tr>
              <a:tr h="364381">
                <a:tc>
                  <a:txBody>
                    <a:bodyPr/>
                    <a:lstStyle/>
                    <a:p>
                      <a:r>
                        <a:rPr lang="en-IN" sz="1600"/>
                        <a:t> P-value</a:t>
                      </a:r>
                      <a:endParaRPr lang="en-IN" sz="1600">
                        <a:latin typeface="Times New Roman" panose="02020603050405020304" pitchFamily="18" charset="0"/>
                        <a:cs typeface="Times New Roman" panose="02020603050405020304" pitchFamily="18" charset="0"/>
                      </a:endParaRPr>
                    </a:p>
                  </a:txBody>
                  <a:tcPr marL="77785" marR="77785" marT="38893" marB="38893"/>
                </a:tc>
                <a:tc>
                  <a:txBody>
                    <a:bodyPr/>
                    <a:lstStyle/>
                    <a:p>
                      <a:r>
                        <a:rPr lang="en-IN" sz="1600"/>
                        <a:t>0.7436</a:t>
                      </a:r>
                      <a:endParaRPr lang="en-IN" sz="1600">
                        <a:latin typeface="Times New Roman" panose="02020603050405020304" pitchFamily="18" charset="0"/>
                        <a:cs typeface="Times New Roman" panose="02020603050405020304" pitchFamily="18" charset="0"/>
                      </a:endParaRPr>
                    </a:p>
                  </a:txBody>
                  <a:tcPr marL="77785" marR="77785" marT="38893" marB="38893"/>
                </a:tc>
                <a:extLst>
                  <a:ext uri="{0D108BD9-81ED-4DB2-BD59-A6C34878D82A}">
                    <a16:rowId xmlns:a16="http://schemas.microsoft.com/office/drawing/2014/main" val="4255255950"/>
                  </a:ext>
                </a:extLst>
              </a:tr>
              <a:tr h="1080866">
                <a:tc>
                  <a:txBody>
                    <a:bodyPr/>
                    <a:lstStyle/>
                    <a:p>
                      <a:r>
                        <a:rPr lang="en-IN" sz="1600"/>
                        <a:t>Decision</a:t>
                      </a:r>
                      <a:endParaRPr lang="en-IN" sz="1600">
                        <a:latin typeface="Times New Roman" panose="02020603050405020304" pitchFamily="18" charset="0"/>
                        <a:cs typeface="Times New Roman" panose="02020603050405020304" pitchFamily="18" charset="0"/>
                      </a:endParaRPr>
                    </a:p>
                  </a:txBody>
                  <a:tcPr marL="77785" marR="77785" marT="38893" marB="38893"/>
                </a:tc>
                <a:tc>
                  <a:txBody>
                    <a:bodyPr/>
                    <a:lstStyle/>
                    <a:p>
                      <a:r>
                        <a:rPr lang="en-US" sz="1600"/>
                        <a:t>Since the p-value (0.7436) is greater than the significance level (α = 0.05), we fail to reject the null hypothesis.</a:t>
                      </a:r>
                      <a:endParaRPr lang="en-IN" sz="1600">
                        <a:latin typeface="Times New Roman" panose="02020603050405020304" pitchFamily="18" charset="0"/>
                        <a:cs typeface="Times New Roman" panose="02020603050405020304" pitchFamily="18" charset="0"/>
                      </a:endParaRPr>
                    </a:p>
                  </a:txBody>
                  <a:tcPr marL="77785" marR="77785" marT="38893" marB="38893"/>
                </a:tc>
                <a:extLst>
                  <a:ext uri="{0D108BD9-81ED-4DB2-BD59-A6C34878D82A}">
                    <a16:rowId xmlns:a16="http://schemas.microsoft.com/office/drawing/2014/main" val="931703600"/>
                  </a:ext>
                </a:extLst>
              </a:tr>
            </a:tbl>
          </a:graphicData>
        </a:graphic>
      </p:graphicFrame>
    </p:spTree>
    <p:extLst>
      <p:ext uri="{BB962C8B-B14F-4D97-AF65-F5344CB8AC3E}">
        <p14:creationId xmlns:p14="http://schemas.microsoft.com/office/powerpoint/2010/main" val="295205275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710E2AB-7229-A5F1-AE80-45070F0B47B2}"/>
              </a:ext>
            </a:extLst>
          </p:cNvPr>
          <p:cNvSpPr>
            <a:spLocks noGrp="1"/>
          </p:cNvSpPr>
          <p:nvPr>
            <p:ph type="body" sz="half" idx="4294967295"/>
          </p:nvPr>
        </p:nvSpPr>
        <p:spPr>
          <a:xfrm>
            <a:off x="401216" y="662473"/>
            <a:ext cx="9815934" cy="5619265"/>
          </a:xfrm>
        </p:spPr>
        <p:txBody>
          <a:bodyPr>
            <a:normAutofit fontScale="25000" lnSpcReduction="20000"/>
          </a:bodyPr>
          <a:lstStyle/>
          <a:p>
            <a:pPr algn="just">
              <a:lnSpc>
                <a:spcPct val="150000"/>
              </a:lnSpc>
              <a:spcAft>
                <a:spcPts val="800"/>
              </a:spcAft>
            </a:pPr>
            <a:r>
              <a:rPr lang="en-US" sz="6400" kern="100" dirty="0">
                <a:effectLst/>
                <a:latin typeface="Times New Roman" panose="02020603050405020304" pitchFamily="18" charset="0"/>
                <a:ea typeface="Calibri" panose="020F0502020204030204" pitchFamily="34" charset="0"/>
                <a:cs typeface="Times New Roman" panose="02020603050405020304" pitchFamily="18" charset="0"/>
              </a:rPr>
              <a:t>3. Test Statistic (t-statistic):</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Symbol" panose="05050102010706020507" pitchFamily="18" charset="2"/>
              <a:buChar char=""/>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In the results of the unpaired t-test, we are comparing the 'ram' values between two groups: phones with 4G connectivity (`with_4g`) and phones without 4G connectivity (`without_4g`).</a:t>
            </a:r>
            <a:endParaRPr lang="en-US" sz="6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50000"/>
              </a:lnSpc>
              <a:buFont typeface="Symbol" panose="05050102010706020507" pitchFamily="18" charset="2"/>
              <a:buChar char=""/>
            </a:pPr>
            <a:r>
              <a:rPr lang="en-US" sz="6400" kern="100" dirty="0">
                <a:effectLst/>
                <a:latin typeface="Times New Roman" panose="02020603050405020304" pitchFamily="18" charset="0"/>
                <a:ea typeface="Calibri" panose="020F0502020204030204" pitchFamily="34" charset="0"/>
                <a:cs typeface="Times New Roman" panose="02020603050405020304" pitchFamily="18" charset="0"/>
              </a:rPr>
              <a:t>The calculated t-statistic is approximately 0.32713.</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6400" kern="100" dirty="0">
                <a:effectLst/>
                <a:latin typeface="Times New Roman" panose="02020603050405020304" pitchFamily="18" charset="0"/>
                <a:ea typeface="Calibri" panose="020F0502020204030204" pitchFamily="34" charset="0"/>
                <a:cs typeface="Times New Roman" panose="02020603050405020304" pitchFamily="18" charset="0"/>
              </a:rPr>
              <a:t>4. Decision:</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buFont typeface="Symbol" panose="05050102010706020507" pitchFamily="18" charset="2"/>
              <a:buChar char=""/>
            </a:pPr>
            <a:r>
              <a:rPr lang="en-US" sz="6400" kern="100" dirty="0">
                <a:effectLst/>
                <a:latin typeface="Times New Roman" panose="02020603050405020304" pitchFamily="18" charset="0"/>
                <a:ea typeface="Calibri" panose="020F0502020204030204" pitchFamily="34" charset="0"/>
                <a:cs typeface="Times New Roman" panose="02020603050405020304" pitchFamily="18" charset="0"/>
              </a:rPr>
              <a:t>Since the p-value (0.7436) is greater than the significance level (α = 0.05), we fail to reject the null hypothesis.</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Font typeface="Symbol" panose="05050102010706020507" pitchFamily="18" charset="2"/>
              <a:buChar char=""/>
            </a:pPr>
            <a:r>
              <a:rPr lang="en-US" sz="6400" kern="100" dirty="0">
                <a:effectLst/>
                <a:latin typeface="Times New Roman" panose="02020603050405020304" pitchFamily="18" charset="0"/>
                <a:ea typeface="Calibri" panose="020F0502020204030204" pitchFamily="34" charset="0"/>
                <a:cs typeface="Times New Roman" panose="02020603050405020304" pitchFamily="18" charset="0"/>
              </a:rPr>
              <a:t>This decision suggests that there is no strong evidence to conclude that the mean RAM of mobile phones with 4G support is different from those without 4G support.</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6400" kern="100" dirty="0">
                <a:effectLst/>
                <a:latin typeface="Times New Roman" panose="02020603050405020304" pitchFamily="18" charset="0"/>
                <a:ea typeface="Calibri" panose="020F0502020204030204" pitchFamily="34" charset="0"/>
                <a:cs typeface="Times New Roman" panose="02020603050405020304" pitchFamily="18" charset="0"/>
              </a:rPr>
              <a:t>5. Conclusion</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6400" kern="100" dirty="0">
                <a:effectLst/>
                <a:latin typeface="Times New Roman" panose="02020603050405020304" pitchFamily="18" charset="0"/>
                <a:ea typeface="Calibri" panose="020F0502020204030204" pitchFamily="34" charset="0"/>
                <a:cs typeface="Times New Roman" panose="02020603050405020304" pitchFamily="18" charset="0"/>
              </a:rPr>
              <a:t>Based on the analysis, we do not have sufficient evidence to claim a significant difference in the mean RAM between mobile phones with and without 4G support.</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6400" kern="100" dirty="0">
                <a:effectLst/>
                <a:latin typeface="Times New Roman" panose="02020603050405020304" pitchFamily="18" charset="0"/>
                <a:ea typeface="Calibri" panose="020F0502020204030204" pitchFamily="34" charset="0"/>
                <a:cs typeface="Times New Roman" panose="02020603050405020304" pitchFamily="18" charset="0"/>
              </a:rPr>
              <a:t>This result may be of interest to mobile phone manufacturers and consumers, as it indicates that the presence of 4G support does not significantly impact the mean RAM of mobile phones.</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1893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C5DC-E719-E554-8008-2489E949675B}"/>
              </a:ext>
            </a:extLst>
          </p:cNvPr>
          <p:cNvSpPr>
            <a:spLocks noGrp="1"/>
          </p:cNvSpPr>
          <p:nvPr>
            <p:ph type="title"/>
          </p:nvPr>
        </p:nvSpPr>
        <p:spPr/>
        <p:txBody>
          <a:bodyPr>
            <a:normAutofit/>
          </a:bodyPr>
          <a:lstStyle/>
          <a:p>
            <a:r>
              <a:rPr lang="en-IN" sz="3200">
                <a:latin typeface="Times New Roman" panose="02020603050405020304" pitchFamily="18" charset="0"/>
                <a:cs typeface="Times New Roman" panose="02020603050405020304" pitchFamily="18" charset="0"/>
              </a:rPr>
              <a:t>CHI-SQUARED TEST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0A9CF0-2F78-9DF5-DC82-F0796D9498ED}"/>
              </a:ext>
            </a:extLst>
          </p:cNvPr>
          <p:cNvSpPr>
            <a:spLocks noGrp="1"/>
          </p:cNvSpPr>
          <p:nvPr>
            <p:ph idx="1"/>
          </p:nvPr>
        </p:nvSpPr>
        <p:spPr>
          <a:xfrm>
            <a:off x="680321" y="2336872"/>
            <a:ext cx="9423537" cy="4118635"/>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We conducted a chi-squared test to examine the association between two categorical variables, namely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wifi</a:t>
            </a:r>
            <a:r>
              <a:rPr lang="en-US" sz="1600" dirty="0">
                <a:latin typeface="Times New Roman" panose="02020603050405020304" pitchFamily="18" charset="0"/>
                <a:cs typeface="Times New Roman" panose="02020603050405020304" pitchFamily="18" charset="0"/>
              </a:rPr>
              <a:t>,' in the dataset. </a:t>
            </a:r>
          </a:p>
          <a:p>
            <a:pPr algn="just">
              <a:lnSpc>
                <a:spcPct val="150000"/>
              </a:lnSpc>
            </a:pPr>
            <a:r>
              <a:rPr lang="en-US" sz="1600" dirty="0">
                <a:latin typeface="Times New Roman" panose="02020603050405020304" pitchFamily="18" charset="0"/>
                <a:cs typeface="Times New Roman" panose="02020603050405020304" pitchFamily="18" charset="0"/>
              </a:rPr>
              <a:t>The table, displayed in Figure illustrates the counts of observations falling into each combination of categories:</a:t>
            </a:r>
          </a:p>
          <a:p>
            <a:pPr algn="just">
              <a:lnSpc>
                <a:spcPct val="150000"/>
              </a:lnSpc>
            </a:pPr>
            <a:r>
              <a:rPr lang="en-US" sz="1600" dirty="0">
                <a:latin typeface="Times New Roman" panose="02020603050405020304" pitchFamily="18" charset="0"/>
                <a:cs typeface="Times New Roman" panose="02020603050405020304" pitchFamily="18" charset="0"/>
              </a:rPr>
              <a:t>After constructing the contingency table, we proceeded to perform the chi-squared test. </a:t>
            </a:r>
          </a:p>
          <a:p>
            <a:pPr algn="just">
              <a:lnSpc>
                <a:spcPct val="150000"/>
              </a:lnSpc>
            </a:pPr>
            <a:r>
              <a:rPr lang="en-US" sz="1600" dirty="0">
                <a:latin typeface="Times New Roman" panose="02020603050405020304" pitchFamily="18" charset="0"/>
                <a:cs typeface="Times New Roman" panose="02020603050405020304" pitchFamily="18" charset="0"/>
              </a:rPr>
              <a:t>The test yielded a test statistic (X-squared) of 0.55238 with 1 degree of freedom. </a:t>
            </a:r>
          </a:p>
          <a:p>
            <a:endParaRPr lang="en-IN" sz="2000" dirty="0"/>
          </a:p>
        </p:txBody>
      </p:sp>
      <p:pic>
        <p:nvPicPr>
          <p:cNvPr id="4" name="Picture 3">
            <a:extLst>
              <a:ext uri="{FF2B5EF4-FFF2-40B4-BE49-F238E27FC236}">
                <a16:creationId xmlns:a16="http://schemas.microsoft.com/office/drawing/2014/main" id="{37B5DEEE-86C2-D98B-1E16-F73B16ECFB39}"/>
              </a:ext>
            </a:extLst>
          </p:cNvPr>
          <p:cNvPicPr>
            <a:picLocks noChangeAspect="1"/>
          </p:cNvPicPr>
          <p:nvPr/>
        </p:nvPicPr>
        <p:blipFill rotWithShape="1">
          <a:blip r:embed="rId2"/>
          <a:srcRect t="20894" r="19828"/>
          <a:stretch/>
        </p:blipFill>
        <p:spPr>
          <a:xfrm>
            <a:off x="4347256" y="5088098"/>
            <a:ext cx="5756602" cy="1283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809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C0FF9-B220-169B-60C4-6E8E39C2554F}"/>
              </a:ext>
            </a:extLst>
          </p:cNvPr>
          <p:cNvSpPr>
            <a:spLocks noGrp="1"/>
          </p:cNvSpPr>
          <p:nvPr>
            <p:ph idx="4294967295"/>
          </p:nvPr>
        </p:nvSpPr>
        <p:spPr>
          <a:xfrm>
            <a:off x="443345" y="933061"/>
            <a:ext cx="9613900" cy="35988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Additionally, I obtained a p-value of 0.4573. The results of the test were displayed in Figure.</a:t>
            </a:r>
          </a:p>
          <a:p>
            <a:pPr algn="just">
              <a:lnSpc>
                <a:spcPct val="150000"/>
              </a:lnSpc>
            </a:pPr>
            <a:r>
              <a:rPr lang="en-US" sz="1600" dirty="0">
                <a:latin typeface="Times New Roman" panose="02020603050405020304" pitchFamily="18" charset="0"/>
                <a:cs typeface="Times New Roman" panose="02020603050405020304" pitchFamily="18" charset="0"/>
              </a:rPr>
              <a:t>Upon interpretation, the p-value of 0.4573 exceeds the commonly used significance level of 0.05.</a:t>
            </a:r>
          </a:p>
          <a:p>
            <a:pPr algn="just">
              <a:lnSpc>
                <a:spcPct val="150000"/>
              </a:lnSpc>
            </a:pPr>
            <a:r>
              <a:rPr lang="en-US" sz="1600" dirty="0">
                <a:latin typeface="Times New Roman" panose="02020603050405020304" pitchFamily="18" charset="0"/>
                <a:cs typeface="Times New Roman" panose="02020603050405020304" pitchFamily="18" charset="0"/>
              </a:rPr>
              <a:t>Consequently, we fail to reject the null hypothesis. This implies that, based on the chi-squared test, there is insufficient evidence to suggest a significant association between the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wifi</a:t>
            </a:r>
            <a:r>
              <a:rPr lang="en-US" sz="1600" dirty="0">
                <a:latin typeface="Times New Roman" panose="02020603050405020304" pitchFamily="18" charset="0"/>
                <a:cs typeface="Times New Roman" panose="02020603050405020304" pitchFamily="18" charset="0"/>
              </a:rPr>
              <a:t>' variables. </a:t>
            </a:r>
          </a:p>
          <a:p>
            <a:pPr algn="just">
              <a:lnSpc>
                <a:spcPct val="150000"/>
              </a:lnSpc>
            </a:pPr>
            <a:r>
              <a:rPr lang="en-US" sz="1600" dirty="0">
                <a:latin typeface="Times New Roman" panose="02020603050405020304" pitchFamily="18" charset="0"/>
                <a:cs typeface="Times New Roman" panose="02020603050405020304" pitchFamily="18" charset="0"/>
              </a:rPr>
              <a:t>The findings indicate that any observed differences in the distribution of categories between these variables may be attributed to random chance rather than a meaningful relationship.</a:t>
            </a:r>
          </a:p>
          <a:p>
            <a:endParaRPr lang="en-IN" dirty="0"/>
          </a:p>
        </p:txBody>
      </p:sp>
      <p:pic>
        <p:nvPicPr>
          <p:cNvPr id="4" name="Picture 3">
            <a:extLst>
              <a:ext uri="{FF2B5EF4-FFF2-40B4-BE49-F238E27FC236}">
                <a16:creationId xmlns:a16="http://schemas.microsoft.com/office/drawing/2014/main" id="{76C7FE94-77A9-D45C-5FF5-AFA8D09CBA24}"/>
              </a:ext>
            </a:extLst>
          </p:cNvPr>
          <p:cNvPicPr>
            <a:picLocks noChangeAspect="1"/>
          </p:cNvPicPr>
          <p:nvPr/>
        </p:nvPicPr>
        <p:blipFill rotWithShape="1">
          <a:blip r:embed="rId2"/>
          <a:srcRect r="24356" b="10710"/>
          <a:stretch/>
        </p:blipFill>
        <p:spPr>
          <a:xfrm>
            <a:off x="4093810" y="4955123"/>
            <a:ext cx="6680009" cy="1214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31105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66F0-7627-294B-9E61-348EE096F009}"/>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ONE WAY ANOVA</a:t>
            </a:r>
          </a:p>
        </p:txBody>
      </p:sp>
      <p:sp>
        <p:nvSpPr>
          <p:cNvPr id="3" name="Content Placeholder 2">
            <a:extLst>
              <a:ext uri="{FF2B5EF4-FFF2-40B4-BE49-F238E27FC236}">
                <a16:creationId xmlns:a16="http://schemas.microsoft.com/office/drawing/2014/main" id="{A2D37860-7A9D-214F-CE9F-FF803BD5C938}"/>
              </a:ext>
            </a:extLst>
          </p:cNvPr>
          <p:cNvSpPr>
            <a:spLocks noGrp="1"/>
          </p:cNvSpPr>
          <p:nvPr>
            <p:ph idx="1"/>
          </p:nvPr>
        </p:nvSpPr>
        <p:spPr/>
        <p:txBody>
          <a:bodyPr>
            <a:noAutofit/>
          </a:bodyPr>
          <a:lstStyle/>
          <a:p>
            <a:pPr>
              <a:lnSpc>
                <a:spcPct val="120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In this analysis, the  variable is “Ram,” and the  variable is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price_range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which represents different price categories for mobile devices. The ANOVA table summarizes the sources of variability in the data and helps determine whether the means of the groups are significantly different.</a:t>
            </a:r>
          </a:p>
          <a:p>
            <a:pPr marL="228600">
              <a:lnSpc>
                <a:spcPct val="120000"/>
              </a:lnSpc>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Objective: To analyze that  mean RAM values has any significant difference across different price ranges.  </a:t>
            </a:r>
          </a:p>
          <a:p>
            <a:pPr marL="228600">
              <a:lnSpc>
                <a:spcPct val="120000"/>
              </a:lnSpc>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According to the p-value that we got obtained 2e-16 which is significantly lower  than 0.05 threshold value.</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Aft>
                <a:spcPts val="800"/>
              </a:spcAft>
              <a:buNone/>
            </a:pPr>
            <a:r>
              <a:rPr lang="en-US" sz="1600" b="1" dirty="0">
                <a:solidFill>
                  <a:schemeClr val="bg1"/>
                </a:solidFill>
                <a:latin typeface="Times New Roman" panose="02020603050405020304" pitchFamily="18" charset="0"/>
                <a:cs typeface="Times New Roman" panose="02020603050405020304" pitchFamily="18" charset="0"/>
              </a:rPr>
              <a:t>1. </a:t>
            </a:r>
            <a:r>
              <a:rPr lang="en-US" sz="1600" b="1" u="sng" dirty="0">
                <a:solidFill>
                  <a:schemeClr val="bg1"/>
                </a:solidFill>
                <a:latin typeface="Times New Roman" panose="02020603050405020304" pitchFamily="18" charset="0"/>
                <a:cs typeface="Times New Roman" panose="02020603050405020304" pitchFamily="18" charset="0"/>
              </a:rPr>
              <a:t>ANOVA Table</a:t>
            </a:r>
            <a:r>
              <a:rPr lang="en-US" sz="1600" dirty="0">
                <a:latin typeface="Times New Roman" panose="02020603050405020304" pitchFamily="18" charset="0"/>
                <a:cs typeface="Times New Roman" panose="02020603050405020304" pitchFamily="18" charset="0"/>
              </a:rPr>
              <a:t>:</a:t>
            </a:r>
          </a:p>
          <a:p>
            <a:pPr marL="0" indent="0">
              <a:lnSpc>
                <a:spcPct val="120000"/>
              </a:lnSpc>
              <a:spcAft>
                <a:spcPts val="800"/>
              </a:spcAft>
              <a:buNone/>
            </a:pPr>
            <a:r>
              <a:rPr lang="en-US" sz="1600" dirty="0">
                <a:latin typeface="Times New Roman" panose="02020603050405020304" pitchFamily="18"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id="{B1726963-0917-894D-27EA-6E471EC6D498}"/>
              </a:ext>
            </a:extLst>
          </p:cNvPr>
          <p:cNvGraphicFramePr>
            <a:graphicFrameLocks noGrp="1"/>
          </p:cNvGraphicFramePr>
          <p:nvPr>
            <p:extLst>
              <p:ext uri="{D42A27DB-BD31-4B8C-83A1-F6EECF244321}">
                <p14:modId xmlns:p14="http://schemas.microsoft.com/office/powerpoint/2010/main" val="1106472324"/>
              </p:ext>
            </p:extLst>
          </p:nvPr>
        </p:nvGraphicFramePr>
        <p:xfrm>
          <a:off x="1044711" y="4980990"/>
          <a:ext cx="4609641" cy="1645920"/>
        </p:xfrm>
        <a:graphic>
          <a:graphicData uri="http://schemas.openxmlformats.org/drawingml/2006/table">
            <a:tbl>
              <a:tblPr firstRow="1" bandRow="1">
                <a:tableStyleId>{5C22544A-7EE6-4342-B048-85BDC9FD1C3A}</a:tableStyleId>
              </a:tblPr>
              <a:tblGrid>
                <a:gridCol w="1536547">
                  <a:extLst>
                    <a:ext uri="{9D8B030D-6E8A-4147-A177-3AD203B41FA5}">
                      <a16:colId xmlns:a16="http://schemas.microsoft.com/office/drawing/2014/main" val="1089323945"/>
                    </a:ext>
                  </a:extLst>
                </a:gridCol>
                <a:gridCol w="1536547">
                  <a:extLst>
                    <a:ext uri="{9D8B030D-6E8A-4147-A177-3AD203B41FA5}">
                      <a16:colId xmlns:a16="http://schemas.microsoft.com/office/drawing/2014/main" val="231367968"/>
                    </a:ext>
                  </a:extLst>
                </a:gridCol>
                <a:gridCol w="1536547">
                  <a:extLst>
                    <a:ext uri="{9D8B030D-6E8A-4147-A177-3AD203B41FA5}">
                      <a16:colId xmlns:a16="http://schemas.microsoft.com/office/drawing/2014/main" val="2808525857"/>
                    </a:ext>
                  </a:extLst>
                </a:gridCol>
              </a:tblGrid>
              <a:tr h="186139">
                <a:tc>
                  <a:txBody>
                    <a:bodyPr/>
                    <a:lstStyle/>
                    <a:p>
                      <a:endParaRPr lang="en-IN"/>
                    </a:p>
                  </a:txBody>
                  <a:tcPr/>
                </a:tc>
                <a:tc>
                  <a:txBody>
                    <a:bodyPr/>
                    <a:lstStyle/>
                    <a:p>
                      <a:r>
                        <a:rPr lang="en-US" sz="1800" dirty="0" err="1">
                          <a:latin typeface="Times New Roman" panose="02020603050405020304" pitchFamily="18" charset="0"/>
                          <a:cs typeface="Times New Roman" panose="02020603050405020304" pitchFamily="18" charset="0"/>
                        </a:rPr>
                        <a:t>price_range</a:t>
                      </a:r>
                      <a:endParaRPr lang="en-IN" dirty="0"/>
                    </a:p>
                  </a:txBody>
                  <a:tcPr/>
                </a:tc>
                <a:tc>
                  <a:txBody>
                    <a:bodyPr/>
                    <a:lstStyle/>
                    <a:p>
                      <a:r>
                        <a:rPr lang="en-US" sz="1800">
                          <a:latin typeface="Times New Roman" panose="02020603050405020304" pitchFamily="18" charset="0"/>
                          <a:cs typeface="Times New Roman" panose="02020603050405020304" pitchFamily="18" charset="0"/>
                        </a:rPr>
                        <a:t>Residuals</a:t>
                      </a:r>
                      <a:endParaRPr lang="en-IN"/>
                    </a:p>
                  </a:txBody>
                  <a:tcPr/>
                </a:tc>
                <a:extLst>
                  <a:ext uri="{0D108BD9-81ED-4DB2-BD59-A6C34878D82A}">
                    <a16:rowId xmlns:a16="http://schemas.microsoft.com/office/drawing/2014/main" val="3584397131"/>
                  </a:ext>
                </a:extLst>
              </a:tr>
              <a:tr h="321281">
                <a:tc>
                  <a:txBody>
                    <a:bodyPr/>
                    <a:lstStyle/>
                    <a:p>
                      <a:r>
                        <a:rPr lang="en-US" sz="1800">
                          <a:latin typeface="Times New Roman" panose="02020603050405020304" pitchFamily="18" charset="0"/>
                          <a:cs typeface="Times New Roman" panose="02020603050405020304" pitchFamily="18" charset="0"/>
                        </a:rPr>
                        <a:t>Sum of Squares </a:t>
                      </a:r>
                      <a:endParaRPr lang="en-IN"/>
                    </a:p>
                  </a:txBody>
                  <a:tcPr/>
                </a:tc>
                <a:tc>
                  <a:txBody>
                    <a:bodyPr/>
                    <a:lstStyle/>
                    <a:p>
                      <a:r>
                        <a:rPr lang="en-US" sz="1800" dirty="0">
                          <a:latin typeface="Times New Roman" panose="02020603050405020304" pitchFamily="18" charset="0"/>
                          <a:cs typeface="Times New Roman" panose="02020603050405020304" pitchFamily="18" charset="0"/>
                        </a:rPr>
                        <a:t>1978061205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374049364</a:t>
                      </a:r>
                    </a:p>
                    <a:p>
                      <a:endParaRPr lang="en-IN" dirty="0"/>
                    </a:p>
                  </a:txBody>
                  <a:tcPr/>
                </a:tc>
                <a:extLst>
                  <a:ext uri="{0D108BD9-81ED-4DB2-BD59-A6C34878D82A}">
                    <a16:rowId xmlns:a16="http://schemas.microsoft.com/office/drawing/2014/main" val="3351779867"/>
                  </a:ext>
                </a:extLst>
              </a:tr>
              <a:tr h="321281">
                <a:tc>
                  <a:txBody>
                    <a:bodyPr/>
                    <a:lstStyle/>
                    <a:p>
                      <a:r>
                        <a:rPr lang="en-US" sz="1800">
                          <a:latin typeface="Times New Roman" panose="02020603050405020304" pitchFamily="18" charset="0"/>
                          <a:cs typeface="Times New Roman" panose="02020603050405020304" pitchFamily="18" charset="0"/>
                        </a:rPr>
                        <a:t>Deg. of Freedom </a:t>
                      </a:r>
                      <a:endParaRPr lang="en-IN"/>
                    </a:p>
                  </a:txBody>
                  <a:tcPr/>
                </a:tc>
                <a:tc>
                  <a:txBody>
                    <a:bodyPr/>
                    <a:lstStyle/>
                    <a:p>
                      <a:r>
                        <a:rPr lang="en-US" sz="1800" dirty="0">
                          <a:latin typeface="Times New Roman" panose="02020603050405020304" pitchFamily="18" charset="0"/>
                          <a:cs typeface="Times New Roman" panose="02020603050405020304" pitchFamily="18" charset="0"/>
                        </a:rPr>
                        <a:t>1</a:t>
                      </a:r>
                      <a:endParaRPr lang="en-IN" dirty="0"/>
                    </a:p>
                  </a:txBody>
                  <a:tcPr/>
                </a:tc>
                <a:tc>
                  <a:txBody>
                    <a:bodyPr/>
                    <a:lstStyle/>
                    <a:p>
                      <a:r>
                        <a:rPr lang="en-US" sz="1800" dirty="0">
                          <a:latin typeface="Times New Roman" panose="02020603050405020304" pitchFamily="18" charset="0"/>
                          <a:cs typeface="Times New Roman" panose="02020603050405020304" pitchFamily="18" charset="0"/>
                        </a:rPr>
                        <a:t>1998</a:t>
                      </a:r>
                      <a:endParaRPr lang="en-IN" dirty="0"/>
                    </a:p>
                  </a:txBody>
                  <a:tcPr/>
                </a:tc>
                <a:extLst>
                  <a:ext uri="{0D108BD9-81ED-4DB2-BD59-A6C34878D82A}">
                    <a16:rowId xmlns:a16="http://schemas.microsoft.com/office/drawing/2014/main" val="1571218046"/>
                  </a:ext>
                </a:extLst>
              </a:tr>
            </a:tbl>
          </a:graphicData>
        </a:graphic>
      </p:graphicFrame>
      <p:pic>
        <p:nvPicPr>
          <p:cNvPr id="6" name="Picture 5" descr="A black text on a white background&#10;&#10;Description automatically generated">
            <a:extLst>
              <a:ext uri="{FF2B5EF4-FFF2-40B4-BE49-F238E27FC236}">
                <a16:creationId xmlns:a16="http://schemas.microsoft.com/office/drawing/2014/main" id="{51E8C429-4D03-571E-6F54-B6FBAAD73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135" y="5026461"/>
            <a:ext cx="4778154" cy="1080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967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9AF04E-5312-7778-B9CB-8810F18AE633}"/>
              </a:ext>
            </a:extLst>
          </p:cNvPr>
          <p:cNvSpPr txBox="1"/>
          <p:nvPr/>
        </p:nvSpPr>
        <p:spPr>
          <a:xfrm>
            <a:off x="360928" y="752264"/>
            <a:ext cx="11139055" cy="6644768"/>
          </a:xfrm>
          <a:prstGeom prst="rect">
            <a:avLst/>
          </a:prstGeom>
          <a:noFill/>
        </p:spPr>
        <p:txBody>
          <a:bodyPr wrap="square">
            <a:spAutoFit/>
          </a:bodyPr>
          <a:lstStyle/>
          <a:p>
            <a:pPr marL="228600" algn="just">
              <a:lnSpc>
                <a:spcPct val="150000"/>
              </a:lnSpc>
              <a:spcAft>
                <a:spcPts val="800"/>
              </a:spcAft>
            </a:pPr>
            <a:r>
              <a:rPr lang="en-US"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14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Sum of Squares</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sum of squares represents the total variability in the dependent variable “ram” that is partitioned into two components: variability </a:t>
            </a:r>
          </a:p>
          <a:p>
            <a:pPr marL="228600" algn="just">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between the groups (price ranges) and variability within the groups (residuals).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Sum of Squares for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price_range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is 1,978,061,205, and for “Residuals” is 374,049,364.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US"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sz="14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Degrees of Freedom</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Degrees of Freedom (DF) represent the number of values in the final calculation of a statistic that are free to vary. For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price_range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DF is 1, and for “Residuals,” it is 1998.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US"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US" sz="14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Residual Standard Error</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residual standard error is a measure of the variability of the observed response values around the mean. In this case, it is approximately 432.6799.</a:t>
            </a:r>
          </a:p>
          <a:p>
            <a:pPr marL="228600">
              <a:lnSpc>
                <a:spcPct val="150000"/>
              </a:lnSpc>
              <a:spcAft>
                <a:spcPts val="800"/>
              </a:spcAft>
            </a:pPr>
            <a:r>
              <a:rPr lang="en-US"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400" b="1" u="sng"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Interpretation</a:t>
            </a: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small p-value (2e-16) associated with the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price_range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term in the ANOVA table indicates that there is a statistically significant difference in the means of “ram” across different price ranges.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residual standard error provides an estimate of the variability of individual data points around the fitted regression line.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results of the one-way ANOVA suggest that there is a statistically significant difference in the mean “ram” values across different price ranges.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113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B64EA1-79D0-D056-F710-FBA323E4E3A1}"/>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TWO WAY ANOVA</a:t>
            </a:r>
          </a:p>
        </p:txBody>
      </p:sp>
      <p:sp>
        <p:nvSpPr>
          <p:cNvPr id="5" name="Content Placeholder 4">
            <a:extLst>
              <a:ext uri="{FF2B5EF4-FFF2-40B4-BE49-F238E27FC236}">
                <a16:creationId xmlns:a16="http://schemas.microsoft.com/office/drawing/2014/main" id="{5AEB4475-3E54-ED2B-6875-744864FA779A}"/>
              </a:ext>
            </a:extLst>
          </p:cNvPr>
          <p:cNvSpPr>
            <a:spLocks noGrp="1"/>
          </p:cNvSpPr>
          <p:nvPr>
            <p:ph idx="1"/>
          </p:nvPr>
        </p:nvSpPr>
        <p:spPr>
          <a:xfrm>
            <a:off x="680321" y="2336873"/>
            <a:ext cx="10283243" cy="4193236"/>
          </a:xfrm>
        </p:spPr>
        <p:txBody>
          <a:bodyPr>
            <a:normAutofit/>
          </a:bodyPr>
          <a:lstStyle/>
          <a:p>
            <a:r>
              <a:rPr lang="en-US" sz="1600" dirty="0">
                <a:latin typeface="Times New Roman" panose="02020603050405020304" pitchFamily="18" charset="0"/>
                <a:cs typeface="Times New Roman" panose="02020603050405020304" pitchFamily="18" charset="0"/>
              </a:rPr>
              <a:t>Call: The two-way ANOVA was conducted using the formula `ram ~ </a:t>
            </a:r>
            <a:r>
              <a:rPr lang="en-US" sz="1600" dirty="0" err="1">
                <a:latin typeface="Times New Roman" panose="02020603050405020304" pitchFamily="18" charset="0"/>
                <a:cs typeface="Times New Roman" panose="02020603050405020304" pitchFamily="18" charset="0"/>
              </a:rPr>
              <a:t>dual_sim</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on the dataset.</a:t>
            </a:r>
          </a:p>
          <a:p>
            <a:r>
              <a:rPr lang="en-US" sz="1600" dirty="0">
                <a:latin typeface="Times New Roman" panose="02020603050405020304" pitchFamily="18" charset="0"/>
                <a:cs typeface="Times New Roman" panose="02020603050405020304" pitchFamily="18" charset="0"/>
              </a:rPr>
              <a:t>Objective : to determine  that if  Dual sim  and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affect the Ram specifications </a:t>
            </a: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Sum of Squares:</a:t>
            </a:r>
          </a:p>
          <a:p>
            <a:pPr lvl="1"/>
            <a:r>
              <a:rPr lang="en-US" sz="1600" dirty="0">
                <a:latin typeface="Times New Roman" panose="02020603050405020304" pitchFamily="18" charset="0"/>
                <a:cs typeface="Times New Roman" panose="02020603050405020304" pitchFamily="18" charset="0"/>
              </a:rPr>
              <a:t> For “</a:t>
            </a:r>
            <a:r>
              <a:rPr lang="en-US" sz="1600" dirty="0" err="1">
                <a:latin typeface="Times New Roman" panose="02020603050405020304" pitchFamily="18" charset="0"/>
                <a:cs typeface="Times New Roman" panose="02020603050405020304" pitchFamily="18" charset="0"/>
              </a:rPr>
              <a:t>dual_sim</a:t>
            </a:r>
            <a:r>
              <a:rPr lang="en-US" sz="1600" dirty="0">
                <a:latin typeface="Times New Roman" panose="02020603050405020304" pitchFamily="18" charset="0"/>
                <a:cs typeface="Times New Roman" panose="02020603050405020304" pitchFamily="18" charset="0"/>
              </a:rPr>
              <a:t>” is 3,967,800.</a:t>
            </a:r>
          </a:p>
          <a:p>
            <a:pPr lvl="1"/>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is 121,346.</a:t>
            </a:r>
          </a:p>
          <a:p>
            <a:pPr lvl="1"/>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dual_sim:four_g</a:t>
            </a:r>
            <a:r>
              <a:rPr lang="en-US" sz="1600" dirty="0">
                <a:latin typeface="Times New Roman" panose="02020603050405020304" pitchFamily="18" charset="0"/>
                <a:cs typeface="Times New Roman" panose="02020603050405020304" pitchFamily="18" charset="0"/>
              </a:rPr>
              <a:t>” interaction is 1,595,110.</a:t>
            </a:r>
          </a:p>
          <a:p>
            <a:pPr lvl="1"/>
            <a:r>
              <a:rPr lang="en-US" sz="1600" dirty="0">
                <a:latin typeface="Times New Roman" panose="02020603050405020304" pitchFamily="18" charset="0"/>
                <a:cs typeface="Times New Roman" panose="02020603050405020304" pitchFamily="18" charset="0"/>
              </a:rPr>
              <a:t>For residuals is 2,346,426,313.</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Degrees of Freedom (DF):</a:t>
            </a:r>
          </a:p>
          <a:p>
            <a:pPr lvl="1"/>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dual_sim</a:t>
            </a:r>
            <a:r>
              <a:rPr lang="en-US" sz="1600" dirty="0">
                <a:latin typeface="Times New Roman" panose="02020603050405020304" pitchFamily="18" charset="0"/>
                <a:cs typeface="Times New Roman" panose="02020603050405020304" pitchFamily="18" charset="0"/>
              </a:rPr>
              <a:t>” is 1.</a:t>
            </a:r>
          </a:p>
          <a:p>
            <a:pPr lvl="1"/>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is 1.</a:t>
            </a:r>
          </a:p>
          <a:p>
            <a:pPr lvl="1"/>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dual_sim:four_g</a:t>
            </a:r>
            <a:r>
              <a:rPr lang="en-US" sz="1600" dirty="0">
                <a:latin typeface="Times New Roman" panose="02020603050405020304" pitchFamily="18" charset="0"/>
                <a:cs typeface="Times New Roman" panose="02020603050405020304" pitchFamily="18" charset="0"/>
              </a:rPr>
              <a:t>” interaction is 1.</a:t>
            </a:r>
          </a:p>
          <a:p>
            <a:pPr lvl="1"/>
            <a:r>
              <a:rPr lang="en-US" sz="1600" dirty="0">
                <a:latin typeface="Times New Roman" panose="02020603050405020304" pitchFamily="18" charset="0"/>
                <a:cs typeface="Times New Roman" panose="02020603050405020304" pitchFamily="18" charset="0"/>
              </a:rPr>
              <a:t>For residuals is 1996.</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Here we got P-value for dual sim 0.0663 for the dual sim and for the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the p value is 0.7480 and based on the both combined P- value is 0.2442 and the significance level is 5% = 0.05</a:t>
            </a: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p:txBody>
      </p:sp>
      <p:pic>
        <p:nvPicPr>
          <p:cNvPr id="3" name="Picture 2" descr="A black text on a white background&#10;&#10;Description automatically generated">
            <a:extLst>
              <a:ext uri="{FF2B5EF4-FFF2-40B4-BE49-F238E27FC236}">
                <a16:creationId xmlns:a16="http://schemas.microsoft.com/office/drawing/2014/main" id="{D45C33B8-0F33-5A38-F4A7-0B84617BB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942" y="3752919"/>
            <a:ext cx="4945809" cy="1097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7523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4EC077-7949-3FC7-3A66-FC0AACEDB5E2}"/>
              </a:ext>
            </a:extLst>
          </p:cNvPr>
          <p:cNvSpPr txBox="1"/>
          <p:nvPr/>
        </p:nvSpPr>
        <p:spPr>
          <a:xfrm>
            <a:off x="571849" y="1103292"/>
            <a:ext cx="9762836" cy="4849404"/>
          </a:xfrm>
          <a:prstGeom prst="rect">
            <a:avLst/>
          </a:prstGeom>
          <a:noFill/>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4. Based on the P value that we got combined effect of dual sim and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got 0.2442 which higher compared to     p-value both are significantly higher than 0.05.</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Where if we take individually of dual sim and four g p values which both of them significantly higher than the 0.05.</a:t>
            </a:r>
          </a:p>
          <a:p>
            <a:pPr algn="just">
              <a:lnSpc>
                <a:spcPct val="150000"/>
              </a:lnSpc>
            </a:pPr>
            <a:r>
              <a:rPr lang="en-US" sz="1600" dirty="0">
                <a:latin typeface="Times New Roman" panose="02020603050405020304" pitchFamily="18" charset="0"/>
                <a:cs typeface="Times New Roman" panose="02020603050405020304" pitchFamily="18" charset="0"/>
              </a:rPr>
              <a:t>5.  Residual Standard Error: The standard deviation of the residuals is 1084.234.</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significant Sum of Squares for “</a:t>
            </a:r>
            <a:r>
              <a:rPr lang="en-US" sz="1600" dirty="0" err="1">
                <a:latin typeface="Times New Roman" panose="02020603050405020304" pitchFamily="18" charset="0"/>
                <a:cs typeface="Times New Roman" panose="02020603050405020304" pitchFamily="18" charset="0"/>
              </a:rPr>
              <a:t>dual_sim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and their interaction, along with the large Residual Standard Error, indicates that there are substantial effects of both “</a:t>
            </a:r>
            <a:r>
              <a:rPr lang="en-US" sz="1600" dirty="0" err="1">
                <a:latin typeface="Times New Roman" panose="02020603050405020304" pitchFamily="18" charset="0"/>
                <a:cs typeface="Times New Roman" panose="02020603050405020304" pitchFamily="18" charset="0"/>
              </a:rPr>
              <a:t>dual_sim</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factors on the “ram” variable.</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interaction effect suggests that the combination of these factors may also influence the response variable.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Degrees of Freedom help in understanding the flexibility of the model, and the note about estimated effects being unbalanced suggests a potential uneven distribution of data points among different levels of the factors.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Overall, the two-way ANOVA results provide insights into that there is a combined impact of “</a:t>
            </a:r>
            <a:r>
              <a:rPr lang="en-US" sz="1600" dirty="0" err="1">
                <a:latin typeface="Times New Roman" panose="02020603050405020304" pitchFamily="18" charset="0"/>
                <a:cs typeface="Times New Roman" panose="02020603050405020304" pitchFamily="18" charset="0"/>
              </a:rPr>
              <a:t>dual_sim</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four_g</a:t>
            </a:r>
            <a:r>
              <a:rPr lang="en-US" sz="1600" dirty="0">
                <a:latin typeface="Times New Roman" panose="02020603050405020304" pitchFamily="18" charset="0"/>
                <a:cs typeface="Times New Roman" panose="02020603050405020304" pitchFamily="18" charset="0"/>
              </a:rPr>
              <a:t>” on RAM specifications.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11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988D63-FA8B-436C-902E-E5005BC049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0" name="Rectangle 9">
              <a:extLst>
                <a:ext uri="{FF2B5EF4-FFF2-40B4-BE49-F238E27FC236}">
                  <a16:creationId xmlns:a16="http://schemas.microsoft.com/office/drawing/2014/main" id="{2FD177FB-983E-4035-8B7A-655342A7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96D9C3-C0FC-4500-A696-55B9F77BB7A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Picture 4" descr="Graph on document with pen">
            <a:extLst>
              <a:ext uri="{FF2B5EF4-FFF2-40B4-BE49-F238E27FC236}">
                <a16:creationId xmlns:a16="http://schemas.microsoft.com/office/drawing/2014/main" id="{96E07DB1-0BB2-00B1-9D6C-005E496179D4}"/>
              </a:ext>
            </a:extLst>
          </p:cNvPr>
          <p:cNvPicPr>
            <a:picLocks noChangeAspect="1"/>
          </p:cNvPicPr>
          <p:nvPr/>
        </p:nvPicPr>
        <p:blipFill rotWithShape="1">
          <a:blip r:embed="rId3"/>
          <a:srcRect l="34269" r="20548"/>
          <a:stretch/>
        </p:blipFill>
        <p:spPr>
          <a:xfrm>
            <a:off x="7547810" y="10"/>
            <a:ext cx="4641013" cy="6856310"/>
          </a:xfrm>
          <a:prstGeom prst="rect">
            <a:avLst/>
          </a:prstGeom>
          <a:ln>
            <a:noFill/>
          </a:ln>
          <a:effectLst/>
        </p:spPr>
      </p:pic>
      <p:sp>
        <p:nvSpPr>
          <p:cNvPr id="13" name="Rectangle 12">
            <a:extLst>
              <a:ext uri="{FF2B5EF4-FFF2-40B4-BE49-F238E27FC236}">
                <a16:creationId xmlns:a16="http://schemas.microsoft.com/office/drawing/2014/main" id="{C493E730-2044-49B5-A022-B8D6F359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D77282B-EDF5-3523-8ED9-29AFB38EA084}"/>
              </a:ext>
            </a:extLst>
          </p:cNvPr>
          <p:cNvSpPr>
            <a:spLocks noGrp="1"/>
          </p:cNvSpPr>
          <p:nvPr>
            <p:ph type="title"/>
          </p:nvPr>
        </p:nvSpPr>
        <p:spPr>
          <a:xfrm>
            <a:off x="680321" y="753228"/>
            <a:ext cx="7087552" cy="1080938"/>
          </a:xfrm>
        </p:spPr>
        <p:txBody>
          <a:bodyPr>
            <a:normAutofit/>
          </a:bodyPr>
          <a:lstStyle/>
          <a:p>
            <a:r>
              <a:rPr lang="en-US" b="1">
                <a:latin typeface="Times New Roman" panose="02020603050405020304" pitchFamily="18" charset="0"/>
                <a:cs typeface="Times New Roman" panose="02020603050405020304" pitchFamily="18" charset="0"/>
              </a:rPr>
              <a:t>CONTENTS</a:t>
            </a:r>
            <a:endParaRPr lang="en-IN" b="1">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78976801-4346-4636-BA62-265C81DFE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F8657542-DEC2-7047-3F16-D9FD32A4A796}"/>
              </a:ext>
            </a:extLst>
          </p:cNvPr>
          <p:cNvSpPr>
            <a:spLocks noGrp="1"/>
          </p:cNvSpPr>
          <p:nvPr>
            <p:ph idx="1"/>
          </p:nvPr>
        </p:nvSpPr>
        <p:spPr>
          <a:xfrm>
            <a:off x="680321" y="2336873"/>
            <a:ext cx="6423211" cy="3599316"/>
          </a:xfrm>
        </p:spPr>
        <p:txBody>
          <a:bodyPr>
            <a:noAutofit/>
          </a:bodyPr>
          <a:lstStyle/>
          <a:p>
            <a:r>
              <a:rPr lang="en-IN" sz="1600" dirty="0">
                <a:latin typeface="Times New Roman" panose="02020603050405020304" pitchFamily="18" charset="0"/>
                <a:cs typeface="Times New Roman" panose="02020603050405020304" pitchFamily="18" charset="0"/>
              </a:rPr>
              <a:t>INTRODUCTION</a:t>
            </a:r>
          </a:p>
          <a:p>
            <a:r>
              <a:rPr lang="en-IN" sz="1600" dirty="0">
                <a:latin typeface="Times New Roman" panose="02020603050405020304" pitchFamily="18" charset="0"/>
                <a:cs typeface="Times New Roman" panose="02020603050405020304" pitchFamily="18" charset="0"/>
              </a:rPr>
              <a:t>SCOPE</a:t>
            </a:r>
          </a:p>
          <a:p>
            <a:r>
              <a:rPr lang="en-IN" sz="1600" dirty="0">
                <a:latin typeface="Times New Roman" panose="02020603050405020304" pitchFamily="18" charset="0"/>
                <a:cs typeface="Times New Roman" panose="02020603050405020304" pitchFamily="18" charset="0"/>
              </a:rPr>
              <a:t>DATASET DESCRIPTION</a:t>
            </a:r>
          </a:p>
          <a:p>
            <a:r>
              <a:rPr lang="en-IN" sz="1600" dirty="0">
                <a:latin typeface="Times New Roman" panose="02020603050405020304" pitchFamily="18" charset="0"/>
                <a:cs typeface="Times New Roman" panose="02020603050405020304" pitchFamily="18" charset="0"/>
              </a:rPr>
              <a:t>SUMMARY STATISTICS</a:t>
            </a:r>
          </a:p>
          <a:p>
            <a:r>
              <a:rPr lang="en-IN" sz="1600" dirty="0">
                <a:latin typeface="Times New Roman" panose="02020603050405020304" pitchFamily="18" charset="0"/>
                <a:cs typeface="Times New Roman" panose="02020603050405020304" pitchFamily="18" charset="0"/>
              </a:rPr>
              <a:t>DATA SUMMARIZATION</a:t>
            </a:r>
          </a:p>
          <a:p>
            <a:r>
              <a:rPr lang="en-IN" sz="1600" dirty="0">
                <a:latin typeface="Times New Roman" panose="02020603050405020304" pitchFamily="18" charset="0"/>
                <a:cs typeface="Times New Roman" panose="02020603050405020304" pitchFamily="18" charset="0"/>
              </a:rPr>
              <a:t>DATA CLEANSING </a:t>
            </a:r>
          </a:p>
          <a:p>
            <a:r>
              <a:rPr lang="en-IN" sz="1600" dirty="0">
                <a:latin typeface="Times New Roman" panose="02020603050405020304" pitchFamily="18" charset="0"/>
                <a:cs typeface="Times New Roman" panose="02020603050405020304" pitchFamily="18" charset="0"/>
              </a:rPr>
              <a:t>OUTLIER ANALYSIS FOR BATTERY POWER</a:t>
            </a:r>
          </a:p>
          <a:p>
            <a:r>
              <a:rPr lang="en-IN" sz="1600" dirty="0">
                <a:latin typeface="Times New Roman" panose="02020603050405020304" pitchFamily="18" charset="0"/>
                <a:cs typeface="Times New Roman" panose="02020603050405020304" pitchFamily="18" charset="0"/>
              </a:rPr>
              <a:t>OUTLIER ANALYSIS FOR RAM</a:t>
            </a:r>
          </a:p>
          <a:p>
            <a:r>
              <a:rPr lang="en-IN" sz="1600" dirty="0">
                <a:latin typeface="Times New Roman" panose="02020603050405020304" pitchFamily="18" charset="0"/>
                <a:cs typeface="Times New Roman" panose="02020603050405020304" pitchFamily="18" charset="0"/>
              </a:rPr>
              <a:t>OUTLIER ANALYSIS FOR INTERNAL MEMORY</a:t>
            </a:r>
          </a:p>
          <a:p>
            <a:r>
              <a:rPr lang="en-IN" sz="1600" dirty="0">
                <a:latin typeface="Times New Roman" panose="02020603050405020304" pitchFamily="18" charset="0"/>
                <a:cs typeface="Times New Roman" panose="02020603050405020304" pitchFamily="18" charset="0"/>
              </a:rPr>
              <a:t>HYPOTHESIS TESTING  </a:t>
            </a:r>
          </a:p>
          <a:p>
            <a:r>
              <a:rPr lang="en-IN" sz="1600" dirty="0">
                <a:latin typeface="Times New Roman" panose="02020603050405020304" pitchFamily="18" charset="0"/>
                <a:cs typeface="Times New Roman" panose="02020603050405020304" pitchFamily="18" charset="0"/>
              </a:rPr>
              <a:t>LINEAR REGRESSION</a:t>
            </a:r>
          </a:p>
          <a:p>
            <a:r>
              <a:rPr lang="en-IN" sz="1600" dirty="0">
                <a:latin typeface="Times New Roman" panose="02020603050405020304" pitchFamily="18" charset="0"/>
                <a:cs typeface="Times New Roman" panose="02020603050405020304" pitchFamily="18" charset="0"/>
              </a:rPr>
              <a:t>CHALLENGES</a:t>
            </a:r>
          </a:p>
          <a:p>
            <a:r>
              <a:rPr lang="en-US" sz="1600" dirty="0">
                <a:latin typeface="Times New Roman" panose="02020603050405020304" pitchFamily="18" charset="0"/>
                <a:cs typeface="Times New Roman" panose="02020603050405020304" pitchFamily="18" charset="0"/>
              </a:rPr>
              <a:t>CONCLUSION</a:t>
            </a: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5460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964F-673E-DB3C-40BD-52C97E8E6081}"/>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LINEAR REGRESSION</a:t>
            </a:r>
          </a:p>
        </p:txBody>
      </p:sp>
      <p:sp>
        <p:nvSpPr>
          <p:cNvPr id="3" name="Content Placeholder 2">
            <a:extLst>
              <a:ext uri="{FF2B5EF4-FFF2-40B4-BE49-F238E27FC236}">
                <a16:creationId xmlns:a16="http://schemas.microsoft.com/office/drawing/2014/main" id="{31236DD1-B314-FF14-DE39-62A842A4B0C5}"/>
              </a:ext>
            </a:extLst>
          </p:cNvPr>
          <p:cNvSpPr>
            <a:spLocks noGrp="1"/>
          </p:cNvSpPr>
          <p:nvPr>
            <p:ph idx="1"/>
          </p:nvPr>
        </p:nvSpPr>
        <p:spPr>
          <a:xfrm>
            <a:off x="680321" y="2336873"/>
            <a:ext cx="9613861" cy="4137818"/>
          </a:xfrm>
        </p:spPr>
        <p:txBody>
          <a:bodyPr>
            <a:normAutofit/>
          </a:bodyPr>
          <a:lstStyle/>
          <a:p>
            <a:pPr algn="just"/>
            <a:r>
              <a:rPr lang="en-US" sz="1600" dirty="0">
                <a:latin typeface="Times New Roman" panose="02020603050405020304" pitchFamily="18" charset="0"/>
                <a:cs typeface="Times New Roman" panose="02020603050405020304" pitchFamily="18" charset="0"/>
              </a:rPr>
              <a:t>A simple linear regression model was applied to explore the connection between the “</a:t>
            </a:r>
            <a:r>
              <a:rPr lang="en-US" sz="1600" dirty="0" err="1">
                <a:latin typeface="Times New Roman" panose="02020603050405020304" pitchFamily="18" charset="0"/>
                <a:cs typeface="Times New Roman" panose="02020603050405020304" pitchFamily="18" charset="0"/>
              </a:rPr>
              <a:t>battery_power</a:t>
            </a:r>
            <a:r>
              <a:rPr lang="en-US" sz="1600" dirty="0">
                <a:latin typeface="Times New Roman" panose="02020603050405020304" pitchFamily="18" charset="0"/>
                <a:cs typeface="Times New Roman" panose="02020603050405020304" pitchFamily="18" charset="0"/>
              </a:rPr>
              <a:t>” (dependent variable) and “</a:t>
            </a:r>
            <a:r>
              <a:rPr lang="en-US" sz="1600" dirty="0" err="1">
                <a:latin typeface="Times New Roman" panose="02020603050405020304" pitchFamily="18" charset="0"/>
                <a:cs typeface="Times New Roman" panose="02020603050405020304" pitchFamily="18" charset="0"/>
              </a:rPr>
              <a:t>talk_time</a:t>
            </a:r>
            <a:r>
              <a:rPr lang="en-US" sz="1600" dirty="0">
                <a:latin typeface="Times New Roman" panose="02020603050405020304" pitchFamily="18" charset="0"/>
                <a:cs typeface="Times New Roman" panose="02020603050405020304" pitchFamily="18" charset="0"/>
              </a:rPr>
              <a:t>” (independent variable) in a dataset containing various mobile device features. </a:t>
            </a:r>
          </a:p>
          <a:p>
            <a:pPr algn="just"/>
            <a:r>
              <a:rPr lang="en-US" sz="1600" dirty="0">
                <a:latin typeface="Times New Roman" panose="02020603050405020304" pitchFamily="18" charset="0"/>
                <a:cs typeface="Times New Roman" panose="02020603050405020304" pitchFamily="18" charset="0"/>
              </a:rPr>
              <a:t>The linear regression model generated for the data is expressed as: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800" u="sng" dirty="0">
                <a:solidFill>
                  <a:schemeClr val="bg1"/>
                </a:solidFill>
                <a:latin typeface="Times New Roman" panose="02020603050405020304" pitchFamily="18" charset="0"/>
                <a:cs typeface="Times New Roman" panose="02020603050405020304" pitchFamily="18" charset="0"/>
              </a:rPr>
              <a:t>Coefficients Interpretation</a:t>
            </a:r>
            <a:r>
              <a:rPr lang="en-US" sz="1800" dirty="0">
                <a:solidFill>
                  <a:schemeClr val="bg1"/>
                </a:solidFill>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Intercept (1192.020): The intercept represents the estimated battery power when the talk time is zero. However, in the context of this model, this value may not have a practical interpretation as talk time is unlikely to be zero for mobile devices.</a:t>
            </a:r>
          </a:p>
          <a:p>
            <a:pPr lvl="1" algn="just"/>
            <a:r>
              <a:rPr lang="en-US" sz="1600" dirty="0" err="1">
                <a:latin typeface="Times New Roman" panose="02020603050405020304" pitchFamily="18" charset="0"/>
                <a:cs typeface="Times New Roman" panose="02020603050405020304" pitchFamily="18" charset="0"/>
              </a:rPr>
              <a:t>talk_time</a:t>
            </a:r>
            <a:r>
              <a:rPr lang="en-US" sz="1600" dirty="0">
                <a:latin typeface="Times New Roman" panose="02020603050405020304" pitchFamily="18" charset="0"/>
                <a:cs typeface="Times New Roman" panose="02020603050405020304" pitchFamily="18" charset="0"/>
              </a:rPr>
              <a:t> (4.223): The coefficient for talk time indicates that, on average, for each additional unit increase in talk time, the battery power is estimated to increase by 4.223 units.</a:t>
            </a:r>
          </a:p>
          <a:p>
            <a:pPr algn="just"/>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0FCBD6A-561F-9ADC-78F0-6558279F42F7}"/>
              </a:ext>
            </a:extLst>
          </p:cNvPr>
          <p:cNvSpPr txBox="1"/>
          <p:nvPr/>
        </p:nvSpPr>
        <p:spPr>
          <a:xfrm>
            <a:off x="1754201" y="3619233"/>
            <a:ext cx="5555926"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battery_power</a:t>
            </a:r>
            <a:r>
              <a:rPr lang="en-US" dirty="0">
                <a:latin typeface="Times New Roman" panose="02020603050405020304" pitchFamily="18" charset="0"/>
                <a:cs typeface="Times New Roman" panose="02020603050405020304" pitchFamily="18" charset="0"/>
              </a:rPr>
              <a:t> = 1192.020 + 4.223*</a:t>
            </a:r>
            <a:r>
              <a:rPr lang="en-US" dirty="0" err="1">
                <a:latin typeface="Times New Roman" panose="02020603050405020304" pitchFamily="18" charset="0"/>
                <a:cs typeface="Times New Roman" panose="02020603050405020304" pitchFamily="18" charset="0"/>
              </a:rPr>
              <a:t>talk_time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599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A5B090-93D1-5315-5B39-FC4595C5DABF}"/>
              </a:ext>
            </a:extLst>
          </p:cNvPr>
          <p:cNvSpPr txBox="1"/>
          <p:nvPr/>
        </p:nvSpPr>
        <p:spPr>
          <a:xfrm>
            <a:off x="680322" y="548640"/>
            <a:ext cx="6380878" cy="5387549"/>
          </a:xfrm>
          <a:prstGeom prst="rect">
            <a:avLst/>
          </a:prstGeom>
        </p:spPr>
        <p:txBody>
          <a:bodyPr vert="horz" lIns="91440" tIns="45720" rIns="91440" bIns="45720" rtlCol="0">
            <a:normAutofit fontScale="77500" lnSpcReduction="20000"/>
          </a:bodyPr>
          <a:lstStyle/>
          <a:p>
            <a:pPr marL="571500" indent="-228600" algn="just" defTabSz="914400">
              <a:lnSpc>
                <a:spcPct val="150000"/>
              </a:lnSpc>
              <a:spcAft>
                <a:spcPts val="800"/>
              </a:spcAft>
              <a:buFont typeface="Arial" panose="020B0604020202020204" pitchFamily="34" charset="0"/>
              <a:buChar char="•"/>
            </a:pPr>
            <a:r>
              <a:rPr lang="en-US" u="sng" dirty="0">
                <a:effectLst/>
              </a:rPr>
              <a:t>Statistical Significance</a:t>
            </a:r>
            <a:r>
              <a:rPr lang="en-US" dirty="0">
                <a:effectLst/>
              </a:rPr>
              <a:t>:</a:t>
            </a:r>
          </a:p>
          <a:p>
            <a:pPr marL="971550" lvl="1" indent="-228600" algn="just" defTabSz="914400">
              <a:lnSpc>
                <a:spcPct val="150000"/>
              </a:lnSpc>
              <a:spcAft>
                <a:spcPts val="800"/>
              </a:spcAft>
              <a:buFont typeface="Arial" panose="020B0604020202020204" pitchFamily="34" charset="0"/>
              <a:buChar char="•"/>
            </a:pPr>
            <a:r>
              <a:rPr lang="en-US" dirty="0">
                <a:effectLst/>
              </a:rPr>
              <a:t>The p-value associated with the coefficient for talk time is 0.0188, which is less than the conventional significance level of 0.05. This suggests that there is a statistically significant relationship between talk time and battery power.</a:t>
            </a:r>
          </a:p>
          <a:p>
            <a:pPr marL="571500" indent="-228600" algn="just" defTabSz="914400">
              <a:lnSpc>
                <a:spcPct val="150000"/>
              </a:lnSpc>
              <a:spcAft>
                <a:spcPts val="800"/>
              </a:spcAft>
              <a:buFont typeface="Arial" panose="020B0604020202020204" pitchFamily="34" charset="0"/>
              <a:buChar char="•"/>
            </a:pPr>
            <a:r>
              <a:rPr lang="en-US" u="sng" dirty="0">
                <a:effectLst/>
              </a:rPr>
              <a:t>Model Fit</a:t>
            </a:r>
            <a:r>
              <a:rPr lang="en-US" dirty="0">
                <a:effectLst/>
              </a:rPr>
              <a:t>:</a:t>
            </a:r>
          </a:p>
          <a:p>
            <a:pPr marL="971550" lvl="1" indent="-228600" algn="just" defTabSz="914400">
              <a:lnSpc>
                <a:spcPct val="150000"/>
              </a:lnSpc>
              <a:spcAft>
                <a:spcPts val="800"/>
              </a:spcAft>
              <a:buFont typeface="Arial" panose="020B0604020202020204" pitchFamily="34" charset="0"/>
              <a:buChar char="•"/>
            </a:pPr>
            <a:r>
              <a:rPr lang="en-US" dirty="0">
                <a:effectLst/>
              </a:rPr>
              <a:t>The R square value, representing the proportion of the variance in battery power explained by talk time, is 0.002757. </a:t>
            </a:r>
          </a:p>
          <a:p>
            <a:pPr marL="971550" lvl="1" indent="-228600" algn="just" defTabSz="914400">
              <a:lnSpc>
                <a:spcPct val="150000"/>
              </a:lnSpc>
              <a:spcAft>
                <a:spcPts val="800"/>
              </a:spcAft>
              <a:buFont typeface="Arial" panose="020B0604020202020204" pitchFamily="34" charset="0"/>
              <a:buChar char="•"/>
            </a:pPr>
            <a:r>
              <a:rPr lang="en-US" dirty="0">
                <a:effectLst/>
              </a:rPr>
              <a:t>This is a very small value, indicating that the linear relationship between talk time and battery power does not explain much of the variability in battery power. Other factors not considered in this model might have a stronger influence.</a:t>
            </a:r>
          </a:p>
          <a:p>
            <a:pPr marL="228600" indent="-228600" algn="just" defTabSz="914400">
              <a:lnSpc>
                <a:spcPct val="150000"/>
              </a:lnSpc>
              <a:spcAft>
                <a:spcPts val="800"/>
              </a:spcAft>
              <a:buFont typeface="Arial" panose="020B0604020202020204" pitchFamily="34" charset="0"/>
              <a:buChar char="•"/>
            </a:pPr>
            <a:r>
              <a:rPr lang="en-US" dirty="0">
                <a:effectLst/>
              </a:rPr>
              <a:t>While the statistical analysis indicates a significant relationship between talk time and battery power, the small R square value suggests that talk time alone may not be a strong predictor of battery power. </a:t>
            </a:r>
          </a:p>
        </p:txBody>
      </p:sp>
      <p:pic>
        <p:nvPicPr>
          <p:cNvPr id="5" name="Picture 4" descr="A screenshot of a computer code">
            <a:extLst>
              <a:ext uri="{FF2B5EF4-FFF2-40B4-BE49-F238E27FC236}">
                <a16:creationId xmlns:a16="http://schemas.microsoft.com/office/drawing/2014/main" id="{B7317C29-6410-EF6A-DA88-293DB5AE6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387" y="643219"/>
            <a:ext cx="4260953" cy="1927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A graph of data overlay&#10;&#10;Description automatically generated with medium confidence">
            <a:extLst>
              <a:ext uri="{FF2B5EF4-FFF2-40B4-BE49-F238E27FC236}">
                <a16:creationId xmlns:a16="http://schemas.microsoft.com/office/drawing/2014/main" id="{F303D95B-336F-36E4-6C10-3E4BB3142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496" y="3037528"/>
            <a:ext cx="4466844" cy="2760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39389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6E2A-ADAE-5620-E7B6-B2AD1A834614}"/>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CHALLENGES </a:t>
            </a:r>
          </a:p>
        </p:txBody>
      </p:sp>
      <p:sp>
        <p:nvSpPr>
          <p:cNvPr id="3" name="Content Placeholder 2">
            <a:extLst>
              <a:ext uri="{FF2B5EF4-FFF2-40B4-BE49-F238E27FC236}">
                <a16:creationId xmlns:a16="http://schemas.microsoft.com/office/drawing/2014/main" id="{AB94E5A6-C71C-859F-3F31-6E43565F0FD7}"/>
              </a:ext>
            </a:extLst>
          </p:cNvPr>
          <p:cNvSpPr>
            <a:spLocks noGrp="1"/>
          </p:cNvSpPr>
          <p:nvPr>
            <p:ph idx="1"/>
          </p:nvPr>
        </p:nvSpPr>
        <p:spPr/>
        <p:txBody>
          <a:bodyPr>
            <a:normAutofit/>
          </a:bodyPr>
          <a:lstStyle/>
          <a:p>
            <a:pPr marL="457200" indent="-457200" algn="just">
              <a:buFont typeface="+mj-lt"/>
              <a:buAutoNum type="arabicPeriod"/>
            </a:pPr>
            <a:r>
              <a:rPr lang="en-US" sz="1800" u="sng" dirty="0">
                <a:solidFill>
                  <a:schemeClr val="bg1"/>
                </a:solidFill>
                <a:latin typeface="Times New Roman" panose="02020603050405020304" pitchFamily="18" charset="0"/>
                <a:cs typeface="Times New Roman" panose="02020603050405020304" pitchFamily="18" charset="0"/>
              </a:rPr>
              <a:t>Privacy Concerns</a:t>
            </a:r>
            <a:r>
              <a:rPr lang="en-US" sz="1800" dirty="0">
                <a:solidFill>
                  <a:schemeClr val="bg1"/>
                </a:solidFill>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Ensuring compliance with privacy regulations and protecting user data while extracting valuable insights.</a:t>
            </a:r>
          </a:p>
          <a:p>
            <a:pPr marL="457200" indent="-457200" algn="just">
              <a:buFont typeface="+mj-lt"/>
              <a:buAutoNum type="arabicPeriod"/>
            </a:pPr>
            <a:r>
              <a:rPr lang="en-US" sz="1800" u="sng" dirty="0">
                <a:solidFill>
                  <a:schemeClr val="bg1"/>
                </a:solidFill>
                <a:latin typeface="Times New Roman" panose="02020603050405020304" pitchFamily="18" charset="0"/>
                <a:cs typeface="Times New Roman" panose="02020603050405020304" pitchFamily="18" charset="0"/>
              </a:rPr>
              <a:t>Data Volume and Variety</a:t>
            </a:r>
            <a:r>
              <a:rPr lang="en-US" sz="1800" dirty="0">
                <a:solidFill>
                  <a:schemeClr val="bg1"/>
                </a:solidFill>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Managing and analyzing large volumes of diverse data generated by different mobile devices and applications.</a:t>
            </a:r>
          </a:p>
          <a:p>
            <a:pPr marL="457200" indent="-457200" algn="just">
              <a:buFont typeface="+mj-lt"/>
              <a:buAutoNum type="arabicPeriod"/>
            </a:pPr>
            <a:r>
              <a:rPr lang="en-US" sz="1800" u="sng" dirty="0">
                <a:solidFill>
                  <a:schemeClr val="bg1"/>
                </a:solidFill>
                <a:latin typeface="Times New Roman" panose="02020603050405020304" pitchFamily="18" charset="0"/>
                <a:cs typeface="Times New Roman" panose="02020603050405020304" pitchFamily="18" charset="0"/>
              </a:rPr>
              <a:t>Real-Time Analysis</a:t>
            </a:r>
            <a:r>
              <a:rPr lang="en-US" sz="1800" dirty="0">
                <a:solidFill>
                  <a:schemeClr val="bg1"/>
                </a:solidFill>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Meeting the demand for real-time insights to address issues promptly and provide timely services.</a:t>
            </a:r>
          </a:p>
          <a:p>
            <a:pPr marL="457200" indent="-457200" algn="just">
              <a:buFont typeface="+mj-lt"/>
              <a:buAutoNum type="arabicPeriod"/>
            </a:pPr>
            <a:r>
              <a:rPr lang="en-US" sz="1600" u="sng" dirty="0">
                <a:solidFill>
                  <a:schemeClr val="bg1"/>
                </a:solidFill>
                <a:latin typeface="Times New Roman" panose="02020603050405020304" pitchFamily="18" charset="0"/>
                <a:cs typeface="Times New Roman" panose="02020603050405020304" pitchFamily="18" charset="0"/>
              </a:rPr>
              <a:t>Integration of Multidimensional Data</a:t>
            </a:r>
            <a:r>
              <a:rPr lang="en-US" sz="1600" dirty="0">
                <a:solidFill>
                  <a:schemeClr val="bg1"/>
                </a:solidFill>
                <a:latin typeface="Times New Roman" panose="02020603050405020304" pitchFamily="18" charset="0"/>
                <a:cs typeface="Times New Roman" panose="02020603050405020304" pitchFamily="18" charset="0"/>
              </a:rPr>
              <a:t>:</a:t>
            </a:r>
          </a:p>
          <a:p>
            <a:pPr lvl="1" algn="just"/>
            <a:r>
              <a:rPr lang="en-US" sz="1600" dirty="0">
                <a:latin typeface="Times New Roman" panose="02020603050405020304" pitchFamily="18" charset="0"/>
                <a:cs typeface="Times New Roman" panose="02020603050405020304" pitchFamily="18" charset="0"/>
              </a:rPr>
              <a:t>Integrating data from various sources, including network data, device data, and user-generated content, to obtain a holistic view.</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137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F697-A328-EA74-382C-736F519B6BF6}"/>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13D23D-9854-61F5-0BD3-F3B316B915F9}"/>
              </a:ext>
            </a:extLst>
          </p:cNvPr>
          <p:cNvSpPr>
            <a:spLocks noGrp="1"/>
          </p:cNvSpPr>
          <p:nvPr>
            <p:ph idx="1"/>
          </p:nvPr>
        </p:nvSpPr>
        <p:spPr>
          <a:xfrm>
            <a:off x="680321" y="2336872"/>
            <a:ext cx="9613861" cy="4174763"/>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analysis of the mobile phone dataset provided a thorough exploration of various features and their relationships. </a:t>
            </a:r>
          </a:p>
          <a:p>
            <a:pPr algn="just">
              <a:lnSpc>
                <a:spcPct val="150000"/>
              </a:lnSpc>
            </a:pPr>
            <a:r>
              <a:rPr lang="en-US" sz="1600" dirty="0">
                <a:latin typeface="Times New Roman" panose="02020603050405020304" pitchFamily="18" charset="0"/>
                <a:cs typeface="Times New Roman" panose="02020603050405020304" pitchFamily="18" charset="0"/>
              </a:rPr>
              <a:t>The absence of outliers and missing values ensured the integrity of the dataset. </a:t>
            </a:r>
          </a:p>
          <a:p>
            <a:pPr algn="just">
              <a:lnSpc>
                <a:spcPct val="150000"/>
              </a:lnSpc>
            </a:pPr>
            <a:r>
              <a:rPr lang="en-US" sz="1600" dirty="0">
                <a:latin typeface="Times New Roman" panose="02020603050405020304" pitchFamily="18" charset="0"/>
                <a:cs typeface="Times New Roman" panose="02020603050405020304" pitchFamily="18" charset="0"/>
              </a:rPr>
              <a:t>Hypothesis testing revealed that the presence of 4G support did not significantly impact the mean RAM of mobile phones. Additionally, the battery power of mobile phones in the dataset was found to be significantly different from the assumed mean of 1200 </a:t>
            </a:r>
            <a:r>
              <a:rPr lang="en-US" sz="1600" dirty="0" err="1">
                <a:latin typeface="Times New Roman" panose="02020603050405020304" pitchFamily="18" charset="0"/>
                <a:cs typeface="Times New Roman" panose="02020603050405020304" pitchFamily="18" charset="0"/>
              </a:rPr>
              <a:t>mAh</a:t>
            </a:r>
            <a:r>
              <a:rPr lang="en-US" sz="1600" dirty="0">
                <a:latin typeface="Times New Roman" panose="02020603050405020304" pitchFamily="18" charset="0"/>
                <a:cs typeface="Times New Roman" panose="02020603050405020304" pitchFamily="18" charset="0"/>
              </a:rPr>
              <a:t>.</a:t>
            </a:r>
          </a:p>
          <a:p>
            <a:pPr algn="just">
              <a:lnSpc>
                <a:spcPct val="150000"/>
              </a:lnSpc>
            </a:pPr>
            <a:r>
              <a:rPr lang="en-US" sz="1600" dirty="0">
                <a:latin typeface="Times New Roman" panose="02020603050405020304" pitchFamily="18" charset="0"/>
                <a:cs typeface="Times New Roman" panose="02020603050405020304" pitchFamily="18" charset="0"/>
              </a:rPr>
              <a:t>Linear regression indicated a statistically significant relationship between talk time and battery power, though the small R square value suggested limited predictability and this analysis offers valuable insights for both manufacturers and consumers in understanding the dynamics of mobile phone features and pricing.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399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D454E3-ADE4-0C58-A61F-7495755004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7963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8A11-E838-F92F-6C93-CFD87CA4C101}"/>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98DB0B-2EBB-CB02-6FBC-C29CB54D48F6}"/>
              </a:ext>
            </a:extLst>
          </p:cNvPr>
          <p:cNvSpPr>
            <a:spLocks noGrp="1"/>
          </p:cNvSpPr>
          <p:nvPr>
            <p:ph idx="1"/>
          </p:nvPr>
        </p:nvSpPr>
        <p:spPr>
          <a:xfrm>
            <a:off x="680321" y="2407212"/>
            <a:ext cx="9613861" cy="3899804"/>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Mobile phones have become an integral part of modern life, connecting people, facilitating communication, and providing a wide range of applications and services</a:t>
            </a:r>
            <a:r>
              <a:rPr lang="en-US" sz="160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As the usage of mobile phones continues to grow globally, vast amounts of data are generated daily, capturing various aspects of users' interactions with their devices. </a:t>
            </a:r>
          </a:p>
          <a:p>
            <a:pPr algn="just">
              <a:lnSpc>
                <a:spcPct val="150000"/>
              </a:lnSpc>
            </a:pPr>
            <a:r>
              <a:rPr lang="en-US" sz="1600" dirty="0">
                <a:latin typeface="Times New Roman" panose="02020603050405020304" pitchFamily="18" charset="0"/>
                <a:cs typeface="Times New Roman" panose="02020603050405020304" pitchFamily="18" charset="0"/>
              </a:rPr>
              <a:t>Mobile phone dataset analysis involves extracting meaningful insights and patterns from this rich pool of data to inform decision-making, enhance user experiences, and contribute to the improvement of mobile technologies.</a:t>
            </a:r>
          </a:p>
        </p:txBody>
      </p:sp>
    </p:spTree>
    <p:extLst>
      <p:ext uri="{BB962C8B-B14F-4D97-AF65-F5344CB8AC3E}">
        <p14:creationId xmlns:p14="http://schemas.microsoft.com/office/powerpoint/2010/main" val="235295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27A8-6FC7-BD6E-41E0-D31878333114}"/>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716D32-8A11-F04D-E517-09DC65797F1E}"/>
              </a:ext>
            </a:extLst>
          </p:cNvPr>
          <p:cNvSpPr>
            <a:spLocks noGrp="1"/>
          </p:cNvSpPr>
          <p:nvPr>
            <p:ph idx="1"/>
          </p:nvPr>
        </p:nvSpPr>
        <p:spPr>
          <a:xfrm>
            <a:off x="366284" y="2161381"/>
            <a:ext cx="10089279" cy="4479564"/>
          </a:xfrm>
        </p:spPr>
        <p:txBody>
          <a:bodyPr>
            <a:normAutofit/>
          </a:bodyPr>
          <a:lstStyle/>
          <a:p>
            <a:pPr marL="342900" indent="-342900" algn="just">
              <a:buFont typeface="+mj-lt"/>
              <a:buAutoNum type="arabicPeriod"/>
            </a:pPr>
            <a:r>
              <a:rPr lang="en-US" sz="1600" dirty="0">
                <a:latin typeface="Times New Roman" panose="02020603050405020304" pitchFamily="18" charset="0"/>
                <a:cs typeface="Times New Roman" panose="02020603050405020304" pitchFamily="18" charset="0"/>
              </a:rPr>
              <a:t>User Behavior Analysis:</a:t>
            </a:r>
          </a:p>
          <a:p>
            <a:pPr marL="0" indent="0" algn="just">
              <a:buNone/>
            </a:pPr>
            <a:r>
              <a:rPr lang="en-US" sz="1600" dirty="0">
                <a:latin typeface="Times New Roman" panose="02020603050405020304" pitchFamily="18" charset="0"/>
                <a:cs typeface="Times New Roman" panose="02020603050405020304" pitchFamily="18" charset="0"/>
              </a:rPr>
              <a:t>	Examining how users interact with their mobile phones, including app usage patterns, frequency of calls and 	messages, and time spent on different activities.</a:t>
            </a:r>
          </a:p>
          <a:p>
            <a:pPr marL="0" indent="0" algn="just">
              <a:buNone/>
            </a:pPr>
            <a:r>
              <a:rPr lang="en-US" sz="1600" dirty="0">
                <a:latin typeface="Times New Roman" panose="02020603050405020304" pitchFamily="18" charset="0"/>
                <a:cs typeface="Times New Roman" panose="02020603050405020304" pitchFamily="18" charset="0"/>
              </a:rPr>
              <a:t>	Identifying popular applications and understanding user preferences.</a:t>
            </a:r>
          </a:p>
          <a:p>
            <a:pPr marL="342900" indent="-342900" algn="just">
              <a:buFont typeface="+mj-lt"/>
              <a:buAutoNum type="arabicPeriod" startAt="2"/>
            </a:pPr>
            <a:r>
              <a:rPr lang="en-US" sz="1600" dirty="0">
                <a:latin typeface="Times New Roman" panose="02020603050405020304" pitchFamily="18" charset="0"/>
                <a:cs typeface="Times New Roman" panose="02020603050405020304" pitchFamily="18" charset="0"/>
              </a:rPr>
              <a:t>Device Performance:</a:t>
            </a:r>
          </a:p>
          <a:p>
            <a:pPr marL="0" indent="0" algn="just">
              <a:buNone/>
            </a:pPr>
            <a:r>
              <a:rPr lang="en-US" sz="1600" dirty="0">
                <a:latin typeface="Times New Roman" panose="02020603050405020304" pitchFamily="18" charset="0"/>
                <a:cs typeface="Times New Roman" panose="02020603050405020304" pitchFamily="18" charset="0"/>
              </a:rPr>
              <a:t>	Assessing the performance of different mobile phone models under various conditions.</a:t>
            </a:r>
          </a:p>
          <a:p>
            <a:pPr marL="0" indent="0" algn="just">
              <a:buNone/>
            </a:pPr>
            <a:r>
              <a:rPr lang="en-US" sz="1600" dirty="0">
                <a:latin typeface="Times New Roman" panose="02020603050405020304" pitchFamily="18" charset="0"/>
                <a:cs typeface="Times New Roman" panose="02020603050405020304" pitchFamily="18" charset="0"/>
              </a:rPr>
              <a:t>	Analyzing device-specific data can help manufacturers improve hardware and software components.</a:t>
            </a:r>
          </a:p>
          <a:p>
            <a:pPr marL="342900" indent="-342900" algn="just">
              <a:buFont typeface="+mj-lt"/>
              <a:buAutoNum type="arabicPeriod" startAt="3"/>
            </a:pPr>
            <a:r>
              <a:rPr lang="en-US" sz="1600" dirty="0">
                <a:latin typeface="Times New Roman" panose="02020603050405020304" pitchFamily="18" charset="0"/>
                <a:cs typeface="Times New Roman" panose="02020603050405020304" pitchFamily="18" charset="0"/>
              </a:rPr>
              <a:t>Market Research:</a:t>
            </a:r>
          </a:p>
          <a:p>
            <a:pPr marL="0" indent="0" algn="just">
              <a:buNone/>
            </a:pPr>
            <a:r>
              <a:rPr lang="en-US" sz="1600" dirty="0">
                <a:latin typeface="Times New Roman" panose="02020603050405020304" pitchFamily="18" charset="0"/>
                <a:cs typeface="Times New Roman" panose="02020603050405020304" pitchFamily="18" charset="0"/>
              </a:rPr>
              <a:t>	Understanding market trends, consumer preferences, and competitive landscapes through the analysis of 	mobile phone sales, customer reviews, and  data visualizations.</a:t>
            </a:r>
          </a:p>
          <a:p>
            <a:pPr marL="342900" indent="-342900" algn="just">
              <a:buFont typeface="+mj-lt"/>
              <a:buAutoNum type="arabicPeriod" startAt="4"/>
            </a:pPr>
            <a:r>
              <a:rPr lang="en-US" sz="1600" dirty="0">
                <a:latin typeface="Times New Roman" panose="02020603050405020304" pitchFamily="18" charset="0"/>
                <a:cs typeface="Times New Roman" panose="02020603050405020304" pitchFamily="18" charset="0"/>
              </a:rPr>
              <a:t>Predictive Analytics:</a:t>
            </a:r>
          </a:p>
          <a:p>
            <a:pPr marL="0" indent="0" algn="just">
              <a:buNone/>
            </a:pPr>
            <a:r>
              <a:rPr lang="en-US" sz="1600" dirty="0">
                <a:latin typeface="Times New Roman" panose="02020603050405020304" pitchFamily="18" charset="0"/>
                <a:cs typeface="Times New Roman" panose="02020603050405020304" pitchFamily="18" charset="0"/>
              </a:rPr>
              <a:t>	Using historical data to predict future trends, such as the adoption of new technologies, emerging markets, or 	shifts in user behavior.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82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15" name="Rectangle 114">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18" name="Rectangle 117">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D8C58BE-EFA3-1CAF-4B2F-B2FC85DC5546}"/>
              </a:ext>
            </a:extLst>
          </p:cNvPr>
          <p:cNvSpPr>
            <a:spLocks noGrp="1"/>
          </p:cNvSpPr>
          <p:nvPr>
            <p:ph type="title"/>
          </p:nvPr>
        </p:nvSpPr>
        <p:spPr>
          <a:xfrm>
            <a:off x="680321" y="753228"/>
            <a:ext cx="7087552" cy="1080938"/>
          </a:xfrm>
        </p:spPr>
        <p:txBody>
          <a:bodyPr>
            <a:normAutofit/>
          </a:bodyPr>
          <a:lstStyle/>
          <a:p>
            <a:r>
              <a:rPr lang="en-IN">
                <a:latin typeface="Times New Roman" panose="02020603050405020304" pitchFamily="18" charset="0"/>
                <a:cs typeface="Times New Roman" panose="02020603050405020304" pitchFamily="18" charset="0"/>
              </a:rPr>
              <a:t>DATASET DESCRIPTION</a:t>
            </a:r>
          </a:p>
        </p:txBody>
      </p:sp>
      <p:pic>
        <p:nvPicPr>
          <p:cNvPr id="122" name="Picture 121">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27" name="Content Placeholder 26">
            <a:extLst>
              <a:ext uri="{FF2B5EF4-FFF2-40B4-BE49-F238E27FC236}">
                <a16:creationId xmlns:a16="http://schemas.microsoft.com/office/drawing/2014/main" id="{C7D94450-A4F0-41FD-6707-90D7F4E2A612}"/>
              </a:ext>
            </a:extLst>
          </p:cNvPr>
          <p:cNvSpPr>
            <a:spLocks noGrp="1"/>
          </p:cNvSpPr>
          <p:nvPr>
            <p:ph idx="1"/>
          </p:nvPr>
        </p:nvSpPr>
        <p:spPr>
          <a:xfrm>
            <a:off x="680321" y="2336873"/>
            <a:ext cx="6423211" cy="3599316"/>
          </a:xfrm>
        </p:spPr>
        <p:txBody>
          <a:bodyPr>
            <a:normAutofit/>
          </a:bodyPr>
          <a:lstStyle/>
          <a:p>
            <a:r>
              <a:rPr lang="en-IN" sz="2000" dirty="0">
                <a:latin typeface="Times New Roman" panose="02020603050405020304" pitchFamily="18" charset="0"/>
                <a:cs typeface="Times New Roman" panose="02020603050405020304" pitchFamily="18" charset="0"/>
              </a:rPr>
              <a:t>For the data Analysis of our mobile prices dataset  here we used R studio Programming Language for the statistical methods and to obtain values by processing into it.</a:t>
            </a: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According to the Data set given the data set consist of numerical data about mobile prices and there are some categorical data also inserted in the data set In the dataset we have 2000 observations of data and there are total 21 variables including numerical 14 and 7 categorical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7" name="Picture 86">
            <a:extLst>
              <a:ext uri="{FF2B5EF4-FFF2-40B4-BE49-F238E27FC236}">
                <a16:creationId xmlns:a16="http://schemas.microsoft.com/office/drawing/2014/main" id="{4736B09A-439B-294B-55D1-07F6488DBA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031768" y="3902242"/>
            <a:ext cx="3824952" cy="25311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3" name="Picture 82" descr="A table with text and images&#10;&#10;Description automatically generated">
            <a:extLst>
              <a:ext uri="{FF2B5EF4-FFF2-40B4-BE49-F238E27FC236}">
                <a16:creationId xmlns:a16="http://schemas.microsoft.com/office/drawing/2014/main" id="{6E1DB72E-245D-01DF-C8A4-7118C7A466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1768" y="424566"/>
            <a:ext cx="3824952" cy="33573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7670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68042-8F0C-ECF9-9488-081E5DF34362}"/>
              </a:ext>
            </a:extLst>
          </p:cNvPr>
          <p:cNvSpPr>
            <a:spLocks noGrp="1"/>
          </p:cNvSpPr>
          <p:nvPr>
            <p:ph type="title"/>
          </p:nvPr>
        </p:nvSpPr>
        <p:spPr>
          <a:xfrm>
            <a:off x="680321" y="753227"/>
            <a:ext cx="9536699" cy="1579425"/>
          </a:xfrm>
        </p:spPr>
        <p:txBody>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SUMMARY STATISTICS AND </a:t>
            </a:r>
            <a:r>
              <a:rPr lang="en-US" sz="2000" b="1" dirty="0">
                <a:latin typeface="Times New Roman" panose="02020603050405020304" pitchFamily="18" charset="0"/>
                <a:ea typeface="Calibri" panose="020F0502020204030204" pitchFamily="34" charset="0"/>
                <a:cs typeface="Times New Roman" panose="02020603050405020304" pitchFamily="18" charset="0"/>
              </a:rPr>
              <a:t>MODE DATA VALUES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FOR MOBILE PRICES DATA SET VARIABLES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8" name="Picture 7" descr="A table of data with numbers&#10;&#10;Description automatically generated">
            <a:extLst>
              <a:ext uri="{FF2B5EF4-FFF2-40B4-BE49-F238E27FC236}">
                <a16:creationId xmlns:a16="http://schemas.microsoft.com/office/drawing/2014/main" id="{85E066C7-918E-D557-5BD3-BBC67C081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0" y="2332653"/>
            <a:ext cx="5018297" cy="4115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A table with text and numbers&#10;&#10;Description automatically generated">
            <a:extLst>
              <a:ext uri="{FF2B5EF4-FFF2-40B4-BE49-F238E27FC236}">
                <a16:creationId xmlns:a16="http://schemas.microsoft.com/office/drawing/2014/main" id="{353DAE22-A524-9A62-A568-DC07BE8E6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894" y="2149621"/>
            <a:ext cx="3596831" cy="4298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73236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98FB011-54EC-461B-88C2-B996CB1D65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B468DC12-235B-45EF-930F-C345AEE9A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6C1BF01-A910-4662-82B1-7CA15F9A21D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6" name="Rectangle 15">
            <a:extLst>
              <a:ext uri="{FF2B5EF4-FFF2-40B4-BE49-F238E27FC236}">
                <a16:creationId xmlns:a16="http://schemas.microsoft.com/office/drawing/2014/main" id="{410B83FF-E5C7-4D0E-AA5D-20BC6DE1B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57925"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D8C290D-79BF-4A96-9125-B0FD07FB5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59129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2E541FC-2E80-AD89-C4F2-20017FC1C938}"/>
              </a:ext>
            </a:extLst>
          </p:cNvPr>
          <p:cNvSpPr>
            <a:spLocks noGrp="1"/>
          </p:cNvSpPr>
          <p:nvPr>
            <p:ph type="title"/>
          </p:nvPr>
        </p:nvSpPr>
        <p:spPr>
          <a:xfrm>
            <a:off x="680321" y="753228"/>
            <a:ext cx="5694102" cy="1080938"/>
          </a:xfrm>
        </p:spPr>
        <p:txBody>
          <a:bodyPr>
            <a:normAutofit/>
          </a:bodyPr>
          <a:lstStyle/>
          <a:p>
            <a:r>
              <a:rPr lang="en-IN">
                <a:latin typeface="Times New Roman" panose="02020603050405020304" pitchFamily="18" charset="0"/>
                <a:cs typeface="Times New Roman" panose="02020603050405020304" pitchFamily="18" charset="0"/>
              </a:rPr>
              <a:t>DATA SUMMARIZATION</a:t>
            </a:r>
          </a:p>
        </p:txBody>
      </p:sp>
      <p:pic>
        <p:nvPicPr>
          <p:cNvPr id="20" name="Picture 19">
            <a:extLst>
              <a:ext uri="{FF2B5EF4-FFF2-40B4-BE49-F238E27FC236}">
                <a16:creationId xmlns:a16="http://schemas.microsoft.com/office/drawing/2014/main" id="{C1DAD40D-225B-4003-859A-78967CF4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591298" cy="321164"/>
          </a:xfrm>
          <a:prstGeom prst="rect">
            <a:avLst/>
          </a:prstGeom>
        </p:spPr>
      </p:pic>
      <p:pic>
        <p:nvPicPr>
          <p:cNvPr id="6" name="Picture" descr="A graph of a power line&#10;&#10;Description automatically generated">
            <a:extLst>
              <a:ext uri="{FF2B5EF4-FFF2-40B4-BE49-F238E27FC236}">
                <a16:creationId xmlns:a16="http://schemas.microsoft.com/office/drawing/2014/main" id="{A693C9EE-03CE-CA15-9201-0C4C9F8F70B7}"/>
              </a:ext>
            </a:extLst>
          </p:cNvPr>
          <p:cNvPicPr/>
          <p:nvPr/>
        </p:nvPicPr>
        <p:blipFill rotWithShape="1">
          <a:blip r:embed="rId4">
            <a:extLst>
              <a:ext uri="{28A0092B-C50C-407E-A947-70E740481C1C}">
                <a14:useLocalDpi xmlns:a14="http://schemas.microsoft.com/office/drawing/2010/main" val="0"/>
              </a:ext>
            </a:extLst>
          </a:blip>
          <a:srcRect l="2424" r="-10" b="-10"/>
          <a:stretch/>
        </p:blipFill>
        <p:spPr bwMode="auto">
          <a:xfrm>
            <a:off x="887025" y="2505075"/>
            <a:ext cx="2008460" cy="1646680"/>
          </a:xfrm>
          <a:prstGeom prst="rect">
            <a:avLst/>
          </a:prstGeom>
          <a:noFill/>
        </p:spPr>
      </p:pic>
      <p:pic>
        <p:nvPicPr>
          <p:cNvPr id="7" name="Picture" descr="A graph with red line and numbers&#10;&#10;Description automatically generated">
            <a:extLst>
              <a:ext uri="{FF2B5EF4-FFF2-40B4-BE49-F238E27FC236}">
                <a16:creationId xmlns:a16="http://schemas.microsoft.com/office/drawing/2014/main" id="{1F144AA3-EAFE-5D16-367E-0BCAE4DEA221}"/>
              </a:ext>
            </a:extLst>
          </p:cNvPr>
          <p:cNvPicPr/>
          <p:nvPr/>
        </p:nvPicPr>
        <p:blipFill rotWithShape="1">
          <a:blip r:embed="rId5"/>
          <a:srcRect r="2413" b="-10"/>
          <a:stretch/>
        </p:blipFill>
        <p:spPr bwMode="auto">
          <a:xfrm>
            <a:off x="3413844" y="2514126"/>
            <a:ext cx="1997441" cy="1637629"/>
          </a:xfrm>
          <a:prstGeom prst="rect">
            <a:avLst/>
          </a:prstGeom>
          <a:noFill/>
        </p:spPr>
      </p:pic>
      <p:pic>
        <p:nvPicPr>
          <p:cNvPr id="4" name="Picture" descr="A graph of a graph showing the internal memory&#10;&#10;Description automatically generated">
            <a:extLst>
              <a:ext uri="{FF2B5EF4-FFF2-40B4-BE49-F238E27FC236}">
                <a16:creationId xmlns:a16="http://schemas.microsoft.com/office/drawing/2014/main" id="{F8D93DB4-5CED-1B49-5DD9-F74282F28B9C}"/>
              </a:ext>
            </a:extLst>
          </p:cNvPr>
          <p:cNvPicPr/>
          <p:nvPr/>
        </p:nvPicPr>
        <p:blipFill rotWithShape="1">
          <a:blip r:embed="rId6">
            <a:extLst>
              <a:ext uri="{28A0092B-C50C-407E-A947-70E740481C1C}">
                <a14:useLocalDpi xmlns:a14="http://schemas.microsoft.com/office/drawing/2010/main" val="0"/>
              </a:ext>
            </a:extLst>
          </a:blip>
          <a:srcRect l="2424" r="-10" b="-10"/>
          <a:stretch/>
        </p:blipFill>
        <p:spPr bwMode="auto">
          <a:xfrm>
            <a:off x="885633" y="4380331"/>
            <a:ext cx="2011244" cy="1648962"/>
          </a:xfrm>
          <a:prstGeom prst="rect">
            <a:avLst/>
          </a:prstGeom>
          <a:noFill/>
        </p:spPr>
      </p:pic>
      <p:pic>
        <p:nvPicPr>
          <p:cNvPr id="5" name="Picture" descr="A graph with a red line&#10;&#10;Description automatically generated">
            <a:extLst>
              <a:ext uri="{FF2B5EF4-FFF2-40B4-BE49-F238E27FC236}">
                <a16:creationId xmlns:a16="http://schemas.microsoft.com/office/drawing/2014/main" id="{35ABBBC7-EE5B-343B-8310-D50D1DFACCFD}"/>
              </a:ext>
            </a:extLst>
          </p:cNvPr>
          <p:cNvPicPr/>
          <p:nvPr/>
        </p:nvPicPr>
        <p:blipFill rotWithShape="1">
          <a:blip r:embed="rId7"/>
          <a:srcRect l="2424" r="-10" b="-10"/>
          <a:stretch/>
        </p:blipFill>
        <p:spPr bwMode="auto">
          <a:xfrm>
            <a:off x="3406943" y="4380331"/>
            <a:ext cx="2011244" cy="1648962"/>
          </a:xfrm>
          <a:prstGeom prst="rect">
            <a:avLst/>
          </a:prstGeom>
          <a:noFill/>
        </p:spPr>
      </p:pic>
      <p:sp>
        <p:nvSpPr>
          <p:cNvPr id="3" name="Content Placeholder 2">
            <a:extLst>
              <a:ext uri="{FF2B5EF4-FFF2-40B4-BE49-F238E27FC236}">
                <a16:creationId xmlns:a16="http://schemas.microsoft.com/office/drawing/2014/main" id="{296A810E-B81E-6F3F-8A05-C683CDFB4EA6}"/>
              </a:ext>
            </a:extLst>
          </p:cNvPr>
          <p:cNvSpPr>
            <a:spLocks noGrp="1"/>
          </p:cNvSpPr>
          <p:nvPr>
            <p:ph idx="1"/>
          </p:nvPr>
        </p:nvSpPr>
        <p:spPr>
          <a:xfrm>
            <a:off x="6938244" y="609599"/>
            <a:ext cx="4501281" cy="5610225"/>
          </a:xfrm>
        </p:spPr>
        <p:txBody>
          <a:bodyPr anchor="ctr">
            <a:normAutofit/>
          </a:bodyPr>
          <a:lstStyle/>
          <a:p>
            <a:pPr marL="457200" indent="-457200">
              <a:buFont typeface="+mj-lt"/>
              <a:buAutoNum type="arabicPeriod"/>
            </a:pPr>
            <a:r>
              <a:rPr lang="en-US" sz="1700" dirty="0">
                <a:latin typeface="Times New Roman" panose="02020603050405020304" pitchFamily="18" charset="0"/>
                <a:cs typeface="Times New Roman" panose="02020603050405020304" pitchFamily="18" charset="0"/>
              </a:rPr>
              <a:t>Battery Power: The range of battery power is from 501 to 1998, with a mean value of  1238.5. </a:t>
            </a:r>
          </a:p>
          <a:p>
            <a:pPr marL="457200" indent="-457200">
              <a:buFont typeface="+mj-lt"/>
              <a:buAutoNum type="arabicPeriod"/>
            </a:pPr>
            <a:r>
              <a:rPr lang="en-US" sz="1700" dirty="0">
                <a:latin typeface="Times New Roman" panose="02020603050405020304" pitchFamily="18" charset="0"/>
                <a:cs typeface="Times New Roman" panose="02020603050405020304" pitchFamily="18" charset="0"/>
              </a:rPr>
              <a:t>RAM: The RAM values range from 256 to 3998, with a mean value of 2124. </a:t>
            </a:r>
          </a:p>
          <a:p>
            <a:pPr marL="457200" indent="-457200">
              <a:buFont typeface="+mj-lt"/>
              <a:buAutoNum type="arabicPeriod"/>
            </a:pPr>
            <a:r>
              <a:rPr lang="en-US" sz="1700" dirty="0">
                <a:latin typeface="Times New Roman" panose="02020603050405020304" pitchFamily="18" charset="0"/>
                <a:cs typeface="Times New Roman" panose="02020603050405020304" pitchFamily="18" charset="0"/>
              </a:rPr>
              <a:t>Internal Memory: The internal memory (</a:t>
            </a:r>
            <a:r>
              <a:rPr lang="en-US" sz="1700" dirty="0" err="1">
                <a:latin typeface="Times New Roman" panose="02020603050405020304" pitchFamily="18" charset="0"/>
                <a:cs typeface="Times New Roman" panose="02020603050405020304" pitchFamily="18" charset="0"/>
              </a:rPr>
              <a:t>int_memory</a:t>
            </a:r>
            <a:r>
              <a:rPr lang="en-US" sz="1700" dirty="0">
                <a:latin typeface="Times New Roman" panose="02020603050405020304" pitchFamily="18" charset="0"/>
                <a:cs typeface="Times New Roman" panose="02020603050405020304" pitchFamily="18" charset="0"/>
              </a:rPr>
              <a:t>) ranges from 2 to 64, with a mean of 32.05. </a:t>
            </a:r>
          </a:p>
          <a:p>
            <a:pPr marL="457200" indent="-457200">
              <a:buFont typeface="+mj-lt"/>
              <a:buAutoNum type="arabicPeriod"/>
            </a:pPr>
            <a:r>
              <a:rPr lang="en-US" sz="1700" dirty="0">
                <a:latin typeface="Times New Roman" panose="02020603050405020304" pitchFamily="18" charset="0"/>
                <a:cs typeface="Times New Roman" panose="02020603050405020304" pitchFamily="18" charset="0"/>
              </a:rPr>
              <a:t>Front Camera (fc): The front camera ranges from 0 to 19, with a mean value </a:t>
            </a:r>
            <a:r>
              <a:rPr lang="en-US" sz="1700">
                <a:latin typeface="Times New Roman" panose="02020603050405020304" pitchFamily="18" charset="0"/>
                <a:cs typeface="Times New Roman" panose="02020603050405020304" pitchFamily="18" charset="0"/>
              </a:rPr>
              <a:t>of 4.309</a:t>
            </a:r>
            <a:r>
              <a:rPr lang="en-US" sz="17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1700" dirty="0">
                <a:latin typeface="Times New Roman" panose="02020603050405020304" pitchFamily="18" charset="0"/>
                <a:cs typeface="Times New Roman" panose="02020603050405020304" pitchFamily="18" charset="0"/>
              </a:rPr>
              <a:t>Price Range: The target variable, “</a:t>
            </a:r>
            <a:r>
              <a:rPr lang="en-US" sz="1700" dirty="0" err="1">
                <a:latin typeface="Times New Roman" panose="02020603050405020304" pitchFamily="18" charset="0"/>
                <a:cs typeface="Times New Roman" panose="02020603050405020304" pitchFamily="18" charset="0"/>
              </a:rPr>
              <a:t>price_range</a:t>
            </a:r>
            <a:r>
              <a:rPr lang="en-US" sz="1700" dirty="0">
                <a:latin typeface="Times New Roman" panose="02020603050405020304" pitchFamily="18" charset="0"/>
                <a:cs typeface="Times New Roman" panose="02020603050405020304" pitchFamily="18" charset="0"/>
              </a:rPr>
              <a:t>,” has values ranging from 0 to 3, indicating different price ranges or categories.</a:t>
            </a:r>
          </a:p>
          <a:p>
            <a:pPr marL="457200" indent="-457200">
              <a:buFont typeface="+mj-lt"/>
              <a:buAutoNum type="arabicPeriod"/>
            </a:pPr>
            <a:r>
              <a:rPr lang="en-US" sz="1700" dirty="0">
                <a:latin typeface="Times New Roman" panose="02020603050405020304" pitchFamily="18" charset="0"/>
                <a:cs typeface="Times New Roman" panose="02020603050405020304" pitchFamily="18" charset="0"/>
              </a:rPr>
              <a:t>4G and Wi-Fi Support (</a:t>
            </a:r>
            <a:r>
              <a:rPr lang="en-US" sz="1700" dirty="0" err="1">
                <a:latin typeface="Times New Roman" panose="02020603050405020304" pitchFamily="18" charset="0"/>
                <a:cs typeface="Times New Roman" panose="02020603050405020304" pitchFamily="18" charset="0"/>
              </a:rPr>
              <a:t>four_g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wifi</a:t>
            </a:r>
            <a:r>
              <a:rPr lang="en-US" sz="1700" dirty="0">
                <a:latin typeface="Times New Roman" panose="02020603050405020304" pitchFamily="18" charset="0"/>
                <a:cs typeface="Times New Roman" panose="02020603050405020304" pitchFamily="18" charset="0"/>
              </a:rPr>
              <a:t>): These binary variables have means around 0.52, indicating that about half of the phones support 4G and Wi-Fi.</a:t>
            </a:r>
          </a:p>
        </p:txBody>
      </p:sp>
    </p:spTree>
    <p:extLst>
      <p:ext uri="{BB962C8B-B14F-4D97-AF65-F5344CB8AC3E}">
        <p14:creationId xmlns:p14="http://schemas.microsoft.com/office/powerpoint/2010/main" val="248217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468D-9885-8573-DD8F-17DB16BB7EB8}"/>
              </a:ext>
            </a:extLst>
          </p:cNvPr>
          <p:cNvSpPr>
            <a:spLocks noGrp="1"/>
          </p:cNvSpPr>
          <p:nvPr>
            <p:ph type="title"/>
          </p:nvPr>
        </p:nvSpPr>
        <p:spPr/>
        <p:txBody>
          <a:bodyPr/>
          <a:lstStyle/>
          <a:p>
            <a:r>
              <a:rPr lang="en-IN" dirty="0"/>
              <a:t>DATA CLEANSING </a:t>
            </a:r>
          </a:p>
        </p:txBody>
      </p:sp>
      <p:sp>
        <p:nvSpPr>
          <p:cNvPr id="3" name="Content Placeholder 2">
            <a:extLst>
              <a:ext uri="{FF2B5EF4-FFF2-40B4-BE49-F238E27FC236}">
                <a16:creationId xmlns:a16="http://schemas.microsoft.com/office/drawing/2014/main" id="{5A2AA979-68E6-9FA0-05A6-B05EF67FCA66}"/>
              </a:ext>
            </a:extLst>
          </p:cNvPr>
          <p:cNvSpPr>
            <a:spLocks noGrp="1"/>
          </p:cNvSpPr>
          <p:nvPr>
            <p:ph idx="1"/>
          </p:nvPr>
        </p:nvSpPr>
        <p:spPr/>
        <p: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data cleaning and preprocessing phase, we addressed the following: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Checked for missing values (none found in this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According to the data we got we can tell there in no missing values “0” that to by considering the data from R Studio Programming language.</a:t>
            </a:r>
          </a:p>
        </p:txBody>
      </p:sp>
      <p:pic>
        <p:nvPicPr>
          <p:cNvPr id="4" name="Picture 3">
            <a:extLst>
              <a:ext uri="{FF2B5EF4-FFF2-40B4-BE49-F238E27FC236}">
                <a16:creationId xmlns:a16="http://schemas.microsoft.com/office/drawing/2014/main" id="{0A37E62C-4DE1-B977-5A57-8718103FAE69}"/>
              </a:ext>
            </a:extLst>
          </p:cNvPr>
          <p:cNvPicPr>
            <a:picLocks noChangeAspect="1"/>
          </p:cNvPicPr>
          <p:nvPr/>
        </p:nvPicPr>
        <p:blipFill>
          <a:blip r:embed="rId2"/>
          <a:stretch>
            <a:fillRect/>
          </a:stretch>
        </p:blipFill>
        <p:spPr>
          <a:xfrm>
            <a:off x="2937329" y="4459516"/>
            <a:ext cx="4404360" cy="739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6722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2473746-93F6-446E-8FE1-D2D80EE7FE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1" name="Rectangle 10">
              <a:extLst>
                <a:ext uri="{FF2B5EF4-FFF2-40B4-BE49-F238E27FC236}">
                  <a16:creationId xmlns:a16="http://schemas.microsoft.com/office/drawing/2014/main" id="{CE7759D1-6E78-4433-99CE-74FE7DEBF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B3D36ACC-2755-44AA-850E-CB2DD94A71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4" name="Rectangle 13">
            <a:extLst>
              <a:ext uri="{FF2B5EF4-FFF2-40B4-BE49-F238E27FC236}">
                <a16:creationId xmlns:a16="http://schemas.microsoft.com/office/drawing/2014/main" id="{46E384FF-15B1-4D29-BF85-B6C69874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F65D57-8913-4B7E-8D1B-A9E1724EB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33FA94F-A140-E667-5B61-6D44F7639EBE}"/>
              </a:ext>
            </a:extLst>
          </p:cNvPr>
          <p:cNvSpPr>
            <a:spLocks noGrp="1"/>
          </p:cNvSpPr>
          <p:nvPr>
            <p:ph type="title"/>
          </p:nvPr>
        </p:nvSpPr>
        <p:spPr>
          <a:xfrm>
            <a:off x="680321" y="753228"/>
            <a:ext cx="7087552" cy="1080938"/>
          </a:xfrm>
        </p:spPr>
        <p:txBody>
          <a:bodyPr>
            <a:normAutofit/>
          </a:bodyPr>
          <a:lstStyle/>
          <a:p>
            <a:r>
              <a:rPr lang="en-IN" dirty="0">
                <a:latin typeface="Times New Roman" panose="02020603050405020304" pitchFamily="18" charset="0"/>
                <a:cs typeface="Times New Roman" panose="02020603050405020304" pitchFamily="18" charset="0"/>
              </a:rPr>
              <a:t>OUTLIER ANALYSIS FOR BATTERY POWER &amp; RAM</a:t>
            </a:r>
          </a:p>
        </p:txBody>
      </p:sp>
      <p:pic>
        <p:nvPicPr>
          <p:cNvPr id="18" name="Picture 17">
            <a:extLst>
              <a:ext uri="{FF2B5EF4-FFF2-40B4-BE49-F238E27FC236}">
                <a16:creationId xmlns:a16="http://schemas.microsoft.com/office/drawing/2014/main" id="{0FDCA9DA-1C97-4C8D-BFA2-B1E6B3420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799D2467-821F-7605-FEA0-31D3CCF0AD17}"/>
              </a:ext>
            </a:extLst>
          </p:cNvPr>
          <p:cNvSpPr>
            <a:spLocks noGrp="1"/>
          </p:cNvSpPr>
          <p:nvPr>
            <p:ph idx="1"/>
          </p:nvPr>
        </p:nvSpPr>
        <p:spPr>
          <a:xfrm>
            <a:off x="680321" y="2336873"/>
            <a:ext cx="6423211" cy="3599316"/>
          </a:xfrm>
        </p:spPr>
        <p:txBody>
          <a:bodyPr>
            <a:normAutofit/>
          </a:bodyPr>
          <a:lstStyle/>
          <a:p>
            <a:r>
              <a:rPr lang="en-IN" sz="1900" dirty="0">
                <a:latin typeface="Times New Roman" panose="02020603050405020304" pitchFamily="18" charset="0"/>
                <a:cs typeface="Times New Roman" panose="02020603050405020304" pitchFamily="18" charset="0"/>
              </a:rPr>
              <a:t>The figure describes the outliers for the column ‘</a:t>
            </a:r>
            <a:r>
              <a:rPr lang="en-IN" sz="1900" dirty="0" err="1">
                <a:latin typeface="Times New Roman" panose="02020603050405020304" pitchFamily="18" charset="0"/>
                <a:cs typeface="Times New Roman" panose="02020603050405020304" pitchFamily="18" charset="0"/>
              </a:rPr>
              <a:t>battery_power</a:t>
            </a:r>
            <a:r>
              <a:rPr lang="en-IN" sz="1900" dirty="0">
                <a:latin typeface="Times New Roman" panose="02020603050405020304" pitchFamily="18" charset="0"/>
                <a:cs typeface="Times New Roman" panose="02020603050405020304" pitchFamily="18" charset="0"/>
              </a:rPr>
              <a:t>’</a:t>
            </a:r>
          </a:p>
          <a:p>
            <a:r>
              <a:rPr lang="en-US" sz="1900" dirty="0">
                <a:latin typeface="Times New Roman" panose="02020603050405020304" pitchFamily="18" charset="0"/>
                <a:cs typeface="Times New Roman" panose="02020603050405020304" pitchFamily="18" charset="0"/>
              </a:rPr>
              <a:t>There are no outliers in the '</a:t>
            </a:r>
            <a:r>
              <a:rPr lang="en-US" sz="1900" dirty="0" err="1">
                <a:latin typeface="Times New Roman" panose="02020603050405020304" pitchFamily="18" charset="0"/>
                <a:cs typeface="Times New Roman" panose="02020603050405020304" pitchFamily="18" charset="0"/>
              </a:rPr>
              <a:t>battery_power</a:t>
            </a:r>
            <a:r>
              <a:rPr lang="en-US" sz="1900" dirty="0">
                <a:latin typeface="Times New Roman" panose="02020603050405020304" pitchFamily="18" charset="0"/>
                <a:cs typeface="Times New Roman" panose="02020603050405020304" pitchFamily="18" charset="0"/>
              </a:rPr>
              <a:t>' variable.</a:t>
            </a:r>
          </a:p>
          <a:p>
            <a:r>
              <a:rPr lang="en-US" sz="1900" dirty="0">
                <a:latin typeface="Times New Roman" panose="02020603050405020304" pitchFamily="18" charset="0"/>
                <a:cs typeface="Times New Roman" panose="02020603050405020304" pitchFamily="18" charset="0"/>
              </a:rPr>
              <a:t>All data points fell within the acceptable range, and no values were identified as outliers </a:t>
            </a:r>
            <a:endParaRPr lang="en-IN"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The figure describes the outliers for the column ‘ram’.</a:t>
            </a:r>
          </a:p>
          <a:p>
            <a:r>
              <a:rPr lang="en-US" sz="1900" dirty="0">
                <a:latin typeface="Times New Roman" panose="02020603050405020304" pitchFamily="18" charset="0"/>
                <a:cs typeface="Times New Roman" panose="02020603050405020304" pitchFamily="18" charset="0"/>
              </a:rPr>
              <a:t>There are no outliers in the '</a:t>
            </a:r>
            <a:r>
              <a:rPr lang="en-IN" sz="1900" dirty="0">
                <a:latin typeface="Times New Roman" panose="02020603050405020304" pitchFamily="18" charset="0"/>
                <a:cs typeface="Times New Roman" panose="02020603050405020304" pitchFamily="18" charset="0"/>
              </a:rPr>
              <a:t> ram</a:t>
            </a:r>
            <a:r>
              <a:rPr lang="en-US" sz="1900" dirty="0">
                <a:latin typeface="Times New Roman" panose="02020603050405020304" pitchFamily="18" charset="0"/>
                <a:cs typeface="Times New Roman" panose="02020603050405020304" pitchFamily="18" charset="0"/>
              </a:rPr>
              <a:t>'.</a:t>
            </a:r>
          </a:p>
          <a:p>
            <a:r>
              <a:rPr lang="en-US" sz="1900" dirty="0">
                <a:latin typeface="Times New Roman" panose="02020603050405020304" pitchFamily="18" charset="0"/>
                <a:cs typeface="Times New Roman" panose="02020603050405020304" pitchFamily="18" charset="0"/>
              </a:rPr>
              <a:t>All data points fell within the acceptable range, and no values were identified as outliers </a:t>
            </a:r>
            <a:endParaRPr lang="en-IN" sz="1900" dirty="0">
              <a:latin typeface="Times New Roman" panose="02020603050405020304" pitchFamily="18" charset="0"/>
              <a:cs typeface="Times New Roman" panose="02020603050405020304" pitchFamily="18" charset="0"/>
            </a:endParaRPr>
          </a:p>
          <a:p>
            <a:pPr marL="0" indent="0">
              <a:buNone/>
            </a:pPr>
            <a:endParaRPr lang="en-IN" sz="1900" dirty="0"/>
          </a:p>
        </p:txBody>
      </p:sp>
      <p:pic>
        <p:nvPicPr>
          <p:cNvPr id="5" name="Picture 4">
            <a:extLst>
              <a:ext uri="{FF2B5EF4-FFF2-40B4-BE49-F238E27FC236}">
                <a16:creationId xmlns:a16="http://schemas.microsoft.com/office/drawing/2014/main" id="{93DDA8C6-917F-C531-BABD-E651628B07E8}"/>
              </a:ext>
            </a:extLst>
          </p:cNvPr>
          <p:cNvPicPr>
            <a:picLocks noChangeAspect="1"/>
          </p:cNvPicPr>
          <p:nvPr/>
        </p:nvPicPr>
        <p:blipFill>
          <a:blip r:embed="rId4"/>
          <a:stretch>
            <a:fillRect/>
          </a:stretch>
        </p:blipFill>
        <p:spPr>
          <a:xfrm>
            <a:off x="8188212" y="714130"/>
            <a:ext cx="3360531" cy="2554003"/>
          </a:xfrm>
          <a:prstGeom prst="rect">
            <a:avLst/>
          </a:prstGeom>
        </p:spPr>
      </p:pic>
      <p:pic>
        <p:nvPicPr>
          <p:cNvPr id="4" name="Picture 3">
            <a:extLst>
              <a:ext uri="{FF2B5EF4-FFF2-40B4-BE49-F238E27FC236}">
                <a16:creationId xmlns:a16="http://schemas.microsoft.com/office/drawing/2014/main" id="{3E664E4A-C620-6DE8-4CC9-CE1FAC033BF9}"/>
              </a:ext>
            </a:extLst>
          </p:cNvPr>
          <p:cNvPicPr>
            <a:picLocks noChangeAspect="1"/>
          </p:cNvPicPr>
          <p:nvPr/>
        </p:nvPicPr>
        <p:blipFill>
          <a:blip r:embed="rId5"/>
          <a:stretch>
            <a:fillRect/>
          </a:stretch>
        </p:blipFill>
        <p:spPr>
          <a:xfrm>
            <a:off x="8188213" y="3589866"/>
            <a:ext cx="3360530" cy="2570805"/>
          </a:xfrm>
          <a:prstGeom prst="rect">
            <a:avLst/>
          </a:prstGeom>
        </p:spPr>
      </p:pic>
    </p:spTree>
    <p:extLst>
      <p:ext uri="{BB962C8B-B14F-4D97-AF65-F5344CB8AC3E}">
        <p14:creationId xmlns:p14="http://schemas.microsoft.com/office/powerpoint/2010/main" val="5489390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3076</TotalTime>
  <Words>2742</Words>
  <Application>Microsoft Office PowerPoint</Application>
  <PresentationFormat>Widescreen</PresentationFormat>
  <Paragraphs>201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Symbol</vt:lpstr>
      <vt:lpstr>Times New Roman</vt:lpstr>
      <vt:lpstr>Trebuchet MS</vt:lpstr>
      <vt:lpstr>Berlin</vt:lpstr>
      <vt:lpstr>FUNDAMENTALS  OF  DATA  ANALYTICS  MOBILE PRICE DATA ANALYSIS </vt:lpstr>
      <vt:lpstr>CONTENTS</vt:lpstr>
      <vt:lpstr>INTRODUCTION</vt:lpstr>
      <vt:lpstr>SCOPE</vt:lpstr>
      <vt:lpstr>DATASET DESCRIPTION</vt:lpstr>
      <vt:lpstr>SUMMARY STATISTICS AND MODE DATA VALUES FOR MOBILE PRICES DATA SET VARIABLES </vt:lpstr>
      <vt:lpstr>DATA SUMMARIZATION</vt:lpstr>
      <vt:lpstr>DATA CLEANSING </vt:lpstr>
      <vt:lpstr>OUTLIER ANALYSIS FOR BATTERY POWER &amp; RAM</vt:lpstr>
      <vt:lpstr>HYPOTHESIS TESTING</vt:lpstr>
      <vt:lpstr>PowerPoint Presentation</vt:lpstr>
      <vt:lpstr> T-test</vt:lpstr>
      <vt:lpstr>PowerPoint Presentation</vt:lpstr>
      <vt:lpstr>CHI-SQUARED TEST</vt:lpstr>
      <vt:lpstr>PowerPoint Presentation</vt:lpstr>
      <vt:lpstr>ONE WAY ANOVA</vt:lpstr>
      <vt:lpstr>PowerPoint Presentation</vt:lpstr>
      <vt:lpstr>TWO WAY ANOVA</vt:lpstr>
      <vt:lpstr>PowerPoint Presentation</vt:lpstr>
      <vt:lpstr>LINEAR REGRESSION</vt:lpstr>
      <vt:lpstr>PowerPoint Presentation</vt:lpstr>
      <vt:lpstr>CHALLENGES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PHONE DATASET ANALYSIS</dc:title>
  <dc:creator>RIPU DHAMAN TERALA</dc:creator>
  <cp:lastModifiedBy>gowrirohith9@gmail.com</cp:lastModifiedBy>
  <cp:revision>145</cp:revision>
  <dcterms:created xsi:type="dcterms:W3CDTF">2023-11-22T16:58:13Z</dcterms:created>
  <dcterms:modified xsi:type="dcterms:W3CDTF">2023-11-29T16:26:31Z</dcterms:modified>
</cp:coreProperties>
</file>