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6"/>
  </p:notes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75" r:id="rId14"/>
    <p:sldId id="276" r:id="rId15"/>
    <p:sldId id="277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01900-43AA-4F70-8AFD-099684F70F8E}" v="298" dt="2023-11-29T13:05:23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77D75-9911-41B5-8A3A-5ED5426F7C4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DB22B8-EADB-43E6-97B4-C2F556FC3946}">
      <dgm:prSet/>
      <dgm:spPr/>
      <dgm:t>
        <a:bodyPr/>
        <a:lstStyle/>
        <a:p>
          <a:r>
            <a:rPr lang="en-US" b="1"/>
            <a:t>Inefficiency:</a:t>
          </a:r>
          <a:r>
            <a:rPr lang="en-US"/>
            <a:t> Reliance on manual procedures leads to inefficiencies in stock management.</a:t>
          </a:r>
        </a:p>
      </dgm:t>
    </dgm:pt>
    <dgm:pt modelId="{7A14D3D4-A24A-41ED-8184-2FC86D097407}" type="parTrans" cxnId="{5A9FF369-37A5-4E2E-8DB2-56FD79DB5A6A}">
      <dgm:prSet/>
      <dgm:spPr/>
      <dgm:t>
        <a:bodyPr/>
        <a:lstStyle/>
        <a:p>
          <a:endParaRPr lang="en-US"/>
        </a:p>
      </dgm:t>
    </dgm:pt>
    <dgm:pt modelId="{91EFD42D-C4CD-4122-8A02-7DD97BE6138A}" type="sibTrans" cxnId="{5A9FF369-37A5-4E2E-8DB2-56FD79DB5A6A}">
      <dgm:prSet/>
      <dgm:spPr/>
      <dgm:t>
        <a:bodyPr/>
        <a:lstStyle/>
        <a:p>
          <a:endParaRPr lang="en-US"/>
        </a:p>
      </dgm:t>
    </dgm:pt>
    <dgm:pt modelId="{9482F98B-6DED-46D4-BDA0-CFE49E39D268}">
      <dgm:prSet/>
      <dgm:spPr/>
      <dgm:t>
        <a:bodyPr/>
        <a:lstStyle/>
        <a:p>
          <a:r>
            <a:rPr lang="en-US" b="1"/>
            <a:t>Inaccuracy:</a:t>
          </a:r>
          <a:r>
            <a:rPr lang="en-US"/>
            <a:t> Manual stock counts contribute to inaccuracies and errors.</a:t>
          </a:r>
        </a:p>
      </dgm:t>
    </dgm:pt>
    <dgm:pt modelId="{38D46E20-C821-4698-9923-95128D43DC0E}" type="parTrans" cxnId="{F839F315-BC69-442D-9F9E-C88A9FFADA8E}">
      <dgm:prSet/>
      <dgm:spPr/>
      <dgm:t>
        <a:bodyPr/>
        <a:lstStyle/>
        <a:p>
          <a:endParaRPr lang="en-US"/>
        </a:p>
      </dgm:t>
    </dgm:pt>
    <dgm:pt modelId="{0013EB8C-4CBF-40EB-BCFD-4A7EEB6702B3}" type="sibTrans" cxnId="{F839F315-BC69-442D-9F9E-C88A9FFADA8E}">
      <dgm:prSet/>
      <dgm:spPr/>
      <dgm:t>
        <a:bodyPr/>
        <a:lstStyle/>
        <a:p>
          <a:endParaRPr lang="en-US"/>
        </a:p>
      </dgm:t>
    </dgm:pt>
    <dgm:pt modelId="{D6B82C18-2ED3-476F-86C3-D99F8EB950F0}">
      <dgm:prSet/>
      <dgm:spPr/>
      <dgm:t>
        <a:bodyPr/>
        <a:lstStyle/>
        <a:p>
          <a:r>
            <a:rPr lang="en-US" b="1"/>
            <a:t>Operational Delays:</a:t>
          </a:r>
          <a:r>
            <a:rPr lang="en-US"/>
            <a:t> Non-automated reorder processes result in delays in order processing.</a:t>
          </a:r>
        </a:p>
      </dgm:t>
    </dgm:pt>
    <dgm:pt modelId="{4D3040A7-0D1E-492D-B860-9CA850C93FF5}" type="parTrans" cxnId="{A33ADCCE-AA59-4079-8F67-FD6000946BD9}">
      <dgm:prSet/>
      <dgm:spPr/>
      <dgm:t>
        <a:bodyPr/>
        <a:lstStyle/>
        <a:p>
          <a:endParaRPr lang="en-US"/>
        </a:p>
      </dgm:t>
    </dgm:pt>
    <dgm:pt modelId="{A3B80D03-6D03-4B87-83F5-B5AECCAF847F}" type="sibTrans" cxnId="{A33ADCCE-AA59-4079-8F67-FD6000946BD9}">
      <dgm:prSet/>
      <dgm:spPr/>
      <dgm:t>
        <a:bodyPr/>
        <a:lstStyle/>
        <a:p>
          <a:endParaRPr lang="en-US"/>
        </a:p>
      </dgm:t>
    </dgm:pt>
    <dgm:pt modelId="{0B0D708F-B4EF-495C-B688-149BCC9DB16C}">
      <dgm:prSet/>
      <dgm:spPr/>
      <dgm:t>
        <a:bodyPr/>
        <a:lstStyle/>
        <a:p>
          <a:r>
            <a:rPr lang="en-US" b="1"/>
            <a:t>Customer Impact:</a:t>
          </a:r>
          <a:r>
            <a:rPr lang="en-US"/>
            <a:t> Lack of real-time information affects customer satisfaction.</a:t>
          </a:r>
        </a:p>
      </dgm:t>
    </dgm:pt>
    <dgm:pt modelId="{383003E8-1FA5-4133-9FEA-CE42949B9F1A}" type="parTrans" cxnId="{19BC143D-D6CE-4969-92CD-F5A2E788AF22}">
      <dgm:prSet/>
      <dgm:spPr/>
      <dgm:t>
        <a:bodyPr/>
        <a:lstStyle/>
        <a:p>
          <a:endParaRPr lang="en-US"/>
        </a:p>
      </dgm:t>
    </dgm:pt>
    <dgm:pt modelId="{02EF4A9D-793C-4C77-9A5C-A3BF975D6B15}" type="sibTrans" cxnId="{19BC143D-D6CE-4969-92CD-F5A2E788AF22}">
      <dgm:prSet/>
      <dgm:spPr/>
      <dgm:t>
        <a:bodyPr/>
        <a:lstStyle/>
        <a:p>
          <a:endParaRPr lang="en-US"/>
        </a:p>
      </dgm:t>
    </dgm:pt>
    <dgm:pt modelId="{CA0B95CE-DF0B-4CCF-93F3-8D68AD1BCB7B}" type="pres">
      <dgm:prSet presAssocID="{AC677D75-9911-41B5-8A3A-5ED5426F7C4B}" presName="linear" presStyleCnt="0">
        <dgm:presLayoutVars>
          <dgm:animLvl val="lvl"/>
          <dgm:resizeHandles val="exact"/>
        </dgm:presLayoutVars>
      </dgm:prSet>
      <dgm:spPr/>
    </dgm:pt>
    <dgm:pt modelId="{E5CEC990-F38E-45F9-9133-E4AAD7811AD2}" type="pres">
      <dgm:prSet presAssocID="{98DB22B8-EADB-43E6-97B4-C2F556FC39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1D88BBD-E9AC-4C6E-8900-47617B3099F7}" type="pres">
      <dgm:prSet presAssocID="{91EFD42D-C4CD-4122-8A02-7DD97BE6138A}" presName="spacer" presStyleCnt="0"/>
      <dgm:spPr/>
    </dgm:pt>
    <dgm:pt modelId="{0E4F3A3A-F34C-421F-B83B-AD284D7D6D26}" type="pres">
      <dgm:prSet presAssocID="{9482F98B-6DED-46D4-BDA0-CFE49E39D26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8EA7EC-D4D1-42D8-9D7C-841C9665B8CB}" type="pres">
      <dgm:prSet presAssocID="{0013EB8C-4CBF-40EB-BCFD-4A7EEB6702B3}" presName="spacer" presStyleCnt="0"/>
      <dgm:spPr/>
    </dgm:pt>
    <dgm:pt modelId="{BC1A26E2-8A01-4695-849E-38D5552AA4C8}" type="pres">
      <dgm:prSet presAssocID="{D6B82C18-2ED3-476F-86C3-D99F8EB950F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B9023C-4B0C-4CB1-9054-94E00948D9EA}" type="pres">
      <dgm:prSet presAssocID="{A3B80D03-6D03-4B87-83F5-B5AECCAF847F}" presName="spacer" presStyleCnt="0"/>
      <dgm:spPr/>
    </dgm:pt>
    <dgm:pt modelId="{F680330D-DE47-4747-BACD-382162E11385}" type="pres">
      <dgm:prSet presAssocID="{0B0D708F-B4EF-495C-B688-149BCC9DB16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839F315-BC69-442D-9F9E-C88A9FFADA8E}" srcId="{AC677D75-9911-41B5-8A3A-5ED5426F7C4B}" destId="{9482F98B-6DED-46D4-BDA0-CFE49E39D268}" srcOrd="1" destOrd="0" parTransId="{38D46E20-C821-4698-9923-95128D43DC0E}" sibTransId="{0013EB8C-4CBF-40EB-BCFD-4A7EEB6702B3}"/>
    <dgm:cxn modelId="{237FB916-2C7F-46F8-A2D7-87337D09CD4B}" type="presOf" srcId="{9482F98B-6DED-46D4-BDA0-CFE49E39D268}" destId="{0E4F3A3A-F34C-421F-B83B-AD284D7D6D26}" srcOrd="0" destOrd="0" presId="urn:microsoft.com/office/officeart/2005/8/layout/vList2"/>
    <dgm:cxn modelId="{5DC34D20-06A7-4577-9699-E7E968F98AC3}" type="presOf" srcId="{D6B82C18-2ED3-476F-86C3-D99F8EB950F0}" destId="{BC1A26E2-8A01-4695-849E-38D5552AA4C8}" srcOrd="0" destOrd="0" presId="urn:microsoft.com/office/officeart/2005/8/layout/vList2"/>
    <dgm:cxn modelId="{2D7C9B39-6E17-40FE-B5B1-AFA9A93B1248}" type="presOf" srcId="{98DB22B8-EADB-43E6-97B4-C2F556FC3946}" destId="{E5CEC990-F38E-45F9-9133-E4AAD7811AD2}" srcOrd="0" destOrd="0" presId="urn:microsoft.com/office/officeart/2005/8/layout/vList2"/>
    <dgm:cxn modelId="{19BC143D-D6CE-4969-92CD-F5A2E788AF22}" srcId="{AC677D75-9911-41B5-8A3A-5ED5426F7C4B}" destId="{0B0D708F-B4EF-495C-B688-149BCC9DB16C}" srcOrd="3" destOrd="0" parTransId="{383003E8-1FA5-4133-9FEA-CE42949B9F1A}" sibTransId="{02EF4A9D-793C-4C77-9A5C-A3BF975D6B15}"/>
    <dgm:cxn modelId="{5A9FF369-37A5-4E2E-8DB2-56FD79DB5A6A}" srcId="{AC677D75-9911-41B5-8A3A-5ED5426F7C4B}" destId="{98DB22B8-EADB-43E6-97B4-C2F556FC3946}" srcOrd="0" destOrd="0" parTransId="{7A14D3D4-A24A-41ED-8184-2FC86D097407}" sibTransId="{91EFD42D-C4CD-4122-8A02-7DD97BE6138A}"/>
    <dgm:cxn modelId="{26C19BAE-16F2-4EEA-B15E-BC49804ADD12}" type="presOf" srcId="{AC677D75-9911-41B5-8A3A-5ED5426F7C4B}" destId="{CA0B95CE-DF0B-4CCF-93F3-8D68AD1BCB7B}" srcOrd="0" destOrd="0" presId="urn:microsoft.com/office/officeart/2005/8/layout/vList2"/>
    <dgm:cxn modelId="{A7B39FB5-2513-4AE3-900D-C8B7B240F5C6}" type="presOf" srcId="{0B0D708F-B4EF-495C-B688-149BCC9DB16C}" destId="{F680330D-DE47-4747-BACD-382162E11385}" srcOrd="0" destOrd="0" presId="urn:microsoft.com/office/officeart/2005/8/layout/vList2"/>
    <dgm:cxn modelId="{A33ADCCE-AA59-4079-8F67-FD6000946BD9}" srcId="{AC677D75-9911-41B5-8A3A-5ED5426F7C4B}" destId="{D6B82C18-2ED3-476F-86C3-D99F8EB950F0}" srcOrd="2" destOrd="0" parTransId="{4D3040A7-0D1E-492D-B860-9CA850C93FF5}" sibTransId="{A3B80D03-6D03-4B87-83F5-B5AECCAF847F}"/>
    <dgm:cxn modelId="{9AFCA26E-9AE8-433C-8F91-82189D4F5024}" type="presParOf" srcId="{CA0B95CE-DF0B-4CCF-93F3-8D68AD1BCB7B}" destId="{E5CEC990-F38E-45F9-9133-E4AAD7811AD2}" srcOrd="0" destOrd="0" presId="urn:microsoft.com/office/officeart/2005/8/layout/vList2"/>
    <dgm:cxn modelId="{5B51EF4F-E65E-431D-8A65-103219F59C6B}" type="presParOf" srcId="{CA0B95CE-DF0B-4CCF-93F3-8D68AD1BCB7B}" destId="{21D88BBD-E9AC-4C6E-8900-47617B3099F7}" srcOrd="1" destOrd="0" presId="urn:microsoft.com/office/officeart/2005/8/layout/vList2"/>
    <dgm:cxn modelId="{542927C6-0771-4932-A2E3-69EB5BB6802F}" type="presParOf" srcId="{CA0B95CE-DF0B-4CCF-93F3-8D68AD1BCB7B}" destId="{0E4F3A3A-F34C-421F-B83B-AD284D7D6D26}" srcOrd="2" destOrd="0" presId="urn:microsoft.com/office/officeart/2005/8/layout/vList2"/>
    <dgm:cxn modelId="{7C5981C0-61C1-4DD5-BA68-87275D9D8487}" type="presParOf" srcId="{CA0B95CE-DF0B-4CCF-93F3-8D68AD1BCB7B}" destId="{F38EA7EC-D4D1-42D8-9D7C-841C9665B8CB}" srcOrd="3" destOrd="0" presId="urn:microsoft.com/office/officeart/2005/8/layout/vList2"/>
    <dgm:cxn modelId="{BCD230B9-E6A1-4143-A533-8A743ADE4289}" type="presParOf" srcId="{CA0B95CE-DF0B-4CCF-93F3-8D68AD1BCB7B}" destId="{BC1A26E2-8A01-4695-849E-38D5552AA4C8}" srcOrd="4" destOrd="0" presId="urn:microsoft.com/office/officeart/2005/8/layout/vList2"/>
    <dgm:cxn modelId="{C52C1517-ED6A-4111-A98E-B1FA7A6EC5C5}" type="presParOf" srcId="{CA0B95CE-DF0B-4CCF-93F3-8D68AD1BCB7B}" destId="{8CB9023C-4B0C-4CB1-9054-94E00948D9EA}" srcOrd="5" destOrd="0" presId="urn:microsoft.com/office/officeart/2005/8/layout/vList2"/>
    <dgm:cxn modelId="{52CEFD73-CFF4-4621-9C5D-A72EE00F42F7}" type="presParOf" srcId="{CA0B95CE-DF0B-4CCF-93F3-8D68AD1BCB7B}" destId="{F680330D-DE47-4747-BACD-382162E1138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EC990-F38E-45F9-9133-E4AAD7811AD2}">
      <dsp:nvSpPr>
        <dsp:cNvPr id="0" name=""/>
        <dsp:cNvSpPr/>
      </dsp:nvSpPr>
      <dsp:spPr>
        <a:xfrm>
          <a:off x="0" y="688756"/>
          <a:ext cx="6571067" cy="926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Inefficiency:</a:t>
          </a:r>
          <a:r>
            <a:rPr lang="en-US" sz="2400" kern="1200"/>
            <a:t> Reliance on manual procedures leads to inefficiencies in stock management.</a:t>
          </a:r>
        </a:p>
      </dsp:txBody>
      <dsp:txXfrm>
        <a:off x="45235" y="733991"/>
        <a:ext cx="6480597" cy="836169"/>
      </dsp:txXfrm>
    </dsp:sp>
    <dsp:sp modelId="{0E4F3A3A-F34C-421F-B83B-AD284D7D6D26}">
      <dsp:nvSpPr>
        <dsp:cNvPr id="0" name=""/>
        <dsp:cNvSpPr/>
      </dsp:nvSpPr>
      <dsp:spPr>
        <a:xfrm>
          <a:off x="0" y="1684516"/>
          <a:ext cx="6571067" cy="926639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Inaccuracy:</a:t>
          </a:r>
          <a:r>
            <a:rPr lang="en-US" sz="2400" kern="1200"/>
            <a:t> Manual stock counts contribute to inaccuracies and errors.</a:t>
          </a:r>
        </a:p>
      </dsp:txBody>
      <dsp:txXfrm>
        <a:off x="45235" y="1729751"/>
        <a:ext cx="6480597" cy="836169"/>
      </dsp:txXfrm>
    </dsp:sp>
    <dsp:sp modelId="{BC1A26E2-8A01-4695-849E-38D5552AA4C8}">
      <dsp:nvSpPr>
        <dsp:cNvPr id="0" name=""/>
        <dsp:cNvSpPr/>
      </dsp:nvSpPr>
      <dsp:spPr>
        <a:xfrm>
          <a:off x="0" y="2680276"/>
          <a:ext cx="6571067" cy="926639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Operational Delays:</a:t>
          </a:r>
          <a:r>
            <a:rPr lang="en-US" sz="2400" kern="1200"/>
            <a:t> Non-automated reorder processes result in delays in order processing.</a:t>
          </a:r>
        </a:p>
      </dsp:txBody>
      <dsp:txXfrm>
        <a:off x="45235" y="2725511"/>
        <a:ext cx="6480597" cy="836169"/>
      </dsp:txXfrm>
    </dsp:sp>
    <dsp:sp modelId="{F680330D-DE47-4747-BACD-382162E11385}">
      <dsp:nvSpPr>
        <dsp:cNvPr id="0" name=""/>
        <dsp:cNvSpPr/>
      </dsp:nvSpPr>
      <dsp:spPr>
        <a:xfrm>
          <a:off x="0" y="3676036"/>
          <a:ext cx="6571067" cy="926639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Customer Impact:</a:t>
          </a:r>
          <a:r>
            <a:rPr lang="en-US" sz="2400" kern="1200"/>
            <a:t> Lack of real-time information affects customer satisfaction.</a:t>
          </a:r>
        </a:p>
      </dsp:txBody>
      <dsp:txXfrm>
        <a:off x="45235" y="3721271"/>
        <a:ext cx="6480597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9E7AD-1AD4-46B4-91B2-D05BF758986A}" type="datetimeFigureOut"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AE361-6C7F-4434-B5C1-6828DAA59B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98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26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1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2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9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0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0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4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18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4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5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48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9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48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01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2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5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AE361-6C7F-4434-B5C1-6828DAA59BEE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002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681771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02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78895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2555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3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5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3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6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0A08F-2B1D-4498-A043-7C299B1C2561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9B64-DC09-41C8-9DE3-DA74AF8D2F97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s on a display with reflection of office">
            <a:extLst>
              <a:ext uri="{FF2B5EF4-FFF2-40B4-BE49-F238E27FC236}">
                <a16:creationId xmlns:a16="http://schemas.microsoft.com/office/drawing/2014/main" id="{D2343546-DABF-94A4-4D77-DB3C6B71F3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10256" b="5475"/>
          <a:stretch/>
        </p:blipFill>
        <p:spPr>
          <a:xfrm>
            <a:off x="20" y="1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17E845-C70E-461E-91AB-A57BB630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948609" cy="1320800"/>
          </a:xfrm>
        </p:spPr>
        <p:txBody>
          <a:bodyPr>
            <a:normAutofit/>
          </a:bodyPr>
          <a:lstStyle/>
          <a:p>
            <a:r>
              <a:rPr lang="en-US" sz="4000" b="0" dirty="0">
                <a:ea typeface="+mj-lt"/>
                <a:cs typeface="+mj-lt"/>
              </a:rPr>
              <a:t>Inventory Management System for Global Retailers Inc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4D5B-B005-F757-8D5D-EA6E848A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323322"/>
            <a:ext cx="10640699" cy="371804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Group – 2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Gowri Rohith </a:t>
            </a:r>
            <a:r>
              <a:rPr lang="en-IN" sz="2000" b="1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chirra</a:t>
            </a: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(U00904650)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Rohith Reddy </a:t>
            </a:r>
            <a:r>
              <a:rPr lang="en-IN" sz="2000" b="1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Garlapati</a:t>
            </a: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(U00904490) 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MIS-7610-002 System Analysis &amp; Design Fall Term 2023 </a:t>
            </a:r>
          </a:p>
          <a:p>
            <a:pPr marL="0" indent="0" algn="ctr">
              <a:lnSpc>
                <a:spcPct val="200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Professor: Robert Rose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B06B9-2988-595A-C04F-9876BB52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7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72AE-41DA-BA2A-A830-6AEE600F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Project Selection and Management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D5E9-AF8A-3A26-FCCE-983B6505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Phases of the Project:</a:t>
            </a:r>
            <a:endParaRPr lang="en-US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Breakdown of the project into key phases.</a:t>
            </a:r>
            <a:endParaRPr lang="en-US" sz="1800" dirty="0"/>
          </a:p>
          <a:p>
            <a:pPr lvl="1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Overview of each phase's purpose.</a:t>
            </a:r>
            <a:endParaRPr lang="en-US" sz="1800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Deadlines/Milestones: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Timeline for each phase or milestone.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Emphasis on key deliverables and their scheduled completion dates.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DBC4C-D1EC-E80F-5A78-E37C8085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9838-24A2-5550-6731-C784666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 descr="Rolls of blueprints">
            <a:extLst>
              <a:ext uri="{FF2B5EF4-FFF2-40B4-BE49-F238E27FC236}">
                <a16:creationId xmlns:a16="http://schemas.microsoft.com/office/drawing/2014/main" id="{DC458B1A-EED6-B68B-165C-B27FAC485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756" r="-3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2659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5CE-A395-95F9-79C4-A7F5292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Requirements Determination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B959-3093-8780-AED2-B113AC55E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2048120"/>
            <a:ext cx="9424489" cy="47204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Requirements Gathering Techniques</a:t>
            </a:r>
            <a:endParaRPr lang="en-US" sz="1600" dirty="0"/>
          </a:p>
          <a:p>
            <a:pPr marL="342900" indent="-342900">
              <a:lnSpc>
                <a:spcPct val="110000"/>
              </a:lnSpc>
              <a:buAutoNum type="arabicPeriod"/>
            </a:pPr>
            <a:r>
              <a:rPr lang="en-US" sz="1600" i="1" dirty="0">
                <a:ea typeface="+mn-lt"/>
                <a:cs typeface="+mn-lt"/>
              </a:rPr>
              <a:t>Notes: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5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Documenting key points, observations, and stakeholder comments during interviews and observation sessions.</a:t>
            </a:r>
            <a:endParaRPr lang="en-US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600" i="1" dirty="0">
                <a:ea typeface="+mn-lt"/>
                <a:cs typeface="+mn-lt"/>
              </a:rPr>
              <a:t>Questionnaires: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Developing targeted questionnaires to gather specific information from a broader audience.</a:t>
            </a:r>
            <a:endParaRPr lang="en-US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600" i="1" dirty="0">
                <a:ea typeface="+mn-lt"/>
                <a:cs typeface="+mn-lt"/>
              </a:rPr>
              <a:t>Interview Transcripts: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Creating detailed transcripts of interview sessions with stakeholders.</a:t>
            </a:r>
            <a:endParaRPr lang="en-US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600" i="1" dirty="0">
                <a:ea typeface="+mn-lt"/>
                <a:cs typeface="+mn-lt"/>
              </a:rPr>
              <a:t>Storyboards: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Developing visual storyboards to illustrate how users envision interacting with the Inventory Management System.</a:t>
            </a:r>
            <a:endParaRPr lang="en-US" dirty="0"/>
          </a:p>
          <a:p>
            <a:pPr>
              <a:lnSpc>
                <a:spcPct val="110000"/>
              </a:lnSpc>
              <a:buAutoNum type="arabicPeriod"/>
            </a:pPr>
            <a:r>
              <a:rPr lang="en-US" sz="1600" i="1" dirty="0">
                <a:ea typeface="+mn-lt"/>
                <a:cs typeface="+mn-lt"/>
              </a:rPr>
              <a:t>Prototyping: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Developing prototype interfaces for the IMS and gathering feedback from potential users.</a:t>
            </a:r>
            <a:endParaRPr lang="en-US" dirty="0"/>
          </a:p>
          <a:p>
            <a:pPr>
              <a:lnSpc>
                <a:spcPct val="110000"/>
              </a:lnSpc>
              <a:buAutoNum type="arabicPeriod"/>
            </a:pPr>
            <a:endParaRPr lang="en-US" sz="13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936C-1506-3F38-0C8B-746A7F9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0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5CE-A395-95F9-79C4-A7F5292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7" y="264120"/>
            <a:ext cx="9872353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Use Case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200" y="1408922"/>
            <a:ext cx="5033638" cy="46331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5FC4-D6AB-CCF6-E426-507F91F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936C-1506-3F38-0C8B-746A7F9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9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5CE-A395-95F9-79C4-A7F5292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7" y="264120"/>
            <a:ext cx="9872353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 DFD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2572" y="1033137"/>
            <a:ext cx="4956739" cy="47917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F5FC4-D6AB-CCF6-E426-507F91F7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936C-1506-3F38-0C8B-746A7F9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242610" y="1493835"/>
            <a:ext cx="5663383" cy="38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3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5CE-A395-95F9-79C4-A7F5292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7" y="264120"/>
            <a:ext cx="9872353" cy="134300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Entity Relationship Diagram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Content Placeholder 11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071" y="1539552"/>
            <a:ext cx="4495896" cy="45024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936C-1506-3F38-0C8B-746A7F9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9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B5CE-A395-95F9-79C4-A7F5292B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43" y="344340"/>
            <a:ext cx="9872353" cy="134300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UI Diagram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258" y="2005022"/>
            <a:ext cx="3066958" cy="22730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0936C-1506-3F38-0C8B-746A7F93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3390810" y="1996187"/>
            <a:ext cx="2887527" cy="228189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73494" y="1989720"/>
            <a:ext cx="2743199" cy="2288364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9179287" y="2005022"/>
            <a:ext cx="2715218" cy="2273061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261259" y="4442243"/>
            <a:ext cx="3066958" cy="2251598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8"/>
          <a:stretch>
            <a:fillRect/>
          </a:stretch>
        </p:blipFill>
        <p:spPr>
          <a:xfrm>
            <a:off x="3385183" y="4442243"/>
            <a:ext cx="2893154" cy="2251598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9"/>
          <a:stretch>
            <a:fillRect/>
          </a:stretch>
        </p:blipFill>
        <p:spPr>
          <a:xfrm>
            <a:off x="6376034" y="4442244"/>
            <a:ext cx="2740659" cy="2251598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0"/>
          <a:stretch>
            <a:fillRect/>
          </a:stretch>
        </p:blipFill>
        <p:spPr>
          <a:xfrm>
            <a:off x="9157515" y="4442257"/>
            <a:ext cx="2925628" cy="225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52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C27A-00A2-ED0E-6713-7240A47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Implementation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2A34-8413-DF28-794B-DB2D379C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904347"/>
            <a:ext cx="10517169" cy="48642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i="1" dirty="0">
                <a:ea typeface="+mn-lt"/>
                <a:cs typeface="+mn-lt"/>
              </a:rPr>
              <a:t>System Development, Testing, Deployment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ea typeface="+mn-lt"/>
                <a:cs typeface="+mn-lt"/>
              </a:rPr>
              <a:t>System Development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In-house development of IMS components: front-end, back-end, and database.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Based on architecture and design specifications.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Emphasis on maintaining alignment with organizational goals.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600" b="1" dirty="0">
                <a:ea typeface="+mn-lt"/>
                <a:cs typeface="+mn-lt"/>
              </a:rPr>
              <a:t>Testing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Rigorous testing to identify and rectify bugs or issues.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User acceptance testing (UAT) for stakeholder validation.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Ensuring the system meets predefined quality standards.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600" b="1" dirty="0">
                <a:ea typeface="+mn-lt"/>
                <a:cs typeface="+mn-lt"/>
              </a:rPr>
              <a:t>Deployment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Gradual deployment across select locations.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Minimizing operational disruption during the rollout.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Monitoring system performance and addressing issues promptly.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3B018-2711-580F-A8E3-431D9907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053A-8F64-7FDE-E9ED-A7DE418E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6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E169-016A-27DC-16EE-8D552F9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Implementation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459A-DDDC-70A8-D8BA-9E67595C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343608"/>
            <a:ext cx="9093810" cy="5252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i="1" dirty="0">
                <a:ea typeface="+mn-lt"/>
                <a:cs typeface="+mn-lt"/>
              </a:rPr>
              <a:t>Training, Integration with POS Systems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Training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Comprehensive sessions for shop managers, warehouse staff, and relevant personnel.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Hands-on training for practical understanding and proficiency.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Providing training materials for ongoing reference.</a:t>
            </a: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1700" b="1" dirty="0">
                <a:ea typeface="+mn-lt"/>
                <a:cs typeface="+mn-lt"/>
              </a:rPr>
              <a:t>Integration with POS Systems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Ensuring seamless communication betIen IMS and existing POS systems.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Conducting thorough testing for data synchronization.</a:t>
            </a:r>
            <a:endParaRPr lang="en-US" sz="17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sz="1700" dirty="0">
                <a:ea typeface="+mn-lt"/>
                <a:cs typeface="+mn-lt"/>
              </a:rPr>
              <a:t>Implementing error-handling mechanisms for consistency.</a:t>
            </a: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E9C4-9993-CDE0-7F12-E73A7874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CB3-8976-11C0-B06C-2A4CB7B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39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E169-016A-27DC-16EE-8D552F9D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Implementation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459A-DDDC-70A8-D8BA-9E67595C3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511559"/>
            <a:ext cx="9093810" cy="5084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US" i="1" dirty="0">
                <a:ea typeface="+mn-lt"/>
                <a:cs typeface="+mn-lt"/>
              </a:rPr>
              <a:t>Communication and Change Management</a:t>
            </a:r>
            <a:endParaRPr lang="en-US" dirty="0"/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Communication</a:t>
            </a:r>
            <a:endParaRPr lang="en-US" dirty="0"/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Establishing effective communication channels.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Keeping stakeholders informed throughout the implementation.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Regular updates on progress, challenges, and upcoming milestones.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Change Management</a:t>
            </a:r>
            <a:endParaRPr lang="en-US" dirty="0"/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Implementing strategies to address resistance.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Highlighting benefits of the new system to users.</a:t>
            </a:r>
          </a:p>
          <a:p>
            <a:pPr marL="742950" lvl="1" indent="-285750">
              <a:buFont typeface="Wingdings"/>
              <a:buChar char="Ø"/>
            </a:pPr>
            <a:r>
              <a:rPr lang="en-US" sz="1800" dirty="0">
                <a:ea typeface="+mn-lt"/>
                <a:cs typeface="+mn-lt"/>
              </a:rPr>
              <a:t>Encouraging a positive reception and collaboration during the transition.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i="1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E9C4-9993-CDE0-7F12-E73A7874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CB3-8976-11C0-B06C-2A4CB7BB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4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462C-448F-DACF-A675-D5309633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Transition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137E-F83F-8672-4328-6E8E6F63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Migration Plan:</a:t>
            </a:r>
            <a:endParaRPr lang="en-US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Gradual migration from the old system to the new IMS to minimize disruptions.</a:t>
            </a:r>
            <a:endParaRPr lang="en-US" sz="1800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Detailed planning of data transfer and system switchover.</a:t>
            </a:r>
            <a:endParaRPr lang="en-US" sz="180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Contingency and rollback plans in case of unforeseen issues.</a:t>
            </a:r>
            <a:endParaRPr lang="en-US" sz="1800"/>
          </a:p>
          <a:p>
            <a:r>
              <a:rPr lang="en-US" b="1" dirty="0">
                <a:ea typeface="+mn-lt"/>
                <a:cs typeface="+mn-lt"/>
              </a:rPr>
              <a:t>Training:</a:t>
            </a:r>
            <a:endParaRPr lang="en-US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Comprehensive training sessions for all users, including shop managers, warehouse staff, and other relevant personnel.</a:t>
            </a:r>
            <a:endParaRPr lang="en-US" sz="180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Hands-on training to ensure practical understanding and proficiency with the new system.</a:t>
            </a:r>
            <a:endParaRPr lang="en-US" sz="180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Training materials and resources provided for ongoing reference.</a:t>
            </a:r>
            <a:endParaRPr lang="en-US" sz="180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BF3CA-DA71-B2BA-8D36-45A6071A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C0BA7-B191-2E3B-E3F9-5C142DF8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387" y="3121818"/>
            <a:ext cx="5261139" cy="2897982"/>
          </a:xfrm>
        </p:spPr>
        <p:txBody>
          <a:bodyPr anchor="b">
            <a:normAutofit/>
          </a:bodyPr>
          <a:lstStyle/>
          <a:p>
            <a:r>
              <a:rPr lang="en-US" sz="4400" b="0" dirty="0">
                <a:solidFill>
                  <a:schemeClr val="tx1"/>
                </a:solidFill>
                <a:ea typeface="+mj-lt"/>
                <a:cs typeface="+mj-lt"/>
              </a:rPr>
              <a:t>"Inventory Management System for Global Retailers Inc."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55" y="838200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"A Comprehensive Approach to Modernizing Operations"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 descr="A web of dots connected">
            <a:extLst>
              <a:ext uri="{FF2B5EF4-FFF2-40B4-BE49-F238E27FC236}">
                <a16:creationId xmlns:a16="http://schemas.microsoft.com/office/drawing/2014/main" id="{A83325A5-C868-1079-5054-17DE92304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23" r="21200" b="-6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73-743B-595D-0556-8E003F6D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Transition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E43-FE6C-C508-F99F-0464F7BD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5535"/>
            <a:ext cx="8596668" cy="44458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>
                <a:ea typeface="+mn-lt"/>
                <a:cs typeface="+mn-lt"/>
              </a:rPr>
              <a:t>Motivating Employees:</a:t>
            </a:r>
            <a:endParaRPr lang="en-US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Recognition and celebration of milestones during the implementation to boost morale.</a:t>
            </a:r>
            <a:endParaRPr lang="en-US" sz="1800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Communicating the benefits of the new system, emphasizing how it will improve daily tasks and overall efficiency.</a:t>
            </a:r>
            <a:endParaRPr lang="en-US" sz="1800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Encouraging a positive attitude towards change through motivational activities.</a:t>
            </a:r>
            <a:endParaRPr lang="en-US" sz="1800" dirty="0"/>
          </a:p>
          <a:p>
            <a:r>
              <a:rPr lang="en-US" b="1" dirty="0">
                <a:ea typeface="+mn-lt"/>
                <a:cs typeface="+mn-lt"/>
              </a:rPr>
              <a:t>User Support:</a:t>
            </a:r>
            <a:endParaRPr lang="en-US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Establishment of a dedicated support system to address user queries and issues promptly.</a:t>
            </a:r>
            <a:endParaRPr lang="en-US" sz="1800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Ongoing support during the initial Ieks to facilitate a smooth transition.</a:t>
            </a:r>
            <a:endParaRPr lang="en-US" sz="1800" dirty="0"/>
          </a:p>
          <a:p>
            <a:pPr lvl="1">
              <a:buFont typeface="Wingdings" panose="020B0604020202020204" pitchFamily="34" charset="0"/>
              <a:buChar char="Ø"/>
            </a:pPr>
            <a:r>
              <a:rPr lang="en-US" sz="1800" dirty="0">
                <a:ea typeface="+mn-lt"/>
                <a:cs typeface="+mn-lt"/>
              </a:rPr>
              <a:t>Clear communication channels for users to seek assistance.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D415-F70E-37F8-C0F1-C565BB52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A069-51A5-B75C-F81C-BAEFD433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15EE-2145-C020-0F1E-F5681639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eel gears">
            <a:extLst>
              <a:ext uri="{FF2B5EF4-FFF2-40B4-BE49-F238E27FC236}">
                <a16:creationId xmlns:a16="http://schemas.microsoft.com/office/drawing/2014/main" id="{C6F3BCBC-2AA2-BCE2-69E9-97F014251E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15400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B43573-743B-595D-0556-8E003F6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15" y="583686"/>
            <a:ext cx="4115510" cy="1829832"/>
          </a:xfrm>
        </p:spPr>
        <p:txBody>
          <a:bodyPr anchor="t">
            <a:normAutofit/>
          </a:bodyPr>
          <a:lstStyle/>
          <a:p>
            <a:r>
              <a:rPr lang="en-US" sz="4000" i="1" u="sng">
                <a:ea typeface="+mj-lt"/>
                <a:cs typeface="+mj-lt"/>
              </a:rPr>
              <a:t>Transition Plan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CE43-FE6C-C508-F99F-0464F7BD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16" y="1698284"/>
            <a:ext cx="3709114" cy="4794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 b="1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 b="1" dirty="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ea typeface="+mn-lt"/>
                <a:cs typeface="+mn-lt"/>
              </a:rPr>
              <a:t>Feedback Mechanism: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Implementation of a feedback mechanism to gather input from users during the early stages of implementation.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Regular collection of feedback to address concerns and make necessary adjustments.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r>
              <a:rPr lang="en-US" dirty="0">
                <a:ea typeface="+mn-lt"/>
                <a:cs typeface="+mn-lt"/>
              </a:rPr>
              <a:t>Utilization of feedback for continuous improvement.</a:t>
            </a:r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 b="1"/>
          </a:p>
          <a:p>
            <a:pPr>
              <a:lnSpc>
                <a:spcPct val="110000"/>
              </a:lnSpc>
              <a:buFont typeface="Wingdings" panose="020B0604020202020204" pitchFamily="34" charset="0"/>
              <a:buChar char="Ø"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D415-F70E-37F8-C0F1-C565BB52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A069-51A5-B75C-F81C-BAEFD433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15EE-2145-C020-0F1E-F5681639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B402-0DF8-7C9B-40D9-4B7D2E79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Forecast for 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4948-DB29-6013-876C-3F33B7305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Growth/Flexibility</a:t>
            </a:r>
            <a:endParaRPr lang="en-US" sz="160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Designing for Scalability: IMS built to accommodate future business growth</a:t>
            </a:r>
            <a:endParaRPr lang="en-US" sz="16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Adapting to Evolving Needs: Regular updates and enhancements to meet changing requirements</a:t>
            </a:r>
            <a:endParaRPr lang="en-US" sz="16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Ensuring System Flexibility: Agile approach to adjust to emerging trends and challenges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Budget Allocation</a:t>
            </a:r>
            <a:endParaRPr lang="en-US" sz="160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Allocating Ongoing Maintenance Budget: Provision for regular maintenance, updates, and improvements</a:t>
            </a:r>
            <a:endParaRPr lang="en-US" sz="16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Periodic Budget Reviews: Ensuring alignment with project goals and organizational priorities</a:t>
            </a:r>
            <a:endParaRPr lang="en-US" sz="1600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sz="1600" dirty="0">
                <a:ea typeface="+mn-lt"/>
                <a:cs typeface="+mn-lt"/>
              </a:rPr>
              <a:t>Cost-Effective Solutions: Optimizing expenses while maintaining system effectiveness</a:t>
            </a:r>
            <a:endParaRPr lang="en-US" sz="1600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D7C5-E080-ABD7-5EB9-16539FA2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17BD2-E95B-F43D-F9F0-99455BF3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7908-7622-D884-2103-4F0742F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6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F745-AB1B-FC02-7BD0-C4D8B3BE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Forecast for Maintenance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00B0-0A44-62D4-E5EF-5FCF43156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dirty="0">
                <a:ea typeface="+mn-lt"/>
                <a:cs typeface="+mn-lt"/>
              </a:rPr>
              <a:t>Addressing Future Issues/Problems</a:t>
            </a:r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Proactive Issue Identification: Establishing a proactive approach to identify potential issues</a:t>
            </a:r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Regular System Audits: Periodic reviews to identify areas for improvement</a:t>
            </a:r>
            <a:endParaRPr lang="en-US" sz="2000" dirty="0"/>
          </a:p>
          <a:p>
            <a:pPr>
              <a:buFont typeface="Wingdings"/>
              <a:buChar char="Ø"/>
            </a:pPr>
            <a:r>
              <a:rPr lang="en-US" sz="2000" dirty="0">
                <a:ea typeface="+mn-lt"/>
                <a:cs typeface="+mn-lt"/>
              </a:rPr>
              <a:t>Swift Problem Resolution: Timely addressing of emerging challenges to ensure system reliability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B72-8B1D-37DF-57ED-970A5A40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0AAD-ABC0-8384-A68B-26B5F9D5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D7E75-C39B-4125-5ADC-EDFF6C3E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1CC4-C84B-7AC7-A5BA-7481C47A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2540000"/>
            <a:ext cx="4805996" cy="302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FAC71-C709-04F1-E0E0-A62050C4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F59146A-335D-4B7F-86AE-5D483B1F631C}" type="datetime1">
              <a:rPr lang="en-US" smtClean="0"/>
              <a:pPr defTabSz="914400">
                <a:spcAft>
                  <a:spcPts val="600"/>
                </a:spcAft>
              </a:pPr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9FB90-1DC5-332C-47AA-F97E9B18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CD95-277D-96AE-69EA-AFD2AE91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E91CC32-6A6B-4E2E-BBA1-6864F305DA26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773CE5A2-F5CF-DF9A-5887-814173C8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392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C7FA-C2DA-F37F-DAAA-E8FC36C3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749809"/>
            <a:ext cx="3979093" cy="5269992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Industry and Organization Background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5284-252C-C77D-99A4-51EB3D03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980" y="2099388"/>
            <a:ext cx="5896947" cy="40035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Industry Overview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Retailing in a dynamic landscape with evolving consumer demands and intense competition.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Global Retailers Inc. operates in various product categories, from electronics to clothing and homeware.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 company embraces both traditional and online retailing to stay aligned with modern trends.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20A7-8882-20EA-E207-19D8940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80EE-741D-C5A7-0D2B-B1F2A6A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9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C7FA-C2DA-F37F-DAAA-E8FC36C3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749809"/>
            <a:ext cx="3979093" cy="5269992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Industry and Organization Background</a:t>
            </a:r>
            <a:endParaRPr lang="en-US" i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5284-252C-C77D-99A4-51EB3D03E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38" y="2743200"/>
            <a:ext cx="5160107" cy="33597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 dirty="0">
                <a:solidFill>
                  <a:srgbClr val="374151"/>
                </a:solidFill>
                <a:ea typeface="+mn-lt"/>
                <a:cs typeface="+mn-lt"/>
              </a:rPr>
              <a:t>Organizational Profile of Global Retailers Inc.</a:t>
            </a:r>
          </a:p>
          <a:p>
            <a:pPr>
              <a:buFont typeface="Arial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Large-scale retailing conglomerate known for offering superior-quality products.</a:t>
            </a:r>
          </a:p>
          <a:p>
            <a:pPr>
              <a:buFont typeface="Arial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Presence in both physical and digital marketplaces.</a:t>
            </a:r>
            <a:endParaRPr lang="en-US" dirty="0"/>
          </a:p>
          <a:p>
            <a:pPr>
              <a:buFont typeface="Arial"/>
            </a:pPr>
            <a:r>
              <a:rPr lang="en-US" dirty="0">
                <a:solidFill>
                  <a:srgbClr val="374151"/>
                </a:solidFill>
                <a:ea typeface="+mn-lt"/>
                <a:cs typeface="+mn-lt"/>
              </a:rPr>
              <a:t>Commitment to meeting changing consumer demands through a diverse product range.</a:t>
            </a: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20A7-8882-20EA-E207-19D89408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80EE-741D-C5A7-0D2B-B1F2A6A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714A-9E28-A49B-3A80-4B7C6ED7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Planning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1740-6DA5-B949-FA92-38E0DD8BB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875593"/>
            <a:ext cx="9683282" cy="40680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1. Organizational Information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Brief Overview of Global Retailers Inc.</a:t>
            </a:r>
            <a:endParaRPr lang="en-US" sz="1600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Retailing Conglomerate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Wide Product Range: Electronics, Clothing, Homeware</a:t>
            </a:r>
            <a:endParaRPr lang="en-US" dirty="0"/>
          </a:p>
          <a:p>
            <a:pPr lvl="1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dirty="0">
                <a:ea typeface="+mn-lt"/>
                <a:cs typeface="+mn-lt"/>
              </a:rPr>
              <a:t>Presence in Traditional and Online Retail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en-US" dirty="0">
              <a:ea typeface="+mn-lt"/>
              <a:cs typeface="+mn-lt"/>
            </a:endParaRPr>
          </a:p>
          <a:p>
            <a:pPr marL="228600" lvl="1" indent="0">
              <a:lnSpc>
                <a:spcPct val="110000"/>
              </a:lnSpc>
              <a:buNone/>
            </a:pPr>
            <a:r>
              <a:rPr lang="en-US" b="1" dirty="0">
                <a:ea typeface="+mn-lt"/>
                <a:cs typeface="+mn-lt"/>
              </a:rPr>
              <a:t>2. Goals of the IMS Project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Modernize Inventory Control and Management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Address Pressing Issues in Stock Management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Reduce Carrying Costs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Enhance Stock Count Accuracy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Establish Smooth and Effective Inventory Management Across Locations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12F0-04F2-8B35-EFA1-D21EE4D0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AB6E-091E-94F4-FC93-C351100E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15F2-4954-E821-0F20-B47F3FA9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  <a:ea typeface="+mj-lt"/>
                <a:cs typeface="+mj-lt"/>
              </a:rPr>
              <a:t>Planning Phase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7489-12C2-F8F2-FE6A-D56721EF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2033743"/>
            <a:ext cx="6664037" cy="4007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3. Alignment with Organizational Strategy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Support Overall Business Plan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Fix Pressing Stock Management Issues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Enhance Operational Efficiency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Improve Customer Satisfaction</a:t>
            </a:r>
            <a:endParaRPr lang="en-US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4. Value Addition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Standardizing Stock-Taking Methods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Enhancing Stock Count Accuracy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Automating Reorder Processes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Improving Vendor Management</a:t>
            </a: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>
                <a:ea typeface="+mn-lt"/>
                <a:cs typeface="+mn-lt"/>
              </a:rPr>
              <a:t>Providing Analytical Reporting for Informed Decision-Making</a:t>
            </a:r>
            <a:endParaRPr lang="en-US" sz="1600" dirty="0"/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7A3A-63FC-497E-4184-F188C5DB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FF68-25F7-21DE-C697-F9F008BD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C3812-75B4-AABF-AEC0-CC7B87F4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BEA3-EC42-497D-70A9-5995A25B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i="1" u="sng" dirty="0">
                <a:solidFill>
                  <a:schemeClr val="tx1"/>
                </a:solidFill>
              </a:rPr>
              <a:t>Goals/Project Identification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BFCA-5DEC-2716-0FA8-177324CB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8" y="1607128"/>
            <a:ext cx="6664037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"As Is" System Overview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Manual inventory management processes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Lack of real-time visibility into inventory levels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Dependence on traditional methods for stock-taking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Absence of a centralized system for multi-location control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FE7F-19FA-B979-E2CD-FDFC040A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2C88-DC53-C26D-EE68-9E04ED22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7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3C19-BE9D-D1DD-3EC2-2881906F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3269299"/>
          </a:xfrm>
        </p:spPr>
        <p:txBody>
          <a:bodyPr anchor="b">
            <a:normAutofit/>
          </a:bodyPr>
          <a:lstStyle/>
          <a:p>
            <a:r>
              <a:rPr lang="en-US" sz="4000" i="1" u="sng" dirty="0">
                <a:solidFill>
                  <a:schemeClr val="tx1"/>
                </a:solidFill>
                <a:ea typeface="+mj-lt"/>
                <a:cs typeface="+mj-lt"/>
              </a:rPr>
              <a:t>Current System Issues</a:t>
            </a:r>
            <a:endParaRPr lang="en-US" sz="4000" u="sng" dirty="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D8FC1AB-0A7E-6A40-DC7C-056E5469B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152480"/>
              </p:ext>
            </p:extLst>
          </p:nvPr>
        </p:nvGraphicFramePr>
        <p:xfrm>
          <a:off x="4931453" y="838200"/>
          <a:ext cx="6571067" cy="529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908E-C133-978A-5B3F-24A7EDF7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12/4/2023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1A7F-4527-24AD-8D46-E802E870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3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63D9-95E3-9B29-ACC2-57CF02B0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749809"/>
            <a:ext cx="3979093" cy="5269992"/>
          </a:xfrm>
        </p:spPr>
        <p:txBody>
          <a:bodyPr anchor="t">
            <a:normAutofit/>
          </a:bodyPr>
          <a:lstStyle/>
          <a:p>
            <a:r>
              <a:rPr lang="en-US" i="1" u="sng" dirty="0">
                <a:ea typeface="+mj-lt"/>
                <a:cs typeface="+mj-lt"/>
              </a:rPr>
              <a:t>Feasibility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163A-9375-CD39-705A-237CD76BB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7" y="709672"/>
            <a:ext cx="5607698" cy="5393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Technical Feasibility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Definition: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Evaluating the project's technological aspects and determining if the proposed Inventory Management System (IMS) can be effectively implemented.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2. Economic Feasibility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Definition: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Examining the financial viability of the IMS project, considering costs, benefits, and return on investment (ROI).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3. Organizational Feasibility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Definition: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Analyzing how Ill the IMS aligns with the organizational structure, culture, and capabilities of Global Retailers Inc.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C205D-5CF4-690A-FE9E-031988C4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12/4/2023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8BFD-A32F-1053-E68E-5844B467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77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64</TotalTime>
  <Words>1182</Words>
  <Application>Microsoft Office PowerPoint</Application>
  <PresentationFormat>Widescreen</PresentationFormat>
  <Paragraphs>229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Inventory Management System for Global Retailers Inc</vt:lpstr>
      <vt:lpstr>"Inventory Management System for Global Retailers Inc."</vt:lpstr>
      <vt:lpstr>Industry and Organization Background</vt:lpstr>
      <vt:lpstr>Industry and Organization Background</vt:lpstr>
      <vt:lpstr>Planning Phase</vt:lpstr>
      <vt:lpstr>Planning Phase</vt:lpstr>
      <vt:lpstr>Goals/Project Identification </vt:lpstr>
      <vt:lpstr>Current System Issues</vt:lpstr>
      <vt:lpstr>Feasibility Study</vt:lpstr>
      <vt:lpstr>Project Selection and Management</vt:lpstr>
      <vt:lpstr>Requirements Determination </vt:lpstr>
      <vt:lpstr>Use Case </vt:lpstr>
      <vt:lpstr> DFD </vt:lpstr>
      <vt:lpstr>Entity Relationship Diagram </vt:lpstr>
      <vt:lpstr>UI Diagram </vt:lpstr>
      <vt:lpstr>Implementation Plan</vt:lpstr>
      <vt:lpstr>Implementation Plan</vt:lpstr>
      <vt:lpstr>Implementation Plan</vt:lpstr>
      <vt:lpstr>Transition Plan</vt:lpstr>
      <vt:lpstr>Transition Plan</vt:lpstr>
      <vt:lpstr>Transition Plan</vt:lpstr>
      <vt:lpstr>Forecast for Maintenance</vt:lpstr>
      <vt:lpstr>Forecast for Maintenance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gowrirohith9@gmail.com</cp:lastModifiedBy>
  <cp:revision>46</cp:revision>
  <dcterms:created xsi:type="dcterms:W3CDTF">2013-07-15T20:26:40Z</dcterms:created>
  <dcterms:modified xsi:type="dcterms:W3CDTF">2023-12-04T21:17:27Z</dcterms:modified>
</cp:coreProperties>
</file>