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8" r:id="rId3"/>
    <p:sldId id="259" r:id="rId4"/>
    <p:sldId id="261" r:id="rId5"/>
    <p:sldId id="260" r:id="rId6"/>
    <p:sldId id="257" r:id="rId7"/>
    <p:sldId id="263" r:id="rId8"/>
    <p:sldId id="265" r:id="rId9"/>
    <p:sldId id="266" r:id="rId10"/>
    <p:sldId id="267" r:id="rId11"/>
    <p:sldId id="268" r:id="rId12"/>
    <p:sldId id="269" r:id="rId13"/>
    <p:sldId id="271" r:id="rId14"/>
    <p:sldId id="272" r:id="rId15"/>
    <p:sldId id="274" r:id="rId16"/>
    <p:sldId id="275" r:id="rId17"/>
    <p:sldId id="276" r:id="rId18"/>
    <p:sldId id="277" r:id="rId19"/>
    <p:sldId id="278" r:id="rId20"/>
    <p:sldId id="279" r:id="rId21"/>
    <p:sldId id="26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2DB76-0AE3-42F5-A269-886BDC5A52F6}" v="10" dt="2022-05-29T19:59:49.441"/>
    <p1510:client id="{07ADC668-5B3C-43F9-AB70-E9B607AE7718}" v="4" dt="2022-05-29T19:43:51.0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565979-4BAD-49E8-BAC1-2AEA75F58C8A}" type="datetimeFigureOut">
              <a:rPr lang="en-IN" smtClean="0"/>
              <a:t>30-05-2022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EC14315-B0BE-48C1-848D-DEF5ACFE487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8130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65979-4BAD-49E8-BAC1-2AEA75F58C8A}"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C14315-B0BE-48C1-848D-DEF5ACFE487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550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65979-4BAD-49E8-BAC1-2AEA75F58C8A}"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C14315-B0BE-48C1-848D-DEF5ACFE487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3242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65979-4BAD-49E8-BAC1-2AEA75F58C8A}"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C14315-B0BE-48C1-848D-DEF5ACFE4870}" type="slidenum">
              <a:rPr lang="en-IN" smtClean="0"/>
              <a:t>‹#›</a:t>
            </a:fld>
            <a:endParaRPr lang="en-IN"/>
          </a:p>
        </p:txBody>
      </p:sp>
    </p:spTree>
    <p:extLst>
      <p:ext uri="{BB962C8B-B14F-4D97-AF65-F5344CB8AC3E}">
        <p14:creationId xmlns:p14="http://schemas.microsoft.com/office/powerpoint/2010/main" val="22682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65979-4BAD-49E8-BAC1-2AEA75F58C8A}"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C14315-B0BE-48C1-848D-DEF5ACFE487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2014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565979-4BAD-49E8-BAC1-2AEA75F58C8A}"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C14315-B0BE-48C1-848D-DEF5ACFE487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672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565979-4BAD-49E8-BAC1-2AEA75F58C8A}"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C14315-B0BE-48C1-848D-DEF5ACFE487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94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565979-4BAD-49E8-BAC1-2AEA75F58C8A}" type="datetimeFigureOut">
              <a:rPr lang="en-IN" smtClean="0"/>
              <a:t>30-05-2022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C14315-B0BE-48C1-848D-DEF5ACFE487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2398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565979-4BAD-49E8-BAC1-2AEA75F58C8A}" type="datetimeFigureOut">
              <a:rPr lang="en-IN" smtClean="0"/>
              <a:t>30-05-2022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C14315-B0BE-48C1-848D-DEF5ACFE487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331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65979-4BAD-49E8-BAC1-2AEA75F58C8A}" type="datetimeFigureOut">
              <a:rPr lang="en-IN" smtClean="0"/>
              <a:t>30-05-2022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C14315-B0BE-48C1-848D-DEF5ACFE4870}" type="slidenum">
              <a:rPr lang="en-IN" smtClean="0"/>
              <a:t>‹#›</a:t>
            </a:fld>
            <a:endParaRPr lang="en-IN"/>
          </a:p>
        </p:txBody>
      </p:sp>
    </p:spTree>
    <p:extLst>
      <p:ext uri="{BB962C8B-B14F-4D97-AF65-F5344CB8AC3E}">
        <p14:creationId xmlns:p14="http://schemas.microsoft.com/office/powerpoint/2010/main" val="397160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565979-4BAD-49E8-BAC1-2AEA75F58C8A}"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C14315-B0BE-48C1-848D-DEF5ACFE487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1183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7565979-4BAD-49E8-BAC1-2AEA75F58C8A}" type="datetimeFigureOut">
              <a:rPr lang="en-IN" smtClean="0"/>
              <a:t>30-05-2022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EC14315-B0BE-48C1-848D-DEF5ACFE487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613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7565979-4BAD-49E8-BAC1-2AEA75F58C8A}" type="datetimeFigureOut">
              <a:rPr lang="en-IN" smtClean="0"/>
              <a:t>30-05-2022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EC14315-B0BE-48C1-848D-DEF5ACFE487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16421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16/j.compag.2017.12.032" TargetMode="External"/><Relationship Id="rId2" Type="http://schemas.openxmlformats.org/officeDocument/2006/relationships/hyperlink" Target="https://doi.org/10.1080/21553769.2017.1412361" TargetMode="External"/><Relationship Id="rId1" Type="http://schemas.openxmlformats.org/officeDocument/2006/relationships/slideLayout" Target="../slideLayouts/slideLayout12.xml"/><Relationship Id="rId4" Type="http://schemas.openxmlformats.org/officeDocument/2006/relationships/hyperlink" Target="https://doi.org/10.1016/j.compag.2019.10492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2E58-FFD3-4280-BBD6-6B0A06E9B34A}"/>
              </a:ext>
            </a:extLst>
          </p:cNvPr>
          <p:cNvSpPr>
            <a:spLocks noGrp="1"/>
          </p:cNvSpPr>
          <p:nvPr>
            <p:ph type="ctrTitle"/>
          </p:nvPr>
        </p:nvSpPr>
        <p:spPr>
          <a:xfrm>
            <a:off x="640080" y="680720"/>
            <a:ext cx="11684000" cy="1798320"/>
          </a:xfrm>
        </p:spPr>
        <p:txBody>
          <a:bodyPr>
            <a:normAutofit/>
          </a:bodyPr>
          <a:lstStyle/>
          <a:p>
            <a:r>
              <a:rPr lang="en-IN" sz="4800" dirty="0"/>
              <a:t>AUTOMATED PLANT IDENTIFICATION</a:t>
            </a:r>
          </a:p>
        </p:txBody>
      </p:sp>
      <p:sp>
        <p:nvSpPr>
          <p:cNvPr id="3" name="Subtitle 2">
            <a:extLst>
              <a:ext uri="{FF2B5EF4-FFF2-40B4-BE49-F238E27FC236}">
                <a16:creationId xmlns:a16="http://schemas.microsoft.com/office/drawing/2014/main" id="{35A5A7C8-9CBE-4A85-B770-4480F911FBA1}"/>
              </a:ext>
            </a:extLst>
          </p:cNvPr>
          <p:cNvSpPr>
            <a:spLocks noGrp="1"/>
          </p:cNvSpPr>
          <p:nvPr>
            <p:ph type="subTitle" idx="1"/>
          </p:nvPr>
        </p:nvSpPr>
        <p:spPr>
          <a:xfrm>
            <a:off x="1310640" y="3784295"/>
            <a:ext cx="9272588" cy="1976120"/>
          </a:xfrm>
        </p:spPr>
        <p:txBody>
          <a:bodyPr>
            <a:normAutofit fontScale="25000" lnSpcReduction="20000"/>
          </a:bodyPr>
          <a:lstStyle/>
          <a:p>
            <a:pPr algn="r"/>
            <a:r>
              <a:rPr lang="en-IN" sz="7200" dirty="0">
                <a:solidFill>
                  <a:schemeClr val="tx1"/>
                </a:solidFill>
                <a:latin typeface="+mj-lt"/>
                <a:cs typeface="Times New Roman" panose="02020603050405020304" pitchFamily="18" charset="0"/>
              </a:rPr>
              <a:t>NAME: GOWRI G</a:t>
            </a:r>
          </a:p>
          <a:p>
            <a:pPr algn="r"/>
            <a:r>
              <a:rPr lang="en-IN" sz="7200" dirty="0">
                <a:solidFill>
                  <a:schemeClr val="tx1"/>
                </a:solidFill>
                <a:latin typeface="+mj-lt"/>
                <a:cs typeface="Times New Roman" panose="02020603050405020304" pitchFamily="18" charset="0"/>
              </a:rPr>
              <a:t>REG NO: 2019202013</a:t>
            </a:r>
          </a:p>
          <a:p>
            <a:pPr algn="r"/>
            <a:r>
              <a:rPr lang="en-IN" sz="7200" dirty="0">
                <a:solidFill>
                  <a:schemeClr val="tx1"/>
                </a:solidFill>
                <a:latin typeface="+mj-lt"/>
                <a:cs typeface="Times New Roman" panose="02020603050405020304" pitchFamily="18" charset="0"/>
              </a:rPr>
              <a:t>MCA-R(FINAL YEAR)</a:t>
            </a:r>
          </a:p>
          <a:p>
            <a:pPr algn="l"/>
            <a:r>
              <a:rPr lang="en-IN" sz="7200" dirty="0">
                <a:solidFill>
                  <a:schemeClr val="tx1"/>
                </a:solidFill>
                <a:latin typeface="+mj-lt"/>
                <a:cs typeface="Times New Roman" panose="02020603050405020304" pitchFamily="18" charset="0"/>
              </a:rPr>
              <a:t>GUIDE NAME: DR.L.SAIRAMESH</a:t>
            </a:r>
          </a:p>
          <a:p>
            <a:pPr algn="r"/>
            <a:endParaRPr lang="en-IN" sz="7200" dirty="0">
              <a:solidFill>
                <a:schemeClr val="tx1"/>
              </a:solidFill>
              <a:latin typeface="Times New Roman" panose="02020603050405020304" pitchFamily="18" charset="0"/>
              <a:cs typeface="Times New Roman" panose="02020603050405020304" pitchFamily="18" charset="0"/>
            </a:endParaRPr>
          </a:p>
          <a:p>
            <a:pPr algn="r"/>
            <a:r>
              <a:rPr lang="en-IN" sz="7200" dirty="0">
                <a:solidFill>
                  <a:schemeClr val="tx1"/>
                </a:solidFill>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960771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C21FE-9E39-1CD2-D304-65F895BFF514}"/>
              </a:ext>
            </a:extLst>
          </p:cNvPr>
          <p:cNvSpPr>
            <a:spLocks noGrp="1"/>
          </p:cNvSpPr>
          <p:nvPr>
            <p:ph sz="quarter" idx="13"/>
          </p:nvPr>
        </p:nvSpPr>
        <p:spPr>
          <a:xfrm>
            <a:off x="913774" y="508001"/>
            <a:ext cx="10363826" cy="5080000"/>
          </a:xfrm>
        </p:spPr>
        <p:txBody>
          <a:bodyPr>
            <a:normAutofit lnSpcReduction="10000"/>
          </a:bodyPr>
          <a:lstStyle/>
          <a:p>
            <a:pPr marL="0" marR="86360" indent="0" algn="just">
              <a:lnSpc>
                <a:spcPct val="107000"/>
              </a:lnSpc>
              <a:spcAft>
                <a:spcPts val="1445"/>
              </a:spcAf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Segmentation: </a:t>
            </a:r>
          </a:p>
          <a:p>
            <a:pPr marL="342900" marR="86360" lvl="0" indent="-342900" algn="just" fontAlgn="base">
              <a:lnSpc>
                <a:spcPct val="107000"/>
              </a:lnSpc>
              <a:spcAft>
                <a:spcPts val="1435"/>
              </a:spcAft>
              <a:buClr>
                <a:srgbClr val="000000"/>
              </a:buClr>
              <a:buSzPts val="1300"/>
              <a:buFont typeface="Arial" panose="020B0604020202020204" pitchFamily="34" charset="0"/>
              <a:buChar char="▪"/>
            </a:pPr>
            <a:r>
              <a:rPr lang="en-IN" sz="2000" u="none" strike="noStrike"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The image to obtain a binary image separating the leaf from the background.  </a:t>
            </a:r>
          </a:p>
          <a:p>
            <a:pPr marL="342900" marR="86360" lvl="0" indent="-342900" algn="just" fontAlgn="base">
              <a:lnSpc>
                <a:spcPct val="149000"/>
              </a:lnSpc>
              <a:spcAft>
                <a:spcPts val="805"/>
              </a:spcAft>
              <a:buClr>
                <a:srgbClr val="000000"/>
              </a:buClr>
              <a:buSzPts val="1300"/>
              <a:buFont typeface="Arial" panose="020B0604020202020204" pitchFamily="34" charset="0"/>
              <a:buChar char="▪"/>
            </a:pPr>
            <a:r>
              <a:rPr lang="en-IN" sz="2000" u="none" strike="noStrike"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We do this by estimating foreground and background colour distributions in the saturation-value space of the HSV colour space. </a:t>
            </a:r>
          </a:p>
          <a:p>
            <a:pPr marL="0" marR="86360" indent="0" algn="just">
              <a:lnSpc>
                <a:spcPct val="107000"/>
              </a:lnSpc>
              <a:spcAft>
                <a:spcPts val="1435"/>
              </a:spcAf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Extraction: </a:t>
            </a:r>
          </a:p>
          <a:p>
            <a:pPr marL="342900" marR="86360" lvl="0" indent="-342900" algn="just" fontAlgn="base">
              <a:lnSpc>
                <a:spcPct val="149000"/>
              </a:lnSpc>
              <a:spcAft>
                <a:spcPts val="805"/>
              </a:spcAft>
              <a:buClr>
                <a:srgbClr val="000000"/>
              </a:buClr>
              <a:buSzPts val="1300"/>
              <a:buFont typeface="Arial" panose="020B0604020202020204" pitchFamily="34" charset="0"/>
              <a:buChar char="▪"/>
            </a:pPr>
            <a:r>
              <a:rPr lang="en-IN" sz="2000" u="none" strike="noStrike"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Processed images from previous steps were transformed into a set of parameters that describe the leaf features.  </a:t>
            </a:r>
          </a:p>
          <a:p>
            <a:pPr marL="342900" marR="86360" lvl="0" indent="-342900" algn="just" fontAlgn="base">
              <a:lnSpc>
                <a:spcPct val="107000"/>
              </a:lnSpc>
              <a:spcAft>
                <a:spcPts val="625"/>
              </a:spcAft>
              <a:buClr>
                <a:srgbClr val="000000"/>
              </a:buClr>
              <a:buSzPts val="1300"/>
              <a:buFont typeface="Arial" panose="020B0604020202020204" pitchFamily="34" charset="0"/>
              <a:buChar char="▪"/>
            </a:pPr>
            <a:r>
              <a:rPr lang="en-IN" sz="2000" u="none" strike="noStrike"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There are four classes of features extracted in this study: morphological features </a:t>
            </a:r>
          </a:p>
          <a:p>
            <a:pPr marL="463550" marR="86360" indent="-6350" algn="just">
              <a:lnSpc>
                <a:spcPct val="107000"/>
              </a:lnSpc>
              <a:spcAft>
                <a:spcPts val="1445"/>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(shape), texture features and histogram of oriented gradients </a:t>
            </a:r>
          </a:p>
          <a:p>
            <a:endParaRPr lang="en-IN" dirty="0"/>
          </a:p>
        </p:txBody>
      </p:sp>
    </p:spTree>
    <p:extLst>
      <p:ext uri="{BB962C8B-B14F-4D97-AF65-F5344CB8AC3E}">
        <p14:creationId xmlns:p14="http://schemas.microsoft.com/office/powerpoint/2010/main" val="318644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C2BF38-FAC8-60E6-39D6-8E062FB27635}"/>
              </a:ext>
            </a:extLst>
          </p:cNvPr>
          <p:cNvSpPr>
            <a:spLocks noGrp="1"/>
          </p:cNvSpPr>
          <p:nvPr>
            <p:ph sz="quarter" idx="13"/>
          </p:nvPr>
        </p:nvSpPr>
        <p:spPr>
          <a:xfrm>
            <a:off x="913774" y="0"/>
            <a:ext cx="10363826" cy="5892799"/>
          </a:xfrm>
        </p:spPr>
        <p:txBody>
          <a:bodyPr/>
          <a:lstStyle/>
          <a:p>
            <a:pPr marL="0" marR="86360" indent="0" algn="just">
              <a:lnSpc>
                <a:spcPct val="107000"/>
              </a:lnSpc>
              <a:spcAft>
                <a:spcPts val="920"/>
              </a:spcAft>
              <a:buNone/>
            </a:pPr>
            <a:r>
              <a:rPr lang="en-IN" dirty="0">
                <a:solidFill>
                  <a:srgbClr val="000000"/>
                </a:solidFill>
                <a:effectLst/>
                <a:latin typeface="Times New Roman" panose="02020603050405020304" pitchFamily="18" charset="0"/>
                <a:ea typeface="Times New Roman" panose="02020603050405020304" pitchFamily="18" charset="0"/>
              </a:rPr>
              <a:t>Classification: </a:t>
            </a:r>
          </a:p>
          <a:p>
            <a:pPr marL="342900" marR="86360" lvl="0" indent="-342900" algn="just" fontAlgn="base">
              <a:lnSpc>
                <a:spcPct val="149000"/>
              </a:lnSpc>
              <a:spcAft>
                <a:spcPts val="110"/>
              </a:spcAft>
              <a:buClr>
                <a:srgbClr val="000000"/>
              </a:buClr>
              <a:buSzPts val="1300"/>
              <a:buFont typeface="Arial" panose="020B0604020202020204" pitchFamily="34" charset="0"/>
              <a:buChar char="•"/>
            </a:pPr>
            <a:r>
              <a:rPr lang="en-IN"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ANN was developed using a multilayer perceptron network to train and classify the extracted features values into three classes representing the three species used in this study, data samples were divided into training and testing sets.  </a:t>
            </a:r>
          </a:p>
          <a:p>
            <a:pPr marL="342900" marR="86360" lvl="0" indent="-342900" algn="just" fontAlgn="base">
              <a:lnSpc>
                <a:spcPct val="149000"/>
              </a:lnSpc>
              <a:spcAft>
                <a:spcPts val="110"/>
              </a:spcAft>
              <a:buClr>
                <a:srgbClr val="000000"/>
              </a:buClr>
              <a:buSzPts val="1300"/>
              <a:buFont typeface="Arial" panose="020B0604020202020204" pitchFamily="34" charset="0"/>
              <a:buChar char="•"/>
            </a:pPr>
            <a:endParaRPr lang="en-IN"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89FE165-DF2F-F277-6D2E-FADED1D8F433}"/>
              </a:ext>
            </a:extLst>
          </p:cNvPr>
          <p:cNvPicPr/>
          <p:nvPr/>
        </p:nvPicPr>
        <p:blipFill>
          <a:blip r:embed="rId2"/>
          <a:stretch>
            <a:fillRect/>
          </a:stretch>
        </p:blipFill>
        <p:spPr>
          <a:xfrm>
            <a:off x="3362325" y="2041842"/>
            <a:ext cx="5731510" cy="3566795"/>
          </a:xfrm>
          <a:prstGeom prst="rect">
            <a:avLst/>
          </a:prstGeom>
        </p:spPr>
      </p:pic>
    </p:spTree>
    <p:extLst>
      <p:ext uri="{BB962C8B-B14F-4D97-AF65-F5344CB8AC3E}">
        <p14:creationId xmlns:p14="http://schemas.microsoft.com/office/powerpoint/2010/main" val="35330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6F6D-A5CD-DFD4-0C32-64B596083381}"/>
              </a:ext>
            </a:extLst>
          </p:cNvPr>
          <p:cNvSpPr>
            <a:spLocks noGrp="1"/>
          </p:cNvSpPr>
          <p:nvPr>
            <p:ph type="title"/>
          </p:nvPr>
        </p:nvSpPr>
        <p:spPr>
          <a:xfrm>
            <a:off x="691029" y="304801"/>
            <a:ext cx="4348331" cy="680719"/>
          </a:xfrm>
        </p:spPr>
        <p:txBody>
          <a:bodyPr/>
          <a:lstStyle/>
          <a:p>
            <a:r>
              <a:rPr lang="en-IN" dirty="0"/>
              <a:t>Ann Algorithm</a:t>
            </a:r>
          </a:p>
        </p:txBody>
      </p:sp>
      <p:sp>
        <p:nvSpPr>
          <p:cNvPr id="3" name="Content Placeholder 2">
            <a:extLst>
              <a:ext uri="{FF2B5EF4-FFF2-40B4-BE49-F238E27FC236}">
                <a16:creationId xmlns:a16="http://schemas.microsoft.com/office/drawing/2014/main" id="{3DBAB604-84CE-AAC8-C6BA-9FDE1B6F6893}"/>
              </a:ext>
            </a:extLst>
          </p:cNvPr>
          <p:cNvSpPr>
            <a:spLocks noGrp="1"/>
          </p:cNvSpPr>
          <p:nvPr>
            <p:ph sz="quarter" idx="13"/>
          </p:nvPr>
        </p:nvSpPr>
        <p:spPr>
          <a:xfrm>
            <a:off x="913774" y="985520"/>
            <a:ext cx="10363826" cy="5049520"/>
          </a:xfrm>
        </p:spPr>
        <p:txBody>
          <a:bodyPr>
            <a:noAutofit/>
          </a:bodyPr>
          <a:lstStyle/>
          <a:p>
            <a:pPr marL="0" marR="86360" lvl="0" indent="0" algn="just" fontAlgn="base">
              <a:lnSpc>
                <a:spcPct val="107000"/>
              </a:lnSpc>
              <a:spcAft>
                <a:spcPts val="805"/>
              </a:spcAft>
              <a:buClr>
                <a:srgbClr val="000000"/>
              </a:buClr>
              <a:buSzPts val="1300"/>
              <a:buNone/>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Steps in ANN implementation: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86360" indent="0" algn="just">
              <a:lnSpc>
                <a:spcPct val="107000"/>
              </a:lnSpc>
              <a:spcAft>
                <a:spcPts val="1415"/>
              </a:spcAft>
              <a:buNone/>
            </a:pPr>
            <a:r>
              <a:rPr lang="en-IN"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Step1: start.  </a:t>
            </a:r>
          </a:p>
          <a:p>
            <a:pPr marL="0" marR="90170" indent="0" algn="l">
              <a:lnSpc>
                <a:spcPct val="107000"/>
              </a:lnSpc>
              <a:spcAft>
                <a:spcPts val="1460"/>
              </a:spcAft>
              <a:buNone/>
              <a:tabLst>
                <a:tab pos="1374140" algn="ctr"/>
              </a:tabLst>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Step2: Read the dataset.  </a:t>
            </a:r>
          </a:p>
          <a:p>
            <a:pPr marL="0" marR="86360" indent="0" algn="just">
              <a:lnSpc>
                <a:spcPct val="107000"/>
              </a:lnSpc>
              <a:spcAft>
                <a:spcPts val="1415"/>
              </a:spcAft>
              <a:buNone/>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Step3: Label the data if necessary.  </a:t>
            </a:r>
          </a:p>
          <a:p>
            <a:pPr marL="0" marR="86360" indent="0" algn="just">
              <a:lnSpc>
                <a:spcPct val="107000"/>
              </a:lnSpc>
              <a:spcAft>
                <a:spcPts val="1430"/>
              </a:spcAft>
              <a:buNone/>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Step4: Split the data for train (75%) and test (25%).  </a:t>
            </a:r>
          </a:p>
          <a:p>
            <a:pPr marL="0" marR="86360" indent="0" algn="just">
              <a:lnSpc>
                <a:spcPct val="107000"/>
              </a:lnSpc>
              <a:spcAft>
                <a:spcPts val="1430"/>
              </a:spcAft>
              <a:buNone/>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Step5: Train the data. Step6: After trained the data successfully, Test the data.  </a:t>
            </a:r>
          </a:p>
          <a:p>
            <a:pPr marL="0" marR="86360" indent="0" algn="just">
              <a:lnSpc>
                <a:spcPct val="107000"/>
              </a:lnSpc>
              <a:spcAft>
                <a:spcPts val="1485"/>
              </a:spcAft>
              <a:buNone/>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Step7: Train and evaluate the model </a:t>
            </a:r>
          </a:p>
          <a:p>
            <a:pPr marL="0" marR="86360" indent="0" algn="just">
              <a:lnSpc>
                <a:spcPct val="107000"/>
              </a:lnSpc>
              <a:spcAft>
                <a:spcPts val="805"/>
              </a:spcAft>
              <a:buNone/>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Step8: End</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20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BB27-A7B7-216A-8DE5-5407CBCBA533}"/>
              </a:ext>
            </a:extLst>
          </p:cNvPr>
          <p:cNvSpPr>
            <a:spLocks noGrp="1"/>
          </p:cNvSpPr>
          <p:nvPr>
            <p:ph type="title"/>
          </p:nvPr>
        </p:nvSpPr>
        <p:spPr>
          <a:xfrm>
            <a:off x="913774" y="418439"/>
            <a:ext cx="2622581" cy="556921"/>
          </a:xfrm>
        </p:spPr>
        <p:txBody>
          <a:bodyPr/>
          <a:lstStyle/>
          <a:p>
            <a:r>
              <a:rPr lang="en-IN" dirty="0"/>
              <a:t>Output</a:t>
            </a:r>
          </a:p>
        </p:txBody>
      </p:sp>
      <p:sp>
        <p:nvSpPr>
          <p:cNvPr id="3" name="Content Placeholder 2">
            <a:extLst>
              <a:ext uri="{FF2B5EF4-FFF2-40B4-BE49-F238E27FC236}">
                <a16:creationId xmlns:a16="http://schemas.microsoft.com/office/drawing/2014/main" id="{5E949200-8D19-5139-C4F7-1BA855B20152}"/>
              </a:ext>
            </a:extLst>
          </p:cNvPr>
          <p:cNvSpPr>
            <a:spLocks noGrp="1"/>
          </p:cNvSpPr>
          <p:nvPr>
            <p:ph sz="quarter" idx="13"/>
          </p:nvPr>
        </p:nvSpPr>
        <p:spPr>
          <a:xfrm>
            <a:off x="913774" y="975360"/>
            <a:ext cx="10363826" cy="4815839"/>
          </a:xfrm>
        </p:spPr>
        <p:txBody>
          <a:bodyPr/>
          <a:lstStyle/>
          <a:p>
            <a:r>
              <a:rPr lang="en-IN" dirty="0"/>
              <a:t>Accuracy:</a:t>
            </a:r>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3C77A3A6-E7F2-DB83-7999-87A082F19C20}"/>
              </a:ext>
            </a:extLst>
          </p:cNvPr>
          <p:cNvPicPr>
            <a:picLocks noChangeAspect="1"/>
          </p:cNvPicPr>
          <p:nvPr/>
        </p:nvPicPr>
        <p:blipFill>
          <a:blip r:embed="rId2"/>
          <a:stretch>
            <a:fillRect/>
          </a:stretch>
        </p:blipFill>
        <p:spPr>
          <a:xfrm>
            <a:off x="1227869" y="1588161"/>
            <a:ext cx="8598342" cy="1054154"/>
          </a:xfrm>
          <a:prstGeom prst="rect">
            <a:avLst/>
          </a:prstGeom>
        </p:spPr>
      </p:pic>
      <p:pic>
        <p:nvPicPr>
          <p:cNvPr id="9" name="Picture 8">
            <a:extLst>
              <a:ext uri="{FF2B5EF4-FFF2-40B4-BE49-F238E27FC236}">
                <a16:creationId xmlns:a16="http://schemas.microsoft.com/office/drawing/2014/main" id="{EF99794A-C2F9-2CA0-ED43-268A08013851}"/>
              </a:ext>
            </a:extLst>
          </p:cNvPr>
          <p:cNvPicPr>
            <a:picLocks noChangeAspect="1"/>
          </p:cNvPicPr>
          <p:nvPr/>
        </p:nvPicPr>
        <p:blipFill>
          <a:blip r:embed="rId3"/>
          <a:stretch>
            <a:fillRect/>
          </a:stretch>
        </p:blipFill>
        <p:spPr>
          <a:xfrm>
            <a:off x="1227869" y="3578549"/>
            <a:ext cx="8598342" cy="1276416"/>
          </a:xfrm>
          <a:prstGeom prst="rect">
            <a:avLst/>
          </a:prstGeom>
        </p:spPr>
      </p:pic>
    </p:spTree>
    <p:extLst>
      <p:ext uri="{BB962C8B-B14F-4D97-AF65-F5344CB8AC3E}">
        <p14:creationId xmlns:p14="http://schemas.microsoft.com/office/powerpoint/2010/main" val="167318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FD47216D-9E8A-3DA2-E421-B3B69B1E4AD3}"/>
              </a:ext>
            </a:extLst>
          </p:cNvPr>
          <p:cNvPicPr>
            <a:picLocks noGrp="1" noChangeAspect="1"/>
          </p:cNvPicPr>
          <p:nvPr>
            <p:ph sz="quarter" idx="13"/>
          </p:nvPr>
        </p:nvPicPr>
        <p:blipFill>
          <a:blip r:embed="rId2"/>
          <a:stretch>
            <a:fillRect/>
          </a:stretch>
        </p:blipFill>
        <p:spPr>
          <a:xfrm>
            <a:off x="4078177" y="633174"/>
            <a:ext cx="3852766" cy="1822293"/>
          </a:xfrm>
        </p:spPr>
      </p:pic>
      <p:pic>
        <p:nvPicPr>
          <p:cNvPr id="11" name="Picture 10">
            <a:extLst>
              <a:ext uri="{FF2B5EF4-FFF2-40B4-BE49-F238E27FC236}">
                <a16:creationId xmlns:a16="http://schemas.microsoft.com/office/drawing/2014/main" id="{61471CAE-C31F-2799-1E92-D5E64CDB1C3E}"/>
              </a:ext>
            </a:extLst>
          </p:cNvPr>
          <p:cNvPicPr>
            <a:picLocks noChangeAspect="1"/>
          </p:cNvPicPr>
          <p:nvPr/>
        </p:nvPicPr>
        <p:blipFill>
          <a:blip r:embed="rId3"/>
          <a:stretch>
            <a:fillRect/>
          </a:stretch>
        </p:blipFill>
        <p:spPr>
          <a:xfrm>
            <a:off x="1540934" y="2931736"/>
            <a:ext cx="9137226" cy="2381943"/>
          </a:xfrm>
          <a:prstGeom prst="rect">
            <a:avLst/>
          </a:prstGeom>
        </p:spPr>
      </p:pic>
    </p:spTree>
    <p:extLst>
      <p:ext uri="{BB962C8B-B14F-4D97-AF65-F5344CB8AC3E}">
        <p14:creationId xmlns:p14="http://schemas.microsoft.com/office/powerpoint/2010/main" val="3559037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D7D7-C94B-96E8-0E6B-607E2B412A2E}"/>
              </a:ext>
            </a:extLst>
          </p:cNvPr>
          <p:cNvSpPr>
            <a:spLocks noGrp="1"/>
          </p:cNvSpPr>
          <p:nvPr>
            <p:ph type="title"/>
          </p:nvPr>
        </p:nvSpPr>
        <p:spPr>
          <a:xfrm>
            <a:off x="811499" y="408279"/>
            <a:ext cx="8515381" cy="1044601"/>
          </a:xfrm>
        </p:spPr>
        <p:txBody>
          <a:bodyPr>
            <a:normAutofit fontScale="90000"/>
          </a:bodyPr>
          <a:lstStyle/>
          <a:p>
            <a:r>
              <a:rPr lang="en-IN" dirty="0"/>
              <a:t>Image Convert </a:t>
            </a:r>
            <a:r>
              <a:rPr lang="en-IN" dirty="0" err="1"/>
              <a:t>gary</a:t>
            </a:r>
            <a:r>
              <a:rPr lang="en-IN" dirty="0"/>
              <a:t> scale(text Feature)</a:t>
            </a:r>
            <a:br>
              <a:rPr lang="en-IN" dirty="0"/>
            </a:br>
            <a:endParaRPr lang="en-IN" dirty="0"/>
          </a:p>
        </p:txBody>
      </p:sp>
      <p:pic>
        <p:nvPicPr>
          <p:cNvPr id="4" name="Content Placeholder 3">
            <a:extLst>
              <a:ext uri="{FF2B5EF4-FFF2-40B4-BE49-F238E27FC236}">
                <a16:creationId xmlns:a16="http://schemas.microsoft.com/office/drawing/2014/main" id="{83D7DC80-FD1E-3D8C-E696-6E44CC9844A8}"/>
              </a:ext>
            </a:extLst>
          </p:cNvPr>
          <p:cNvPicPr>
            <a:picLocks noGrp="1" noChangeAspect="1"/>
          </p:cNvPicPr>
          <p:nvPr>
            <p:ph sz="quarter" idx="13"/>
          </p:nvPr>
        </p:nvPicPr>
        <p:blipFill>
          <a:blip r:embed="rId2"/>
          <a:stretch>
            <a:fillRect/>
          </a:stretch>
        </p:blipFill>
        <p:spPr>
          <a:xfrm>
            <a:off x="3083428" y="1264894"/>
            <a:ext cx="5131064" cy="1016052"/>
          </a:xfrm>
          <a:prstGeom prst="rect">
            <a:avLst/>
          </a:prstGeom>
        </p:spPr>
      </p:pic>
      <p:pic>
        <p:nvPicPr>
          <p:cNvPr id="5" name="Picture 4">
            <a:extLst>
              <a:ext uri="{FF2B5EF4-FFF2-40B4-BE49-F238E27FC236}">
                <a16:creationId xmlns:a16="http://schemas.microsoft.com/office/drawing/2014/main" id="{DAB1E86C-9693-90FB-6368-A7D5734CB190}"/>
              </a:ext>
            </a:extLst>
          </p:cNvPr>
          <p:cNvPicPr>
            <a:picLocks noChangeAspect="1"/>
          </p:cNvPicPr>
          <p:nvPr/>
        </p:nvPicPr>
        <p:blipFill>
          <a:blip r:embed="rId3"/>
          <a:stretch>
            <a:fillRect/>
          </a:stretch>
        </p:blipFill>
        <p:spPr>
          <a:xfrm>
            <a:off x="2783205" y="2494597"/>
            <a:ext cx="5731510" cy="3331845"/>
          </a:xfrm>
          <a:prstGeom prst="rect">
            <a:avLst/>
          </a:prstGeom>
        </p:spPr>
      </p:pic>
    </p:spTree>
    <p:extLst>
      <p:ext uri="{BB962C8B-B14F-4D97-AF65-F5344CB8AC3E}">
        <p14:creationId xmlns:p14="http://schemas.microsoft.com/office/powerpoint/2010/main" val="2100567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00D7-8C38-4DD4-B99D-41A2C4ABEEA5}"/>
              </a:ext>
            </a:extLst>
          </p:cNvPr>
          <p:cNvSpPr>
            <a:spLocks noGrp="1"/>
          </p:cNvSpPr>
          <p:nvPr>
            <p:ph type="title"/>
          </p:nvPr>
        </p:nvSpPr>
        <p:spPr>
          <a:xfrm>
            <a:off x="1045179" y="255879"/>
            <a:ext cx="5050821" cy="556921"/>
          </a:xfrm>
        </p:spPr>
        <p:txBody>
          <a:bodyPr>
            <a:normAutofit fontScale="90000"/>
          </a:bodyPr>
          <a:lstStyle/>
          <a:p>
            <a:r>
              <a:rPr lang="en-IN" sz="3600" dirty="0">
                <a:ea typeface="Calibri" panose="020F0502020204030204" pitchFamily="34" charset="0"/>
                <a:cs typeface="Times New Roman" panose="02020603050405020304" pitchFamily="18" charset="0"/>
              </a:rPr>
              <a:t>(COLOUR FEATURE)</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pic>
        <p:nvPicPr>
          <p:cNvPr id="4" name="Content Placeholder 3">
            <a:extLst>
              <a:ext uri="{FF2B5EF4-FFF2-40B4-BE49-F238E27FC236}">
                <a16:creationId xmlns:a16="http://schemas.microsoft.com/office/drawing/2014/main" id="{B0250715-5A49-BCA1-ACA0-D68272604B5A}"/>
              </a:ext>
            </a:extLst>
          </p:cNvPr>
          <p:cNvPicPr>
            <a:picLocks noGrp="1" noChangeAspect="1"/>
          </p:cNvPicPr>
          <p:nvPr>
            <p:ph sz="quarter" idx="13"/>
          </p:nvPr>
        </p:nvPicPr>
        <p:blipFill>
          <a:blip r:embed="rId2"/>
          <a:stretch>
            <a:fillRect/>
          </a:stretch>
        </p:blipFill>
        <p:spPr>
          <a:xfrm>
            <a:off x="2373453" y="887208"/>
            <a:ext cx="6896454" cy="1771741"/>
          </a:xfrm>
          <a:prstGeom prst="rect">
            <a:avLst/>
          </a:prstGeom>
        </p:spPr>
      </p:pic>
      <p:pic>
        <p:nvPicPr>
          <p:cNvPr id="5" name="Picture 4">
            <a:extLst>
              <a:ext uri="{FF2B5EF4-FFF2-40B4-BE49-F238E27FC236}">
                <a16:creationId xmlns:a16="http://schemas.microsoft.com/office/drawing/2014/main" id="{676C2C75-60C8-8079-2E67-9D35085E7F4A}"/>
              </a:ext>
            </a:extLst>
          </p:cNvPr>
          <p:cNvPicPr>
            <a:picLocks noChangeAspect="1"/>
          </p:cNvPicPr>
          <p:nvPr/>
        </p:nvPicPr>
        <p:blipFill>
          <a:blip r:embed="rId3"/>
          <a:stretch>
            <a:fillRect/>
          </a:stretch>
        </p:blipFill>
        <p:spPr>
          <a:xfrm>
            <a:off x="2813685" y="2733357"/>
            <a:ext cx="5731510" cy="3149600"/>
          </a:xfrm>
          <a:prstGeom prst="rect">
            <a:avLst/>
          </a:prstGeom>
        </p:spPr>
      </p:pic>
    </p:spTree>
    <p:extLst>
      <p:ext uri="{BB962C8B-B14F-4D97-AF65-F5344CB8AC3E}">
        <p14:creationId xmlns:p14="http://schemas.microsoft.com/office/powerpoint/2010/main" val="81668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4597-0D0E-7CF5-501A-8279F14146FF}"/>
              </a:ext>
            </a:extLst>
          </p:cNvPr>
          <p:cNvSpPr>
            <a:spLocks noGrp="1"/>
          </p:cNvSpPr>
          <p:nvPr>
            <p:ph type="title"/>
          </p:nvPr>
        </p:nvSpPr>
        <p:spPr>
          <a:xfrm>
            <a:off x="913774" y="205079"/>
            <a:ext cx="4146581" cy="567081"/>
          </a:xfrm>
        </p:spPr>
        <p:txBody>
          <a:bodyPr>
            <a:normAutofit/>
          </a:bodyPr>
          <a:lstStyle/>
          <a:p>
            <a:r>
              <a:rPr lang="en-IN" dirty="0">
                <a:effectLst/>
                <a:ea typeface="Calibri" panose="020F0502020204030204" pitchFamily="34" charset="0"/>
              </a:rPr>
              <a:t>Training Analysis</a:t>
            </a:r>
            <a:endParaRPr lang="en-IN" dirty="0"/>
          </a:p>
        </p:txBody>
      </p:sp>
      <p:pic>
        <p:nvPicPr>
          <p:cNvPr id="5" name="Content Placeholder 4">
            <a:extLst>
              <a:ext uri="{FF2B5EF4-FFF2-40B4-BE49-F238E27FC236}">
                <a16:creationId xmlns:a16="http://schemas.microsoft.com/office/drawing/2014/main" id="{CFC2B50D-F6F1-593D-E376-C62F1C805825}"/>
              </a:ext>
            </a:extLst>
          </p:cNvPr>
          <p:cNvPicPr>
            <a:picLocks noGrp="1" noChangeAspect="1"/>
          </p:cNvPicPr>
          <p:nvPr>
            <p:ph sz="quarter" idx="13"/>
          </p:nvPr>
        </p:nvPicPr>
        <p:blipFill>
          <a:blip r:embed="rId2"/>
          <a:stretch>
            <a:fillRect/>
          </a:stretch>
        </p:blipFill>
        <p:spPr>
          <a:xfrm>
            <a:off x="2987064" y="1029622"/>
            <a:ext cx="5995026" cy="1162110"/>
          </a:xfrm>
        </p:spPr>
      </p:pic>
      <p:pic>
        <p:nvPicPr>
          <p:cNvPr id="6" name="Picture 5">
            <a:extLst>
              <a:ext uri="{FF2B5EF4-FFF2-40B4-BE49-F238E27FC236}">
                <a16:creationId xmlns:a16="http://schemas.microsoft.com/office/drawing/2014/main" id="{337B19EC-2C1D-BADE-2146-29B46B5068D7}"/>
              </a:ext>
            </a:extLst>
          </p:cNvPr>
          <p:cNvPicPr>
            <a:picLocks noChangeAspect="1"/>
          </p:cNvPicPr>
          <p:nvPr/>
        </p:nvPicPr>
        <p:blipFill>
          <a:blip r:embed="rId3"/>
          <a:stretch>
            <a:fillRect/>
          </a:stretch>
        </p:blipFill>
        <p:spPr>
          <a:xfrm>
            <a:off x="2540000" y="2449194"/>
            <a:ext cx="7264400" cy="3240406"/>
          </a:xfrm>
          <a:prstGeom prst="rect">
            <a:avLst/>
          </a:prstGeom>
        </p:spPr>
      </p:pic>
    </p:spTree>
    <p:extLst>
      <p:ext uri="{BB962C8B-B14F-4D97-AF65-F5344CB8AC3E}">
        <p14:creationId xmlns:p14="http://schemas.microsoft.com/office/powerpoint/2010/main" val="1612441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73FE-3B54-9FDD-78C0-C3D21C96C265}"/>
              </a:ext>
            </a:extLst>
          </p:cNvPr>
          <p:cNvSpPr>
            <a:spLocks noGrp="1"/>
          </p:cNvSpPr>
          <p:nvPr>
            <p:ph type="title"/>
          </p:nvPr>
        </p:nvSpPr>
        <p:spPr>
          <a:xfrm>
            <a:off x="913774" y="387959"/>
            <a:ext cx="5548661" cy="556921"/>
          </a:xfrm>
        </p:spPr>
        <p:txBody>
          <a:bodyPr>
            <a:normAutofit fontScale="90000"/>
          </a:bodyPr>
          <a:lstStyle/>
          <a:p>
            <a:r>
              <a:rPr lang="en-IN" sz="3600" dirty="0">
                <a:effectLst/>
                <a:ea typeface="Calibri" panose="020F0502020204030204" pitchFamily="34" charset="0"/>
                <a:cs typeface="Times New Roman" panose="02020603050405020304" pitchFamily="18" charset="0"/>
              </a:rPr>
              <a:t>Leaf Identification App:</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18BDBB2E-556E-1C25-C2D1-03A64BDB37D3}"/>
              </a:ext>
            </a:extLst>
          </p:cNvPr>
          <p:cNvPicPr>
            <a:picLocks noGrp="1" noChangeAspect="1"/>
          </p:cNvPicPr>
          <p:nvPr>
            <p:ph sz="quarter" idx="13"/>
          </p:nvPr>
        </p:nvPicPr>
        <p:blipFill>
          <a:blip r:embed="rId2"/>
          <a:stretch>
            <a:fillRect/>
          </a:stretch>
        </p:blipFill>
        <p:spPr>
          <a:xfrm>
            <a:off x="4573452" y="1407319"/>
            <a:ext cx="1888983" cy="4043362"/>
          </a:xfrm>
          <a:prstGeom prst="rect">
            <a:avLst/>
          </a:prstGeom>
        </p:spPr>
      </p:pic>
    </p:spTree>
    <p:extLst>
      <p:ext uri="{BB962C8B-B14F-4D97-AF65-F5344CB8AC3E}">
        <p14:creationId xmlns:p14="http://schemas.microsoft.com/office/powerpoint/2010/main" val="3320084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7295-E840-A6D9-8A96-DB464A5F67B4}"/>
              </a:ext>
            </a:extLst>
          </p:cNvPr>
          <p:cNvSpPr>
            <a:spLocks noGrp="1"/>
          </p:cNvSpPr>
          <p:nvPr>
            <p:ph type="title"/>
          </p:nvPr>
        </p:nvSpPr>
        <p:spPr>
          <a:xfrm>
            <a:off x="1014699" y="408279"/>
            <a:ext cx="3963701" cy="577241"/>
          </a:xfrm>
        </p:spPr>
        <p:txBody>
          <a:bodyPr>
            <a:normAutofit fontScale="90000"/>
          </a:bodyPr>
          <a:lstStyle/>
          <a:p>
            <a:r>
              <a:rPr lang="en-IN" sz="3600" dirty="0">
                <a:effectLst/>
                <a:ea typeface="Calibri" panose="020F0502020204030204" pitchFamily="34" charset="0"/>
                <a:cs typeface="Times New Roman" panose="02020603050405020304" pitchFamily="18" charset="0"/>
              </a:rPr>
              <a:t>Select the Image: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A0231F37-1A28-41BC-9F77-C947EB5E98C6}"/>
              </a:ext>
            </a:extLst>
          </p:cNvPr>
          <p:cNvPicPr>
            <a:picLocks noGrp="1" noChangeAspect="1"/>
          </p:cNvPicPr>
          <p:nvPr>
            <p:ph sz="quarter" idx="13"/>
          </p:nvPr>
        </p:nvPicPr>
        <p:blipFill>
          <a:blip r:embed="rId2"/>
          <a:stretch>
            <a:fillRect/>
          </a:stretch>
        </p:blipFill>
        <p:spPr>
          <a:xfrm>
            <a:off x="4509840" y="985520"/>
            <a:ext cx="2591999" cy="4592320"/>
          </a:xfrm>
          <a:prstGeom prst="rect">
            <a:avLst/>
          </a:prstGeom>
        </p:spPr>
      </p:pic>
    </p:spTree>
    <p:extLst>
      <p:ext uri="{BB962C8B-B14F-4D97-AF65-F5344CB8AC3E}">
        <p14:creationId xmlns:p14="http://schemas.microsoft.com/office/powerpoint/2010/main" val="262359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4595-CBC3-4AE9-897E-0DEA525CAE15}"/>
              </a:ext>
            </a:extLst>
          </p:cNvPr>
          <p:cNvSpPr>
            <a:spLocks noGrp="1"/>
          </p:cNvSpPr>
          <p:nvPr>
            <p:ph type="title"/>
          </p:nvPr>
        </p:nvSpPr>
        <p:spPr>
          <a:xfrm>
            <a:off x="1451579" y="804519"/>
            <a:ext cx="3638581" cy="597561"/>
          </a:xfrm>
        </p:spPr>
        <p:txBody>
          <a:bodyPr>
            <a:no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OBJECTIVE</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96DCFCD-389B-47A7-8F49-6D4C08796C37}"/>
              </a:ext>
            </a:extLst>
          </p:cNvPr>
          <p:cNvSpPr>
            <a:spLocks noGrp="1"/>
          </p:cNvSpPr>
          <p:nvPr>
            <p:ph sz="quarter" idx="13"/>
          </p:nvPr>
        </p:nvSpPr>
        <p:spPr>
          <a:xfrm>
            <a:off x="913774" y="1696720"/>
            <a:ext cx="8057506" cy="3393441"/>
          </a:xfrm>
        </p:spPr>
        <p:txBody>
          <a:bodyPr/>
          <a:lstStyle/>
          <a:p>
            <a:pPr marL="342900" lvl="0" indent="-342900" algn="just">
              <a:lnSpc>
                <a:spcPct val="150000"/>
              </a:lnSpc>
              <a:buFont typeface="Wingdings" panose="05000000000000000000" pitchFamily="2" charset="2"/>
              <a:buChar char=""/>
            </a:pPr>
            <a:r>
              <a:rPr lang="en-IN" sz="2100" dirty="0">
                <a:effectLst/>
                <a:latin typeface="+mj-lt"/>
                <a:ea typeface="Times New Roman" panose="02020603050405020304" pitchFamily="18" charset="0"/>
              </a:rPr>
              <a:t>To introduce plant expert determination </a:t>
            </a:r>
          </a:p>
          <a:p>
            <a:pPr marL="342900" lvl="0" indent="-342900" algn="just">
              <a:lnSpc>
                <a:spcPct val="150000"/>
              </a:lnSpc>
              <a:buFont typeface="Wingdings" panose="05000000000000000000" pitchFamily="2" charset="2"/>
              <a:buChar char=""/>
            </a:pPr>
            <a:r>
              <a:rPr lang="en-IN" sz="2100" dirty="0">
                <a:effectLst/>
                <a:latin typeface="+mj-lt"/>
                <a:ea typeface="Times New Roman" panose="02020603050405020304" pitchFamily="18" charset="0"/>
              </a:rPr>
              <a:t>To identifying plant Recognition and comparison</a:t>
            </a:r>
          </a:p>
          <a:p>
            <a:pPr marL="342900" indent="-342900" algn="just">
              <a:lnSpc>
                <a:spcPct val="150000"/>
              </a:lnSpc>
              <a:buFont typeface="Wingdings" panose="05000000000000000000" pitchFamily="2" charset="2"/>
              <a:buChar char=""/>
            </a:pPr>
            <a:r>
              <a:rPr lang="en-US" sz="2100" dirty="0">
                <a:latin typeface="+mj-lt"/>
                <a:cs typeface="Times New Roman" pitchFamily="18" charset="0"/>
              </a:rPr>
              <a:t>To frame RGB to Gray scale images</a:t>
            </a:r>
            <a:endParaRPr lang="en-IN" sz="2100" dirty="0">
              <a:latin typeface="+mj-lt"/>
              <a:cs typeface="Times New Roman" pitchFamily="18" charset="0"/>
            </a:endParaRPr>
          </a:p>
          <a:p>
            <a:pPr marL="342900" lvl="0" indent="-342900" algn="just">
              <a:lnSpc>
                <a:spcPct val="150000"/>
              </a:lnSpc>
              <a:buFont typeface="Wingdings" panose="05000000000000000000" pitchFamily="2" charset="2"/>
              <a:buChar char=""/>
            </a:pPr>
            <a:r>
              <a:rPr lang="en-IN" sz="2100" dirty="0">
                <a:effectLst/>
                <a:latin typeface="+mj-lt"/>
                <a:ea typeface="Times New Roman" panose="02020603050405020304" pitchFamily="18" charset="0"/>
              </a:rPr>
              <a:t>To begin to identify plants using Artificial Neural Network(ANN)</a:t>
            </a:r>
          </a:p>
          <a:p>
            <a:endParaRPr lang="en-IN" dirty="0"/>
          </a:p>
        </p:txBody>
      </p:sp>
    </p:spTree>
    <p:extLst>
      <p:ext uri="{BB962C8B-B14F-4D97-AF65-F5344CB8AC3E}">
        <p14:creationId xmlns:p14="http://schemas.microsoft.com/office/powerpoint/2010/main" val="271246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59BA9-6349-A2DA-6B3A-B0E351A67C65}"/>
              </a:ext>
            </a:extLst>
          </p:cNvPr>
          <p:cNvSpPr>
            <a:spLocks noGrp="1"/>
          </p:cNvSpPr>
          <p:nvPr>
            <p:ph type="title"/>
          </p:nvPr>
        </p:nvSpPr>
        <p:spPr>
          <a:xfrm>
            <a:off x="913774" y="367640"/>
            <a:ext cx="4644421" cy="699161"/>
          </a:xfrm>
        </p:spPr>
        <p:txBody>
          <a:bodyPr>
            <a:normAutofit fontScale="90000"/>
          </a:bodyPr>
          <a:lstStyle/>
          <a:p>
            <a:r>
              <a:rPr lang="en-IN" sz="3600" dirty="0">
                <a:effectLst/>
                <a:ea typeface="Calibri" panose="020F0502020204030204" pitchFamily="34" charset="0"/>
                <a:cs typeface="Times New Roman" panose="02020603050405020304" pitchFamily="18" charset="0"/>
              </a:rPr>
              <a:t>Predict the image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54C77BA2-E7E5-2F59-65F6-071E27A9AF57}"/>
              </a:ext>
            </a:extLst>
          </p:cNvPr>
          <p:cNvPicPr>
            <a:picLocks noGrp="1" noChangeAspect="1"/>
          </p:cNvPicPr>
          <p:nvPr>
            <p:ph sz="quarter" idx="13"/>
          </p:nvPr>
        </p:nvPicPr>
        <p:blipFill>
          <a:blip r:embed="rId2"/>
          <a:stretch>
            <a:fillRect/>
          </a:stretch>
        </p:blipFill>
        <p:spPr>
          <a:xfrm>
            <a:off x="4399280" y="1066801"/>
            <a:ext cx="2600960" cy="4724399"/>
          </a:xfrm>
          <a:prstGeom prst="rect">
            <a:avLst/>
          </a:prstGeom>
        </p:spPr>
      </p:pic>
    </p:spTree>
    <p:extLst>
      <p:ext uri="{BB962C8B-B14F-4D97-AF65-F5344CB8AC3E}">
        <p14:creationId xmlns:p14="http://schemas.microsoft.com/office/powerpoint/2010/main" val="4088640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60F0-26FE-4D01-950A-575AFF4B1309}"/>
              </a:ext>
            </a:extLst>
          </p:cNvPr>
          <p:cNvSpPr>
            <a:spLocks noGrp="1"/>
          </p:cNvSpPr>
          <p:nvPr>
            <p:ph type="title"/>
          </p:nvPr>
        </p:nvSpPr>
        <p:spPr>
          <a:xfrm>
            <a:off x="913774" y="804519"/>
            <a:ext cx="9603275" cy="1049235"/>
          </a:xfrm>
        </p:spPr>
        <p:txBody>
          <a:bodyPr/>
          <a:lstStyle/>
          <a:p>
            <a:r>
              <a:rPr lang="en-IN" sz="32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REFERENCES </a:t>
            </a:r>
            <a:br>
              <a:rPr lang="en-IN"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3CB267F-63CA-4306-B624-B0836EA38574}"/>
              </a:ext>
            </a:extLst>
          </p:cNvPr>
          <p:cNvSpPr>
            <a:spLocks noGrp="1"/>
          </p:cNvSpPr>
          <p:nvPr>
            <p:ph sz="quarter" idx="13"/>
          </p:nvPr>
        </p:nvSpPr>
        <p:spPr>
          <a:xfrm>
            <a:off x="913774" y="1310641"/>
            <a:ext cx="10363826" cy="4236720"/>
          </a:xfrm>
        </p:spPr>
        <p:txBody>
          <a:bodyPr>
            <a:normAutofit fontScale="92500" lnSpcReduction="10000"/>
          </a:bodyPr>
          <a:lstStyle/>
          <a:p>
            <a:pPr marL="0" indent="0">
              <a:lnSpc>
                <a:spcPct val="107000"/>
              </a:lnSpc>
              <a:spcAft>
                <a:spcPts val="545"/>
              </a:spcAft>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86360" lvl="0" indent="-342900" algn="just" fontAlgn="base">
              <a:lnSpc>
                <a:spcPct val="149000"/>
              </a:lnSpc>
              <a:spcAft>
                <a:spcPts val="805"/>
              </a:spcAft>
              <a:buClr>
                <a:srgbClr val="000000"/>
              </a:buClr>
              <a:buSzPts val="1300"/>
              <a:buFont typeface="Arial" panose="020B0604020202020204" pitchFamily="34" charset="0"/>
              <a:buChar char="•"/>
            </a:pPr>
            <a:r>
              <a:rPr lang="en-IN" sz="1800" u="none" strike="noStrike" dirty="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Soon Jye Kho, Sukumaran Manickam, Soraya Malek, Mogae Musleh &amp; Surinder Kaur Dhillon (2017) Automated plant identification using artificial neural network and support vector machine, Frontiers in Life Science, 10:1, 98-107, DOI: </a:t>
            </a:r>
            <a:r>
              <a:rPr lang="en-IN" sz="1800" u="none" strike="noStrike" dirty="0">
                <a:solidFill>
                  <a:srgbClr val="0563C1"/>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hlinkClick r:id="rId2"/>
              </a:rPr>
              <a:t>https://doi.org/10.1080/21553769.2017.1412361 </a:t>
            </a:r>
            <a:endPar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86360" lvl="0" indent="-342900" algn="just" fontAlgn="base">
              <a:lnSpc>
                <a:spcPct val="149000"/>
              </a:lnSpc>
              <a:spcAft>
                <a:spcPts val="805"/>
              </a:spcAft>
              <a:buClr>
                <a:srgbClr val="000000"/>
              </a:buClr>
              <a:buSzPts val="1300"/>
              <a:buFont typeface="Arial" panose="020B0604020202020204" pitchFamily="34" charset="0"/>
              <a:buChar char="•"/>
            </a:pPr>
            <a:r>
              <a:rPr lang="en-IN" sz="1800" u="none" strike="noStrike" dirty="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Adel </a:t>
            </a:r>
            <a:r>
              <a:rPr lang="en-IN" sz="1800" u="none" strike="noStrike" dirty="0" err="1">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Bakhshipoua</a:t>
            </a:r>
            <a:r>
              <a:rPr lang="en-IN" sz="1800" u="none" strike="noStrike" dirty="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 </a:t>
            </a:r>
            <a:r>
              <a:rPr lang="en-IN" sz="1800" u="none" strike="noStrike" dirty="0" err="1">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Abdolabbas</a:t>
            </a:r>
            <a:r>
              <a:rPr lang="en-IN" sz="1800" u="none" strike="noStrike" dirty="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Jafari, Evaluation of support vector machine and artificial neural networks in weed detection using shape features, Received 25 January 2017; Received in revised form 20 December 2017; Accepted 22 December 2017, </a:t>
            </a:r>
            <a:r>
              <a:rPr lang="en-IN" sz="1800" u="none" strike="noStrike" dirty="0">
                <a:solidFill>
                  <a:srgbClr val="0C7DBB"/>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hlinkClick r:id="rId3"/>
              </a:rPr>
              <a:t>https://doi.org/10.1016/j.compag.2017.12.032</a:t>
            </a:r>
            <a:r>
              <a:rPr lang="en-IN" sz="1800" u="none" strike="noStrike" dirty="0">
                <a:solidFill>
                  <a:srgbClr val="0563C1"/>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hlinkClick r:id="rId3"/>
              </a:rPr>
              <a:t> </a:t>
            </a:r>
            <a:endPar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86360" lvl="0" indent="-342900" algn="just" fontAlgn="base">
              <a:lnSpc>
                <a:spcPct val="149000"/>
              </a:lnSpc>
              <a:spcAft>
                <a:spcPts val="1070"/>
              </a:spcAft>
              <a:buClr>
                <a:srgbClr val="000000"/>
              </a:buClr>
              <a:buSzPts val="1300"/>
              <a:buFont typeface="Arial" panose="020B0604020202020204" pitchFamily="34" charset="0"/>
              <a:buChar char="•"/>
            </a:pPr>
            <a:r>
              <a:rPr lang="en-IN" sz="1800" u="none" strike="noStrike" dirty="0" err="1">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Liwen</a:t>
            </a:r>
            <a:r>
              <a:rPr lang="en-IN" sz="1800" u="none" strike="noStrike" dirty="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Gao, </a:t>
            </a:r>
            <a:r>
              <a:rPr lang="en-IN" sz="1800" u="none" strike="noStrike" dirty="0" err="1">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Xiaohua</a:t>
            </a:r>
            <a:r>
              <a:rPr lang="en-IN" sz="1800" u="none" strike="noStrike" dirty="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Lin, Fully segmentation method for medicinal plant leaf images in complex background , Received 28 March 2019; Received in revised form 18 July 2019; Accepted 23 July 2019, Available online 30 July 2019, </a:t>
            </a:r>
            <a:r>
              <a:rPr lang="en-IN" sz="1800" u="none" strike="noStrike" dirty="0">
                <a:solidFill>
                  <a:srgbClr val="0C7DBB"/>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hlinkClick r:id="rId4"/>
              </a:rPr>
              <a:t>https://doi.org/10.1016/j.compag.2019.104924</a:t>
            </a:r>
            <a:r>
              <a:rPr lang="en-IN" sz="1800" u="none" strike="noStrike" dirty="0">
                <a:solidFill>
                  <a:srgbClr val="0563C1"/>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hlinkClick r:id="rId4"/>
              </a:rPr>
              <a:t> </a:t>
            </a:r>
            <a:endParaRPr lang="en-IN" dirty="0"/>
          </a:p>
        </p:txBody>
      </p:sp>
    </p:spTree>
    <p:extLst>
      <p:ext uri="{BB962C8B-B14F-4D97-AF65-F5344CB8AC3E}">
        <p14:creationId xmlns:p14="http://schemas.microsoft.com/office/powerpoint/2010/main" val="682967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8E78D-C1BD-C3C5-D26F-70579C72276B}"/>
              </a:ext>
            </a:extLst>
          </p:cNvPr>
          <p:cNvSpPr>
            <a:spLocks noGrp="1"/>
          </p:cNvSpPr>
          <p:nvPr>
            <p:ph sz="quarter" idx="13"/>
          </p:nvPr>
        </p:nvSpPr>
        <p:spPr>
          <a:xfrm>
            <a:off x="4286894" y="2379764"/>
            <a:ext cx="4389746" cy="1049236"/>
          </a:xfrm>
        </p:spPr>
        <p:txBody>
          <a:bodyPr>
            <a:normAutofit/>
          </a:bodyPr>
          <a:lstStyle/>
          <a:p>
            <a:pPr marL="0" indent="0">
              <a:buNone/>
            </a:pPr>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3910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E78A8-4404-40A7-989B-175144661FEA}"/>
              </a:ext>
            </a:extLst>
          </p:cNvPr>
          <p:cNvSpPr>
            <a:spLocks noGrp="1"/>
          </p:cNvSpPr>
          <p:nvPr>
            <p:ph type="title"/>
          </p:nvPr>
        </p:nvSpPr>
        <p:spPr>
          <a:xfrm>
            <a:off x="913774" y="611479"/>
            <a:ext cx="4207541" cy="617881"/>
          </a:xfrm>
        </p:spPr>
        <p:txBody>
          <a:bodyPr>
            <a:normAutofit fontScale="90000"/>
          </a:bodyPr>
          <a:lstStyle/>
          <a:p>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DD37304-5F33-4378-9099-793E1ABB6EE1}"/>
              </a:ext>
            </a:extLst>
          </p:cNvPr>
          <p:cNvSpPr>
            <a:spLocks noGrp="1"/>
          </p:cNvSpPr>
          <p:nvPr>
            <p:ph sz="quarter" idx="13"/>
          </p:nvPr>
        </p:nvSpPr>
        <p:spPr>
          <a:xfrm>
            <a:off x="913774" y="1493521"/>
            <a:ext cx="10445106" cy="3098800"/>
          </a:xfrm>
        </p:spPr>
        <p:txBody>
          <a:bodyPr>
            <a:normAutofit lnSpcReduction="10000"/>
          </a:bodyPr>
          <a:lstStyle/>
          <a:p>
            <a:pPr marL="0" indent="0">
              <a:lnSpc>
                <a:spcPct val="107000"/>
              </a:lnSpc>
              <a:spcAft>
                <a:spcPts val="800"/>
              </a:spcAft>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1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100" dirty="0">
                <a:effectLst/>
                <a:latin typeface="+mj-lt"/>
                <a:ea typeface="Calibri" panose="020F0502020204030204" pitchFamily="34" charset="0"/>
                <a:cs typeface="Times New Roman" panose="02020603050405020304" pitchFamily="18" charset="0"/>
              </a:rPr>
              <a:t>Machine Learning teaches computers to do what comes naturally to humans, learn from experience. Machine learning algorithms use computational methods to learn information directly from data without replying on a predetermined equation as a model. The algorithms adaptively improve their performance as the number of samples available for learning increases.</a:t>
            </a:r>
          </a:p>
          <a:p>
            <a:endParaRPr lang="en-IN" dirty="0"/>
          </a:p>
        </p:txBody>
      </p:sp>
    </p:spTree>
    <p:extLst>
      <p:ext uri="{BB962C8B-B14F-4D97-AF65-F5344CB8AC3E}">
        <p14:creationId xmlns:p14="http://schemas.microsoft.com/office/powerpoint/2010/main" val="149248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348A-11E7-4571-8AAB-DF562E221E9F}"/>
              </a:ext>
            </a:extLst>
          </p:cNvPr>
          <p:cNvSpPr>
            <a:spLocks noGrp="1"/>
          </p:cNvSpPr>
          <p:nvPr>
            <p:ph type="title"/>
          </p:nvPr>
        </p:nvSpPr>
        <p:spPr>
          <a:xfrm>
            <a:off x="913774" y="601319"/>
            <a:ext cx="4522501" cy="668681"/>
          </a:xfrm>
        </p:spPr>
        <p:txBody>
          <a:bodyPr/>
          <a:lstStyle/>
          <a:p>
            <a:r>
              <a:rPr lang="en-IN" sz="3200" dirty="0">
                <a:effectLst/>
                <a:latin typeface="Times New Roman" pitchFamily="18" charset="0"/>
                <a:cs typeface="Times New Roman" pitchFamily="18" charset="0"/>
              </a:rPr>
              <a:t>Literature</a:t>
            </a:r>
            <a:r>
              <a:rPr lang="en-IN" dirty="0"/>
              <a:t> </a:t>
            </a:r>
            <a:r>
              <a:rPr lang="en-IN" sz="3200" dirty="0">
                <a:effectLst/>
                <a:latin typeface="Times New Roman" pitchFamily="18" charset="0"/>
                <a:cs typeface="Times New Roman" pitchFamily="18" charset="0"/>
              </a:rPr>
              <a:t>Review</a:t>
            </a:r>
            <a:endParaRPr lang="en-IN" dirty="0"/>
          </a:p>
        </p:txBody>
      </p:sp>
      <p:graphicFrame>
        <p:nvGraphicFramePr>
          <p:cNvPr id="7" name="Table 7">
            <a:extLst>
              <a:ext uri="{FF2B5EF4-FFF2-40B4-BE49-F238E27FC236}">
                <a16:creationId xmlns:a16="http://schemas.microsoft.com/office/drawing/2014/main" id="{6381B3D9-F496-40A1-9AC6-43FF023D4471}"/>
              </a:ext>
            </a:extLst>
          </p:cNvPr>
          <p:cNvGraphicFramePr>
            <a:graphicFrameLocks noGrp="1"/>
          </p:cNvGraphicFramePr>
          <p:nvPr>
            <p:ph sz="quarter" idx="13"/>
            <p:extLst>
              <p:ext uri="{D42A27DB-BD31-4B8C-83A1-F6EECF244321}">
                <p14:modId xmlns:p14="http://schemas.microsoft.com/office/powerpoint/2010/main" val="3334664711"/>
              </p:ext>
            </p:extLst>
          </p:nvPr>
        </p:nvGraphicFramePr>
        <p:xfrm>
          <a:off x="914400" y="1270000"/>
          <a:ext cx="10363200" cy="4287520"/>
        </p:xfrm>
        <a:graphic>
          <a:graphicData uri="http://schemas.openxmlformats.org/drawingml/2006/table">
            <a:tbl>
              <a:tblPr firstRow="1" bandRow="1">
                <a:tableStyleId>{93296810-A885-4BE3-A3E7-6D5BEEA58F35}</a:tableStyleId>
              </a:tblPr>
              <a:tblGrid>
                <a:gridCol w="965200">
                  <a:extLst>
                    <a:ext uri="{9D8B030D-6E8A-4147-A177-3AD203B41FA5}">
                      <a16:colId xmlns:a16="http://schemas.microsoft.com/office/drawing/2014/main" val="223862498"/>
                    </a:ext>
                  </a:extLst>
                </a:gridCol>
                <a:gridCol w="2489200">
                  <a:extLst>
                    <a:ext uri="{9D8B030D-6E8A-4147-A177-3AD203B41FA5}">
                      <a16:colId xmlns:a16="http://schemas.microsoft.com/office/drawing/2014/main" val="1293743943"/>
                    </a:ext>
                  </a:extLst>
                </a:gridCol>
                <a:gridCol w="2712720">
                  <a:extLst>
                    <a:ext uri="{9D8B030D-6E8A-4147-A177-3AD203B41FA5}">
                      <a16:colId xmlns:a16="http://schemas.microsoft.com/office/drawing/2014/main" val="3029608009"/>
                    </a:ext>
                  </a:extLst>
                </a:gridCol>
                <a:gridCol w="4196080">
                  <a:extLst>
                    <a:ext uri="{9D8B030D-6E8A-4147-A177-3AD203B41FA5}">
                      <a16:colId xmlns:a16="http://schemas.microsoft.com/office/drawing/2014/main" val="3245633655"/>
                    </a:ext>
                  </a:extLst>
                </a:gridCol>
              </a:tblGrid>
              <a:tr h="1022571">
                <a:tc>
                  <a:txBody>
                    <a:bodyPr/>
                    <a:lstStyle/>
                    <a:p>
                      <a:r>
                        <a:rPr lang="en-IN" dirty="0"/>
                        <a:t>S.NO</a:t>
                      </a:r>
                    </a:p>
                  </a:txBody>
                  <a:tcPr/>
                </a:tc>
                <a:tc>
                  <a:txBody>
                    <a:bodyPr/>
                    <a:lstStyle/>
                    <a:p>
                      <a:r>
                        <a:rPr lang="en-IN" dirty="0"/>
                        <a:t>      Author Name </a:t>
                      </a:r>
                    </a:p>
                    <a:p>
                      <a:r>
                        <a:rPr lang="en-IN" dirty="0"/>
                        <a:t>              and </a:t>
                      </a:r>
                    </a:p>
                    <a:p>
                      <a:r>
                        <a:rPr lang="en-IN" dirty="0"/>
                        <a:t>       Paper Title</a:t>
                      </a:r>
                    </a:p>
                  </a:txBody>
                  <a:tcPr/>
                </a:tc>
                <a:tc>
                  <a:txBody>
                    <a:bodyPr/>
                    <a:lstStyle/>
                    <a:p>
                      <a:r>
                        <a:rPr lang="en-IN" dirty="0"/>
                        <a:t>Concept in the paper</a:t>
                      </a:r>
                    </a:p>
                  </a:txBody>
                  <a:tcPr/>
                </a:tc>
                <a:tc>
                  <a:txBody>
                    <a:bodyPr/>
                    <a:lstStyle/>
                    <a:p>
                      <a:r>
                        <a:rPr lang="en-IN" dirty="0"/>
                        <a:t>Paper details</a:t>
                      </a:r>
                    </a:p>
                  </a:txBody>
                  <a:tcPr/>
                </a:tc>
                <a:extLst>
                  <a:ext uri="{0D108BD9-81ED-4DB2-BD59-A6C34878D82A}">
                    <a16:rowId xmlns:a16="http://schemas.microsoft.com/office/drawing/2014/main" val="1669606743"/>
                  </a:ext>
                </a:extLst>
              </a:tr>
              <a:tr h="3264949">
                <a:tc>
                  <a:txBody>
                    <a:bodyPr/>
                    <a:lstStyle/>
                    <a:p>
                      <a:r>
                        <a:rPr lang="en-IN" dirty="0"/>
                        <a:t>1</a:t>
                      </a:r>
                    </a:p>
                  </a:txBody>
                  <a:tcPr/>
                </a:tc>
                <a:tc>
                  <a:txBody>
                    <a:bodyPr/>
                    <a:lstStyle/>
                    <a:p>
                      <a:r>
                        <a:rPr lang="en-IN" dirty="0"/>
                        <a:t>Author : Taylor &amp; Francis Group</a:t>
                      </a:r>
                    </a:p>
                    <a:p>
                      <a:endParaRPr lang="en-IN" dirty="0"/>
                    </a:p>
                    <a:p>
                      <a:r>
                        <a:rPr lang="en-IN" dirty="0"/>
                        <a:t>Title : </a:t>
                      </a:r>
                      <a:r>
                        <a:rPr lang="en-US" dirty="0"/>
                        <a:t>Automated plant identification using artificial neural network and support vector machine</a:t>
                      </a:r>
                      <a:endParaRPr lang="en-IN" dirty="0"/>
                    </a:p>
                    <a:p>
                      <a:endParaRPr lang="en-IN" dirty="0"/>
                    </a:p>
                  </a:txBody>
                  <a:tcPr/>
                </a:tc>
                <a:tc>
                  <a:txBody>
                    <a:bodyPr/>
                    <a:lstStyle/>
                    <a:p>
                      <a:r>
                        <a:rPr lang="en-IN" dirty="0"/>
                        <a:t>Algorithm :  Artificial neural network(ANN) and</a:t>
                      </a:r>
                    </a:p>
                    <a:p>
                      <a:r>
                        <a:rPr lang="en-IN" dirty="0"/>
                        <a:t>Support vector machine(SVM)</a:t>
                      </a:r>
                    </a:p>
                    <a:p>
                      <a:r>
                        <a:rPr lang="en-IN" dirty="0"/>
                        <a:t> </a:t>
                      </a:r>
                    </a:p>
                  </a:txBody>
                  <a:tcPr/>
                </a:tc>
                <a:tc>
                  <a:txBody>
                    <a:bodyPr/>
                    <a:lstStyle/>
                    <a:p>
                      <a:r>
                        <a:rPr lang="en-US" dirty="0"/>
                        <a:t>Automated identification techniques of plant leaf based on herbarium leaf images, using the pattern recognition approach. Two machine learning algorithms: ANN and SVM have been used to build identification models. Both models achieved satisfactory results demonstrating their usefulness in identification tasks.</a:t>
                      </a:r>
                      <a:endParaRPr lang="en-IN" dirty="0"/>
                    </a:p>
                  </a:txBody>
                  <a:tcPr/>
                </a:tc>
                <a:extLst>
                  <a:ext uri="{0D108BD9-81ED-4DB2-BD59-A6C34878D82A}">
                    <a16:rowId xmlns:a16="http://schemas.microsoft.com/office/drawing/2014/main" val="2101697544"/>
                  </a:ext>
                </a:extLst>
              </a:tr>
            </a:tbl>
          </a:graphicData>
        </a:graphic>
      </p:graphicFrame>
    </p:spTree>
    <p:extLst>
      <p:ext uri="{BB962C8B-B14F-4D97-AF65-F5344CB8AC3E}">
        <p14:creationId xmlns:p14="http://schemas.microsoft.com/office/powerpoint/2010/main" val="403564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5EF9-4936-4021-9D24-E4A4E30F055F}"/>
              </a:ext>
            </a:extLst>
          </p:cNvPr>
          <p:cNvSpPr>
            <a:spLocks noGrp="1"/>
          </p:cNvSpPr>
          <p:nvPr>
            <p:ph type="title"/>
          </p:nvPr>
        </p:nvSpPr>
        <p:spPr>
          <a:xfrm>
            <a:off x="1451579" y="804519"/>
            <a:ext cx="2846101" cy="556921"/>
          </a:xfrm>
        </p:spPr>
        <p:txBody>
          <a:bodyPr>
            <a:normAutofit fontScale="90000"/>
          </a:bodyPr>
          <a:lstStyle/>
          <a:p>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ABSTRACT</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A6C9421-7FF2-4E3C-8E87-27E138FD78EE}"/>
              </a:ext>
            </a:extLst>
          </p:cNvPr>
          <p:cNvSpPr>
            <a:spLocks noGrp="1"/>
          </p:cNvSpPr>
          <p:nvPr>
            <p:ph sz="quarter" idx="13"/>
          </p:nvPr>
        </p:nvSpPr>
        <p:spPr>
          <a:xfrm>
            <a:off x="913774" y="2072640"/>
            <a:ext cx="10191106" cy="3525519"/>
          </a:xfrm>
        </p:spPr>
        <p:txBody>
          <a:bodyPr>
            <a:normAutofit/>
          </a:bodyPr>
          <a:lstStyle/>
          <a:p>
            <a:pPr algn="just">
              <a:lnSpc>
                <a:spcPct val="107000"/>
              </a:lnSpc>
              <a:spcAft>
                <a:spcPts val="800"/>
              </a:spcAft>
              <a:buFont typeface="Wingdings" panose="05000000000000000000" pitchFamily="2" charset="2"/>
              <a:buChar char="§"/>
            </a:pPr>
            <a:r>
              <a:rPr lang="en-IN" sz="2100" dirty="0">
                <a:effectLst/>
                <a:latin typeface="+mj-lt"/>
                <a:ea typeface="Calibri" panose="020F0502020204030204" pitchFamily="34" charset="0"/>
                <a:cs typeface="Times New Roman" panose="02020603050405020304" pitchFamily="18" charset="0"/>
              </a:rPr>
              <a:t>Since there are many classifications of herbal plants, it becomes time consuming and less accurate when predicted by the non-professionals. </a:t>
            </a:r>
          </a:p>
          <a:p>
            <a:pPr algn="just">
              <a:lnSpc>
                <a:spcPct val="107000"/>
              </a:lnSpc>
              <a:spcAft>
                <a:spcPts val="800"/>
              </a:spcAft>
              <a:buFont typeface="Wingdings" panose="05000000000000000000" pitchFamily="2" charset="2"/>
              <a:buChar char="§"/>
            </a:pPr>
            <a:r>
              <a:rPr lang="en-IN" sz="2100" dirty="0">
                <a:effectLst/>
                <a:latin typeface="+mj-lt"/>
                <a:ea typeface="Calibri" panose="020F0502020204030204" pitchFamily="34" charset="0"/>
                <a:cs typeface="Times New Roman" panose="02020603050405020304" pitchFamily="18" charset="0"/>
              </a:rPr>
              <a:t>Three main steps that are image pre-processing, feature extraction and recognition were carried out to develop the proposed system.</a:t>
            </a:r>
            <a:r>
              <a:rPr lang="en-US" sz="2100" dirty="0">
                <a:effectLst/>
                <a:latin typeface="+mj-lt"/>
                <a:ea typeface="Calibri" panose="020F0502020204030204" pitchFamily="34" charset="0"/>
                <a:cs typeface="Times New Roman" panose="02020603050405020304" pitchFamily="18" charset="0"/>
              </a:rPr>
              <a:t> </a:t>
            </a:r>
          </a:p>
          <a:p>
            <a:pPr algn="just">
              <a:lnSpc>
                <a:spcPct val="107000"/>
              </a:lnSpc>
              <a:spcAft>
                <a:spcPts val="800"/>
              </a:spcAft>
              <a:buFont typeface="Wingdings" panose="05000000000000000000" pitchFamily="2" charset="2"/>
              <a:buChar char="§"/>
            </a:pPr>
            <a:r>
              <a:rPr lang="en-US" sz="2100" dirty="0">
                <a:effectLst/>
                <a:latin typeface="+mj-lt"/>
                <a:ea typeface="Calibri" panose="020F0502020204030204" pitchFamily="34" charset="0"/>
                <a:cs typeface="Times New Roman" panose="02020603050405020304" pitchFamily="18" charset="0"/>
              </a:rPr>
              <a:t>This system can be implemented by using the </a:t>
            </a:r>
            <a:r>
              <a:rPr lang="en-US" sz="2100" dirty="0" err="1">
                <a:effectLst/>
                <a:latin typeface="+mj-lt"/>
                <a:ea typeface="Calibri" panose="020F0502020204030204" pitchFamily="34" charset="0"/>
                <a:cs typeface="Times New Roman" panose="02020603050405020304" pitchFamily="18" charset="0"/>
              </a:rPr>
              <a:t>jupyter</a:t>
            </a:r>
            <a:r>
              <a:rPr lang="en-US" sz="2100" dirty="0">
                <a:effectLst/>
                <a:latin typeface="+mj-lt"/>
                <a:ea typeface="Calibri" panose="020F0502020204030204" pitchFamily="34" charset="0"/>
                <a:cs typeface="Times New Roman" panose="02020603050405020304" pitchFamily="18" charset="0"/>
              </a:rPr>
              <a:t> notebook. Machine learning concepts drastically decrease the time needed to arrange an exact map. In this project we will be using Artificial Neural Network (ANN) Algorithm for classification.</a:t>
            </a:r>
            <a:endParaRPr lang="en-IN" sz="21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0805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B9E4-1B57-4407-A298-2308D19AE273}"/>
              </a:ext>
            </a:extLst>
          </p:cNvPr>
          <p:cNvSpPr>
            <a:spLocks noGrp="1"/>
          </p:cNvSpPr>
          <p:nvPr>
            <p:ph type="title"/>
          </p:nvPr>
        </p:nvSpPr>
        <p:spPr>
          <a:xfrm>
            <a:off x="691029" y="469239"/>
            <a:ext cx="5638651" cy="790601"/>
          </a:xfrm>
        </p:spPr>
        <p:txBody>
          <a:bodyPr>
            <a:no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D70AE5D-C9E1-4E89-A743-82BDEA18B26C}"/>
              </a:ext>
            </a:extLst>
          </p:cNvPr>
          <p:cNvSpPr>
            <a:spLocks noGrp="1"/>
          </p:cNvSpPr>
          <p:nvPr>
            <p:ph sz="quarter" idx="13"/>
          </p:nvPr>
        </p:nvSpPr>
        <p:spPr>
          <a:xfrm>
            <a:off x="913774" y="1706881"/>
            <a:ext cx="10567026" cy="3180079"/>
          </a:xfrm>
        </p:spPr>
        <p:txBody>
          <a:bodyPr>
            <a:normAutofit fontScale="47500" lnSpcReduction="20000"/>
          </a:bodyPr>
          <a:lstStyle/>
          <a:p>
            <a:pPr algn="just">
              <a:lnSpc>
                <a:spcPct val="150000"/>
              </a:lnSpc>
              <a:spcAft>
                <a:spcPts val="800"/>
              </a:spcAft>
              <a:buFont typeface="Wingdings" panose="05000000000000000000" pitchFamily="2" charset="2"/>
              <a:buChar char="§"/>
            </a:pP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Plants are the backbone of life on earth, as it provides us food and oxygen. Hence, A good understanding of plants is needed to help in identifying new or rare plant species. </a:t>
            </a:r>
          </a:p>
          <a:p>
            <a:pPr algn="just">
              <a:lnSpc>
                <a:spcPct val="150000"/>
              </a:lnSpc>
              <a:spcAft>
                <a:spcPts val="800"/>
              </a:spcAft>
              <a:buFont typeface="Wingdings" panose="05000000000000000000" pitchFamily="2" charset="2"/>
              <a:buChar char="§"/>
            </a:pP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Recognition of Plant from images is a challenging computer vision task. </a:t>
            </a:r>
          </a:p>
          <a:p>
            <a:pPr algn="just">
              <a:lnSpc>
                <a:spcPct val="150000"/>
              </a:lnSpc>
              <a:spcAft>
                <a:spcPts val="800"/>
              </a:spcAft>
              <a:buFont typeface="Wingdings" panose="05000000000000000000" pitchFamily="2" charset="2"/>
              <a:buChar char="§"/>
            </a:pP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The various types of challenges are many parts of the plant, which need to be identified, are also diverse in nature with high intra class variations and small inter class variations.</a:t>
            </a:r>
          </a:p>
          <a:p>
            <a:endParaRPr lang="en-IN" dirty="0"/>
          </a:p>
        </p:txBody>
      </p:sp>
    </p:spTree>
    <p:extLst>
      <p:ext uri="{BB962C8B-B14F-4D97-AF65-F5344CB8AC3E}">
        <p14:creationId xmlns:p14="http://schemas.microsoft.com/office/powerpoint/2010/main" val="219371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D5A1-88C9-4B46-8C4E-D3AF54F33885}"/>
              </a:ext>
            </a:extLst>
          </p:cNvPr>
          <p:cNvSpPr>
            <a:spLocks noGrp="1"/>
          </p:cNvSpPr>
          <p:nvPr>
            <p:ph type="title"/>
          </p:nvPr>
        </p:nvSpPr>
        <p:spPr>
          <a:xfrm>
            <a:off x="913774" y="520039"/>
            <a:ext cx="7103141" cy="658521"/>
          </a:xfrm>
        </p:spPr>
        <p:txBody>
          <a:bodyPr/>
          <a:lstStyle/>
          <a:p>
            <a:r>
              <a:rPr lang="en-IN" sz="3200" dirty="0">
                <a:effectLst/>
                <a:latin typeface="Times New Roman" pitchFamily="18" charset="0"/>
                <a:cs typeface="Times New Roman" pitchFamily="18" charset="0"/>
              </a:rPr>
              <a:t>Implementation Framework</a:t>
            </a:r>
            <a:endParaRPr lang="en-IN" dirty="0"/>
          </a:p>
        </p:txBody>
      </p:sp>
      <p:sp>
        <p:nvSpPr>
          <p:cNvPr id="3" name="Content Placeholder 2">
            <a:extLst>
              <a:ext uri="{FF2B5EF4-FFF2-40B4-BE49-F238E27FC236}">
                <a16:creationId xmlns:a16="http://schemas.microsoft.com/office/drawing/2014/main" id="{AD3E581A-0A53-446E-A67F-1D33B9B56A8D}"/>
              </a:ext>
            </a:extLst>
          </p:cNvPr>
          <p:cNvSpPr>
            <a:spLocks noGrp="1"/>
          </p:cNvSpPr>
          <p:nvPr>
            <p:ph sz="quarter" idx="13"/>
          </p:nvPr>
        </p:nvSpPr>
        <p:spPr>
          <a:xfrm>
            <a:off x="1056689" y="1930213"/>
            <a:ext cx="6960226" cy="1392108"/>
          </a:xfrm>
        </p:spPr>
        <p:txBody>
          <a:bodyPr/>
          <a:lstStyle/>
          <a:p>
            <a:pPr>
              <a:lnSpc>
                <a:spcPct val="150000"/>
              </a:lnSpc>
              <a:buFont typeface="Wingdings" pitchFamily="2" charset="2"/>
              <a:buChar char="q"/>
            </a:pPr>
            <a:r>
              <a:rPr lang="en-US" sz="2100" dirty="0">
                <a:latin typeface="+mj-lt"/>
                <a:ea typeface="Times New Roman" panose="02020603050405020304" pitchFamily="18" charset="0"/>
              </a:rPr>
              <a:t>Development</a:t>
            </a:r>
            <a:r>
              <a:rPr lang="en-US" sz="2100" spc="-25" dirty="0">
                <a:latin typeface="+mj-lt"/>
                <a:ea typeface="Times New Roman" panose="02020603050405020304" pitchFamily="18" charset="0"/>
              </a:rPr>
              <a:t> </a:t>
            </a:r>
            <a:r>
              <a:rPr lang="en-US" sz="2100" dirty="0">
                <a:latin typeface="+mj-lt"/>
                <a:ea typeface="Times New Roman" panose="02020603050405020304" pitchFamily="18" charset="0"/>
              </a:rPr>
              <a:t>Platform :</a:t>
            </a:r>
            <a:r>
              <a:rPr lang="en-US" sz="2100" spc="-20" dirty="0">
                <a:latin typeface="+mj-lt"/>
                <a:ea typeface="Times New Roman" panose="02020603050405020304" pitchFamily="18" charset="0"/>
              </a:rPr>
              <a:t> </a:t>
            </a:r>
            <a:r>
              <a:rPr lang="en-US" sz="2100" spc="-20" dirty="0" err="1">
                <a:latin typeface="+mj-lt"/>
                <a:ea typeface="Times New Roman" panose="02020603050405020304" pitchFamily="18" charset="0"/>
              </a:rPr>
              <a:t>jpyter</a:t>
            </a:r>
            <a:r>
              <a:rPr lang="en-US" sz="2100" spc="-20" dirty="0">
                <a:latin typeface="+mj-lt"/>
                <a:ea typeface="Times New Roman" panose="02020603050405020304" pitchFamily="18" charset="0"/>
              </a:rPr>
              <a:t> Notebook</a:t>
            </a:r>
            <a:endParaRPr lang="en-IN" sz="2100" dirty="0">
              <a:latin typeface="+mj-lt"/>
            </a:endParaRPr>
          </a:p>
          <a:p>
            <a:pPr>
              <a:lnSpc>
                <a:spcPct val="150000"/>
              </a:lnSpc>
              <a:buFont typeface="Wingdings" pitchFamily="2" charset="2"/>
              <a:buChar char="q"/>
            </a:pPr>
            <a:r>
              <a:rPr lang="en-IN" sz="2100" dirty="0">
                <a:latin typeface="+mj-lt"/>
                <a:cs typeface="Times New Roman" pitchFamily="18" charset="0"/>
              </a:rPr>
              <a:t>Language : Python</a:t>
            </a:r>
          </a:p>
          <a:p>
            <a:endParaRPr lang="en-IN" dirty="0"/>
          </a:p>
        </p:txBody>
      </p:sp>
    </p:spTree>
    <p:extLst>
      <p:ext uri="{BB962C8B-B14F-4D97-AF65-F5344CB8AC3E}">
        <p14:creationId xmlns:p14="http://schemas.microsoft.com/office/powerpoint/2010/main" val="140881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A4C4-3B19-4B22-BC64-F22CF18C330E}"/>
              </a:ext>
            </a:extLst>
          </p:cNvPr>
          <p:cNvSpPr>
            <a:spLocks noGrp="1"/>
          </p:cNvSpPr>
          <p:nvPr>
            <p:ph type="title"/>
          </p:nvPr>
        </p:nvSpPr>
        <p:spPr>
          <a:xfrm>
            <a:off x="1045179" y="326999"/>
            <a:ext cx="6351301" cy="577241"/>
          </a:xfrm>
        </p:spPr>
        <p:txBody>
          <a:bodyPr>
            <a:normAutofit/>
          </a:bodyPr>
          <a:lstStyle/>
          <a:p>
            <a:r>
              <a:rPr lang="en-IN" b="1" dirty="0">
                <a:effectLst/>
                <a:latin typeface="Times New Roman" panose="02020603050405020304" pitchFamily="18" charset="0"/>
                <a:ea typeface="Times New Roman" panose="02020603050405020304" pitchFamily="18" charset="0"/>
              </a:rPr>
              <a:t>Architecture Diagram </a:t>
            </a:r>
            <a:endParaRPr lang="en-IN" dirty="0"/>
          </a:p>
        </p:txBody>
      </p:sp>
      <p:pic>
        <p:nvPicPr>
          <p:cNvPr id="4" name="Content Placeholder 3">
            <a:extLst>
              <a:ext uri="{FF2B5EF4-FFF2-40B4-BE49-F238E27FC236}">
                <a16:creationId xmlns:a16="http://schemas.microsoft.com/office/drawing/2014/main" id="{D83ACF8B-3301-1F51-816A-9D38C02F6C82}"/>
              </a:ext>
            </a:extLst>
          </p:cNvPr>
          <p:cNvPicPr>
            <a:picLocks noGrp="1"/>
          </p:cNvPicPr>
          <p:nvPr>
            <p:ph sz="quarter" idx="13"/>
          </p:nvPr>
        </p:nvPicPr>
        <p:blipFill>
          <a:blip r:embed="rId2"/>
          <a:stretch>
            <a:fillRect/>
          </a:stretch>
        </p:blipFill>
        <p:spPr>
          <a:xfrm>
            <a:off x="1168400" y="1198880"/>
            <a:ext cx="9113520" cy="4145280"/>
          </a:xfrm>
          <a:prstGeom prst="rect">
            <a:avLst/>
          </a:prstGeom>
        </p:spPr>
      </p:pic>
    </p:spTree>
    <p:extLst>
      <p:ext uri="{BB962C8B-B14F-4D97-AF65-F5344CB8AC3E}">
        <p14:creationId xmlns:p14="http://schemas.microsoft.com/office/powerpoint/2010/main" val="1889414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45AC-1135-F3CB-F261-AAC397347472}"/>
              </a:ext>
            </a:extLst>
          </p:cNvPr>
          <p:cNvSpPr>
            <a:spLocks noGrp="1"/>
          </p:cNvSpPr>
          <p:nvPr>
            <p:ph type="title"/>
          </p:nvPr>
        </p:nvSpPr>
        <p:spPr>
          <a:xfrm>
            <a:off x="913774" y="337160"/>
            <a:ext cx="4105941" cy="729641"/>
          </a:xfrm>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rPr>
              <a:t>List of Modules</a:t>
            </a:r>
            <a:endParaRPr lang="en-IN" dirty="0"/>
          </a:p>
        </p:txBody>
      </p:sp>
      <p:sp>
        <p:nvSpPr>
          <p:cNvPr id="3" name="Content Placeholder 2">
            <a:extLst>
              <a:ext uri="{FF2B5EF4-FFF2-40B4-BE49-F238E27FC236}">
                <a16:creationId xmlns:a16="http://schemas.microsoft.com/office/drawing/2014/main" id="{4276610E-21BE-579E-8DEA-EC620032F79E}"/>
              </a:ext>
            </a:extLst>
          </p:cNvPr>
          <p:cNvSpPr>
            <a:spLocks noGrp="1"/>
          </p:cNvSpPr>
          <p:nvPr>
            <p:ph sz="quarter" idx="13"/>
          </p:nvPr>
        </p:nvSpPr>
        <p:spPr>
          <a:xfrm>
            <a:off x="913774" y="1066802"/>
            <a:ext cx="10363826" cy="4724398"/>
          </a:xfrm>
        </p:spPr>
        <p:txBody>
          <a:bodyPr>
            <a:noAutofit/>
          </a:bodyPr>
          <a:lstStyle/>
          <a:p>
            <a:pPr marL="0" marR="86360" indent="0" algn="just">
              <a:lnSpc>
                <a:spcPct val="107000"/>
              </a:lnSpc>
              <a:spcAft>
                <a:spcPts val="1435"/>
              </a:spcAft>
              <a:buNone/>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 acquisition: </a:t>
            </a:r>
          </a:p>
          <a:p>
            <a:pPr marL="342900" marR="86360" lvl="0" indent="-342900" algn="just" fontAlgn="base">
              <a:lnSpc>
                <a:spcPct val="107000"/>
              </a:lnSpc>
              <a:spcAft>
                <a:spcPts val="1445"/>
              </a:spcAft>
              <a:buClr>
                <a:srgbClr val="000000"/>
              </a:buClr>
              <a:buSzPts val="1300"/>
              <a:buFont typeface="Arial" panose="020B0604020202020204" pitchFamily="34" charset="0"/>
              <a:buChar char="▪"/>
            </a:pPr>
            <a:r>
              <a:rPr lang="en-IN" sz="1600" u="none" strike="noStrike"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Sample images in the study consist of many plant image structure.  </a:t>
            </a:r>
          </a:p>
          <a:p>
            <a:pPr marL="342900" marR="86360" lvl="0" indent="-342900" algn="just" fontAlgn="base">
              <a:lnSpc>
                <a:spcPct val="149000"/>
              </a:lnSpc>
              <a:spcAft>
                <a:spcPts val="805"/>
              </a:spcAft>
              <a:buClr>
                <a:srgbClr val="000000"/>
              </a:buClr>
              <a:buSzPts val="1300"/>
              <a:buFont typeface="Arial" panose="020B0604020202020204" pitchFamily="34" charset="0"/>
              <a:buChar char="▪"/>
            </a:pPr>
            <a:r>
              <a:rPr lang="en-IN" sz="1600" u="none" strike="noStrike"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Young leaves that are evidently small sized were ignored. Selected leaves were cropped out and saved as new images with a standard resolution </a:t>
            </a:r>
          </a:p>
          <a:p>
            <a:pPr marL="0" marR="86360" indent="0" algn="just">
              <a:lnSpc>
                <a:spcPct val="107000"/>
              </a:lnSpc>
              <a:spcAft>
                <a:spcPts val="1445"/>
              </a:spcAft>
              <a:buNone/>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 Pre-processing: </a:t>
            </a:r>
          </a:p>
          <a:p>
            <a:pPr marL="342900" marR="86360" lvl="0" indent="-342900" algn="just" fontAlgn="base">
              <a:lnSpc>
                <a:spcPct val="149000"/>
              </a:lnSpc>
              <a:spcAft>
                <a:spcPts val="805"/>
              </a:spcAft>
              <a:buClr>
                <a:srgbClr val="000000"/>
              </a:buClr>
              <a:buSzPts val="1300"/>
              <a:buFont typeface="Arial" panose="020B0604020202020204" pitchFamily="34" charset="0"/>
              <a:buChar char="▪"/>
            </a:pPr>
            <a:r>
              <a:rPr lang="en-IN" sz="1600" u="none" strike="noStrike"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Since all leaves are not perfectly flat, image capturing would always cast a shadow underneath the leaf.  </a:t>
            </a:r>
          </a:p>
          <a:p>
            <a:pPr marL="342900" marR="86360" lvl="0" indent="-342900" algn="just" fontAlgn="base">
              <a:lnSpc>
                <a:spcPct val="149000"/>
              </a:lnSpc>
              <a:spcAft>
                <a:spcPts val="805"/>
              </a:spcAft>
              <a:buClr>
                <a:srgbClr val="000000"/>
              </a:buClr>
              <a:buSzPts val="1300"/>
              <a:buFont typeface="Arial" panose="020B0604020202020204" pitchFamily="34" charset="0"/>
              <a:buChar char="▪"/>
            </a:pPr>
            <a:r>
              <a:rPr lang="en-IN" sz="1600" u="none" strike="noStrike"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The shadow would disrupt the edge detection as it has a huge contrast with the background, confusing the algorithms to draw the boundary based on shadow instead of on the leaf. </a:t>
            </a:r>
          </a:p>
          <a:p>
            <a:pPr marL="342900" marR="86360" lvl="0" indent="-342900" algn="just" fontAlgn="base">
              <a:lnSpc>
                <a:spcPct val="149000"/>
              </a:lnSpc>
              <a:spcAft>
                <a:spcPts val="805"/>
              </a:spcAft>
              <a:buClr>
                <a:srgbClr val="000000"/>
              </a:buClr>
              <a:buSzPts val="1300"/>
              <a:buFont typeface="Arial" panose="020B0604020202020204" pitchFamily="34" charset="0"/>
              <a:buChar char="▪"/>
            </a:pPr>
            <a:endParaRPr lang="en-IN" sz="1600" dirty="0">
              <a:solidFill>
                <a:srgbClr val="000000"/>
              </a:solidFill>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L="342900" marR="86360" lvl="0" indent="-342900" algn="just" fontAlgn="base">
              <a:lnSpc>
                <a:spcPct val="149000"/>
              </a:lnSpc>
              <a:spcAft>
                <a:spcPts val="805"/>
              </a:spcAft>
              <a:buClr>
                <a:srgbClr val="000000"/>
              </a:buClr>
              <a:buSzPts val="1300"/>
              <a:buFont typeface="Arial" panose="020B0604020202020204" pitchFamily="34" charset="0"/>
              <a:buChar char="▪"/>
            </a:pPr>
            <a:endParaRPr lang="en-IN" sz="1600" u="none" strike="noStrike"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5992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191</TotalTime>
  <Words>898</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Gill Sans MT</vt:lpstr>
      <vt:lpstr>Times New Roman</vt:lpstr>
      <vt:lpstr>Wingdings</vt:lpstr>
      <vt:lpstr>Gallery</vt:lpstr>
      <vt:lpstr>AUTOMATED PLANT IDENTIFICATION</vt:lpstr>
      <vt:lpstr>OBJECTIVE </vt:lpstr>
      <vt:lpstr>INTRODUCTION </vt:lpstr>
      <vt:lpstr>Literature Review</vt:lpstr>
      <vt:lpstr>ABSTRACT </vt:lpstr>
      <vt:lpstr>PROBLEM STATEMENT </vt:lpstr>
      <vt:lpstr>Implementation Framework</vt:lpstr>
      <vt:lpstr>Architecture Diagram </vt:lpstr>
      <vt:lpstr>List of Modules</vt:lpstr>
      <vt:lpstr>PowerPoint Presentation</vt:lpstr>
      <vt:lpstr>PowerPoint Presentation</vt:lpstr>
      <vt:lpstr>Ann Algorithm</vt:lpstr>
      <vt:lpstr>Output</vt:lpstr>
      <vt:lpstr>PowerPoint Presentation</vt:lpstr>
      <vt:lpstr>Image Convert gary scale(text Feature) </vt:lpstr>
      <vt:lpstr>(COLOUR FEATURE) </vt:lpstr>
      <vt:lpstr>Training Analysis</vt:lpstr>
      <vt:lpstr>Leaf Identification App: </vt:lpstr>
      <vt:lpstr>Select the Image: </vt:lpstr>
      <vt:lpstr>Predict the image </vt:lpstr>
      <vt:lpstr> 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PLANT IDENTIFICATION USING ARTIFICIAL NEURAL NETWORK</dc:title>
  <dc:creator>Gowri Ganesh</dc:creator>
  <cp:lastModifiedBy>Gowri Ganesh</cp:lastModifiedBy>
  <cp:revision>3</cp:revision>
  <dcterms:created xsi:type="dcterms:W3CDTF">2022-04-24T15:57:21Z</dcterms:created>
  <dcterms:modified xsi:type="dcterms:W3CDTF">2022-05-29T20:00:31Z</dcterms:modified>
</cp:coreProperties>
</file>