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1C348-54BE-41AC-8FF6-3D6DC566A468}" v="1" dt="2022-04-24T17:33:03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ri Ganesh" userId="bca50e8fbdd56d5d" providerId="LiveId" clId="{77B1C348-54BE-41AC-8FF6-3D6DC566A468}"/>
    <pc:docChg chg="modSld">
      <pc:chgData name="Gowri Ganesh" userId="bca50e8fbdd56d5d" providerId="LiveId" clId="{77B1C348-54BE-41AC-8FF6-3D6DC566A468}" dt="2022-04-24T17:33:03.115" v="1" actId="767"/>
      <pc:docMkLst>
        <pc:docMk/>
      </pc:docMkLst>
      <pc:sldChg chg="addSp modSp mod">
        <pc:chgData name="Gowri Ganesh" userId="bca50e8fbdd56d5d" providerId="LiveId" clId="{77B1C348-54BE-41AC-8FF6-3D6DC566A468}" dt="2022-04-24T17:33:03.115" v="1" actId="767"/>
        <pc:sldMkLst>
          <pc:docMk/>
          <pc:sldMk cId="207007608" sldId="261"/>
        </pc:sldMkLst>
        <pc:spChg chg="mod">
          <ac:chgData name="Gowri Ganesh" userId="bca50e8fbdd56d5d" providerId="LiveId" clId="{77B1C348-54BE-41AC-8FF6-3D6DC566A468}" dt="2022-04-24T17:32:55.844" v="0" actId="14100"/>
          <ac:spMkLst>
            <pc:docMk/>
            <pc:sldMk cId="207007608" sldId="261"/>
            <ac:spMk id="6" creationId="{14542374-3301-4367-BA3E-8258B4A6209A}"/>
          </ac:spMkLst>
        </pc:spChg>
        <pc:spChg chg="add mod">
          <ac:chgData name="Gowri Ganesh" userId="bca50e8fbdd56d5d" providerId="LiveId" clId="{77B1C348-54BE-41AC-8FF6-3D6DC566A468}" dt="2022-04-24T17:33:03.115" v="1" actId="767"/>
          <ac:spMkLst>
            <pc:docMk/>
            <pc:sldMk cId="207007608" sldId="261"/>
            <ac:spMk id="7" creationId="{28FD4738-92BB-4613-995D-CAB45F617B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1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6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33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52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47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33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4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142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4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3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51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2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7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1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1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F98B9-848D-4DB4-8CB0-0F334EC00EFF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7499ED-9E8C-486F-A22E-F87C827846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FED3-E63B-47C7-8079-A6463FED7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/>
              <a:t>AUTOMATED PLANT IDENTIFICATION USING ARTIFICIAL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FDDA8-C0BE-4FF2-918B-B6A7DD520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IN" dirty="0"/>
              <a:t>NAME: GOWRI G</a:t>
            </a:r>
          </a:p>
          <a:p>
            <a:pPr algn="r"/>
            <a:r>
              <a:rPr lang="en-IN" dirty="0"/>
              <a:t>REG NO: 2019202013</a:t>
            </a:r>
          </a:p>
          <a:p>
            <a:pPr algn="r"/>
            <a:r>
              <a:rPr lang="en-IN" dirty="0"/>
              <a:t>										MCA-R(FINAL YEAR)</a:t>
            </a:r>
          </a:p>
          <a:p>
            <a:pPr algn="l"/>
            <a:r>
              <a:rPr lang="en-IN" dirty="0"/>
              <a:t>GUIDE NAME: DR.L.SAIRAMESH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95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5A4E-0933-499E-A4DF-F23A1D28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844548"/>
            <a:ext cx="2984498" cy="730252"/>
          </a:xfrm>
        </p:spPr>
        <p:txBody>
          <a:bodyPr>
            <a:noAutofit/>
          </a:bodyPr>
          <a:lstStyle/>
          <a:p>
            <a:r>
              <a:rPr lang="en-IN" dirty="0"/>
              <a:t>ABSTARCT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387-D233-4BAC-AA8C-D173F19B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616199"/>
            <a:ext cx="9601196" cy="323170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latin typeface="+mj-lt"/>
              </a:rPr>
              <a:t>Since there are many classifications of herbal plants, it becomes time consuming and less accurate when predicted by the non-professionals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latin typeface="+mj-lt"/>
              </a:rPr>
              <a:t>Therefore we need proper classification algorithm to identify the herbals when the input is in abundance and the output should be more precise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In that case, we use Machine Learning for Identification and Classification of Herbal plants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In this project Artificial Neural Network Algorithms are used for classification of Herbal plants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+mj-lt"/>
                <a:ea typeface="Calibri" panose="020F0502020204030204" pitchFamily="34" charset="0"/>
              </a:rPr>
              <a:t>Three main steps that are image pre-processing, feature extraction and recognition were carried out to develop the proposed system.</a:t>
            </a:r>
          </a:p>
        </p:txBody>
      </p:sp>
    </p:spTree>
    <p:extLst>
      <p:ext uri="{BB962C8B-B14F-4D97-AF65-F5344CB8AC3E}">
        <p14:creationId xmlns:p14="http://schemas.microsoft.com/office/powerpoint/2010/main" val="319389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58E7-4B7C-4258-A155-16DA71E5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5694678" cy="724747"/>
          </a:xfrm>
        </p:spPr>
        <p:txBody>
          <a:bodyPr>
            <a:normAutofit fontScale="90000"/>
          </a:bodyPr>
          <a:lstStyle/>
          <a:p>
            <a:r>
              <a:rPr lang="en-IN" dirty="0"/>
              <a:t>WHY ANN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6B49-BC80-47EE-9F1A-E9D238E4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j-lt"/>
              </a:rPr>
              <a:t>The main advantages of using Artificial Neural Networks (ANN) include:</a:t>
            </a:r>
            <a:r>
              <a:rPr lang="en-US" sz="1800" i="0" dirty="0">
                <a:solidFill>
                  <a:srgbClr val="202124"/>
                </a:solidFill>
                <a:effectLst/>
                <a:latin typeface="+mj-lt"/>
              </a:rPr>
              <a:t> it can handle large amount of data sets</a:t>
            </a:r>
            <a:endParaRPr lang="en-US" sz="1800" dirty="0">
              <a:solidFill>
                <a:srgbClr val="202124"/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+mj-lt"/>
              </a:rPr>
              <a:t> It has the ability to implicitly detect complex nonlinear relationships between dependent and independent variables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02124"/>
                </a:solidFill>
                <a:latin typeface="+mj-lt"/>
              </a:rPr>
              <a:t> I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+mj-lt"/>
              </a:rPr>
              <a:t>t has ability to detect all possible interactions between predictor variables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Two machine learning classification algorithms, ANN were implemented. Data samples were divided into training and testing sets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The ANN was developed using a multilayer perceptron network to train and classify the extracted features values into three classes representing the three species used in this study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The architecture of the ANN is a three-layer feed-forward network, there are input layer, hidden layer and output layer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635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43D-215B-4A56-8B07-F58E4DD9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3840124" cy="836034"/>
          </a:xfrm>
        </p:spPr>
        <p:txBody>
          <a:bodyPr>
            <a:normAutofit/>
          </a:bodyPr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36CE-EB3E-4AF9-83CF-135D4CBC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900" dirty="0">
                <a:solidFill>
                  <a:schemeClr val="accent5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Leaf Selection:</a:t>
            </a:r>
            <a:r>
              <a:rPr lang="en-US" sz="1900" dirty="0">
                <a:solidFill>
                  <a:schemeClr val="accent5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+mj-lt"/>
                <a:cs typeface="Times New Roman" panose="02020603050405020304" pitchFamily="18" charset="0"/>
              </a:rPr>
              <a:t>Sample images in the study consist of many plant structure. Young leaves that are evidently small sized were ignored. Selected leaves were cropped out and saved as new images with a standard resolution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accent5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Image Pre-Processing: </a:t>
            </a:r>
            <a:r>
              <a:rPr lang="en-US" sz="1900" dirty="0">
                <a:latin typeface="+mj-lt"/>
                <a:cs typeface="Times New Roman" panose="02020603050405020304" pitchFamily="18" charset="0"/>
              </a:rPr>
              <a:t>Since all leaves are not perfectly flat, image capturing would always cast a shadow underneath the leaf. The shadow would disrupt the edge detection as it has a huge contrast with the background, confusing the algorithms to draw the boundary based on shadow instead of on the leaf.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900" dirty="0">
                <a:solidFill>
                  <a:schemeClr val="accent5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Feature extraction</a:t>
            </a:r>
            <a:r>
              <a:rPr lang="en-US" sz="1900" dirty="0">
                <a:solidFill>
                  <a:schemeClr val="accent5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900" dirty="0">
                <a:latin typeface="+mj-lt"/>
                <a:cs typeface="Times New Roman" panose="02020603050405020304" pitchFamily="18" charset="0"/>
              </a:rPr>
              <a:t>Processed images from previous steps were transformed into a set of parameters that describe the leaf features. There are four classes of features extracted in this study: morphological features (shape),texture features and histogram of oriented gradients</a:t>
            </a:r>
          </a:p>
          <a:p>
            <a:pPr algn="just"/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36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DFDA-1012-454D-88A1-159EABA3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3"/>
            <a:ext cx="6853987" cy="541867"/>
          </a:xfrm>
        </p:spPr>
        <p:txBody>
          <a:bodyPr>
            <a:normAutofit fontScale="90000"/>
          </a:bodyPr>
          <a:lstStyle/>
          <a:p>
            <a:r>
              <a:rPr lang="en-IN" dirty="0"/>
              <a:t>Classification Models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33BF3-96E3-4569-B9B5-D0BE8673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Machine learning classification algorithm ANN were Implemented. Data samples were divided into training and testing 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ANN was developed using a multilayer perceptron network to train and classify the extracted features values into three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Input Layer: </a:t>
            </a:r>
            <a:r>
              <a:rPr lang="en-IN" dirty="0">
                <a:solidFill>
                  <a:schemeClr val="tx1"/>
                </a:solidFill>
              </a:rPr>
              <a:t>The activity of the input units represents the raw information that can feed into the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Hidden Layer: </a:t>
            </a:r>
            <a:r>
              <a:rPr lang="en-IN" dirty="0">
                <a:solidFill>
                  <a:schemeClr val="tx1"/>
                </a:solidFill>
              </a:rPr>
              <a:t>The activity of the input units and the weights on the connections between the input and the hidden units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Output Layer: </a:t>
            </a:r>
            <a:r>
              <a:rPr lang="en-IN" dirty="0">
                <a:solidFill>
                  <a:schemeClr val="tx1"/>
                </a:solidFill>
              </a:rPr>
              <a:t>The behaviour of the output units depend and the weights between the hidden and output units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07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42B7-C66D-47BF-8C80-54995E94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5413742" cy="946921"/>
          </a:xfrm>
        </p:spPr>
        <p:txBody>
          <a:bodyPr>
            <a:normAutofit/>
          </a:bodyPr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B488-008F-4BBE-A875-2E64A166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442" y="2350204"/>
            <a:ext cx="9601196" cy="39336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BC2C1B-01A0-45D7-B9D7-CB9756B61D27}"/>
              </a:ext>
            </a:extLst>
          </p:cNvPr>
          <p:cNvSpPr/>
          <p:nvPr/>
        </p:nvSpPr>
        <p:spPr>
          <a:xfrm>
            <a:off x="2031307" y="2492162"/>
            <a:ext cx="3088640" cy="300827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B7F2B9-7748-42CF-83CA-397A992B99AB}"/>
              </a:ext>
            </a:extLst>
          </p:cNvPr>
          <p:cNvSpPr/>
          <p:nvPr/>
        </p:nvSpPr>
        <p:spPr>
          <a:xfrm>
            <a:off x="6069588" y="2517443"/>
            <a:ext cx="3261361" cy="30082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42374-3301-4367-BA3E-8258B4A6209A}"/>
              </a:ext>
            </a:extLst>
          </p:cNvPr>
          <p:cNvSpPr txBox="1"/>
          <p:nvPr/>
        </p:nvSpPr>
        <p:spPr>
          <a:xfrm>
            <a:off x="2513877" y="2434891"/>
            <a:ext cx="211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Training Phase</a:t>
            </a:r>
          </a:p>
          <a:p>
            <a:r>
              <a:rPr lang="en-IN" dirty="0"/>
              <a:t>Labelled Plant Image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1B4002DD-5CA9-4B39-8725-BABBA471CE8D}"/>
              </a:ext>
            </a:extLst>
          </p:cNvPr>
          <p:cNvSpPr/>
          <p:nvPr/>
        </p:nvSpPr>
        <p:spPr>
          <a:xfrm>
            <a:off x="2909673" y="3035356"/>
            <a:ext cx="1361229" cy="26563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Collect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9B46A-D64A-41B6-939A-5064EA9A7B1C}"/>
              </a:ext>
            </a:extLst>
          </p:cNvPr>
          <p:cNvSpPr/>
          <p:nvPr/>
        </p:nvSpPr>
        <p:spPr>
          <a:xfrm>
            <a:off x="3207006" y="3681688"/>
            <a:ext cx="1788954" cy="4255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   </a:t>
            </a:r>
            <a:r>
              <a:rPr lang="en-IN" sz="1400" dirty="0"/>
              <a:t>1D</a:t>
            </a:r>
          </a:p>
          <a:p>
            <a:pPr algn="ctr"/>
            <a:r>
              <a:rPr lang="en-IN" sz="1400" dirty="0"/>
              <a:t>Feature Extraction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A8C0C5-BEE6-47A3-A118-7EBAB4EFBF4A}"/>
              </a:ext>
            </a:extLst>
          </p:cNvPr>
          <p:cNvCxnSpPr/>
          <p:nvPr/>
        </p:nvCxnSpPr>
        <p:spPr>
          <a:xfrm>
            <a:off x="3511296" y="39776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00F3A9-B7A1-46C1-809D-793F86D46DFC}"/>
              </a:ext>
            </a:extLst>
          </p:cNvPr>
          <p:cNvCxnSpPr>
            <a:cxnSpLocks/>
          </p:cNvCxnSpPr>
          <p:nvPr/>
        </p:nvCxnSpPr>
        <p:spPr>
          <a:xfrm>
            <a:off x="2722441" y="3432589"/>
            <a:ext cx="1672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F03519-E22B-4C68-BD3A-D3A2D23A882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90287" y="3300989"/>
            <a:ext cx="1" cy="127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92E7A-1C85-4E75-83FC-7DCD692A588A}"/>
              </a:ext>
            </a:extLst>
          </p:cNvPr>
          <p:cNvSpPr/>
          <p:nvPr/>
        </p:nvSpPr>
        <p:spPr>
          <a:xfrm>
            <a:off x="2101209" y="4121152"/>
            <a:ext cx="1474418" cy="425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sz="1400" dirty="0"/>
              <a:t>2D</a:t>
            </a:r>
          </a:p>
          <a:p>
            <a:pPr algn="ctr"/>
            <a:r>
              <a:rPr lang="en-IN" sz="1400" dirty="0"/>
              <a:t>Feature Extraction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B1C8F7-F30C-4AE3-8357-E5F9261013B5}"/>
              </a:ext>
            </a:extLst>
          </p:cNvPr>
          <p:cNvCxnSpPr>
            <a:cxnSpLocks/>
          </p:cNvCxnSpPr>
          <p:nvPr/>
        </p:nvCxnSpPr>
        <p:spPr>
          <a:xfrm>
            <a:off x="2722441" y="3428506"/>
            <a:ext cx="0" cy="70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B076C55-D860-4759-BD66-9EDA364AF5BE}"/>
              </a:ext>
            </a:extLst>
          </p:cNvPr>
          <p:cNvSpPr/>
          <p:nvPr/>
        </p:nvSpPr>
        <p:spPr>
          <a:xfrm>
            <a:off x="3719251" y="4479212"/>
            <a:ext cx="1276708" cy="207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Training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50904E-5C67-40ED-AFC8-9E3BF5F6B78A}"/>
              </a:ext>
            </a:extLst>
          </p:cNvPr>
          <p:cNvCxnSpPr>
            <a:cxnSpLocks/>
          </p:cNvCxnSpPr>
          <p:nvPr/>
        </p:nvCxnSpPr>
        <p:spPr>
          <a:xfrm>
            <a:off x="4176436" y="4053164"/>
            <a:ext cx="0" cy="42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1937E3-8371-4E24-BDB9-8DB2CFBAA0F0}"/>
              </a:ext>
            </a:extLst>
          </p:cNvPr>
          <p:cNvSpPr/>
          <p:nvPr/>
        </p:nvSpPr>
        <p:spPr>
          <a:xfrm>
            <a:off x="2209682" y="4773369"/>
            <a:ext cx="1276708" cy="224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Training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87E025-2A5C-4CAE-9BBD-87E035BD9BD2}"/>
              </a:ext>
            </a:extLst>
          </p:cNvPr>
          <p:cNvSpPr/>
          <p:nvPr/>
        </p:nvSpPr>
        <p:spPr>
          <a:xfrm>
            <a:off x="4005561" y="4971928"/>
            <a:ext cx="674636" cy="296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ID</a:t>
            </a:r>
          </a:p>
          <a:p>
            <a:pPr algn="ctr"/>
            <a:r>
              <a:rPr lang="en-IN" sz="1400" dirty="0"/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B4A1A8-9D90-4B80-B3E6-70233606AC85}"/>
              </a:ext>
            </a:extLst>
          </p:cNvPr>
          <p:cNvSpPr/>
          <p:nvPr/>
        </p:nvSpPr>
        <p:spPr>
          <a:xfrm>
            <a:off x="2454479" y="5134525"/>
            <a:ext cx="704088" cy="365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2D</a:t>
            </a:r>
          </a:p>
          <a:p>
            <a:pPr algn="ctr"/>
            <a:r>
              <a:rPr lang="en-IN" sz="1400" dirty="0"/>
              <a:t>Model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CFB3D0-5BB5-4FDB-8C6A-C1A6A8D2ED04}"/>
              </a:ext>
            </a:extLst>
          </p:cNvPr>
          <p:cNvCxnSpPr>
            <a:cxnSpLocks/>
          </p:cNvCxnSpPr>
          <p:nvPr/>
        </p:nvCxnSpPr>
        <p:spPr>
          <a:xfrm>
            <a:off x="4371559" y="4687180"/>
            <a:ext cx="0" cy="27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C3A690-88CC-4589-990F-747A28A5BCB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838418" y="4546749"/>
            <a:ext cx="9618" cy="21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75F6E0-70A0-4CB2-BDDA-6A3310C809C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2848036" y="4998238"/>
            <a:ext cx="0" cy="12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876611C-495B-4397-B872-9A9AF0579FCA}"/>
              </a:ext>
            </a:extLst>
          </p:cNvPr>
          <p:cNvSpPr txBox="1"/>
          <p:nvPr/>
        </p:nvSpPr>
        <p:spPr>
          <a:xfrm>
            <a:off x="6608851" y="2417807"/>
            <a:ext cx="228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Testing Phase</a:t>
            </a:r>
          </a:p>
          <a:p>
            <a:r>
              <a:rPr lang="en-IN" dirty="0"/>
              <a:t>Unknown Plant Image</a:t>
            </a:r>
          </a:p>
        </p:txBody>
      </p: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2A1E3986-D969-41EE-85F3-9AA3ED20EBB3}"/>
              </a:ext>
            </a:extLst>
          </p:cNvPr>
          <p:cNvSpPr/>
          <p:nvPr/>
        </p:nvSpPr>
        <p:spPr>
          <a:xfrm>
            <a:off x="7004623" y="3044364"/>
            <a:ext cx="1417319" cy="265633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Collect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2D198A-8530-4AE1-8F15-9F81DC170894}"/>
              </a:ext>
            </a:extLst>
          </p:cNvPr>
          <p:cNvSpPr/>
          <p:nvPr/>
        </p:nvSpPr>
        <p:spPr>
          <a:xfrm>
            <a:off x="8118594" y="3609747"/>
            <a:ext cx="1088136" cy="2656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Projection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983F52-61D6-4861-90C9-09A17E18FD58}"/>
              </a:ext>
            </a:extLst>
          </p:cNvPr>
          <p:cNvSpPr/>
          <p:nvPr/>
        </p:nvSpPr>
        <p:spPr>
          <a:xfrm>
            <a:off x="6271933" y="4189919"/>
            <a:ext cx="1158951" cy="283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Projection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04FFD7-0269-4BAE-882A-35035F491C4D}"/>
              </a:ext>
            </a:extLst>
          </p:cNvPr>
          <p:cNvCxnSpPr>
            <a:cxnSpLocks/>
          </p:cNvCxnSpPr>
          <p:nvPr/>
        </p:nvCxnSpPr>
        <p:spPr>
          <a:xfrm>
            <a:off x="4394568" y="3428506"/>
            <a:ext cx="0" cy="24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D737E29-1E6D-4012-9961-59A834840193}"/>
              </a:ext>
            </a:extLst>
          </p:cNvPr>
          <p:cNvSpPr/>
          <p:nvPr/>
        </p:nvSpPr>
        <p:spPr>
          <a:xfrm>
            <a:off x="7777226" y="4924530"/>
            <a:ext cx="1316737" cy="224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Classification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832D67-1650-485D-963E-8C12A886DC06}"/>
              </a:ext>
            </a:extLst>
          </p:cNvPr>
          <p:cNvSpPr/>
          <p:nvPr/>
        </p:nvSpPr>
        <p:spPr>
          <a:xfrm>
            <a:off x="6268157" y="5189365"/>
            <a:ext cx="1158951" cy="2074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Classification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BFAA500-5601-4B87-A59F-2C345A391FF4}"/>
              </a:ext>
            </a:extLst>
          </p:cNvPr>
          <p:cNvSpPr/>
          <p:nvPr/>
        </p:nvSpPr>
        <p:spPr>
          <a:xfrm>
            <a:off x="7360386" y="5594076"/>
            <a:ext cx="912699" cy="25726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Result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3C4E4B-6630-4E76-B08F-229E6F8FCAB2}"/>
              </a:ext>
            </a:extLst>
          </p:cNvPr>
          <p:cNvSpPr/>
          <p:nvPr/>
        </p:nvSpPr>
        <p:spPr>
          <a:xfrm>
            <a:off x="6256572" y="5902038"/>
            <a:ext cx="912699" cy="257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Identified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90CD42D-53A1-4E05-BF7E-D20AEA6B8DC8}"/>
              </a:ext>
            </a:extLst>
          </p:cNvPr>
          <p:cNvSpPr/>
          <p:nvPr/>
        </p:nvSpPr>
        <p:spPr>
          <a:xfrm>
            <a:off x="8527312" y="5902039"/>
            <a:ext cx="1265274" cy="221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Not Identified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364070-CBF2-4BDD-A7B0-3CD16CDD05F6}"/>
              </a:ext>
            </a:extLst>
          </p:cNvPr>
          <p:cNvCxnSpPr/>
          <p:nvPr/>
        </p:nvCxnSpPr>
        <p:spPr>
          <a:xfrm>
            <a:off x="6815470" y="3428506"/>
            <a:ext cx="1807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8BA1867-1631-4BAC-B02E-827A903FCA1E}"/>
              </a:ext>
            </a:extLst>
          </p:cNvPr>
          <p:cNvCxnSpPr>
            <a:cxnSpLocks/>
          </p:cNvCxnSpPr>
          <p:nvPr/>
        </p:nvCxnSpPr>
        <p:spPr>
          <a:xfrm>
            <a:off x="8623005" y="3428506"/>
            <a:ext cx="0" cy="18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0702AF9-66DD-4FD1-B77C-27CA5410F117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713282" y="3309997"/>
            <a:ext cx="1" cy="118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22858CD-A7EB-4A47-9F3F-569991BF3CF5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827655" y="3422312"/>
            <a:ext cx="23754" cy="76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4B0C20F-EEBA-43CD-B471-E38BCD455BA0}"/>
              </a:ext>
            </a:extLst>
          </p:cNvPr>
          <p:cNvCxnSpPr>
            <a:cxnSpLocks/>
          </p:cNvCxnSpPr>
          <p:nvPr/>
        </p:nvCxnSpPr>
        <p:spPr>
          <a:xfrm>
            <a:off x="8623005" y="3875380"/>
            <a:ext cx="39657" cy="104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CD6E7E8-9ADD-4685-B264-7C02E257BC50}"/>
              </a:ext>
            </a:extLst>
          </p:cNvPr>
          <p:cNvCxnSpPr>
            <a:cxnSpLocks/>
            <a:stCxn id="51" idx="2"/>
            <a:endCxn id="77" idx="0"/>
          </p:cNvCxnSpPr>
          <p:nvPr/>
        </p:nvCxnSpPr>
        <p:spPr>
          <a:xfrm flipH="1">
            <a:off x="6847633" y="4473186"/>
            <a:ext cx="3776" cy="71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9805B85-D8E7-4047-99CB-EFECCD9F6F76}"/>
              </a:ext>
            </a:extLst>
          </p:cNvPr>
          <p:cNvCxnSpPr>
            <a:cxnSpLocks/>
            <a:stCxn id="35" idx="3"/>
            <a:endCxn id="77" idx="1"/>
          </p:cNvCxnSpPr>
          <p:nvPr/>
        </p:nvCxnSpPr>
        <p:spPr>
          <a:xfrm flipV="1">
            <a:off x="3158567" y="5293113"/>
            <a:ext cx="3109590" cy="2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9A47424-5149-4319-94C8-14B10DFC050D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713362" y="5031993"/>
            <a:ext cx="3063864" cy="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7C0D29D-E262-408C-BA62-344DB20F9DE8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7816735" y="5149399"/>
            <a:ext cx="618860" cy="2698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03C01BD-C767-41F5-97C9-981EA78058BD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7816735" y="5396860"/>
            <a:ext cx="1" cy="19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3332AD0E-F347-4F29-83DC-670CBD96401B}"/>
              </a:ext>
            </a:extLst>
          </p:cNvPr>
          <p:cNvCxnSpPr>
            <a:cxnSpLocks/>
          </p:cNvCxnSpPr>
          <p:nvPr/>
        </p:nvCxnSpPr>
        <p:spPr>
          <a:xfrm>
            <a:off x="6834681" y="5396860"/>
            <a:ext cx="703803" cy="998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D61D243-DC4F-4D6D-BBE9-EFE812DEEA42}"/>
              </a:ext>
            </a:extLst>
          </p:cNvPr>
          <p:cNvCxnSpPr>
            <a:endCxn id="79" idx="1"/>
          </p:cNvCxnSpPr>
          <p:nvPr/>
        </p:nvCxnSpPr>
        <p:spPr>
          <a:xfrm flipH="1">
            <a:off x="7494048" y="5509042"/>
            <a:ext cx="12499" cy="1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46BA3C0-D9EB-4FB1-9548-19121CD516BF}"/>
              </a:ext>
            </a:extLst>
          </p:cNvPr>
          <p:cNvCxnSpPr>
            <a:stCxn id="79" idx="6"/>
          </p:cNvCxnSpPr>
          <p:nvPr/>
        </p:nvCxnSpPr>
        <p:spPr>
          <a:xfrm flipV="1">
            <a:off x="8273085" y="5709684"/>
            <a:ext cx="820878" cy="13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B9803C9-8724-4EF4-BE65-ABA9CED01525}"/>
              </a:ext>
            </a:extLst>
          </p:cNvPr>
          <p:cNvCxnSpPr/>
          <p:nvPr/>
        </p:nvCxnSpPr>
        <p:spPr>
          <a:xfrm>
            <a:off x="9093963" y="5709684"/>
            <a:ext cx="0" cy="19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B85689A-79E9-41CD-9674-4ECFFD642229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6608851" y="5709684"/>
            <a:ext cx="751535" cy="13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60357543-D0C7-4247-8A2F-5802B4F5CE37}"/>
              </a:ext>
            </a:extLst>
          </p:cNvPr>
          <p:cNvCxnSpPr>
            <a:cxnSpLocks/>
          </p:cNvCxnSpPr>
          <p:nvPr/>
        </p:nvCxnSpPr>
        <p:spPr>
          <a:xfrm>
            <a:off x="6608851" y="5704184"/>
            <a:ext cx="0" cy="1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4EE8110-4A76-49F1-8ABB-37F4D35C5F4B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995959" y="3742564"/>
            <a:ext cx="3122635" cy="3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938E879-6BC6-4351-B7D9-5E5EACB2A14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575627" y="4310859"/>
            <a:ext cx="2692530" cy="2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FD4738-92BB-4613-995D-CAB45F617BFD}"/>
              </a:ext>
            </a:extLst>
          </p:cNvPr>
          <p:cNvSpPr txBox="1"/>
          <p:nvPr/>
        </p:nvSpPr>
        <p:spPr>
          <a:xfrm>
            <a:off x="9434472" y="3174706"/>
            <a:ext cx="1345288" cy="43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0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24FF-85A6-49C1-B950-A199A89A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5477538" cy="804138"/>
          </a:xfrm>
        </p:spPr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F129-3B80-4486-B42F-02CF99FA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 programming language </a:t>
            </a:r>
            <a:endParaRPr lang="en-IN" sz="2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Machine Learning Library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Intel CORE i3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8GB RAM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Windows 11(64 bit) Operating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75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4296-C2FE-4DF7-BC0A-1B6D8500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892594"/>
            <a:ext cx="9601196" cy="3094075"/>
          </a:xfrm>
        </p:spPr>
        <p:txBody>
          <a:bodyPr>
            <a:normAutofit/>
          </a:bodyPr>
          <a:lstStyle/>
          <a:p>
            <a:r>
              <a:rPr lang="en-IN" sz="48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034396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340</TotalTime>
  <Words>553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Times New Roman</vt:lpstr>
      <vt:lpstr>Wingdings</vt:lpstr>
      <vt:lpstr>Organic</vt:lpstr>
      <vt:lpstr>AUTOMATED PLANT IDENTIFICATION USING ARTIFICIAL NEURAL NETWORK</vt:lpstr>
      <vt:lpstr>ABSTARCT</vt:lpstr>
      <vt:lpstr>WHY ANN IS USED?</vt:lpstr>
      <vt:lpstr>MODULES</vt:lpstr>
      <vt:lpstr>Classification Models training</vt:lpstr>
      <vt:lpstr>ARCHITECTURE</vt:lpstr>
      <vt:lpstr>TECHNOLOGY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PLANT IDENTIFICATION USING ARTIFICIAL NEURAL NETWORK &amp; SUPPORT VECTOR MACHINE</dc:title>
  <dc:creator>Gowri Ganesh</dc:creator>
  <cp:lastModifiedBy>Gowri Ganesh</cp:lastModifiedBy>
  <cp:revision>9</cp:revision>
  <dcterms:created xsi:type="dcterms:W3CDTF">2022-04-04T16:03:19Z</dcterms:created>
  <dcterms:modified xsi:type="dcterms:W3CDTF">2022-04-24T17:33:16Z</dcterms:modified>
</cp:coreProperties>
</file>