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9"/>
  </p:notesMasterIdLst>
  <p:sldIdLst>
    <p:sldId id="256" r:id="rId2"/>
    <p:sldId id="257" r:id="rId3"/>
    <p:sldId id="267" r:id="rId4"/>
    <p:sldId id="279" r:id="rId5"/>
    <p:sldId id="284" r:id="rId6"/>
    <p:sldId id="292" r:id="rId7"/>
    <p:sldId id="289" r:id="rId8"/>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426" autoAdjust="0"/>
    <p:restoredTop sz="87621" autoAdjust="0"/>
  </p:normalViewPr>
  <p:slideViewPr>
    <p:cSldViewPr>
      <p:cViewPr varScale="1">
        <p:scale>
          <a:sx n="73" d="100"/>
          <a:sy n="73" d="100"/>
        </p:scale>
        <p:origin x="810" y="6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9/9/2024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2064591929"/>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a:t>
            </a:fld>
            <a:endParaRPr lang="en-US"/>
          </a:p>
        </p:txBody>
      </p:sp>
    </p:spTree>
    <p:extLst>
      <p:ext uri="{BB962C8B-B14F-4D97-AF65-F5344CB8AC3E}">
        <p14:creationId xmlns:p14="http://schemas.microsoft.com/office/powerpoint/2010/main" val="3338387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2</a:t>
            </a:fld>
            <a:endParaRPr lang="en-US"/>
          </a:p>
        </p:txBody>
      </p:sp>
    </p:spTree>
    <p:extLst>
      <p:ext uri="{BB962C8B-B14F-4D97-AF65-F5344CB8AC3E}">
        <p14:creationId xmlns:p14="http://schemas.microsoft.com/office/powerpoint/2010/main" val="1139637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3</a:t>
            </a:fld>
            <a:endParaRPr lang="en-US"/>
          </a:p>
        </p:txBody>
      </p:sp>
    </p:spTree>
    <p:extLst>
      <p:ext uri="{BB962C8B-B14F-4D97-AF65-F5344CB8AC3E}">
        <p14:creationId xmlns:p14="http://schemas.microsoft.com/office/powerpoint/2010/main" val="3158694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4</a:t>
            </a:fld>
            <a:endParaRPr lang="en-US"/>
          </a:p>
        </p:txBody>
      </p:sp>
    </p:spTree>
    <p:extLst>
      <p:ext uri="{BB962C8B-B14F-4D97-AF65-F5344CB8AC3E}">
        <p14:creationId xmlns:p14="http://schemas.microsoft.com/office/powerpoint/2010/main" val="2782949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5</a:t>
            </a:fld>
            <a:endParaRPr lang="en-US"/>
          </a:p>
        </p:txBody>
      </p:sp>
    </p:spTree>
    <p:extLst>
      <p:ext uri="{BB962C8B-B14F-4D97-AF65-F5344CB8AC3E}">
        <p14:creationId xmlns:p14="http://schemas.microsoft.com/office/powerpoint/2010/main" val="2782949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6</a:t>
            </a:fld>
            <a:endParaRPr lang="en-US"/>
          </a:p>
        </p:txBody>
      </p:sp>
    </p:spTree>
    <p:extLst>
      <p:ext uri="{BB962C8B-B14F-4D97-AF65-F5344CB8AC3E}">
        <p14:creationId xmlns:p14="http://schemas.microsoft.com/office/powerpoint/2010/main" val="80056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047E157E-8DCB-4F70-A0AF-5EB586A91DD4}" type="datetime1">
              <a:rPr lang="en-US" smtClean="0">
                <a:solidFill>
                  <a:srgbClr val="FFFFFF"/>
                </a:solidFill>
              </a:rPr>
              <a:pPr algn="ctr"/>
              <a:t>9/9/2024</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Click to edit Master title style</a:t>
            </a:r>
            <a:endParaRPr lang="en-US" dirty="0"/>
          </a:p>
        </p:txBody>
      </p:sp>
      <p:sp>
        <p:nvSpPr>
          <p:cNvPr id="3" name="Rectangle 2"/>
          <p:cNvSpPr>
            <a:spLocks noGrp="1"/>
          </p:cNvSpPr>
          <p:nvPr>
            <p:ph type="dt" sz="half" idx="10"/>
          </p:nvPr>
        </p:nvSpPr>
        <p:spPr/>
        <p:txBody>
          <a:bodyPr/>
          <a:lstStyle/>
          <a:p>
            <a:fld id="{E4606EA6-EFEA-4C30-9264-4F9291A5780D}" type="datetime1">
              <a:rPr lang="en-US" smtClean="0"/>
              <a:pPr/>
              <a:t>9/9/2024</a:t>
            </a:fld>
            <a:endParaRPr lang="en-US"/>
          </a:p>
        </p:txBody>
      </p:sp>
      <p:sp>
        <p:nvSpPr>
          <p:cNvPr id="4" name="Rectangle 3"/>
          <p:cNvSpPr>
            <a:spLocks noGrp="1"/>
          </p:cNvSpPr>
          <p:nvPr>
            <p:ph type="ftr" sz="quarter" idx="11"/>
          </p:nvPr>
        </p:nvSpPr>
        <p:spPr/>
        <p:txBody>
          <a:bodyPr/>
          <a:lstStyle/>
          <a:p>
            <a:endParaRPr lang="en-US"/>
          </a:p>
        </p:txBody>
      </p:sp>
      <p:sp>
        <p:nvSpPr>
          <p:cNvPr id="5" name="Rectangle 4"/>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a:t>Click to edit master title style</a:t>
            </a:r>
          </a:p>
        </p:txBody>
      </p:sp>
      <p:sp>
        <p:nvSpPr>
          <p:cNvPr id="12" name="Date Placeholder 11"/>
          <p:cNvSpPr>
            <a:spLocks noGrp="1"/>
          </p:cNvSpPr>
          <p:nvPr>
            <p:ph type="dt" sz="half" idx="10"/>
          </p:nvPr>
        </p:nvSpPr>
        <p:spPr/>
        <p:txBody>
          <a:bodyPr/>
          <a:lstStyle/>
          <a:p>
            <a:fld id="{6FCF9F07-3BC7-4570-B054-79111B0A380C}" type="datetime1">
              <a:rPr lang="en-US" smtClean="0"/>
              <a:pPr/>
              <a:t>9/9/2024</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E4606EA6-EFEA-4C30-9264-4F9291A5780D}" type="datetime1">
              <a:rPr lang="en-US" smtClean="0"/>
              <a:pPr/>
              <a:t>9/9/2024</a:t>
            </a:fld>
            <a:endParaRPr lang="en-US"/>
          </a:p>
        </p:txBody>
      </p:sp>
      <p:sp>
        <p:nvSpPr>
          <p:cNvPr id="10" name="Slide Number Placeholder 9"/>
          <p:cNvSpPr>
            <a:spLocks noGrp="1"/>
          </p:cNvSpPr>
          <p:nvPr>
            <p:ph type="sldNum" sz="quarter" idx="16"/>
          </p:nvPr>
        </p:nvSpPr>
        <p:spPr/>
        <p:txBody>
          <a:bodyPr rtlCol="0"/>
          <a:lstStyle/>
          <a:p>
            <a:pPr algn="ctr"/>
            <a:fld id="{8F82E0A0-C266-4798-8C8F-B9F91E9DA37E}" type="slidenum">
              <a:rPr lang="en-US" sz="1400" b="1" smtClean="0">
                <a:solidFill>
                  <a:srgbClr val="FFFFFF"/>
                </a:solidFill>
              </a:rPr>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p:txBody>
          <a:bodyPr rtlCol="0"/>
          <a:lstStyle/>
          <a:p>
            <a:fld id="{E4606EA6-EFEA-4C30-9264-4F9291A5780D}" type="datetime1">
              <a:rPr lang="en-US" smtClean="0"/>
              <a:pPr/>
              <a:t>9/9/2024</a:t>
            </a:fld>
            <a:endParaRPr lang="en-US"/>
          </a:p>
        </p:txBody>
      </p:sp>
      <p:sp>
        <p:nvSpPr>
          <p:cNvPr id="12" name="Slide Number Placeholder 11"/>
          <p:cNvSpPr>
            <a:spLocks noGrp="1"/>
          </p:cNvSpPr>
          <p:nvPr>
            <p:ph type="sldNum" sz="quarter" idx="16"/>
          </p:nvPr>
        </p:nvSpPr>
        <p:spPr/>
        <p:txBody>
          <a:bodyPr rtlCol="0"/>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FADB5D-B7A0-47E3-AD2D-B1A6F8614213}" type="datetime1">
              <a:rPr lang="en-US" smtClean="0"/>
              <a:pPr/>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9/9/2024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49A8198-4617-485E-9585-4840B69DBBA6}" type="datetime1">
              <a:rPr lang="en-US" smtClean="0"/>
              <a:pPr/>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9" name="Content Placeholder 8"/>
          <p:cNvSpPr>
            <a:spLocks noGrp="1"/>
          </p:cNvSpPr>
          <p:nvPr>
            <p:ph sz="quarter" idx="13"/>
          </p:nvPr>
        </p:nvSpPr>
        <p:spPr>
          <a:xfrm>
            <a:off x="2362200" y="1428750"/>
            <a:ext cx="6400800"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p>
            <a:fld id="{E4606EA6-EFEA-4C30-9264-4F9291A5780D}" type="datetime1">
              <a:rPr lang="en-US" smtClean="0"/>
              <a:pPr/>
              <a:t>9/9/2024</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10"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E4606EA6-EFEA-4C30-9264-4F9291A5780D}" type="datetime1">
              <a:rPr lang="en-US" smtClean="0"/>
              <a:pPr/>
              <a:t>9/9/2024</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5.xml"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71617" y="440089"/>
            <a:ext cx="8229600" cy="2038350"/>
          </a:xfrm>
        </p:spPr>
        <p:txBody>
          <a:bodyPr>
            <a:normAutofit fontScale="90000"/>
          </a:bodyPr>
          <a:lstStyle/>
          <a:p>
            <a:pPr algn="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endParaRPr lang="en-US" dirty="0">
              <a:solidFill>
                <a:srgbClr val="FF0000"/>
              </a:solidFill>
            </a:endParaRPr>
          </a:p>
        </p:txBody>
      </p:sp>
      <p:sp>
        <p:nvSpPr>
          <p:cNvPr id="5" name="Rectangle 4"/>
          <p:cNvSpPr>
            <a:spLocks noGrp="1"/>
          </p:cNvSpPr>
          <p:nvPr>
            <p:ph type="subTitle" idx="1"/>
          </p:nvPr>
        </p:nvSpPr>
        <p:spPr>
          <a:xfrm>
            <a:off x="2374074" y="4629150"/>
            <a:ext cx="6503225" cy="422728"/>
          </a:xfrm>
        </p:spPr>
        <p:txBody>
          <a:bodyPr>
            <a:normAutofit fontScale="70000" lnSpcReduction="20000"/>
          </a:bodyPr>
          <a:lstStyle/>
          <a:p>
            <a:r>
              <a:rPr lang="en-US" dirty="0"/>
              <a:t>22AIC14 &amp; INTERNET OF THINGS AND IT’S APPLICATION </a:t>
            </a:r>
          </a:p>
        </p:txBody>
      </p:sp>
      <p:sp>
        <p:nvSpPr>
          <p:cNvPr id="7" name="TextBox 6"/>
          <p:cNvSpPr txBox="1"/>
          <p:nvPr/>
        </p:nvSpPr>
        <p:spPr>
          <a:xfrm>
            <a:off x="71617" y="3369207"/>
            <a:ext cx="2699657" cy="646331"/>
          </a:xfrm>
          <a:prstGeom prst="rect">
            <a:avLst/>
          </a:prstGeom>
          <a:noFill/>
        </p:spPr>
        <p:txBody>
          <a:bodyPr wrap="square" rtlCol="0">
            <a:spAutoFit/>
          </a:bodyPr>
          <a:lstStyle/>
          <a:p>
            <a:r>
              <a:rPr lang="en-US" dirty="0"/>
              <a:t>Guided By   :</a:t>
            </a:r>
          </a:p>
          <a:p>
            <a:r>
              <a:rPr lang="en-US" dirty="0"/>
              <a:t>     </a:t>
            </a:r>
            <a:endParaRPr lang="en-US" dirty="0">
              <a:solidFill>
                <a:srgbClr val="FF0000"/>
              </a:solidFill>
            </a:endParaRPr>
          </a:p>
        </p:txBody>
      </p:sp>
      <p:sp>
        <p:nvSpPr>
          <p:cNvPr id="8" name="TextBox 7"/>
          <p:cNvSpPr txBox="1"/>
          <p:nvPr/>
        </p:nvSpPr>
        <p:spPr>
          <a:xfrm>
            <a:off x="6248400" y="3276717"/>
            <a:ext cx="2895600" cy="1508105"/>
          </a:xfrm>
          <a:prstGeom prst="rect">
            <a:avLst/>
          </a:prstGeom>
          <a:noFill/>
        </p:spPr>
        <p:txBody>
          <a:bodyPr wrap="square" rtlCol="0">
            <a:spAutoFit/>
          </a:bodyPr>
          <a:lstStyle/>
          <a:p>
            <a:r>
              <a:rPr lang="en-US" sz="1400" dirty="0"/>
              <a:t>PRESENTED BY   :</a:t>
            </a:r>
          </a:p>
          <a:p>
            <a:r>
              <a:rPr lang="en-US" sz="1400" dirty="0"/>
              <a:t>GOWRIHA B (22AI059)</a:t>
            </a:r>
          </a:p>
          <a:p>
            <a:r>
              <a:rPr lang="en-US" sz="1400" dirty="0"/>
              <a:t>CHRISTY ANN NAVEENA(22AI008)</a:t>
            </a:r>
          </a:p>
          <a:p>
            <a:r>
              <a:rPr lang="en-US" sz="1400" dirty="0"/>
              <a:t>ILAKHIYAA(22AI018)</a:t>
            </a:r>
          </a:p>
          <a:p>
            <a:endParaRPr lang="en-US" dirty="0">
              <a:solidFill>
                <a:srgbClr val="FF0000"/>
              </a:solidFill>
            </a:endParaRPr>
          </a:p>
          <a:p>
            <a:r>
              <a:rPr lang="en-US" dirty="0">
                <a:solidFill>
                  <a:srgbClr val="FF0000"/>
                </a:solidFill>
              </a:rPr>
              <a:t>      </a:t>
            </a:r>
          </a:p>
        </p:txBody>
      </p:sp>
      <p:sp>
        <p:nvSpPr>
          <p:cNvPr id="2" name="TextBox 1">
            <a:extLst>
              <a:ext uri="{FF2B5EF4-FFF2-40B4-BE49-F238E27FC236}">
                <a16:creationId xmlns:a16="http://schemas.microsoft.com/office/drawing/2014/main" id="{7817F5CA-F50F-09C9-4EC5-DD800E7E3176}"/>
              </a:ext>
            </a:extLst>
          </p:cNvPr>
          <p:cNvSpPr txBox="1"/>
          <p:nvPr/>
        </p:nvSpPr>
        <p:spPr>
          <a:xfrm>
            <a:off x="2133600" y="1123950"/>
            <a:ext cx="4419600" cy="1569660"/>
          </a:xfrm>
          <a:prstGeom prst="rect">
            <a:avLst/>
          </a:prstGeom>
          <a:noFill/>
        </p:spPr>
        <p:txBody>
          <a:bodyPr wrap="square" rtlCol="0">
            <a:spAutoFit/>
          </a:bodyPr>
          <a:lstStyle/>
          <a:p>
            <a:r>
              <a:rPr lang="en-IN" sz="4800" dirty="0"/>
              <a:t>  </a:t>
            </a:r>
            <a:r>
              <a:rPr lang="en-US" sz="4800" dirty="0"/>
              <a:t>   </a:t>
            </a:r>
            <a:r>
              <a:rPr lang="en-IN" sz="4800" dirty="0"/>
              <a:t>   </a:t>
            </a:r>
            <a:r>
              <a:rPr lang="en-US" sz="4800" dirty="0"/>
              <a:t>SMART GARBAGE BIN</a:t>
            </a:r>
            <a:endParaRPr lang="en-IN" sz="4800" dirty="0"/>
          </a:p>
        </p:txBody>
      </p:sp>
      <p:sp>
        <p:nvSpPr>
          <p:cNvPr id="3" name="TextBox 2">
            <a:extLst>
              <a:ext uri="{FF2B5EF4-FFF2-40B4-BE49-F238E27FC236}">
                <a16:creationId xmlns:a16="http://schemas.microsoft.com/office/drawing/2014/main" id="{E49854F2-0704-C52C-EF17-C049846048A1}"/>
              </a:ext>
            </a:extLst>
          </p:cNvPr>
          <p:cNvSpPr txBox="1"/>
          <p:nvPr/>
        </p:nvSpPr>
        <p:spPr>
          <a:xfrm>
            <a:off x="71617" y="4629150"/>
            <a:ext cx="1985783" cy="369332"/>
          </a:xfrm>
          <a:prstGeom prst="rect">
            <a:avLst/>
          </a:prstGeom>
          <a:noFill/>
        </p:spPr>
        <p:txBody>
          <a:bodyPr wrap="square" rtlCol="0">
            <a:spAutoFit/>
          </a:bodyPr>
          <a:lstStyle/>
          <a:p>
            <a:r>
              <a:rPr lang="en-IN" dirty="0"/>
              <a:t>TEAM NO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Abstract</a:t>
            </a:r>
          </a:p>
        </p:txBody>
      </p:sp>
      <p:sp>
        <p:nvSpPr>
          <p:cNvPr id="4" name="TextBox 3">
            <a:extLst>
              <a:ext uri="{FF2B5EF4-FFF2-40B4-BE49-F238E27FC236}">
                <a16:creationId xmlns:a16="http://schemas.microsoft.com/office/drawing/2014/main" id="{FB420ACF-D71B-4677-4EC7-BB5B63A050E3}"/>
              </a:ext>
            </a:extLst>
          </p:cNvPr>
          <p:cNvSpPr txBox="1"/>
          <p:nvPr/>
        </p:nvSpPr>
        <p:spPr>
          <a:xfrm>
            <a:off x="558603" y="1481444"/>
            <a:ext cx="8026794" cy="3416320"/>
          </a:xfrm>
          <a:prstGeom prst="rect">
            <a:avLst/>
          </a:prstGeom>
          <a:noFill/>
        </p:spPr>
        <p:txBody>
          <a:bodyPr wrap="square">
            <a:spAutoFit/>
          </a:bodyPr>
          <a:lstStyle/>
          <a:p>
            <a:r>
              <a:rPr lang="en-US"/>
              <a:t>The growing need for efficient waste management solutions in urban areas has led to the development of smart systems that leverage Internet of Things (IoT) technology. A Smart Garbage Bin system aims to address issues such as overflowing bins, inefficient collection schedules, and environmental pollution. By embedding sensors in garbage bins, the system monitors the fill level in real-time, allowing for optimized waste collection routes and schedules. Data from these sensors are transmitted to a central platform through IoT networks, enabling municipalities or waste management companies to efficiently allocate resources. Additional features, such as odor detection and temperature monitoring, can help in identifying hazardous waste early. This system minimizes human intervention, reduces operational costs, and promotes a cleaner environment. The integration of IoT into waste management is a step toward creating smarter, sustainable cities.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Objectives:</a:t>
            </a:r>
          </a:p>
        </p:txBody>
      </p:sp>
      <p:sp>
        <p:nvSpPr>
          <p:cNvPr id="4" name="Content Placeholder 3">
            <a:extLst>
              <a:ext uri="{FF2B5EF4-FFF2-40B4-BE49-F238E27FC236}">
                <a16:creationId xmlns:a16="http://schemas.microsoft.com/office/drawing/2014/main" id="{21DE5D90-DCD1-2902-B7D3-5BAE297FB8A5}"/>
              </a:ext>
            </a:extLst>
          </p:cNvPr>
          <p:cNvSpPr>
            <a:spLocks noGrp="1"/>
          </p:cNvSpPr>
          <p:nvPr>
            <p:ph sz="quarter" idx="14"/>
          </p:nvPr>
        </p:nvSpPr>
        <p:spPr>
          <a:xfrm>
            <a:off x="609600" y="1352549"/>
            <a:ext cx="8121501" cy="3672841"/>
          </a:xfrm>
        </p:spPr>
        <p:txBody>
          <a:bodyPr>
            <a:normAutofit fontScale="25000" lnSpcReduction="20000"/>
          </a:bodyPr>
          <a:lstStyle/>
          <a:p>
            <a:r>
              <a:rPr lang="en-US" sz="5500" dirty="0"/>
              <a:t>1. Efficient Waste Collection: Optimize waste collection routes and schedules by providing real-time data on bin fill levels, reducing unnecessary trips to empty bins that are not full.
2. Overflow Prevention: Prevent the overflowing of garbage bins by sending alerts when bins reach a certain capacity, ensuring timely waste collection.
3. Cost Reduction: Minimize operational costs by reducing fuel consumption, labor, and time spent on inefficient waste collection routes.
4. Environmental Benefits: Reduce pollution and littering in public spaces by ensuring bins are emptied before they overflow, contributing to a cleaner environment.
5. Resource Optimization: Enable waste management companies to allocate resources like trucks and personnel more efficiently based on real-time data.
6. Data-Driven Decisions: Use data analytics from the system to improve future waste management planning and decision-making, such as adjusting collection frequency based on patterns.
7. Health and Safety Monitoring: Incorporate sensors to detect hazardous conditions, such as unpleasant odors or high temperatures, to prevent health and safety risks.
8. Public Awareness: Promote responsible waste disposal by raising public awareness through the visibility of smart technology in action.</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Components Required:</a:t>
            </a:r>
          </a:p>
        </p:txBody>
      </p:sp>
      <p:sp>
        <p:nvSpPr>
          <p:cNvPr id="3" name="Rectangle 2"/>
          <p:cNvSpPr>
            <a:spLocks noGrp="1"/>
          </p:cNvSpPr>
          <p:nvPr>
            <p:ph sz="quarter" idx="13"/>
          </p:nvPr>
        </p:nvSpPr>
        <p:spPr>
          <a:xfrm>
            <a:off x="475380" y="1637033"/>
            <a:ext cx="6360575" cy="3200400"/>
          </a:xfrm>
        </p:spPr>
        <p:txBody>
          <a:bodyPr anchor="ctr">
            <a:normAutofit lnSpcReduction="10000"/>
          </a:bodyPr>
          <a:lstStyle/>
          <a:p>
            <a:pPr marL="514350" lvl="1" indent="-514350">
              <a:buAutoNum type="arabicPeriod"/>
            </a:pPr>
            <a:r>
              <a:rPr lang="en-US" altLang="x-none" dirty="0"/>
              <a:t>Microcontroller or Microprocessor</a:t>
            </a:r>
          </a:p>
          <a:p>
            <a:pPr marL="514350" lvl="1" indent="-514350">
              <a:buAutoNum type="arabicPeriod"/>
            </a:pPr>
            <a:r>
              <a:rPr lang="en-US" altLang="x-none" dirty="0"/>
              <a:t>Ultrasonic Sensors</a:t>
            </a:r>
          </a:p>
          <a:p>
            <a:pPr marL="514350" lvl="1" indent="-514350">
              <a:buAutoNum type="arabicPeriod"/>
            </a:pPr>
            <a:r>
              <a:rPr lang="en-US" altLang="x-none" dirty="0"/>
              <a:t>IR Sensors or Weight Sensors</a:t>
            </a:r>
          </a:p>
          <a:p>
            <a:pPr marL="514350" lvl="1" indent="-514350">
              <a:buAutoNum type="arabicPeriod"/>
            </a:pPr>
            <a:r>
              <a:rPr lang="en-US" altLang="x-none" dirty="0"/>
              <a:t>Gas, Odor Sensors and Temperature sensors</a:t>
            </a:r>
          </a:p>
          <a:p>
            <a:pPr marL="514350" lvl="1" indent="-514350">
              <a:buAutoNum type="arabicPeriod"/>
            </a:pPr>
            <a:r>
              <a:rPr lang="en-US" altLang="x-none" dirty="0"/>
              <a:t>Wi-Fi or GSM Module</a:t>
            </a:r>
          </a:p>
          <a:p>
            <a:pPr marL="514350" lvl="1" indent="-514350">
              <a:buAutoNum type="arabicPeriod"/>
            </a:pPr>
            <a:r>
              <a:rPr lang="en-US" altLang="x-none" dirty="0"/>
              <a:t>Cloud Server or IoT Platform</a:t>
            </a:r>
            <a:endParaRPr lang="en-US" sz="4000" u="sng" dirty="0"/>
          </a:p>
        </p:txBody>
      </p:sp>
    </p:spTree>
    <p:extLst>
      <p:ext uri="{BB962C8B-B14F-4D97-AF65-F5344CB8AC3E}">
        <p14:creationId xmlns:p14="http://schemas.microsoft.com/office/powerpoint/2010/main" val="2516221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txBox="1">
            <a:spLocks/>
          </p:cNvSpPr>
          <p:nvPr/>
        </p:nvSpPr>
        <p:spPr>
          <a:xfrm>
            <a:off x="76200" y="28870"/>
            <a:ext cx="8153400" cy="1005840"/>
          </a:xfrm>
          <a:prstGeom prst="rect">
            <a:avLst/>
          </a:prstGeom>
        </p:spPr>
        <p:txBody>
          <a:bodyPr vert="horz" anchor="b">
            <a:normAutofit/>
          </a:bodyPr>
          <a:lstStyle>
            <a:lvl1pPr algn="l" rtl="0" eaLnBrk="1" latinLnBrk="0" hangingPunct="1">
              <a:spcBef>
                <a:spcPct val="0"/>
              </a:spcBef>
              <a:buNone/>
              <a:defRPr sz="4200" kern="1200">
                <a:solidFill>
                  <a:schemeClr val="tx2"/>
                </a:solidFill>
                <a:latin typeface="+mj-lt"/>
                <a:ea typeface="+mj-ea"/>
                <a:cs typeface="+mj-cs"/>
              </a:defRPr>
            </a:lvl1pPr>
            <a:extLst/>
          </a:lstStyle>
          <a:p>
            <a:r>
              <a:rPr lang="en-US" dirty="0"/>
              <a:t>Flow Diagram:</a:t>
            </a:r>
          </a:p>
        </p:txBody>
      </p:sp>
      <p:pic>
        <p:nvPicPr>
          <p:cNvPr id="4" name="Picture 3">
            <a:extLst>
              <a:ext uri="{FF2B5EF4-FFF2-40B4-BE49-F238E27FC236}">
                <a16:creationId xmlns:a16="http://schemas.microsoft.com/office/drawing/2014/main" id="{9E269D76-8315-27E6-863D-4F77B9D4C4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7884" y="1376064"/>
            <a:ext cx="5384603" cy="3611301"/>
          </a:xfrm>
          <a:prstGeom prst="rect">
            <a:avLst/>
          </a:prstGeom>
        </p:spPr>
      </p:pic>
    </p:spTree>
    <p:extLst>
      <p:ext uri="{BB962C8B-B14F-4D97-AF65-F5344CB8AC3E}">
        <p14:creationId xmlns:p14="http://schemas.microsoft.com/office/powerpoint/2010/main" val="3447209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dirty="0"/>
              <a:t>Implementation:</a:t>
            </a:r>
            <a:br>
              <a:rPr lang="en-US" dirty="0"/>
            </a:br>
            <a:r>
              <a:rPr lang="en-US" sz="2800" dirty="0"/>
              <a:t>(Hardware or software)</a:t>
            </a:r>
            <a:endParaRPr lang="en-US" dirty="0"/>
          </a:p>
        </p:txBody>
      </p:sp>
      <p:sp>
        <p:nvSpPr>
          <p:cNvPr id="4" name="TextBox 3">
            <a:extLst>
              <a:ext uri="{FF2B5EF4-FFF2-40B4-BE49-F238E27FC236}">
                <a16:creationId xmlns:a16="http://schemas.microsoft.com/office/drawing/2014/main" id="{34DA7349-35E5-A4C2-F0D6-1C72C74FA00F}"/>
              </a:ext>
            </a:extLst>
          </p:cNvPr>
          <p:cNvSpPr txBox="1"/>
          <p:nvPr/>
        </p:nvSpPr>
        <p:spPr>
          <a:xfrm>
            <a:off x="436337" y="1564887"/>
            <a:ext cx="7835897" cy="3416320"/>
          </a:xfrm>
          <a:prstGeom prst="rect">
            <a:avLst/>
          </a:prstGeom>
          <a:noFill/>
        </p:spPr>
        <p:txBody>
          <a:bodyPr wrap="square">
            <a:spAutoFit/>
          </a:bodyPr>
          <a:lstStyle/>
          <a:p>
            <a:pPr marL="342900" indent="-342900">
              <a:buAutoNum type="arabicPeriod"/>
            </a:pPr>
            <a:r>
              <a:rPr lang="en-US"/>
              <a:t>Hardware Implementation:Microcontroller/Processor (e.g., Arduino, ESP32)</a:t>
            </a:r>
          </a:p>
          <a:p>
            <a:pPr marL="342900" indent="-342900">
              <a:buAutoNum type="arabicPeriod"/>
            </a:pPr>
            <a:r>
              <a:rPr lang="en-US"/>
              <a:t>Sensors (Ultrasonic, Gas, Temperature, Weight)</a:t>
            </a:r>
          </a:p>
          <a:p>
            <a:pPr marL="342900" indent="-342900">
              <a:buAutoNum type="arabicPeriod"/>
            </a:pPr>
            <a:r>
              <a:rPr lang="en-US"/>
              <a:t>Power Supply and Management (Battery, Solar)Communication Module (Wi-Fi, GSM)Enclosure for Protection</a:t>
            </a:r>
          </a:p>
          <a:p>
            <a:pPr marL="342900" indent="-342900">
              <a:buAutoNum type="arabicPeriod"/>
            </a:pPr>
            <a:r>
              <a:rPr lang="en-US"/>
              <a:t>Software Implementation: Microcontroller Programming (Sensor Data Collection, Alerts)</a:t>
            </a:r>
          </a:p>
          <a:p>
            <a:pPr marL="342900" indent="-342900">
              <a:buAutoNum type="arabicPeriod"/>
            </a:pPr>
            <a:r>
              <a:rPr lang="en-US"/>
              <a:t>IoT Platform Setup (Data Transmission, Storage)Mobile App or Web Dashboard (Monitoring and Alerts)</a:t>
            </a:r>
          </a:p>
          <a:p>
            <a:pPr marL="342900" indent="-342900">
              <a:buAutoNum type="arabicPeriod"/>
            </a:pPr>
            <a:r>
              <a:rPr lang="en-US"/>
              <a:t>Integration:Sensor and Microcontroller ConnectionCommunication Setup (Wi-Fi, GSM)</a:t>
            </a:r>
          </a:p>
          <a:p>
            <a:pPr marL="342900" indent="-342900">
              <a:buAutoNum type="arabicPeriod"/>
            </a:pPr>
            <a:r>
              <a:rPr lang="en-US"/>
              <a:t>Cloud Platform (ThingSpeak, Blynk, Firebase, AWS IoT)</a:t>
            </a:r>
          </a:p>
          <a:p>
            <a:pPr marL="342900" indent="-342900">
              <a:buAutoNum type="arabicPeriod"/>
            </a:pPr>
            <a:r>
              <a:rPr lang="en-US"/>
              <a:t>Real-Time Monitoring and Alert System</a:t>
            </a:r>
          </a:p>
        </p:txBody>
      </p:sp>
    </p:spTree>
    <p:extLst>
      <p:ext uri="{BB962C8B-B14F-4D97-AF65-F5344CB8AC3E}">
        <p14:creationId xmlns:p14="http://schemas.microsoft.com/office/powerpoint/2010/main" val="1938181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582329" y="1960263"/>
            <a:ext cx="8153400" cy="1003196"/>
          </a:xfrm>
        </p:spPr>
        <p:txBody>
          <a:bodyPr/>
          <a:lstStyle/>
          <a:p>
            <a:r>
              <a:rPr lang="en-US" dirty="0">
                <a:solidFill>
                  <a:srgbClr val="FF0000"/>
                </a:solidFill>
              </a:rPr>
              <a:t>THANK YOU </a:t>
            </a:r>
          </a:p>
        </p:txBody>
      </p:sp>
    </p:spTree>
    <p:extLst>
      <p:ext uri="{BB962C8B-B14F-4D97-AF65-F5344CB8AC3E}">
        <p14:creationId xmlns:p14="http://schemas.microsoft.com/office/powerpoint/2010/main" val="11644046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59</Words>
  <Application>Microsoft Office PowerPoint</Application>
  <PresentationFormat>On-screen Show (16:9)</PresentationFormat>
  <Paragraphs>23</Paragraphs>
  <Slides>7</Slides>
  <Notes>6</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WidescreenPresentation</vt:lpstr>
      <vt:lpstr>          </vt:lpstr>
      <vt:lpstr>Abstract</vt:lpstr>
      <vt:lpstr>Objectives:</vt:lpstr>
      <vt:lpstr>Components Required:</vt:lpstr>
      <vt:lpstr>PowerPoint Presentation</vt:lpstr>
      <vt:lpstr>Implementation: (Hardware or software)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
  <cp:lastModifiedBy>REDMI NOTE  PRO</cp:lastModifiedBy>
  <cp:revision>2</cp:revision>
  <dcterms:created xsi:type="dcterms:W3CDTF">2015-08-10T20:36:54Z</dcterms:created>
  <dcterms:modified xsi:type="dcterms:W3CDTF">2024-09-09T15:59:50Z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