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266" r:id="rId7"/>
    <p:sldId id="274" r:id="rId8"/>
    <p:sldId id="275" r:id="rId9"/>
    <p:sldId id="299" r:id="rId10"/>
    <p:sldId id="276"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R.GOWRI</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308050"/>
          </a:xfrm>
        </p:spPr>
        <p:txBody>
          <a:bodyPr/>
          <a:lstStyle/>
          <a:p>
            <a:pPr algn="l" rtl="0"/>
            <a:b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br>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1295400" y="5486400"/>
            <a:ext cx="7162800" cy="923330"/>
          </a:xfrm>
          <a:prstGeom prst="rect">
            <a:avLst/>
          </a:prstGeom>
          <a:noFill/>
        </p:spPr>
        <p:txBody>
          <a:bodyPr wrap="square" rtlCol="0">
            <a:spAutoFit/>
          </a:bodyPr>
          <a:lstStyle/>
          <a:p>
            <a:r>
              <a:rPr lang="en-US" b="1" dirty="0"/>
              <a:t>DRIVE LINK:</a:t>
            </a:r>
          </a:p>
          <a:p>
            <a:r>
              <a:rPr lang="en-US" dirty="0"/>
              <a:t>https://colab.research.google.com/drive/1hI515s_G5KW4ZNi0rFVsR_oRhg2To4yJ#scrollTo=Pwi-DOgyqHRx</a:t>
            </a:r>
          </a:p>
        </p:txBody>
      </p:sp>
      <p:pic>
        <p:nvPicPr>
          <p:cNvPr id="3" name="Picture 2">
            <a:extLst>
              <a:ext uri="{FF2B5EF4-FFF2-40B4-BE49-F238E27FC236}">
                <a16:creationId xmlns:a16="http://schemas.microsoft.com/office/drawing/2014/main" id="{516F5F68-4EE4-6246-8954-F3116F1DE354}"/>
              </a:ext>
            </a:extLst>
          </p:cNvPr>
          <p:cNvPicPr>
            <a:picLocks noChangeAspect="1"/>
          </p:cNvPicPr>
          <p:nvPr/>
        </p:nvPicPr>
        <p:blipFill>
          <a:blip r:embed="rId2"/>
          <a:stretch>
            <a:fillRect/>
          </a:stretch>
        </p:blipFill>
        <p:spPr>
          <a:xfrm>
            <a:off x="2722268" y="1398096"/>
            <a:ext cx="4613864" cy="40883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0" dirty="0">
                <a:solidFill>
                  <a:srgbClr val="1F1F1F"/>
                </a:solidFill>
                <a:latin typeface="Arial" panose="020B0604020202020204" pitchFamily="34" charset="0"/>
                <a:cs typeface="Arial" panose="020B0604020202020204" pitchFamily="34" charset="0"/>
              </a:rPr>
              <a:t>Model Prediction:</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79BB876-A927-5FCB-2CE1-3472244ED633}"/>
              </a:ext>
            </a:extLst>
          </p:cNvPr>
          <p:cNvPicPr>
            <a:picLocks noChangeAspect="1"/>
          </p:cNvPicPr>
          <p:nvPr/>
        </p:nvPicPr>
        <p:blipFill>
          <a:blip r:embed="rId2"/>
          <a:stretch>
            <a:fillRect/>
          </a:stretch>
        </p:blipFill>
        <p:spPr>
          <a:xfrm>
            <a:off x="432619" y="1524000"/>
            <a:ext cx="6381136" cy="4048252"/>
          </a:xfrm>
          <a:prstGeom prst="rect">
            <a:avLst/>
          </a:prstGeom>
        </p:spPr>
      </p:pic>
      <p:pic>
        <p:nvPicPr>
          <p:cNvPr id="7" name="Picture 6">
            <a:extLst>
              <a:ext uri="{FF2B5EF4-FFF2-40B4-BE49-F238E27FC236}">
                <a16:creationId xmlns:a16="http://schemas.microsoft.com/office/drawing/2014/main" id="{C8FBA67C-9574-E086-D811-5A7F6F967111}"/>
              </a:ext>
            </a:extLst>
          </p:cNvPr>
          <p:cNvPicPr>
            <a:picLocks noChangeAspect="1"/>
          </p:cNvPicPr>
          <p:nvPr/>
        </p:nvPicPr>
        <p:blipFill>
          <a:blip r:embed="rId3"/>
          <a:stretch>
            <a:fillRect/>
          </a:stretch>
        </p:blipFill>
        <p:spPr>
          <a:xfrm>
            <a:off x="7010400" y="2057400"/>
            <a:ext cx="4663844" cy="23319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990600" y="2651125"/>
            <a:ext cx="8820150" cy="1661993"/>
          </a:xfrm>
        </p:spPr>
        <p:txBody>
          <a:bodyPr/>
          <a:lstStyle/>
          <a:p>
            <a:pPr algn="l"/>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Student Grade Prediction using single-layer ANN  </a:t>
            </a:r>
            <a:r>
              <a:rPr lang="en-US" sz="3600" b="1" i="0" dirty="0">
                <a:solidFill>
                  <a:srgbClr val="000000"/>
                </a:solidFill>
                <a:effectLst/>
                <a:highlight>
                  <a:srgbClr val="FFFFFF"/>
                </a:highlight>
                <a:latin typeface="Times New Roman" panose="02020603050405020304" pitchFamily="18" charset="0"/>
                <a:cs typeface="Times New Roman" panose="02020603050405020304" pitchFamily="18" charset="0"/>
              </a:rPr>
              <a:t>(Logistic Regression)</a:t>
            </a:r>
          </a:p>
          <a:p>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457200" y="1891626"/>
            <a:ext cx="8382000"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aim of the project is to develop a logistic regression-based model to accurately predict student performance using various factors such as academic records, attendance, and study habits. By identifying students at risk of underperformance early on, the project aims to support educators in implementing timely interventions to improve academic outcomes. Ultimately, this project seeks to enhance educational processes by leveraging predictive analytics, contributing to the advancement of educational research and practice while fostering student success.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633371"/>
            <a:ext cx="8763000" cy="559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Despite the wealth of data available on student performance, educational institutions often struggle to effectively leverage this information to identify students at risk of underperformance and implement timely interventions. The aim of this project is to develop a logistic regression-based predictive model that can accurately forecast student grades based on various factors such as academic records, attendance, and study habits. </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By addressing this challenge, the project seeks to empower educators and administrators with actionable insights to support students effectively and improve overall academic outcomes. Additionally, the project aims to contribute to the advancement of educational research and practice by applying machine learning techniques to real-world educational challenges.</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532453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Introduction:</a:t>
            </a:r>
          </a:p>
          <a:p>
            <a:pPr algn="just"/>
            <a:r>
              <a:rPr lang="en-US" sz="2000" dirty="0">
                <a:latin typeface="Times New Roman" panose="02020603050405020304" pitchFamily="18" charset="0"/>
                <a:cs typeface="Times New Roman" panose="02020603050405020304" pitchFamily="18" charset="0"/>
              </a:rPr>
              <a:t>In educational institutions, predicting student performance is crucial for identifying students who may require additional support or intervention. This project focuses on developing a logistic regression-based predictive model to forecast student grades based on various academic and non-academic factors. By leveraging machine learning techniques, the project aims to empower educators with actionable insights to enhance student support strategies and improve overall academic outcomes.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Visualization:</a:t>
            </a:r>
          </a:p>
          <a:p>
            <a:pPr algn="just"/>
            <a:r>
              <a:rPr lang="en-US" sz="2000" b="0" i="0" dirty="0">
                <a:solidFill>
                  <a:srgbClr val="0D0D0D"/>
                </a:solidFill>
                <a:effectLst/>
                <a:latin typeface="Söhne"/>
              </a:rPr>
              <a:t>Visualization in the student grade prediction project involves histograms for grade and feature distributions, correlation heatmaps for feature relationships, scatter plots for feature analysis, and ROC and precision-recall curves for model evaluation. Feature importance plots highlight predictors, while confusion matrices visualize accuracy. Calibration curves assess reliability, and scatter plots compare predicted grades.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457200" y="1831777"/>
            <a:ext cx="8787581" cy="3436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Develop a logistic regression model to predict student grades based on academic records, attendance, study habits, and other relevant factors.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Utilize historical student data to train and validate the predictive model, ensuring accuracy and reliability.</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Explore the impact of different features on student grades and identify key factors influencing academic performance.</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Provide educators with a user-friendly interface to input student information and obtain grade predictions in real-time.</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Evaluate the effectiveness of the predictive model in identifying students at risk of underperformance and its impact on student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451617"/>
            <a:ext cx="8863781" cy="436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Solution: </a:t>
            </a:r>
          </a:p>
          <a:p>
            <a:pPr algn="just"/>
            <a:r>
              <a:rPr lang="en-US" sz="2000" dirty="0">
                <a:latin typeface="Times New Roman" panose="02020603050405020304" pitchFamily="18" charset="0"/>
                <a:cs typeface="Times New Roman" panose="02020603050405020304" pitchFamily="18" charset="0"/>
              </a:rPr>
              <a:t>The project provides a logistic regression model for predicting student grades based on academic records, attendance, and study habits. Leveraging historical data, the model ensures accurate predictions, enabling timely interventions for at-risk students. With a user-friendly interface, educators can obtain real-time predictions, facilitating proactive support strategies.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Value Proposition: </a:t>
            </a:r>
          </a:p>
          <a:p>
            <a:pPr algn="just"/>
            <a:r>
              <a:rPr lang="en-US" sz="2000" dirty="0">
                <a:latin typeface="Times New Roman" panose="02020603050405020304" pitchFamily="18" charset="0"/>
                <a:cs typeface="Times New Roman" panose="02020603050405020304" pitchFamily="18" charset="0"/>
              </a:rPr>
              <a:t>The model empowers educational institutions to enhance student support and improve academic outcomes. Early identification of at-risk students enables targeted interventions, while insights from feature analysis inform decision-making. The user-friendly interface streamlines prediction, optimizing educational strategies for better outcomes. Overall, the project offers a valuable tool for data-driven student support, enhancing education quality and student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576005"/>
            <a:ext cx="9601200" cy="436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Accuracy and Reliability: </a:t>
            </a:r>
            <a:r>
              <a:rPr lang="en-US" sz="2000" dirty="0">
                <a:latin typeface="Times New Roman" panose="02020603050405020304" pitchFamily="18" charset="0"/>
                <a:cs typeface="Times New Roman" panose="02020603050405020304" pitchFamily="18" charset="0"/>
              </a:rPr>
              <a:t>The logistic regression model ensures high accuracy and reliability in predicting student grades by leveraging historical data, fostering trust in recommendations.</a:t>
            </a:r>
          </a:p>
          <a:p>
            <a:pPr algn="just"/>
            <a:r>
              <a:rPr lang="en-US" sz="2000" b="1" dirty="0">
                <a:latin typeface="Times New Roman" panose="02020603050405020304" pitchFamily="18" charset="0"/>
                <a:cs typeface="Times New Roman" panose="02020603050405020304" pitchFamily="18" charset="0"/>
              </a:rPr>
              <a:t>Early Intervention: </a:t>
            </a:r>
            <a:r>
              <a:rPr lang="en-US" sz="2000" dirty="0">
                <a:latin typeface="Times New Roman" panose="02020603050405020304" pitchFamily="18" charset="0"/>
                <a:cs typeface="Times New Roman" panose="02020603050405020304" pitchFamily="18" charset="0"/>
              </a:rPr>
              <a:t>The model's ability to identify at-risk students early on provides a proactive approach to student support, allowing educators to intervene promptly and prevent potential underperformance.</a:t>
            </a:r>
          </a:p>
          <a:p>
            <a:pPr algn="just"/>
            <a:r>
              <a:rPr lang="en-US" sz="2000" b="1" dirty="0">
                <a:latin typeface="Times New Roman" panose="02020603050405020304" pitchFamily="18" charset="0"/>
                <a:cs typeface="Times New Roman" panose="02020603050405020304" pitchFamily="18" charset="0"/>
              </a:rPr>
              <a:t>Actionable Insights: </a:t>
            </a:r>
            <a:r>
              <a:rPr lang="en-US" sz="2000" dirty="0">
                <a:latin typeface="Times New Roman" panose="02020603050405020304" pitchFamily="18" charset="0"/>
                <a:cs typeface="Times New Roman" panose="02020603050405020304" pitchFamily="18" charset="0"/>
              </a:rPr>
              <a:t>Through feature analysis, the model uncovers key factors influencing student grades, offering actionable insights for tailored interventions.</a:t>
            </a:r>
          </a:p>
          <a:p>
            <a:pPr algn="just"/>
            <a:r>
              <a:rPr lang="en-US" sz="2000" b="1" dirty="0">
                <a:latin typeface="Times New Roman" panose="02020603050405020304" pitchFamily="18" charset="0"/>
                <a:cs typeface="Times New Roman" panose="02020603050405020304" pitchFamily="18" charset="0"/>
              </a:rPr>
              <a:t>Real-Time Predictions: </a:t>
            </a:r>
            <a:r>
              <a:rPr lang="en-US" sz="2000" dirty="0">
                <a:latin typeface="Times New Roman" panose="02020603050405020304" pitchFamily="18" charset="0"/>
                <a:cs typeface="Times New Roman" panose="02020603050405020304" pitchFamily="18" charset="0"/>
              </a:rPr>
              <a:t>The user-friendly interface enables educators to access real-time grade predictions easily, facilitating quick decision-making and timely actions.</a:t>
            </a:r>
          </a:p>
          <a:p>
            <a:pPr algn="just"/>
            <a:r>
              <a:rPr lang="en-US" sz="2000" b="1" dirty="0">
                <a:latin typeface="Times New Roman" panose="02020603050405020304" pitchFamily="18" charset="0"/>
                <a:cs typeface="Times New Roman" panose="02020603050405020304" pitchFamily="18" charset="0"/>
              </a:rPr>
              <a:t>Streamlined Processes: </a:t>
            </a:r>
            <a:r>
              <a:rPr lang="en-US" sz="2000" dirty="0">
                <a:latin typeface="Times New Roman" panose="02020603050405020304" pitchFamily="18" charset="0"/>
                <a:cs typeface="Times New Roman" panose="02020603050405020304" pitchFamily="18" charset="0"/>
              </a:rPr>
              <a:t>By integrating predictive analytics, the solution optimizes resource allocation, allowing educators to efficiently prioritize interventions and maximize impact.</a:t>
            </a:r>
          </a:p>
          <a:p>
            <a:pPr algn="just"/>
            <a:r>
              <a:rPr lang="en-US" sz="2000" b="1" dirty="0">
                <a:latin typeface="Times New Roman" panose="02020603050405020304" pitchFamily="18" charset="0"/>
                <a:cs typeface="Times New Roman" panose="02020603050405020304" pitchFamily="18" charset="0"/>
              </a:rPr>
              <a:t>Enhanced Education Quality: </a:t>
            </a:r>
            <a:r>
              <a:rPr lang="en-US" sz="2000" dirty="0">
                <a:latin typeface="Times New Roman" panose="02020603050405020304" pitchFamily="18" charset="0"/>
                <a:cs typeface="Times New Roman" panose="02020603050405020304" pitchFamily="18" charset="0"/>
              </a:rPr>
              <a:t>The solution contributes to education quality by improving academic outcomes and fostering student success through data-driven support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sp>
        <p:nvSpPr>
          <p:cNvPr id="6" name="TextBox 5"/>
          <p:cNvSpPr txBox="1"/>
          <p:nvPr/>
        </p:nvSpPr>
        <p:spPr>
          <a:xfrm>
            <a:off x="2426135" y="1134036"/>
            <a:ext cx="5257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Student Grade Prediction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1E0626-A5BA-0CC9-3D61-BF68FA37343F}"/>
              </a:ext>
            </a:extLst>
          </p:cNvPr>
          <p:cNvPicPr>
            <a:picLocks noChangeAspect="1"/>
          </p:cNvPicPr>
          <p:nvPr/>
        </p:nvPicPr>
        <p:blipFill>
          <a:blip r:embed="rId3"/>
          <a:stretch>
            <a:fillRect/>
          </a:stretch>
        </p:blipFill>
        <p:spPr>
          <a:xfrm>
            <a:off x="2247362" y="1828800"/>
            <a:ext cx="5615345" cy="4023709"/>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783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 Narrow</vt:lpstr>
      <vt:lpstr>Arial</vt:lpstr>
      <vt:lpstr>Calibri</vt:lpstr>
      <vt:lpstr>Segoe UI Light</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 Results</vt:lpstr>
      <vt:lpstr>Model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GOWRI R</cp:lastModifiedBy>
  <cp:revision>37</cp:revision>
  <dcterms:created xsi:type="dcterms:W3CDTF">2024-04-01T07:07:00Z</dcterms:created>
  <dcterms:modified xsi:type="dcterms:W3CDTF">2024-04-04T17:41:29Z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