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1" r:id="rId2"/>
    <p:sldId id="340" r:id="rId3"/>
    <p:sldId id="342" r:id="rId4"/>
    <p:sldId id="343" r:id="rId5"/>
    <p:sldId id="344" r:id="rId6"/>
    <p:sldId id="345" r:id="rId7"/>
    <p:sldId id="346" r:id="rId8"/>
    <p:sldId id="356" r:id="rId9"/>
    <p:sldId id="347" r:id="rId10"/>
    <p:sldId id="348" r:id="rId11"/>
    <p:sldId id="349" r:id="rId12"/>
    <p:sldId id="351" r:id="rId13"/>
    <p:sldId id="350" r:id="rId14"/>
    <p:sldId id="352" r:id="rId15"/>
    <p:sldId id="353" r:id="rId16"/>
    <p:sldId id="359" r:id="rId17"/>
    <p:sldId id="357" r:id="rId18"/>
    <p:sldId id="360" r:id="rId19"/>
    <p:sldId id="363" r:id="rId20"/>
    <p:sldId id="364" r:id="rId21"/>
    <p:sldId id="366" r:id="rId22"/>
    <p:sldId id="368" r:id="rId23"/>
    <p:sldId id="370" r:id="rId24"/>
    <p:sldId id="372" r:id="rId25"/>
    <p:sldId id="373" r:id="rId26"/>
    <p:sldId id="375" r:id="rId27"/>
    <p:sldId id="35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Sheet2!$E$1</c:f>
              <c:strCache>
                <c:ptCount val="1"/>
                <c:pt idx="0">
                  <c:v>Average Cost</c:v>
                </c:pt>
              </c:strCache>
            </c:strRef>
          </c:tx>
          <c:spPr>
            <a:solidFill>
              <a:schemeClr val="accent1"/>
            </a:solidFill>
            <a:ln>
              <a:noFill/>
            </a:ln>
            <a:effectLst/>
            <a:sp3d/>
          </c:spPr>
          <c:invertIfNegative val="0"/>
          <c:cat>
            <c:strRef>
              <c:f>Sheet2!$A$2:$A$9</c:f>
              <c:strCache>
                <c:ptCount val="8"/>
                <c:pt idx="0">
                  <c:v>Air (include truck-air)</c:v>
                </c:pt>
                <c:pt idx="1">
                  <c:v>Multiple modes &amp; mail</c:v>
                </c:pt>
                <c:pt idx="2">
                  <c:v>No domestic mode</c:v>
                </c:pt>
                <c:pt idx="3">
                  <c:v>Other and unknown</c:v>
                </c:pt>
                <c:pt idx="4">
                  <c:v>Pipeline</c:v>
                </c:pt>
                <c:pt idx="5">
                  <c:v>Rail</c:v>
                </c:pt>
                <c:pt idx="6">
                  <c:v>Truck</c:v>
                </c:pt>
                <c:pt idx="7">
                  <c:v>Water</c:v>
                </c:pt>
              </c:strCache>
            </c:strRef>
          </c:cat>
          <c:val>
            <c:numRef>
              <c:f>Sheet2!$E$2:$E$9</c:f>
              <c:numCache>
                <c:formatCode>General</c:formatCode>
                <c:ptCount val="8"/>
                <c:pt idx="0">
                  <c:v>8.8415310944090317E-2</c:v>
                </c:pt>
                <c:pt idx="1">
                  <c:v>5.8141154081922064</c:v>
                </c:pt>
                <c:pt idx="2">
                  <c:v>3922.4925373134329</c:v>
                </c:pt>
                <c:pt idx="3">
                  <c:v>10.537383467992543</c:v>
                </c:pt>
                <c:pt idx="4">
                  <c:v>546.77349474354889</c:v>
                </c:pt>
                <c:pt idx="5">
                  <c:v>47.531772209965268</c:v>
                </c:pt>
                <c:pt idx="6">
                  <c:v>47.235919972640218</c:v>
                </c:pt>
                <c:pt idx="7">
                  <c:v>223.34259837601499</c:v>
                </c:pt>
              </c:numCache>
            </c:numRef>
          </c:val>
          <c:extLst xmlns:c16r2="http://schemas.microsoft.com/office/drawing/2015/06/chart">
            <c:ext xmlns:c16="http://schemas.microsoft.com/office/drawing/2014/chart" uri="{C3380CC4-5D6E-409C-BE32-E72D297353CC}">
              <c16:uniqueId val="{00000000-494D-4043-A5D0-682CE82771BC}"/>
            </c:ext>
          </c:extLst>
        </c:ser>
        <c:ser>
          <c:idx val="1"/>
          <c:order val="1"/>
          <c:tx>
            <c:strRef>
              <c:f>Sheet2!$F$1</c:f>
              <c:strCache>
                <c:ptCount val="1"/>
                <c:pt idx="0">
                  <c:v>Average_tons</c:v>
                </c:pt>
              </c:strCache>
            </c:strRef>
          </c:tx>
          <c:spPr>
            <a:solidFill>
              <a:schemeClr val="accent2"/>
            </a:solidFill>
            <a:ln>
              <a:noFill/>
            </a:ln>
            <a:effectLst/>
            <a:sp3d/>
          </c:spPr>
          <c:invertIfNegative val="0"/>
          <c:cat>
            <c:strRef>
              <c:f>Sheet2!$A$2:$A$9</c:f>
              <c:strCache>
                <c:ptCount val="8"/>
                <c:pt idx="0">
                  <c:v>Air (include truck-air)</c:v>
                </c:pt>
                <c:pt idx="1">
                  <c:v>Multiple modes &amp; mail</c:v>
                </c:pt>
                <c:pt idx="2">
                  <c:v>No domestic mode</c:v>
                </c:pt>
                <c:pt idx="3">
                  <c:v>Other and unknown</c:v>
                </c:pt>
                <c:pt idx="4">
                  <c:v>Pipeline</c:v>
                </c:pt>
                <c:pt idx="5">
                  <c:v>Rail</c:v>
                </c:pt>
                <c:pt idx="6">
                  <c:v>Truck</c:v>
                </c:pt>
                <c:pt idx="7">
                  <c:v>Water</c:v>
                </c:pt>
              </c:strCache>
            </c:strRef>
          </c:cat>
          <c:val>
            <c:numRef>
              <c:f>Sheet2!$F$2:$F$9</c:f>
              <c:numCache>
                <c:formatCode>General</c:formatCode>
                <c:ptCount val="8"/>
                <c:pt idx="0">
                  <c:v>6.1891034788951256</c:v>
                </c:pt>
                <c:pt idx="1">
                  <c:v>18.270853347240138</c:v>
                </c:pt>
                <c:pt idx="2">
                  <c:v>1737.2985074626865</c:v>
                </c:pt>
                <c:pt idx="3">
                  <c:v>15.795400870105656</c:v>
                </c:pt>
                <c:pt idx="4">
                  <c:v>267.31952851226504</c:v>
                </c:pt>
                <c:pt idx="5">
                  <c:v>13.602918368684332</c:v>
                </c:pt>
                <c:pt idx="6">
                  <c:v>43.274100547195623</c:v>
                </c:pt>
                <c:pt idx="7">
                  <c:v>70.076514678326049</c:v>
                </c:pt>
              </c:numCache>
            </c:numRef>
          </c:val>
          <c:extLst xmlns:c16r2="http://schemas.microsoft.com/office/drawing/2015/06/chart">
            <c:ext xmlns:c16="http://schemas.microsoft.com/office/drawing/2014/chart" uri="{C3380CC4-5D6E-409C-BE32-E72D297353CC}">
              <c16:uniqueId val="{00000001-494D-4043-A5D0-682CE82771BC}"/>
            </c:ext>
          </c:extLst>
        </c:ser>
        <c:dLbls>
          <c:showLegendKey val="0"/>
          <c:showVal val="0"/>
          <c:showCatName val="0"/>
          <c:showSerName val="0"/>
          <c:showPercent val="0"/>
          <c:showBubbleSize val="0"/>
        </c:dLbls>
        <c:gapWidth val="150"/>
        <c:shape val="box"/>
        <c:axId val="-229454624"/>
        <c:axId val="-229443200"/>
        <c:axId val="0"/>
      </c:bar3DChart>
      <c:catAx>
        <c:axId val="-2294546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443200"/>
        <c:crosses val="autoZero"/>
        <c:auto val="1"/>
        <c:lblAlgn val="ctr"/>
        <c:lblOffset val="100"/>
        <c:noMultiLvlLbl val="0"/>
      </c:catAx>
      <c:valAx>
        <c:axId val="-22944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454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76200"/>
            <a:ext cx="9144000" cy="6934200"/>
          </a:xfrm>
          <a:prstGeom prst="rect">
            <a:avLst/>
          </a:prstGeom>
        </p:spPr>
      </p:pic>
      <p:sp>
        <p:nvSpPr>
          <p:cNvPr id="4" name="TextBox 6"/>
          <p:cNvSpPr txBox="1"/>
          <p:nvPr/>
        </p:nvSpPr>
        <p:spPr>
          <a:xfrm>
            <a:off x="60036" y="3200400"/>
            <a:ext cx="2373746" cy="24929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smtClean="0">
                <a:solidFill>
                  <a:schemeClr val="tx2">
                    <a:lumMod val="60000"/>
                    <a:lumOff val="40000"/>
                  </a:schemeClr>
                </a:solidFill>
              </a:rPr>
              <a:t>Team Members:</a:t>
            </a:r>
          </a:p>
          <a:p>
            <a:r>
              <a:rPr lang="en-IN" dirty="0" err="1" smtClean="0"/>
              <a:t>Gowrisaranyan</a:t>
            </a:r>
            <a:r>
              <a:rPr lang="en-IN" dirty="0" smtClean="0"/>
              <a:t> G    </a:t>
            </a:r>
          </a:p>
          <a:p>
            <a:r>
              <a:rPr lang="en-IN" dirty="0" err="1" smtClean="0"/>
              <a:t>Edumudi</a:t>
            </a:r>
            <a:r>
              <a:rPr lang="en-IN" dirty="0" smtClean="0"/>
              <a:t> </a:t>
            </a:r>
            <a:r>
              <a:rPr lang="en-IN" dirty="0" err="1" smtClean="0"/>
              <a:t>Karteek</a:t>
            </a:r>
            <a:endParaRPr lang="en-IN" dirty="0" smtClean="0"/>
          </a:p>
          <a:p>
            <a:r>
              <a:rPr lang="en-IN" dirty="0" err="1" smtClean="0"/>
              <a:t>Mugesh</a:t>
            </a:r>
            <a:r>
              <a:rPr lang="en-IN" dirty="0" smtClean="0"/>
              <a:t> S</a:t>
            </a:r>
          </a:p>
          <a:p>
            <a:endParaRPr lang="en-IN" dirty="0" smtClean="0"/>
          </a:p>
          <a:p>
            <a:r>
              <a:rPr lang="en-IN" sz="2400" b="1" dirty="0">
                <a:solidFill>
                  <a:schemeClr val="tx2">
                    <a:lumMod val="60000"/>
                    <a:lumOff val="40000"/>
                  </a:schemeClr>
                </a:solidFill>
              </a:rPr>
              <a:t>Guided By:</a:t>
            </a:r>
          </a:p>
          <a:p>
            <a:r>
              <a:rPr lang="en-IN" dirty="0" err="1" smtClean="0"/>
              <a:t>Jayveer</a:t>
            </a:r>
            <a:r>
              <a:rPr lang="en-IN" dirty="0" smtClean="0"/>
              <a:t> </a:t>
            </a:r>
            <a:r>
              <a:rPr lang="en-IN" dirty="0"/>
              <a:t>Nanda    </a:t>
            </a:r>
          </a:p>
          <a:p>
            <a:endParaRPr lang="en-IN" dirty="0" smtClean="0"/>
          </a:p>
        </p:txBody>
      </p:sp>
      <p:sp>
        <p:nvSpPr>
          <p:cNvPr id="5" name="TextBox 4"/>
          <p:cNvSpPr txBox="1"/>
          <p:nvPr/>
        </p:nvSpPr>
        <p:spPr>
          <a:xfrm>
            <a:off x="304800" y="261938"/>
            <a:ext cx="3739896" cy="646331"/>
          </a:xfrm>
          <a:prstGeom prst="rect">
            <a:avLst/>
          </a:prstGeom>
          <a:noFill/>
        </p:spPr>
        <p:txBody>
          <a:bodyPr wrap="square" rtlCol="0">
            <a:spAutoFit/>
          </a:bodyPr>
          <a:lstStyle/>
          <a:p>
            <a:r>
              <a:rPr lang="en-IN" sz="3600" dirty="0" smtClean="0">
                <a:ln w="0"/>
                <a:effectLst>
                  <a:outerShdw blurRad="38100" dist="19050" dir="2700000" algn="tl" rotWithShape="0">
                    <a:schemeClr val="dk1">
                      <a:alpha val="40000"/>
                    </a:schemeClr>
                  </a:outerShdw>
                </a:effectLst>
              </a:rPr>
              <a:t>FREIGHT ANALYSIS</a:t>
            </a:r>
            <a:endParaRPr lang="en-IN"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07694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7685" y="1447800"/>
            <a:ext cx="567011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30685" y="1447800"/>
            <a:ext cx="2667000" cy="4278094"/>
          </a:xfrm>
          <a:prstGeom prst="rect">
            <a:avLst/>
          </a:prstGeom>
        </p:spPr>
        <p:txBody>
          <a:bodyPr wrap="square">
            <a:spAutoFit/>
          </a:bodyPr>
          <a:lstStyle/>
          <a:p>
            <a:pPr marL="285750" indent="-285750">
              <a:buFont typeface="Arial" panose="020B0604020202020204" pitchFamily="34" charset="0"/>
              <a:buChar char="•"/>
            </a:pPr>
            <a:r>
              <a:rPr lang="en-IN" sz="1600" dirty="0"/>
              <a:t>Chart explains about the low turnout of the value vs Maximum Tons_miles_2012</a:t>
            </a:r>
            <a:br>
              <a:rPr lang="en-IN" sz="1600" dirty="0"/>
            </a:br>
            <a:r>
              <a:rPr lang="en-IN" sz="1600" dirty="0"/>
              <a:t>Covered by top 10 commodities</a:t>
            </a:r>
            <a:r>
              <a:rPr lang="en-IN" sz="1600" dirty="0" smtClean="0"/>
              <a:t>.</a:t>
            </a:r>
          </a:p>
          <a:p>
            <a:endParaRPr lang="en-IN" sz="1600" dirty="0"/>
          </a:p>
          <a:p>
            <a:pPr marL="285750" indent="-285750">
              <a:buFont typeface="Arial" panose="020B0604020202020204" pitchFamily="34" charset="0"/>
              <a:buChar char="•"/>
            </a:pPr>
            <a:r>
              <a:rPr lang="en-IN" sz="1600" dirty="0"/>
              <a:t>Coal tops the list in terms of miles covered but it got one of the lowest revenue among </a:t>
            </a:r>
            <a:r>
              <a:rPr lang="en-IN" sz="1600" dirty="0" smtClean="0"/>
              <a:t>other commodities.</a:t>
            </a:r>
          </a:p>
          <a:p>
            <a:endParaRPr lang="en-IN" sz="1600" dirty="0"/>
          </a:p>
          <a:p>
            <a:pPr marL="285750" indent="-285750">
              <a:buFont typeface="Arial" panose="020B0604020202020204" pitchFamily="34" charset="0"/>
              <a:buChar char="•"/>
            </a:pPr>
            <a:r>
              <a:rPr lang="en-IN" sz="1600" dirty="0"/>
              <a:t>Coal is followed by Cereal grains, Gravel, Waste/scrap and animal feed</a:t>
            </a:r>
          </a:p>
        </p:txBody>
      </p:sp>
      <p:sp>
        <p:nvSpPr>
          <p:cNvPr id="3" name="Rectangle 2"/>
          <p:cNvSpPr/>
          <p:nvPr/>
        </p:nvSpPr>
        <p:spPr>
          <a:xfrm>
            <a:off x="730685" y="533400"/>
            <a:ext cx="5209055" cy="461665"/>
          </a:xfrm>
          <a:prstGeom prst="rect">
            <a:avLst/>
          </a:prstGeom>
        </p:spPr>
        <p:txBody>
          <a:bodyPr wrap="none">
            <a:spAutoFit/>
          </a:bodyPr>
          <a:lstStyle/>
          <a:p>
            <a:r>
              <a:rPr lang="en-IN" sz="2400" b="1" dirty="0" smtClean="0"/>
              <a:t>High </a:t>
            </a:r>
            <a:r>
              <a:rPr lang="en-IN" sz="2400" b="1" dirty="0"/>
              <a:t>Miles vs </a:t>
            </a:r>
            <a:r>
              <a:rPr lang="en-IN" sz="2400" b="1" dirty="0" smtClean="0"/>
              <a:t>Low value </a:t>
            </a:r>
            <a:r>
              <a:rPr lang="en-IN" sz="2400" b="1" dirty="0"/>
              <a:t>on commodity</a:t>
            </a:r>
            <a:r>
              <a:rPr lang="en-IN" sz="2400" dirty="0"/>
              <a:t> </a:t>
            </a:r>
          </a:p>
        </p:txBody>
      </p:sp>
    </p:spTree>
    <p:extLst>
      <p:ext uri="{BB962C8B-B14F-4D97-AF65-F5344CB8AC3E}">
        <p14:creationId xmlns:p14="http://schemas.microsoft.com/office/powerpoint/2010/main" val="117132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957262"/>
          </a:xfrm>
        </p:spPr>
        <p:txBody>
          <a:bodyPr>
            <a:noAutofit/>
          </a:bodyPr>
          <a:lstStyle/>
          <a:p>
            <a:pPr algn="l"/>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bar plot visually represents the top ten states which exports maximum amount of goods(Thousands of tons) to  different countries. Texas exports the maximum goods to different countries. Mexico is significant trading partner for the U.S.A </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458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964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IN" sz="2400" dirty="0">
                <a:latin typeface="Times New Roman" pitchFamily="18" charset="0"/>
                <a:cs typeface="Times New Roman" pitchFamily="18" charset="0"/>
              </a:rPr>
              <a:t>Comparison of </a:t>
            </a:r>
            <a:r>
              <a:rPr lang="en-IN" sz="2400" dirty="0" err="1">
                <a:latin typeface="Times New Roman" pitchFamily="18" charset="0"/>
                <a:cs typeface="Times New Roman" pitchFamily="18" charset="0"/>
              </a:rPr>
              <a:t>fr_inmode</a:t>
            </a:r>
            <a:r>
              <a:rPr lang="en-IN" sz="2400" dirty="0">
                <a:latin typeface="Times New Roman" pitchFamily="18" charset="0"/>
                <a:cs typeface="Times New Roman" pitchFamily="18" charset="0"/>
              </a:rPr>
              <a:t> and </a:t>
            </a:r>
            <a:r>
              <a:rPr lang="en-IN" sz="2400" dirty="0" err="1">
                <a:latin typeface="Times New Roman" pitchFamily="18" charset="0"/>
                <a:cs typeface="Times New Roman" pitchFamily="18" charset="0"/>
              </a:rPr>
              <a:t>fr_outmode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vs</a:t>
            </a:r>
            <a:r>
              <a:rPr lang="en-IN" sz="2400" dirty="0">
                <a:latin typeface="Times New Roman" pitchFamily="18" charset="0"/>
                <a:cs typeface="Times New Roman" pitchFamily="18" charset="0"/>
              </a:rPr>
              <a:t> Ton_2012</a:t>
            </a:r>
            <a:endParaRPr lang="en-US" sz="2400" dirty="0">
              <a:latin typeface="Times New Roman" pitchFamily="18" charset="0"/>
              <a:cs typeface="Times New Roman" pitchFamily="18" charset="0"/>
            </a:endParaRP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4114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371600"/>
            <a:ext cx="434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05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US" sz="3200" dirty="0" smtClean="0">
                <a:latin typeface="Times New Roman" pitchFamily="18" charset="0"/>
                <a:cs typeface="Times New Roman" pitchFamily="18" charset="0"/>
              </a:rPr>
              <a:t>Heat map Observation:</a:t>
            </a:r>
            <a:endParaRPr lang="en-US" sz="32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8802" y="1524000"/>
            <a:ext cx="52510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133600"/>
            <a:ext cx="3429000" cy="3139321"/>
          </a:xfrm>
          <a:prstGeom prst="rect">
            <a:avLst/>
          </a:prstGeom>
        </p:spPr>
        <p:txBody>
          <a:bodyPr wrap="square">
            <a:spAutoFit/>
          </a:bodyPr>
          <a:lstStyle/>
          <a:p>
            <a:pPr marL="285750" indent="-285750">
              <a:buFont typeface="Arial" panose="020B0604020202020204" pitchFamily="34" charset="0"/>
              <a:buChar char="•"/>
            </a:pPr>
            <a:r>
              <a:rPr lang="en-IN" dirty="0"/>
              <a:t>Our target variable is </a:t>
            </a:r>
            <a:r>
              <a:rPr lang="en-IN" dirty="0" smtClean="0"/>
              <a:t>Value_2012</a:t>
            </a:r>
          </a:p>
          <a:p>
            <a:endParaRPr lang="en-IN" dirty="0"/>
          </a:p>
          <a:p>
            <a:pPr marL="285750" indent="-285750">
              <a:buFont typeface="Arial" panose="020B0604020202020204" pitchFamily="34" charset="0"/>
              <a:buChar char="•"/>
            </a:pPr>
            <a:r>
              <a:rPr lang="en-IN" dirty="0"/>
              <a:t>We could not find correlation above 50% with target variable and predictor variables</a:t>
            </a:r>
            <a:r>
              <a:rPr lang="en-IN" dirty="0" smtClean="0"/>
              <a:t>.</a:t>
            </a:r>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2414495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VIF(variance inflation factor)</a:t>
            </a:r>
            <a:endParaRPr lang="en-US" sz="3200" dirty="0">
              <a:latin typeface="Times New Roman" pitchFamily="18" charset="0"/>
              <a:cs typeface="Times New Roman" pitchFamily="18" charset="0"/>
            </a:endParaRPr>
          </a:p>
        </p:txBody>
      </p:sp>
      <p:pic>
        <p:nvPicPr>
          <p:cNvPr id="4" name="Content Placeholder 7"/>
          <p:cNvPicPr>
            <a:picLocks noGrp="1" noChangeAspect="1"/>
          </p:cNvPicPr>
          <p:nvPr>
            <p:ph idx="1"/>
          </p:nvPr>
        </p:nvPicPr>
        <p:blipFill>
          <a:blip r:embed="rId2"/>
          <a:stretch>
            <a:fillRect/>
          </a:stretch>
        </p:blipFill>
        <p:spPr>
          <a:xfrm>
            <a:off x="914400" y="1600200"/>
            <a:ext cx="2362200" cy="4343400"/>
          </a:xfrm>
          <a:prstGeom prst="rect">
            <a:avLst/>
          </a:prstGeom>
        </p:spPr>
      </p:pic>
      <p:pic>
        <p:nvPicPr>
          <p:cNvPr id="5" name="Content Placeholder 6"/>
          <p:cNvPicPr>
            <a:picLocks noChangeAspect="1"/>
          </p:cNvPicPr>
          <p:nvPr/>
        </p:nvPicPr>
        <p:blipFill>
          <a:blip r:embed="rId3"/>
          <a:stretch>
            <a:fillRect/>
          </a:stretch>
        </p:blipFill>
        <p:spPr>
          <a:xfrm>
            <a:off x="3200400" y="1828801"/>
            <a:ext cx="5943601" cy="4724880"/>
          </a:xfrm>
          <a:prstGeom prst="rect">
            <a:avLst/>
          </a:prstGeom>
        </p:spPr>
      </p:pic>
    </p:spTree>
    <p:extLst>
      <p:ext uri="{BB962C8B-B14F-4D97-AF65-F5344CB8AC3E}">
        <p14:creationId xmlns:p14="http://schemas.microsoft.com/office/powerpoint/2010/main" val="437522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881062"/>
          </a:xfrm>
        </p:spPr>
        <p:txBody>
          <a:bodyPr>
            <a:normAutofit/>
          </a:bodyPr>
          <a:lstStyle/>
          <a:p>
            <a:r>
              <a:rPr lang="en-IN" sz="2800" dirty="0">
                <a:latin typeface="Times New Roman" pitchFamily="18" charset="0"/>
                <a:cs typeface="Times New Roman" pitchFamily="18" charset="0"/>
              </a:rPr>
              <a:t>Distribution of Target Variable</a:t>
            </a:r>
            <a:endParaRPr lang="en-US" sz="28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2800" y="1295401"/>
            <a:ext cx="5791200" cy="492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1295401"/>
            <a:ext cx="2971800" cy="3539430"/>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plot shows the distribution of target variable(Value_2012).It is extremely right </a:t>
            </a:r>
            <a:r>
              <a:rPr lang="en-IN" sz="1600" dirty="0" smtClean="0">
                <a:latin typeface="Times New Roman" pitchFamily="18" charset="0"/>
                <a:cs typeface="Times New Roman" pitchFamily="18" charset="0"/>
              </a:rPr>
              <a:t>skewed.</a:t>
            </a:r>
          </a:p>
          <a:p>
            <a:pPr marL="285750" indent="-285750">
              <a:buFont typeface="Arial" panose="020B0604020202020204" pitchFamily="34" charset="0"/>
              <a:buChar char="•"/>
            </a:pPr>
            <a:endParaRPr lang="en-IN" sz="1600" dirty="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Shapiro Test results</a:t>
            </a:r>
            <a:r>
              <a:rPr lang="en-IN" sz="1600" dirty="0" smtClean="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r>
              <a:rPr lang="en-US" altLang="en-US" sz="1600" dirty="0" err="1" smtClean="0">
                <a:solidFill>
                  <a:srgbClr val="000000"/>
                </a:solidFill>
                <a:latin typeface="Times New Roman" pitchFamily="18" charset="0"/>
                <a:cs typeface="Times New Roman" pitchFamily="18" charset="0"/>
              </a:rPr>
              <a:t>Test_stats</a:t>
            </a:r>
            <a:r>
              <a:rPr lang="en-US" altLang="en-US" sz="1600" dirty="0">
                <a:solidFill>
                  <a:srgbClr val="000000"/>
                </a:solidFill>
                <a:latin typeface="Times New Roman" pitchFamily="18" charset="0"/>
                <a:cs typeface="Times New Roman" pitchFamily="18" charset="0"/>
              </a:rPr>
              <a:t>, </a:t>
            </a:r>
            <a:r>
              <a:rPr lang="en-US" altLang="en-US" sz="1600" dirty="0" err="1">
                <a:solidFill>
                  <a:srgbClr val="000000"/>
                </a:solidFill>
                <a:latin typeface="Times New Roman" pitchFamily="18" charset="0"/>
                <a:cs typeface="Times New Roman" pitchFamily="18" charset="0"/>
              </a:rPr>
              <a:t>P_value</a:t>
            </a:r>
            <a:r>
              <a:rPr lang="en-US" altLang="en-US" sz="1600" dirty="0">
                <a:solidFill>
                  <a:srgbClr val="000000"/>
                </a:solidFill>
                <a:latin typeface="Times New Roman" pitchFamily="18" charset="0"/>
                <a:cs typeface="Times New Roman" pitchFamily="18" charset="0"/>
              </a:rPr>
              <a:t> =(0.0177, 0.0)</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680374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382000" cy="793750"/>
          </a:xfrm>
        </p:spPr>
        <p:txBody>
          <a:bodyPr>
            <a:normAutofit/>
          </a:bodyPr>
          <a:lstStyle/>
          <a:p>
            <a:pPr algn="ctr"/>
            <a:r>
              <a:rPr lang="en-IN" dirty="0"/>
              <a:t>Relationship between target and predictor variables</a:t>
            </a:r>
          </a:p>
        </p:txBody>
      </p:sp>
      <p:sp>
        <p:nvSpPr>
          <p:cNvPr id="3" name="Content Placeholder 2"/>
          <p:cNvSpPr>
            <a:spLocks noGrp="1"/>
          </p:cNvSpPr>
          <p:nvPr>
            <p:ph idx="1"/>
          </p:nvPr>
        </p:nvSpPr>
        <p:spPr>
          <a:xfrm>
            <a:off x="3465513" y="1143000"/>
            <a:ext cx="5221287" cy="4983163"/>
          </a:xfrm>
        </p:spPr>
        <p:txBody>
          <a:bodyPr>
            <a:normAutofit/>
          </a:bodyPr>
          <a:lstStyle/>
          <a:p>
            <a:pPr marL="0" indent="0">
              <a:buNone/>
            </a:pPr>
            <a:endParaRPr lang="en-US" sz="2000" dirty="0" smtClean="0"/>
          </a:p>
          <a:p>
            <a:pPr marL="0" indent="0">
              <a:buNone/>
            </a:pPr>
            <a:r>
              <a:rPr lang="en-US" sz="1800" dirty="0" smtClean="0"/>
              <a:t>A </a:t>
            </a:r>
            <a:r>
              <a:rPr lang="en-US" sz="1800" dirty="0"/>
              <a:t>common use of the residuals plot is to analyze the variance of the error of the regressor. If the points are randomly dispersed around the horizontal axis, a linear regression model is usually appropriate for the </a:t>
            </a:r>
            <a:r>
              <a:rPr lang="en-US" sz="1800" dirty="0" smtClean="0"/>
              <a:t>data otherwise</a:t>
            </a:r>
            <a:r>
              <a:rPr lang="en-US" sz="1800" dirty="0"/>
              <a:t>, a non-linear model is </a:t>
            </a:r>
            <a:r>
              <a:rPr lang="en-US" sz="1800" dirty="0" smtClean="0"/>
              <a:t>more </a:t>
            </a:r>
            <a:r>
              <a:rPr lang="en-US" sz="2000" dirty="0" smtClean="0"/>
              <a:t>appropriate.</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IN" sz="2000" dirty="0"/>
          </a:p>
        </p:txBody>
      </p:sp>
      <p:sp>
        <p:nvSpPr>
          <p:cNvPr id="4" name="Text Placeholder 3"/>
          <p:cNvSpPr>
            <a:spLocks noGrp="1"/>
          </p:cNvSpPr>
          <p:nvPr>
            <p:ph type="body" sz="half" idx="2"/>
          </p:nvPr>
        </p:nvSpPr>
        <p:spPr/>
        <p:txBody>
          <a:bodyPr/>
          <a:lstStyle/>
          <a:p>
            <a:pPr marL="342900" indent="-342900">
              <a:buFont typeface="Arial" panose="020B0604020202020204" pitchFamily="34" charset="0"/>
              <a:buChar char="•"/>
            </a:pPr>
            <a:r>
              <a:rPr lang="en-IN" sz="2000" dirty="0"/>
              <a:t>Original  predictor variables has a weak linear relationship with target variables.</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This </a:t>
            </a:r>
            <a:r>
              <a:rPr lang="en-IN" sz="2000" dirty="0"/>
              <a:t>is evident when we plotted residual plot (predicted variables vs residual) [Note: Here predicted variables were found by Linear regression Method]</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235391"/>
            <a:ext cx="4665316" cy="2890772"/>
          </a:xfrm>
          <a:prstGeom prst="rect">
            <a:avLst/>
          </a:prstGeom>
        </p:spPr>
      </p:pic>
    </p:spTree>
    <p:extLst>
      <p:ext uri="{BB962C8B-B14F-4D97-AF65-F5344CB8AC3E}">
        <p14:creationId xmlns:p14="http://schemas.microsoft.com/office/powerpoint/2010/main" val="3945768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495" y="381000"/>
            <a:ext cx="8229600" cy="609600"/>
          </a:xfrm>
        </p:spPr>
        <p:txBody>
          <a:bodyPr>
            <a:normAutofit fontScale="90000"/>
          </a:bodyPr>
          <a:lstStyle/>
          <a:p>
            <a:r>
              <a:rPr lang="en-IN" dirty="0" smtClean="0"/>
              <a:t>Supervised Learning Regression</a:t>
            </a:r>
            <a:endParaRPr lang="en-IN" dirty="0"/>
          </a:p>
        </p:txBody>
      </p:sp>
      <p:sp>
        <p:nvSpPr>
          <p:cNvPr id="3" name="Content Placeholder 2"/>
          <p:cNvSpPr>
            <a:spLocks noGrp="1"/>
          </p:cNvSpPr>
          <p:nvPr>
            <p:ph idx="1"/>
          </p:nvPr>
        </p:nvSpPr>
        <p:spPr>
          <a:xfrm>
            <a:off x="609600" y="990600"/>
            <a:ext cx="8229600" cy="5562600"/>
          </a:xfrm>
        </p:spPr>
        <p:txBody>
          <a:bodyPr>
            <a:normAutofit/>
          </a:bodyPr>
          <a:lstStyle/>
          <a:p>
            <a:r>
              <a:rPr lang="en-IN" sz="2000" dirty="0" smtClean="0"/>
              <a:t>We used three different methodologies to get best accuracy score on the target variable (Value_2012)</a:t>
            </a:r>
          </a:p>
          <a:p>
            <a:r>
              <a:rPr lang="en-IN" sz="2000" dirty="0" smtClean="0"/>
              <a:t>Since there was a outliers and extreme values in the main three columns</a:t>
            </a:r>
            <a:br>
              <a:rPr lang="en-IN" sz="2000" dirty="0" smtClean="0"/>
            </a:br>
            <a:r>
              <a:rPr lang="en-IN" sz="2000" dirty="0" smtClean="0"/>
              <a:t>value, tons and tmiles , we applied log transformation </a:t>
            </a:r>
            <a:r>
              <a:rPr lang="en-IN" sz="2000" dirty="0"/>
              <a:t>,</a:t>
            </a:r>
            <a:r>
              <a:rPr lang="en-IN" sz="2000" dirty="0" smtClean="0"/>
              <a:t> </a:t>
            </a:r>
            <a:r>
              <a:rPr lang="en-IN" sz="2000" dirty="0" err="1" smtClean="0"/>
              <a:t>sqrt</a:t>
            </a:r>
            <a:r>
              <a:rPr lang="en-IN" sz="2000" dirty="0" smtClean="0"/>
              <a:t> transformation and polynomial techniques on variables  to get desired results.</a:t>
            </a:r>
          </a:p>
          <a:p>
            <a:pPr marL="0" indent="0">
              <a:buNone/>
            </a:pPr>
            <a:endParaRPr lang="en-IN" sz="2000" dirty="0" smtClean="0"/>
          </a:p>
          <a:p>
            <a:pPr marL="0" indent="0">
              <a:buNone/>
            </a:pPr>
            <a:r>
              <a:rPr lang="en-IN" sz="2000" dirty="0" smtClean="0"/>
              <a:t>SQRT Transformation</a:t>
            </a:r>
            <a:br>
              <a:rPr lang="en-IN" sz="2000" dirty="0" smtClean="0"/>
            </a:br>
            <a:r>
              <a:rPr lang="en-IN" sz="2000" dirty="0" smtClean="0"/>
              <a:t>results(Default Parameters):</a:t>
            </a:r>
          </a:p>
          <a:p>
            <a:pPr marL="0" indent="0">
              <a:buNone/>
            </a:pPr>
            <a:endParaRPr lang="en-IN" sz="2000" dirty="0" smtClean="0"/>
          </a:p>
          <a:p>
            <a:pPr marL="0" indent="0">
              <a:buNone/>
            </a:pPr>
            <a:r>
              <a:rPr lang="en-IN" sz="2000" dirty="0"/>
              <a:t/>
            </a:r>
            <a:br>
              <a:rPr lang="en-IN" sz="2000" dirty="0"/>
            </a:br>
            <a:endParaRPr lang="en-IN" sz="2000" dirty="0" smtClean="0"/>
          </a:p>
          <a:p>
            <a:pPr marL="0" indent="0">
              <a:buNone/>
            </a:pPr>
            <a:endParaRPr lang="en-IN" sz="2000" dirty="0"/>
          </a:p>
        </p:txBody>
      </p:sp>
      <p:graphicFrame>
        <p:nvGraphicFramePr>
          <p:cNvPr id="10" name="Table 9"/>
          <p:cNvGraphicFramePr>
            <a:graphicFrameLocks noGrp="1"/>
          </p:cNvGraphicFramePr>
          <p:nvPr>
            <p:extLst>
              <p:ext uri="{D42A27DB-BD31-4B8C-83A1-F6EECF244321}">
                <p14:modId xmlns:p14="http://schemas.microsoft.com/office/powerpoint/2010/main" val="3992642572"/>
              </p:ext>
            </p:extLst>
          </p:nvPr>
        </p:nvGraphicFramePr>
        <p:xfrm>
          <a:off x="2895600" y="4000501"/>
          <a:ext cx="4572000" cy="2552699"/>
        </p:xfrm>
        <a:graphic>
          <a:graphicData uri="http://schemas.openxmlformats.org/drawingml/2006/table">
            <a:tbl>
              <a:tblPr firstRow="1" bandRow="1">
                <a:tableStyleId>{5C22544A-7EE6-4342-B048-85BDC9FD1C3A}</a:tableStyleId>
              </a:tblPr>
              <a:tblGrid>
                <a:gridCol w="1143000"/>
                <a:gridCol w="1143000"/>
                <a:gridCol w="1143000"/>
                <a:gridCol w="1143000"/>
              </a:tblGrid>
              <a:tr h="987448">
                <a:tc>
                  <a:txBody>
                    <a:bodyPr/>
                    <a:lstStyle/>
                    <a:p>
                      <a:pPr algn="r" fontAlgn="ctr"/>
                      <a:r>
                        <a:rPr lang="en-IN" b="1" dirty="0">
                          <a:effectLst/>
                        </a:rPr>
                        <a:t>Name</a:t>
                      </a:r>
                    </a:p>
                  </a:txBody>
                  <a:tcPr anchor="ctr"/>
                </a:tc>
                <a:tc>
                  <a:txBody>
                    <a:bodyPr/>
                    <a:lstStyle/>
                    <a:p>
                      <a:pPr algn="r" fontAlgn="ctr"/>
                      <a:r>
                        <a:rPr lang="en-IN" b="1" dirty="0">
                          <a:effectLst/>
                        </a:rPr>
                        <a:t>Score</a:t>
                      </a:r>
                    </a:p>
                  </a:txBody>
                  <a:tcPr anchor="ctr"/>
                </a:tc>
                <a:tc>
                  <a:txBody>
                    <a:bodyPr/>
                    <a:lstStyle/>
                    <a:p>
                      <a:pPr algn="r" fontAlgn="ctr"/>
                      <a:r>
                        <a:rPr lang="en-IN" b="1" dirty="0">
                          <a:effectLst/>
                        </a:rPr>
                        <a:t>AVG_BIAS ERROR</a:t>
                      </a:r>
                    </a:p>
                  </a:txBody>
                  <a:tcPr anchor="ctr"/>
                </a:tc>
                <a:tc>
                  <a:txBody>
                    <a:bodyPr/>
                    <a:lstStyle/>
                    <a:p>
                      <a:pPr algn="r" fontAlgn="ctr"/>
                      <a:r>
                        <a:rPr lang="en-IN" b="1" dirty="0" smtClean="0">
                          <a:effectLst/>
                        </a:rPr>
                        <a:t>AVG_VAR_ERROR</a:t>
                      </a:r>
                      <a:endParaRPr lang="en-IN" b="1" dirty="0">
                        <a:effectLst/>
                      </a:endParaRPr>
                    </a:p>
                  </a:txBody>
                  <a:tcPr anchor="ctr"/>
                </a:tc>
              </a:tr>
              <a:tr h="585136">
                <a:tc>
                  <a:txBody>
                    <a:bodyPr/>
                    <a:lstStyle/>
                    <a:p>
                      <a:pPr algn="ctr" fontAlgn="ctr"/>
                      <a:r>
                        <a:rPr lang="en-IN" dirty="0">
                          <a:effectLst/>
                        </a:rPr>
                        <a:t>KNN</a:t>
                      </a:r>
                    </a:p>
                  </a:txBody>
                  <a:tcPr anchor="ctr"/>
                </a:tc>
                <a:tc>
                  <a:txBody>
                    <a:bodyPr/>
                    <a:lstStyle/>
                    <a:p>
                      <a:pPr algn="r" fontAlgn="ctr"/>
                      <a:r>
                        <a:rPr lang="en-IN" dirty="0" smtClean="0">
                          <a:effectLst/>
                        </a:rPr>
                        <a:t>0.512</a:t>
                      </a:r>
                      <a:endParaRPr lang="en-IN" dirty="0">
                        <a:effectLst/>
                      </a:endParaRPr>
                    </a:p>
                  </a:txBody>
                  <a:tcPr anchor="ctr"/>
                </a:tc>
                <a:tc>
                  <a:txBody>
                    <a:bodyPr/>
                    <a:lstStyle/>
                    <a:p>
                      <a:pPr algn="r" fontAlgn="ctr"/>
                      <a:r>
                        <a:rPr lang="en-IN" dirty="0" smtClean="0">
                          <a:effectLst/>
                        </a:rPr>
                        <a:t>0.487</a:t>
                      </a:r>
                      <a:endParaRPr lang="en-IN" dirty="0">
                        <a:effectLst/>
                      </a:endParaRPr>
                    </a:p>
                  </a:txBody>
                  <a:tcPr anchor="ctr"/>
                </a:tc>
                <a:tc>
                  <a:txBody>
                    <a:bodyPr/>
                    <a:lstStyle/>
                    <a:p>
                      <a:pPr algn="r" fontAlgn="ctr"/>
                      <a:r>
                        <a:rPr lang="en-IN" dirty="0" smtClean="0">
                          <a:effectLst/>
                        </a:rPr>
                        <a:t>0.022</a:t>
                      </a:r>
                      <a:endParaRPr lang="en-IN" dirty="0">
                        <a:effectLst/>
                      </a:endParaRPr>
                    </a:p>
                  </a:txBody>
                  <a:tcPr anchor="ctr"/>
                </a:tc>
              </a:tr>
              <a:tr h="585136">
                <a:tc>
                  <a:txBody>
                    <a:bodyPr/>
                    <a:lstStyle/>
                    <a:p>
                      <a:pPr algn="ctr" fontAlgn="ctr"/>
                      <a:r>
                        <a:rPr lang="en-IN" dirty="0">
                          <a:effectLst/>
                        </a:rPr>
                        <a:t>RF</a:t>
                      </a:r>
                    </a:p>
                  </a:txBody>
                  <a:tcPr anchor="ctr"/>
                </a:tc>
                <a:tc>
                  <a:txBody>
                    <a:bodyPr/>
                    <a:lstStyle/>
                    <a:p>
                      <a:pPr algn="r" fontAlgn="ctr"/>
                      <a:r>
                        <a:rPr lang="en-IN" dirty="0" smtClean="0">
                          <a:effectLst/>
                        </a:rPr>
                        <a:t>0.757</a:t>
                      </a:r>
                      <a:endParaRPr lang="en-IN" dirty="0">
                        <a:effectLst/>
                      </a:endParaRPr>
                    </a:p>
                  </a:txBody>
                  <a:tcPr anchor="ctr"/>
                </a:tc>
                <a:tc>
                  <a:txBody>
                    <a:bodyPr/>
                    <a:lstStyle/>
                    <a:p>
                      <a:pPr algn="r" fontAlgn="ctr"/>
                      <a:r>
                        <a:rPr lang="en-IN" dirty="0" smtClean="0">
                          <a:effectLst/>
                        </a:rPr>
                        <a:t>0.242</a:t>
                      </a:r>
                      <a:endParaRPr lang="en-IN" dirty="0">
                        <a:effectLst/>
                      </a:endParaRPr>
                    </a:p>
                  </a:txBody>
                  <a:tcPr anchor="ctr"/>
                </a:tc>
                <a:tc>
                  <a:txBody>
                    <a:bodyPr/>
                    <a:lstStyle/>
                    <a:p>
                      <a:pPr algn="r" fontAlgn="ctr"/>
                      <a:r>
                        <a:rPr lang="en-IN" dirty="0" smtClean="0">
                          <a:effectLst/>
                        </a:rPr>
                        <a:t>0.042</a:t>
                      </a:r>
                      <a:endParaRPr lang="en-IN" dirty="0">
                        <a:effectLst/>
                      </a:endParaRPr>
                    </a:p>
                  </a:txBody>
                  <a:tcPr anchor="ctr"/>
                </a:tc>
              </a:tr>
              <a:tr h="394979">
                <a:tc>
                  <a:txBody>
                    <a:bodyPr/>
                    <a:lstStyle/>
                    <a:p>
                      <a:pPr algn="ctr"/>
                      <a:r>
                        <a:rPr lang="en-IN" dirty="0" smtClean="0"/>
                        <a:t>LR</a:t>
                      </a:r>
                      <a:endParaRPr lang="en-IN" dirty="0"/>
                    </a:p>
                  </a:txBody>
                  <a:tcPr/>
                </a:tc>
                <a:tc>
                  <a:txBody>
                    <a:bodyPr/>
                    <a:lstStyle/>
                    <a:p>
                      <a:r>
                        <a:rPr lang="en-IN" dirty="0" smtClean="0"/>
                        <a:t>       0.115</a:t>
                      </a:r>
                      <a:endParaRPr lang="en-IN" dirty="0"/>
                    </a:p>
                  </a:txBody>
                  <a:tcPr/>
                </a:tc>
                <a:tc>
                  <a:txBody>
                    <a:bodyPr/>
                    <a:lstStyle/>
                    <a:p>
                      <a:r>
                        <a:rPr lang="en-IN" dirty="0" smtClean="0"/>
                        <a:t>       0.885</a:t>
                      </a:r>
                      <a:endParaRPr lang="en-IN" dirty="0"/>
                    </a:p>
                  </a:txBody>
                  <a:tcPr/>
                </a:tc>
                <a:tc>
                  <a:txBody>
                    <a:bodyPr/>
                    <a:lstStyle/>
                    <a:p>
                      <a:r>
                        <a:rPr lang="en-IN" dirty="0" smtClean="0"/>
                        <a:t>         -</a:t>
                      </a:r>
                      <a:endParaRPr lang="en-IN" dirty="0"/>
                    </a:p>
                  </a:txBody>
                  <a:tcPr/>
                </a:tc>
              </a:tr>
            </a:tbl>
          </a:graphicData>
        </a:graphic>
      </p:graphicFrame>
    </p:spTree>
    <p:extLst>
      <p:ext uri="{BB962C8B-B14F-4D97-AF65-F5344CB8AC3E}">
        <p14:creationId xmlns:p14="http://schemas.microsoft.com/office/powerpoint/2010/main" val="3839793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77000"/>
          </a:xfrm>
        </p:spPr>
        <p:txBody>
          <a:bodyPr>
            <a:normAutofit fontScale="62500" lnSpcReduction="20000"/>
          </a:bodyPr>
          <a:lstStyle/>
          <a:p>
            <a:pPr marL="0" indent="0">
              <a:buNone/>
            </a:pPr>
            <a:r>
              <a:rPr lang="en-IN" sz="2800" dirty="0" smtClean="0"/>
              <a:t>Preparing the model (SQRT -Transformation)</a:t>
            </a:r>
          </a:p>
          <a:p>
            <a:pPr marL="0" indent="0">
              <a:buNone/>
            </a:pPr>
            <a:endParaRPr lang="en-IN" sz="2800" dirty="0" smtClean="0"/>
          </a:p>
          <a:p>
            <a:r>
              <a:rPr lang="en-IN" sz="2400" dirty="0" smtClean="0"/>
              <a:t>In running models(except Linear </a:t>
            </a:r>
            <a:r>
              <a:rPr lang="en-IN" sz="2400" dirty="0" err="1" smtClean="0"/>
              <a:t>Regressor</a:t>
            </a:r>
            <a:r>
              <a:rPr lang="en-IN" sz="2400" dirty="0" smtClean="0"/>
              <a:t>) with default parameters, we run it with only 50000 samples out of 5 lakh variables. This is done to save time.</a:t>
            </a:r>
          </a:p>
          <a:p>
            <a:r>
              <a:rPr lang="en-US" sz="2400" dirty="0"/>
              <a:t>We select </a:t>
            </a:r>
            <a:r>
              <a:rPr lang="en-US" sz="2400" dirty="0" smtClean="0"/>
              <a:t>RF from </a:t>
            </a:r>
            <a:r>
              <a:rPr lang="en-US" sz="2400" dirty="0"/>
              <a:t>above model results  because its showing reliable results on accuracy score K-fold </a:t>
            </a:r>
            <a:r>
              <a:rPr lang="en-US" sz="2400" dirty="0" smtClean="0"/>
              <a:t>test</a:t>
            </a:r>
            <a:r>
              <a:rPr lang="en-IN" sz="2400" dirty="0" smtClean="0"/>
              <a:t>.</a:t>
            </a:r>
          </a:p>
          <a:p>
            <a:r>
              <a:rPr lang="en-IN" sz="2400" dirty="0" smtClean="0"/>
              <a:t>We tested RF with entire population to get best accuracy score. Before running the RF model multicollinearity columns were removed </a:t>
            </a:r>
          </a:p>
          <a:p>
            <a:pPr marL="0" indent="0">
              <a:buNone/>
            </a:pPr>
            <a:endParaRPr lang="en-IN" sz="2200" dirty="0" smtClean="0"/>
          </a:p>
          <a:p>
            <a:pPr marL="0" indent="0">
              <a:buNone/>
            </a:pPr>
            <a:r>
              <a:rPr lang="en-IN" sz="2200" dirty="0" smtClean="0"/>
              <a:t>    RF(Default Model)                                                                                     RF(SQRT Variables)                                                                                                </a:t>
            </a:r>
          </a:p>
          <a:p>
            <a:pPr marL="0" indent="0">
              <a:buNone/>
            </a:pPr>
            <a:endParaRPr lang="en-IN" sz="2200" dirty="0"/>
          </a:p>
          <a:p>
            <a:pPr marL="0" indent="0">
              <a:buNone/>
            </a:pPr>
            <a:endParaRPr lang="en-IN" sz="2200" dirty="0" smtClean="0"/>
          </a:p>
          <a:p>
            <a:pPr marL="0" indent="0">
              <a:buNone/>
            </a:pPr>
            <a:endParaRPr lang="en-IN" sz="2200" dirty="0" smtClean="0"/>
          </a:p>
          <a:p>
            <a:pPr marL="0" indent="0">
              <a:buNone/>
            </a:pPr>
            <a:endParaRPr lang="en-IN" sz="2200" dirty="0"/>
          </a:p>
          <a:p>
            <a:pPr marL="0" indent="0">
              <a:buNone/>
            </a:pPr>
            <a:endParaRPr lang="en-IN" sz="2200" dirty="0" smtClean="0"/>
          </a:p>
          <a:p>
            <a:pPr marL="0" indent="0">
              <a:buNone/>
            </a:pPr>
            <a:endParaRPr lang="en-IN" sz="2200" dirty="0" smtClean="0"/>
          </a:p>
          <a:p>
            <a:pPr marL="0" indent="0">
              <a:buNone/>
            </a:pPr>
            <a:r>
              <a:rPr lang="en-IN" sz="2200" dirty="0" smtClean="0"/>
              <a:t>   RF(SQRT </a:t>
            </a:r>
            <a:r>
              <a:rPr lang="en-IN" sz="2200" dirty="0"/>
              <a:t>Variables-Best N estimators</a:t>
            </a:r>
            <a:r>
              <a:rPr lang="en-IN" sz="2200" dirty="0" smtClean="0"/>
              <a:t>)                                                    </a:t>
            </a:r>
            <a:r>
              <a:rPr lang="en-IN" sz="2200" dirty="0" err="1" smtClean="0"/>
              <a:t>Adaboost</a:t>
            </a:r>
            <a:r>
              <a:rPr lang="en-IN" sz="2200" dirty="0" smtClean="0"/>
              <a:t> </a:t>
            </a:r>
            <a:r>
              <a:rPr lang="en-IN" sz="2200" dirty="0" err="1" smtClean="0"/>
              <a:t>Regressor</a:t>
            </a:r>
            <a:r>
              <a:rPr lang="en-IN" sz="2200" dirty="0" smtClean="0"/>
              <a:t>(Base Estimator- RF)</a:t>
            </a:r>
            <a:endParaRPr lang="en-IN" sz="2200" dirty="0"/>
          </a:p>
          <a:p>
            <a:pPr marL="0" indent="0">
              <a:buNone/>
            </a:pPr>
            <a:endParaRPr lang="en-IN" sz="2200" dirty="0" smtClean="0"/>
          </a:p>
          <a:p>
            <a:pPr marL="0" indent="0">
              <a:buNone/>
            </a:pPr>
            <a:endParaRPr lang="en-IN" sz="2200" dirty="0"/>
          </a:p>
          <a:p>
            <a:pPr marL="0" indent="0">
              <a:buNone/>
            </a:pPr>
            <a:endParaRPr lang="en-IN" sz="2200" dirty="0"/>
          </a:p>
          <a:p>
            <a:pPr marL="0" indent="0">
              <a:buNone/>
            </a:pPr>
            <a:endParaRPr lang="en-IN" sz="2200" dirty="0" smtClean="0"/>
          </a:p>
          <a:p>
            <a:pPr marL="0" indent="0">
              <a:buNone/>
            </a:pPr>
            <a:endParaRPr lang="en-IN" sz="2200" dirty="0"/>
          </a:p>
          <a:p>
            <a:pPr marL="0" indent="0">
              <a:buNone/>
            </a:pPr>
            <a:endParaRPr lang="en-IN" sz="2200" dirty="0" smtClean="0"/>
          </a:p>
          <a:p>
            <a:pPr marL="0" indent="0">
              <a:buNone/>
            </a:pPr>
            <a:r>
              <a:rPr lang="en-IN" sz="2200" dirty="0" smtClean="0"/>
              <a:t>   Model applied to Extreme Outliers (15 million to 1162 million)</a:t>
            </a:r>
          </a:p>
          <a:p>
            <a:pPr marL="0" indent="0">
              <a:buNone/>
            </a:pPr>
            <a:r>
              <a:rPr lang="en-IN" sz="2200" dirty="0" smtClean="0"/>
              <a:t>   RF(Best N estimators)                                                                                </a:t>
            </a:r>
            <a:r>
              <a:rPr lang="en-IN" sz="2200" dirty="0" err="1" smtClean="0"/>
              <a:t>Adaboost</a:t>
            </a:r>
            <a:r>
              <a:rPr lang="en-IN" sz="2200" dirty="0" smtClean="0"/>
              <a:t> </a:t>
            </a:r>
            <a:r>
              <a:rPr lang="en-IN" sz="2200" dirty="0" err="1" smtClean="0"/>
              <a:t>Regressor</a:t>
            </a:r>
            <a:r>
              <a:rPr lang="en-IN" sz="2200" dirty="0"/>
              <a:t> (Base Estimator- RF)</a:t>
            </a:r>
            <a:endParaRPr lang="en-IN" sz="2200" dirty="0" smtClean="0"/>
          </a:p>
          <a:p>
            <a:pPr marL="0" indent="0">
              <a:buNone/>
            </a:pPr>
            <a:endParaRPr lang="en-IN" sz="2400" dirty="0" smtClean="0"/>
          </a:p>
          <a:p>
            <a:pPr marL="0" indent="0">
              <a:buNone/>
            </a:pPr>
            <a:r>
              <a:rPr lang="en-IN" sz="2400" dirty="0" smtClean="0"/>
              <a:t/>
            </a:r>
            <a:br>
              <a:rPr lang="en-IN" sz="2400" dirty="0" smtClean="0"/>
            </a:br>
            <a:endParaRPr lang="en-IN" sz="2400" dirty="0" smtClean="0"/>
          </a:p>
          <a:p>
            <a:pPr marL="0" indent="0">
              <a:buNone/>
            </a:pPr>
            <a:endParaRPr lang="en-IN" sz="2400" dirty="0" smtClean="0"/>
          </a:p>
          <a:p>
            <a:pPr marL="0" indent="0">
              <a:buNone/>
            </a:pPr>
            <a:endParaRPr lang="en-IN" sz="2800" dirty="0" smtClean="0"/>
          </a:p>
          <a:p>
            <a:pPr marL="0" indent="0">
              <a:buNone/>
            </a:pPr>
            <a:endParaRPr lang="en-IN" sz="2800" dirty="0" smtClean="0"/>
          </a:p>
          <a:p>
            <a:pPr marL="0" indent="0">
              <a:buNone/>
            </a:pPr>
            <a:endParaRPr lang="en-IN" dirty="0" smtClean="0"/>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867806631"/>
              </p:ext>
            </p:extLst>
          </p:nvPr>
        </p:nvGraphicFramePr>
        <p:xfrm>
          <a:off x="685800" y="2605238"/>
          <a:ext cx="3200400" cy="679450"/>
        </p:xfrm>
        <a:graphic>
          <a:graphicData uri="http://schemas.openxmlformats.org/drawingml/2006/table">
            <a:tbl>
              <a:tblPr firstRow="1" bandRow="1">
                <a:tableStyleId>{5C22544A-7EE6-4342-B048-85BDC9FD1C3A}</a:tableStyleId>
              </a:tblPr>
              <a:tblGrid>
                <a:gridCol w="1066800"/>
                <a:gridCol w="1066800"/>
                <a:gridCol w="1066800"/>
              </a:tblGrid>
              <a:tr h="313690">
                <a:tc>
                  <a:txBody>
                    <a:bodyPr/>
                    <a:lstStyle/>
                    <a:p>
                      <a:r>
                        <a:rPr lang="en-IN" sz="1400" dirty="0" smtClean="0"/>
                        <a:t>R Score</a:t>
                      </a:r>
                      <a:endParaRPr lang="en-IN" sz="1400" dirty="0"/>
                    </a:p>
                  </a:txBody>
                  <a:tcPr/>
                </a:tc>
                <a:tc>
                  <a:txBody>
                    <a:bodyPr/>
                    <a:lstStyle/>
                    <a:p>
                      <a:r>
                        <a:rPr lang="en-IN" sz="1400" dirty="0" smtClean="0"/>
                        <a:t>Bias Error</a:t>
                      </a:r>
                      <a:endParaRPr lang="en-IN" sz="1400" dirty="0"/>
                    </a:p>
                  </a:txBody>
                  <a:tcPr/>
                </a:tc>
                <a:tc>
                  <a:txBody>
                    <a:bodyPr/>
                    <a:lstStyle/>
                    <a:p>
                      <a:r>
                        <a:rPr lang="en-IN" sz="1400" dirty="0" err="1" smtClean="0"/>
                        <a:t>Var_Error</a:t>
                      </a:r>
                      <a:endParaRPr lang="en-IN" sz="1400" dirty="0"/>
                    </a:p>
                  </a:txBody>
                  <a:tcPr/>
                </a:tc>
              </a:tr>
              <a:tr h="313690">
                <a:tc>
                  <a:txBody>
                    <a:bodyPr/>
                    <a:lstStyle/>
                    <a:p>
                      <a:r>
                        <a:rPr lang="en-IN" dirty="0" smtClean="0"/>
                        <a:t>0.7277</a:t>
                      </a:r>
                      <a:endParaRPr lang="en-IN" dirty="0"/>
                    </a:p>
                  </a:txBody>
                  <a:tcPr/>
                </a:tc>
                <a:tc>
                  <a:txBody>
                    <a:bodyPr/>
                    <a:lstStyle/>
                    <a:p>
                      <a:r>
                        <a:rPr lang="en-IN" dirty="0" smtClean="0"/>
                        <a:t>0.272</a:t>
                      </a:r>
                      <a:endParaRPr lang="en-IN" dirty="0"/>
                    </a:p>
                  </a:txBody>
                  <a:tcPr/>
                </a:tc>
                <a:tc>
                  <a:txBody>
                    <a:bodyPr/>
                    <a:lstStyle/>
                    <a:p>
                      <a:r>
                        <a:rPr lang="en-IN" dirty="0" smtClean="0"/>
                        <a:t>0.0435</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6886007"/>
              </p:ext>
            </p:extLst>
          </p:nvPr>
        </p:nvGraphicFramePr>
        <p:xfrm>
          <a:off x="685800" y="4191000"/>
          <a:ext cx="3200400" cy="679450"/>
        </p:xfrm>
        <a:graphic>
          <a:graphicData uri="http://schemas.openxmlformats.org/drawingml/2006/table">
            <a:tbl>
              <a:tblPr firstRow="1" bandRow="1">
                <a:tableStyleId>{5C22544A-7EE6-4342-B048-85BDC9FD1C3A}</a:tableStyleId>
              </a:tblPr>
              <a:tblGrid>
                <a:gridCol w="1066800"/>
                <a:gridCol w="1066800"/>
                <a:gridCol w="1066800"/>
              </a:tblGrid>
              <a:tr h="313690">
                <a:tc>
                  <a:txBody>
                    <a:bodyPr/>
                    <a:lstStyle/>
                    <a:p>
                      <a:r>
                        <a:rPr lang="en-IN" sz="1400" dirty="0" smtClean="0"/>
                        <a:t>R Score</a:t>
                      </a:r>
                      <a:endParaRPr lang="en-IN" sz="1400" dirty="0"/>
                    </a:p>
                  </a:txBody>
                  <a:tcPr/>
                </a:tc>
                <a:tc>
                  <a:txBody>
                    <a:bodyPr/>
                    <a:lstStyle/>
                    <a:p>
                      <a:r>
                        <a:rPr lang="en-IN" sz="1400" dirty="0" smtClean="0"/>
                        <a:t>Bias Error</a:t>
                      </a:r>
                      <a:endParaRPr lang="en-IN" sz="1400" dirty="0"/>
                    </a:p>
                  </a:txBody>
                  <a:tcPr/>
                </a:tc>
                <a:tc>
                  <a:txBody>
                    <a:bodyPr/>
                    <a:lstStyle/>
                    <a:p>
                      <a:r>
                        <a:rPr lang="en-IN" sz="1400" dirty="0" err="1" smtClean="0"/>
                        <a:t>Var_Error</a:t>
                      </a:r>
                      <a:endParaRPr lang="en-IN" sz="1400" dirty="0"/>
                    </a:p>
                  </a:txBody>
                  <a:tcPr/>
                </a:tc>
              </a:tr>
              <a:tr h="3136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0.8672</a:t>
                      </a:r>
                    </a:p>
                  </a:txBody>
                  <a:tcPr/>
                </a:tc>
                <a:tc>
                  <a:txBody>
                    <a:bodyPr/>
                    <a:lstStyle/>
                    <a:p>
                      <a:r>
                        <a:rPr lang="en-IN" dirty="0" smtClean="0"/>
                        <a:t>0.13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0.0055</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46160474"/>
              </p:ext>
            </p:extLst>
          </p:nvPr>
        </p:nvGraphicFramePr>
        <p:xfrm>
          <a:off x="5346030" y="4198219"/>
          <a:ext cx="3200400" cy="679450"/>
        </p:xfrm>
        <a:graphic>
          <a:graphicData uri="http://schemas.openxmlformats.org/drawingml/2006/table">
            <a:tbl>
              <a:tblPr firstRow="1" bandRow="1">
                <a:tableStyleId>{5C22544A-7EE6-4342-B048-85BDC9FD1C3A}</a:tableStyleId>
              </a:tblPr>
              <a:tblGrid>
                <a:gridCol w="1066800"/>
                <a:gridCol w="1066800"/>
                <a:gridCol w="1066800"/>
              </a:tblGrid>
              <a:tr h="313690">
                <a:tc>
                  <a:txBody>
                    <a:bodyPr/>
                    <a:lstStyle/>
                    <a:p>
                      <a:r>
                        <a:rPr lang="en-IN" sz="1400" dirty="0" smtClean="0"/>
                        <a:t>R Score</a:t>
                      </a:r>
                      <a:endParaRPr lang="en-IN" sz="1400" dirty="0"/>
                    </a:p>
                  </a:txBody>
                  <a:tcPr/>
                </a:tc>
                <a:tc>
                  <a:txBody>
                    <a:bodyPr/>
                    <a:lstStyle/>
                    <a:p>
                      <a:r>
                        <a:rPr lang="en-IN" sz="1400" dirty="0" smtClean="0"/>
                        <a:t>Bias Error</a:t>
                      </a:r>
                      <a:endParaRPr lang="en-IN" sz="1400" dirty="0"/>
                    </a:p>
                  </a:txBody>
                  <a:tcPr/>
                </a:tc>
                <a:tc>
                  <a:txBody>
                    <a:bodyPr/>
                    <a:lstStyle/>
                    <a:p>
                      <a:r>
                        <a:rPr lang="en-IN" sz="1400" dirty="0" err="1" smtClean="0"/>
                        <a:t>Var_Error</a:t>
                      </a:r>
                      <a:endParaRPr lang="en-IN" sz="1400" dirty="0"/>
                    </a:p>
                  </a:txBody>
                  <a:tcPr/>
                </a:tc>
              </a:tr>
              <a:tr h="313690">
                <a:tc>
                  <a:txBody>
                    <a:bodyPr/>
                    <a:lstStyle/>
                    <a:p>
                      <a:r>
                        <a:rPr lang="en-IN" dirty="0" smtClean="0"/>
                        <a:t>0.886</a:t>
                      </a:r>
                      <a:endParaRPr lang="en-IN" dirty="0"/>
                    </a:p>
                  </a:txBody>
                  <a:tcPr/>
                </a:tc>
                <a:tc>
                  <a:txBody>
                    <a:bodyPr/>
                    <a:lstStyle/>
                    <a:p>
                      <a:r>
                        <a:rPr lang="en-IN" dirty="0" smtClean="0"/>
                        <a:t>0.114</a:t>
                      </a:r>
                      <a:endParaRPr lang="en-IN" dirty="0"/>
                    </a:p>
                  </a:txBody>
                  <a:tcPr/>
                </a:tc>
                <a:tc>
                  <a:txBody>
                    <a:bodyPr/>
                    <a:lstStyle/>
                    <a:p>
                      <a:r>
                        <a:rPr lang="en-IN" dirty="0" smtClean="0"/>
                        <a:t>0.044</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31215001"/>
              </p:ext>
            </p:extLst>
          </p:nvPr>
        </p:nvGraphicFramePr>
        <p:xfrm>
          <a:off x="5346030" y="2553888"/>
          <a:ext cx="3200400" cy="730800"/>
        </p:xfrm>
        <a:graphic>
          <a:graphicData uri="http://schemas.openxmlformats.org/drawingml/2006/table">
            <a:tbl>
              <a:tblPr firstRow="1" bandRow="1">
                <a:tableStyleId>{5C22544A-7EE6-4342-B048-85BDC9FD1C3A}</a:tableStyleId>
              </a:tblPr>
              <a:tblGrid>
                <a:gridCol w="1066800"/>
                <a:gridCol w="1066800"/>
                <a:gridCol w="1066800"/>
              </a:tblGrid>
              <a:tr h="337397">
                <a:tc>
                  <a:txBody>
                    <a:bodyPr/>
                    <a:lstStyle/>
                    <a:p>
                      <a:r>
                        <a:rPr lang="en-IN" sz="1400" dirty="0" smtClean="0"/>
                        <a:t>R Score</a:t>
                      </a:r>
                      <a:endParaRPr lang="en-IN" sz="1400" dirty="0"/>
                    </a:p>
                  </a:txBody>
                  <a:tcPr/>
                </a:tc>
                <a:tc>
                  <a:txBody>
                    <a:bodyPr/>
                    <a:lstStyle/>
                    <a:p>
                      <a:r>
                        <a:rPr lang="en-IN" sz="1400" dirty="0" smtClean="0"/>
                        <a:t> Bias Error</a:t>
                      </a:r>
                      <a:endParaRPr lang="en-IN" sz="1400" dirty="0"/>
                    </a:p>
                  </a:txBody>
                  <a:tcPr/>
                </a:tc>
                <a:tc>
                  <a:txBody>
                    <a:bodyPr/>
                    <a:lstStyle/>
                    <a:p>
                      <a:r>
                        <a:rPr lang="en-IN" sz="1400" dirty="0" err="1" smtClean="0"/>
                        <a:t>Var_Error</a:t>
                      </a:r>
                      <a:endParaRPr lang="en-IN" sz="1400" dirty="0"/>
                    </a:p>
                  </a:txBody>
                  <a:tcPr/>
                </a:tc>
              </a:tr>
              <a:tr h="393403">
                <a:tc>
                  <a:txBody>
                    <a:bodyPr/>
                    <a:lstStyle/>
                    <a:p>
                      <a:r>
                        <a:rPr lang="en-IN" dirty="0" smtClean="0"/>
                        <a:t>0.8699</a:t>
                      </a:r>
                      <a:endParaRPr lang="en-IN" dirty="0"/>
                    </a:p>
                  </a:txBody>
                  <a:tcPr/>
                </a:tc>
                <a:tc>
                  <a:txBody>
                    <a:bodyPr/>
                    <a:lstStyle/>
                    <a:p>
                      <a:r>
                        <a:rPr lang="en-IN" dirty="0" smtClean="0"/>
                        <a:t>0.132</a:t>
                      </a:r>
                      <a:endParaRPr lang="en-IN" dirty="0"/>
                    </a:p>
                  </a:txBody>
                  <a:tcPr/>
                </a:tc>
                <a:tc>
                  <a:txBody>
                    <a:bodyPr/>
                    <a:lstStyle/>
                    <a:p>
                      <a:r>
                        <a:rPr lang="en-IN" dirty="0" smtClean="0"/>
                        <a:t>0.045</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47223297"/>
              </p:ext>
            </p:extLst>
          </p:nvPr>
        </p:nvGraphicFramePr>
        <p:xfrm>
          <a:off x="657726" y="5791200"/>
          <a:ext cx="3200400" cy="679450"/>
        </p:xfrm>
        <a:graphic>
          <a:graphicData uri="http://schemas.openxmlformats.org/drawingml/2006/table">
            <a:tbl>
              <a:tblPr firstRow="1" bandRow="1">
                <a:tableStyleId>{5C22544A-7EE6-4342-B048-85BDC9FD1C3A}</a:tableStyleId>
              </a:tblPr>
              <a:tblGrid>
                <a:gridCol w="1066800"/>
                <a:gridCol w="1066800"/>
                <a:gridCol w="1066800"/>
              </a:tblGrid>
              <a:tr h="313690">
                <a:tc>
                  <a:txBody>
                    <a:bodyPr/>
                    <a:lstStyle/>
                    <a:p>
                      <a:r>
                        <a:rPr lang="en-IN" sz="1400" dirty="0" smtClean="0"/>
                        <a:t>R Score</a:t>
                      </a:r>
                      <a:endParaRPr lang="en-IN" sz="1400" dirty="0"/>
                    </a:p>
                  </a:txBody>
                  <a:tcPr/>
                </a:tc>
                <a:tc>
                  <a:txBody>
                    <a:bodyPr/>
                    <a:lstStyle/>
                    <a:p>
                      <a:r>
                        <a:rPr lang="en-IN" sz="1400" dirty="0" smtClean="0"/>
                        <a:t>Bias Error</a:t>
                      </a:r>
                      <a:endParaRPr lang="en-IN" sz="1400" dirty="0"/>
                    </a:p>
                  </a:txBody>
                  <a:tcPr/>
                </a:tc>
                <a:tc>
                  <a:txBody>
                    <a:bodyPr/>
                    <a:lstStyle/>
                    <a:p>
                      <a:r>
                        <a:rPr lang="en-IN" sz="1400" dirty="0" err="1" smtClean="0"/>
                        <a:t>Var_Error</a:t>
                      </a:r>
                      <a:endParaRPr lang="en-IN" sz="1400" dirty="0"/>
                    </a:p>
                  </a:txBody>
                  <a:tcPr/>
                </a:tc>
              </a:tr>
              <a:tr h="3136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0.8181</a:t>
                      </a:r>
                    </a:p>
                  </a:txBody>
                  <a:tcPr/>
                </a:tc>
                <a:tc>
                  <a:txBody>
                    <a:bodyPr/>
                    <a:lstStyle/>
                    <a:p>
                      <a:r>
                        <a:rPr lang="en-IN" dirty="0" smtClean="0"/>
                        <a:t>0.181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0.024</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54460935"/>
              </p:ext>
            </p:extLst>
          </p:nvPr>
        </p:nvGraphicFramePr>
        <p:xfrm>
          <a:off x="5374104" y="5791200"/>
          <a:ext cx="3172326" cy="679450"/>
        </p:xfrm>
        <a:graphic>
          <a:graphicData uri="http://schemas.openxmlformats.org/drawingml/2006/table">
            <a:tbl>
              <a:tblPr firstRow="1" bandRow="1">
                <a:tableStyleId>{5C22544A-7EE6-4342-B048-85BDC9FD1C3A}</a:tableStyleId>
              </a:tblPr>
              <a:tblGrid>
                <a:gridCol w="1057442"/>
                <a:gridCol w="1057442"/>
                <a:gridCol w="1057442"/>
              </a:tblGrid>
              <a:tr h="313690">
                <a:tc>
                  <a:txBody>
                    <a:bodyPr/>
                    <a:lstStyle/>
                    <a:p>
                      <a:r>
                        <a:rPr lang="en-IN" sz="1400" dirty="0" smtClean="0"/>
                        <a:t>R Score</a:t>
                      </a:r>
                      <a:endParaRPr lang="en-IN" sz="1400" dirty="0"/>
                    </a:p>
                  </a:txBody>
                  <a:tcPr/>
                </a:tc>
                <a:tc>
                  <a:txBody>
                    <a:bodyPr/>
                    <a:lstStyle/>
                    <a:p>
                      <a:r>
                        <a:rPr lang="en-IN" sz="1400" dirty="0" smtClean="0"/>
                        <a:t>Bias Error</a:t>
                      </a:r>
                      <a:endParaRPr lang="en-IN" sz="1400" dirty="0"/>
                    </a:p>
                  </a:txBody>
                  <a:tcPr/>
                </a:tc>
                <a:tc>
                  <a:txBody>
                    <a:bodyPr/>
                    <a:lstStyle/>
                    <a:p>
                      <a:r>
                        <a:rPr lang="en-IN" sz="1400" dirty="0" err="1" smtClean="0"/>
                        <a:t>Var_Error</a:t>
                      </a:r>
                      <a:endParaRPr lang="en-IN" sz="1400" dirty="0"/>
                    </a:p>
                  </a:txBody>
                  <a:tcPr/>
                </a:tc>
              </a:tr>
              <a:tr h="313690">
                <a:tc>
                  <a:txBody>
                    <a:bodyPr/>
                    <a:lstStyle/>
                    <a:p>
                      <a:r>
                        <a:rPr lang="en-IN" dirty="0" smtClean="0"/>
                        <a:t>0.856</a:t>
                      </a:r>
                      <a:endParaRPr lang="en-IN" dirty="0"/>
                    </a:p>
                  </a:txBody>
                  <a:tcPr/>
                </a:tc>
                <a:tc>
                  <a:txBody>
                    <a:bodyPr/>
                    <a:lstStyle/>
                    <a:p>
                      <a:r>
                        <a:rPr lang="en-IN" dirty="0" smtClean="0"/>
                        <a:t>0.144</a:t>
                      </a:r>
                      <a:endParaRPr lang="en-IN" dirty="0"/>
                    </a:p>
                  </a:txBody>
                  <a:tcPr/>
                </a:tc>
                <a:tc>
                  <a:txBody>
                    <a:bodyPr/>
                    <a:lstStyle/>
                    <a:p>
                      <a:r>
                        <a:rPr lang="en-IN" dirty="0" smtClean="0"/>
                        <a:t>0.044</a:t>
                      </a:r>
                      <a:endParaRPr lang="en-IN" dirty="0"/>
                    </a:p>
                  </a:txBody>
                  <a:tcPr/>
                </a:tc>
              </a:tr>
            </a:tbl>
          </a:graphicData>
        </a:graphic>
      </p:graphicFrame>
    </p:spTree>
    <p:extLst>
      <p:ext uri="{BB962C8B-B14F-4D97-AF65-F5344CB8AC3E}">
        <p14:creationId xmlns:p14="http://schemas.microsoft.com/office/powerpoint/2010/main" val="851211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838200"/>
          </a:xfrm>
        </p:spPr>
        <p:txBody>
          <a:bodyPr>
            <a:normAutofit/>
          </a:bodyPr>
          <a:lstStyle/>
          <a:p>
            <a:r>
              <a:rPr lang="en-IN" dirty="0" err="1" smtClean="0"/>
              <a:t>Regressor</a:t>
            </a:r>
            <a:r>
              <a:rPr lang="en-IN" dirty="0" smtClean="0"/>
              <a:t>(Log Transformation)</a:t>
            </a:r>
            <a:endParaRPr lang="en-IN" dirty="0"/>
          </a:p>
        </p:txBody>
      </p:sp>
      <p:graphicFrame>
        <p:nvGraphicFramePr>
          <p:cNvPr id="4" name="Content Placeholder 3"/>
          <p:cNvGraphicFramePr>
            <a:graphicFrameLocks noGrp="1"/>
          </p:cNvGraphicFramePr>
          <p:nvPr>
            <p:ph idx="1"/>
            <p:extLst/>
          </p:nvPr>
        </p:nvGraphicFramePr>
        <p:xfrm>
          <a:off x="685800" y="2971800"/>
          <a:ext cx="8229600" cy="3657600"/>
        </p:xfrm>
        <a:graphic>
          <a:graphicData uri="http://schemas.openxmlformats.org/drawingml/2006/table">
            <a:tbl>
              <a:tblPr firstRow="1" bandRow="1">
                <a:tableStyleId>{5C22544A-7EE6-4342-B048-85BDC9FD1C3A}</a:tableStyleId>
              </a:tblPr>
              <a:tblGrid>
                <a:gridCol w="1959429"/>
                <a:gridCol w="2155371"/>
                <a:gridCol w="2057400"/>
                <a:gridCol w="2057400"/>
              </a:tblGrid>
              <a:tr h="609600">
                <a:tc>
                  <a:txBody>
                    <a:bodyPr/>
                    <a:lstStyle/>
                    <a:p>
                      <a:r>
                        <a:rPr lang="en-IN" dirty="0" smtClean="0"/>
                        <a:t>    Model</a:t>
                      </a:r>
                      <a:endParaRPr lang="en-IN" dirty="0"/>
                    </a:p>
                  </a:txBody>
                  <a:tcPr/>
                </a:tc>
                <a:tc>
                  <a:txBody>
                    <a:bodyPr/>
                    <a:lstStyle/>
                    <a:p>
                      <a:r>
                        <a:rPr lang="en-IN" dirty="0" smtClean="0"/>
                        <a:t>  R2 Score</a:t>
                      </a:r>
                      <a:endParaRPr lang="en-IN" dirty="0"/>
                    </a:p>
                  </a:txBody>
                  <a:tcPr/>
                </a:tc>
                <a:tc>
                  <a:txBody>
                    <a:bodyPr/>
                    <a:lstStyle/>
                    <a:p>
                      <a:r>
                        <a:rPr lang="en-IN" dirty="0" smtClean="0"/>
                        <a:t>  Train Score</a:t>
                      </a:r>
                      <a:endParaRPr lang="en-IN" dirty="0"/>
                    </a:p>
                  </a:txBody>
                  <a:tcPr/>
                </a:tc>
                <a:tc>
                  <a:txBody>
                    <a:bodyPr/>
                    <a:lstStyle/>
                    <a:p>
                      <a:r>
                        <a:rPr lang="en-IN" dirty="0" smtClean="0"/>
                        <a:t>  Test Score</a:t>
                      </a:r>
                      <a:endParaRPr lang="en-IN" dirty="0"/>
                    </a:p>
                  </a:txBody>
                  <a:tcPr/>
                </a:tc>
              </a:tr>
              <a:tr h="609600">
                <a:tc>
                  <a:txBody>
                    <a:bodyPr/>
                    <a:lstStyle/>
                    <a:p>
                      <a:r>
                        <a:rPr lang="en-IN" dirty="0" err="1" smtClean="0"/>
                        <a:t>LinearRegression</a:t>
                      </a:r>
                      <a:endParaRPr lang="en-IN" dirty="0"/>
                    </a:p>
                  </a:txBody>
                  <a:tcPr/>
                </a:tc>
                <a:tc>
                  <a:txBody>
                    <a:bodyPr/>
                    <a:lstStyle/>
                    <a:p>
                      <a:r>
                        <a:rPr lang="en-IN" dirty="0" smtClean="0"/>
                        <a:t>0.56</a:t>
                      </a:r>
                      <a:endParaRPr lang="en-IN" dirty="0"/>
                    </a:p>
                  </a:txBody>
                  <a:tcPr/>
                </a:tc>
                <a:tc>
                  <a:txBody>
                    <a:bodyPr/>
                    <a:lstStyle/>
                    <a:p>
                      <a:r>
                        <a:rPr lang="en-IN" dirty="0" smtClean="0"/>
                        <a:t>0.56</a:t>
                      </a:r>
                      <a:endParaRPr lang="en-IN" dirty="0"/>
                    </a:p>
                  </a:txBody>
                  <a:tcPr/>
                </a:tc>
                <a:tc>
                  <a:txBody>
                    <a:bodyPr/>
                    <a:lstStyle/>
                    <a:p>
                      <a:r>
                        <a:rPr lang="en-IN" dirty="0" smtClean="0"/>
                        <a:t>0.56</a:t>
                      </a:r>
                      <a:endParaRPr lang="en-IN" dirty="0"/>
                    </a:p>
                  </a:txBody>
                  <a:tcPr/>
                </a:tc>
              </a:tr>
              <a:tr h="609600">
                <a:tc>
                  <a:txBody>
                    <a:bodyPr/>
                    <a:lstStyle/>
                    <a:p>
                      <a:r>
                        <a:rPr lang="en-IN" dirty="0" smtClean="0"/>
                        <a:t> </a:t>
                      </a:r>
                      <a:r>
                        <a:rPr lang="en-IN" sz="1800" b="0" i="0" kern="1200" dirty="0" smtClean="0">
                          <a:solidFill>
                            <a:schemeClr val="dk1"/>
                          </a:solidFill>
                          <a:effectLst/>
                          <a:latin typeface="+mn-lt"/>
                          <a:ea typeface="+mn-ea"/>
                          <a:cs typeface="+mn-cs"/>
                        </a:rPr>
                        <a:t>KNN</a:t>
                      </a:r>
                      <a:endParaRPr lang="en-IN" dirty="0"/>
                    </a:p>
                  </a:txBody>
                  <a:tcPr/>
                </a:tc>
                <a:tc>
                  <a:txBody>
                    <a:bodyPr/>
                    <a:lstStyle/>
                    <a:p>
                      <a:r>
                        <a:rPr lang="en-IN" sz="1800" b="0" i="0" kern="1200" dirty="0" smtClean="0">
                          <a:solidFill>
                            <a:schemeClr val="dk1"/>
                          </a:solidFill>
                          <a:effectLst/>
                          <a:latin typeface="+mn-lt"/>
                          <a:ea typeface="+mn-ea"/>
                          <a:cs typeface="+mn-cs"/>
                        </a:rPr>
                        <a:t>0.82</a:t>
                      </a:r>
                      <a:endParaRPr lang="en-IN" dirty="0"/>
                    </a:p>
                  </a:txBody>
                  <a:tcPr/>
                </a:tc>
                <a:tc>
                  <a:txBody>
                    <a:bodyPr/>
                    <a:lstStyle/>
                    <a:p>
                      <a:r>
                        <a:rPr lang="en-IN" dirty="0" smtClean="0"/>
                        <a:t> </a:t>
                      </a:r>
                      <a:r>
                        <a:rPr lang="en-IN" sz="1800" b="0" i="0" kern="1200" dirty="0" smtClean="0">
                          <a:solidFill>
                            <a:schemeClr val="dk1"/>
                          </a:solidFill>
                          <a:effectLst/>
                          <a:latin typeface="+mn-lt"/>
                          <a:ea typeface="+mn-ea"/>
                          <a:cs typeface="+mn-cs"/>
                        </a:rPr>
                        <a:t>0.88</a:t>
                      </a:r>
                      <a:endParaRPr lang="en-IN" dirty="0"/>
                    </a:p>
                  </a:txBody>
                  <a:tcPr/>
                </a:tc>
                <a:tc>
                  <a:txBody>
                    <a:bodyPr/>
                    <a:lstStyle/>
                    <a:p>
                      <a:r>
                        <a:rPr lang="en-IN" dirty="0" smtClean="0"/>
                        <a:t> </a:t>
                      </a:r>
                      <a:r>
                        <a:rPr lang="en-IN" sz="1800" b="0" i="0" kern="1200" dirty="0" smtClean="0">
                          <a:solidFill>
                            <a:schemeClr val="dk1"/>
                          </a:solidFill>
                          <a:effectLst/>
                          <a:latin typeface="+mn-lt"/>
                          <a:ea typeface="+mn-ea"/>
                          <a:cs typeface="+mn-cs"/>
                        </a:rPr>
                        <a:t>0.82</a:t>
                      </a:r>
                      <a:endParaRPr lang="en-IN" dirty="0"/>
                    </a:p>
                  </a:txBody>
                  <a:tcPr/>
                </a:tc>
              </a:tr>
              <a:tr h="609600">
                <a:tc>
                  <a:txBody>
                    <a:bodyPr/>
                    <a:lstStyle/>
                    <a:p>
                      <a:r>
                        <a:rPr lang="en-IN" dirty="0" smtClean="0"/>
                        <a:t> </a:t>
                      </a:r>
                      <a:r>
                        <a:rPr lang="en-IN" sz="1800" b="0" i="0" kern="1200" dirty="0" smtClean="0">
                          <a:solidFill>
                            <a:schemeClr val="dk1"/>
                          </a:solidFill>
                          <a:effectLst/>
                          <a:latin typeface="+mn-lt"/>
                          <a:ea typeface="+mn-ea"/>
                          <a:cs typeface="+mn-cs"/>
                        </a:rPr>
                        <a:t>DT</a:t>
                      </a:r>
                      <a:endParaRPr lang="en-IN" dirty="0"/>
                    </a:p>
                  </a:txBody>
                  <a:tcPr/>
                </a:tc>
                <a:tc>
                  <a:txBody>
                    <a:bodyPr/>
                    <a:lstStyle/>
                    <a:p>
                      <a:r>
                        <a:rPr lang="en-IN" sz="1800" b="0" i="0" kern="1200" dirty="0" smtClean="0">
                          <a:solidFill>
                            <a:schemeClr val="dk1"/>
                          </a:solidFill>
                          <a:effectLst/>
                          <a:latin typeface="+mn-lt"/>
                          <a:ea typeface="+mn-ea"/>
                          <a:cs typeface="+mn-cs"/>
                        </a:rPr>
                        <a:t>0.79</a:t>
                      </a:r>
                      <a:endParaRPr lang="en-IN" dirty="0"/>
                    </a:p>
                  </a:txBody>
                  <a:tcPr/>
                </a:tc>
                <a:tc>
                  <a:txBody>
                    <a:bodyPr/>
                    <a:lstStyle/>
                    <a:p>
                      <a:r>
                        <a:rPr lang="en-IN" sz="1800" b="0" i="0" kern="1200" dirty="0" smtClean="0">
                          <a:solidFill>
                            <a:schemeClr val="dk1"/>
                          </a:solidFill>
                          <a:effectLst/>
                          <a:latin typeface="+mn-lt"/>
                          <a:ea typeface="+mn-ea"/>
                          <a:cs typeface="+mn-cs"/>
                        </a:rPr>
                        <a:t>1.00</a:t>
                      </a:r>
                      <a:endParaRPr lang="en-IN" dirty="0"/>
                    </a:p>
                  </a:txBody>
                  <a:tcPr/>
                </a:tc>
                <a:tc>
                  <a:txBody>
                    <a:bodyPr/>
                    <a:lstStyle/>
                    <a:p>
                      <a:r>
                        <a:rPr lang="en-IN" sz="1800" b="0" i="0" kern="1200" dirty="0" smtClean="0">
                          <a:solidFill>
                            <a:schemeClr val="dk1"/>
                          </a:solidFill>
                          <a:effectLst/>
                          <a:latin typeface="+mn-lt"/>
                          <a:ea typeface="+mn-ea"/>
                          <a:cs typeface="+mn-cs"/>
                        </a:rPr>
                        <a:t>0.79</a:t>
                      </a:r>
                      <a:endParaRPr lang="en-IN" dirty="0"/>
                    </a:p>
                  </a:txBody>
                  <a:tcPr/>
                </a:tc>
              </a:tr>
              <a:tr h="609600">
                <a:tc>
                  <a:txBody>
                    <a:bodyPr/>
                    <a:lstStyle/>
                    <a:p>
                      <a:r>
                        <a:rPr lang="en-IN" sz="1800" b="0" i="0" kern="1200" dirty="0" smtClean="0">
                          <a:solidFill>
                            <a:schemeClr val="dk1"/>
                          </a:solidFill>
                          <a:effectLst/>
                          <a:latin typeface="+mn-lt"/>
                          <a:ea typeface="+mn-ea"/>
                          <a:cs typeface="+mn-cs"/>
                        </a:rPr>
                        <a:t>RF</a:t>
                      </a:r>
                      <a:endParaRPr lang="en-IN" dirty="0"/>
                    </a:p>
                  </a:txBody>
                  <a:tcPr/>
                </a:tc>
                <a:tc>
                  <a:txBody>
                    <a:bodyPr/>
                    <a:lstStyle/>
                    <a:p>
                      <a:r>
                        <a:rPr lang="en-IN" sz="1800" b="0" i="0" kern="1200" dirty="0" smtClean="0">
                          <a:solidFill>
                            <a:schemeClr val="dk1"/>
                          </a:solidFill>
                          <a:effectLst/>
                          <a:latin typeface="+mn-lt"/>
                          <a:ea typeface="+mn-ea"/>
                          <a:cs typeface="+mn-cs"/>
                        </a:rPr>
                        <a:t>0.89</a:t>
                      </a:r>
                      <a:endParaRPr lang="en-IN" dirty="0"/>
                    </a:p>
                  </a:txBody>
                  <a:tcPr/>
                </a:tc>
                <a:tc>
                  <a:txBody>
                    <a:bodyPr/>
                    <a:lstStyle/>
                    <a:p>
                      <a:r>
                        <a:rPr lang="en-IN" sz="1800" b="0" i="0" kern="1200" dirty="0" smtClean="0">
                          <a:solidFill>
                            <a:schemeClr val="dk1"/>
                          </a:solidFill>
                          <a:effectLst/>
                          <a:latin typeface="+mn-lt"/>
                          <a:ea typeface="+mn-ea"/>
                          <a:cs typeface="+mn-cs"/>
                        </a:rPr>
                        <a:t>0.98</a:t>
                      </a:r>
                      <a:endParaRPr lang="en-IN" dirty="0"/>
                    </a:p>
                  </a:txBody>
                  <a:tcPr/>
                </a:tc>
                <a:tc>
                  <a:txBody>
                    <a:bodyPr/>
                    <a:lstStyle/>
                    <a:p>
                      <a:r>
                        <a:rPr lang="en-IN" sz="1800" b="0" i="0" kern="1200" dirty="0" smtClean="0">
                          <a:solidFill>
                            <a:schemeClr val="dk1"/>
                          </a:solidFill>
                          <a:effectLst/>
                          <a:latin typeface="+mn-lt"/>
                          <a:ea typeface="+mn-ea"/>
                          <a:cs typeface="+mn-cs"/>
                        </a:rPr>
                        <a:t>0.88</a:t>
                      </a:r>
                      <a:endParaRPr lang="en-IN" dirty="0"/>
                    </a:p>
                  </a:txBody>
                  <a:tcPr/>
                </a:tc>
              </a:tr>
              <a:tr h="609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smtClean="0">
                          <a:solidFill>
                            <a:schemeClr val="dk1"/>
                          </a:solidFill>
                          <a:effectLst/>
                          <a:latin typeface="+mn-lt"/>
                          <a:ea typeface="+mn-ea"/>
                          <a:cs typeface="+mn-cs"/>
                        </a:rPr>
                        <a:t>BayesianRidge</a:t>
                      </a:r>
                      <a:endParaRPr lang="en-IN" sz="1800" b="0" kern="1200" dirty="0" smtClean="0">
                        <a:solidFill>
                          <a:schemeClr val="dk1"/>
                        </a:solidFill>
                        <a:effectLst/>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r>
            </a:tbl>
          </a:graphicData>
        </a:graphic>
      </p:graphicFrame>
      <p:sp>
        <p:nvSpPr>
          <p:cNvPr id="6" name="TextBox 5"/>
          <p:cNvSpPr txBox="1"/>
          <p:nvPr/>
        </p:nvSpPr>
        <p:spPr>
          <a:xfrm>
            <a:off x="533400" y="1143000"/>
            <a:ext cx="8153400" cy="1785104"/>
          </a:xfrm>
          <a:prstGeom prst="rect">
            <a:avLst/>
          </a:prstGeom>
          <a:noFill/>
        </p:spPr>
        <p:txBody>
          <a:bodyPr wrap="square" rtlCol="0">
            <a:spAutoFit/>
          </a:bodyPr>
          <a:lstStyle/>
          <a:p>
            <a:r>
              <a:rPr lang="en-IN" sz="2000" dirty="0"/>
              <a:t>Preparing the Best model </a:t>
            </a:r>
          </a:p>
          <a:p>
            <a:pPr marL="285750" indent="-285750">
              <a:buFont typeface="Arial" panose="020B0604020202020204" pitchFamily="34" charset="0"/>
              <a:buChar char="•"/>
            </a:pPr>
            <a:r>
              <a:rPr lang="en-IN" dirty="0"/>
              <a:t>Applied fraction on dataset since our categorical column values is following pattern</a:t>
            </a:r>
          </a:p>
          <a:p>
            <a:pPr marL="285750" indent="-285750">
              <a:buFont typeface="Arial" panose="020B0604020202020204" pitchFamily="34" charset="0"/>
              <a:buChar char="•"/>
            </a:pPr>
            <a:r>
              <a:rPr lang="en-IN" dirty="0"/>
              <a:t>Extreme rightly skewed values greater right </a:t>
            </a:r>
            <a:r>
              <a:rPr lang="en-IN" dirty="0" smtClean="0"/>
              <a:t>whiskers are removed </a:t>
            </a:r>
            <a:r>
              <a:rPr lang="en-IN" dirty="0"/>
              <a:t>and selected values ranging from 100$ to 6.7 million$. Ended up with around  4 lakh records.</a:t>
            </a:r>
          </a:p>
          <a:p>
            <a:pPr marL="285750" indent="-285750">
              <a:buFont typeface="Arial" panose="020B0604020202020204" pitchFamily="34" charset="0"/>
              <a:buChar char="•"/>
            </a:pPr>
            <a:r>
              <a:rPr lang="en-IN" dirty="0"/>
              <a:t>Skewness is reduced by applying log transformation.</a:t>
            </a:r>
          </a:p>
        </p:txBody>
      </p:sp>
    </p:spTree>
    <p:extLst>
      <p:ext uri="{BB962C8B-B14F-4D97-AF65-F5344CB8AC3E}">
        <p14:creationId xmlns:p14="http://schemas.microsoft.com/office/powerpoint/2010/main" val="150394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609600"/>
          </a:xfrm>
        </p:spPr>
        <p:txBody>
          <a:bodyPr>
            <a:normAutofit fontScale="90000"/>
          </a:bodyPr>
          <a:lstStyle/>
          <a:p>
            <a:r>
              <a:rPr lang="en-IN" dirty="0"/>
              <a:t>Introduction</a:t>
            </a:r>
            <a:endParaRPr lang="en-US" dirty="0"/>
          </a:p>
        </p:txBody>
      </p:sp>
      <p:sp>
        <p:nvSpPr>
          <p:cNvPr id="3" name="Subtitle 2"/>
          <p:cNvSpPr>
            <a:spLocks noGrp="1"/>
          </p:cNvSpPr>
          <p:nvPr>
            <p:ph type="subTitle" idx="1"/>
          </p:nvPr>
        </p:nvSpPr>
        <p:spPr>
          <a:xfrm>
            <a:off x="533400" y="990600"/>
            <a:ext cx="8305800" cy="5638800"/>
          </a:xfrm>
        </p:spPr>
        <p:txBody>
          <a:bodyPr>
            <a:normAutofit/>
          </a:bodyPr>
          <a:lstStyle/>
          <a:p>
            <a:pPr algn="l"/>
            <a:r>
              <a:rPr lang="en-IN" sz="2200" b="1" dirty="0">
                <a:solidFill>
                  <a:schemeClr val="tx1"/>
                </a:solidFill>
                <a:latin typeface="Times New Roman" pitchFamily="18" charset="0"/>
                <a:cs typeface="Times New Roman" pitchFamily="18" charset="0"/>
              </a:rPr>
              <a:t>What is Freight Analysis</a:t>
            </a:r>
            <a:r>
              <a:rPr lang="en-IN" sz="2200" b="1" dirty="0" smtClean="0">
                <a:solidFill>
                  <a:schemeClr val="tx1"/>
                </a:solidFill>
                <a:latin typeface="Times New Roman" pitchFamily="18" charset="0"/>
                <a:cs typeface="Times New Roman" pitchFamily="18" charset="0"/>
              </a:rPr>
              <a:t>?</a:t>
            </a:r>
          </a:p>
          <a:p>
            <a:pPr algn="l"/>
            <a:endParaRPr lang="en-IN" sz="2200" b="1" dirty="0">
              <a:solidFill>
                <a:schemeClr val="tx1"/>
              </a:solidFill>
              <a:latin typeface="Times New Roman" pitchFamily="18" charset="0"/>
              <a:cs typeface="Times New Roman" pitchFamily="18" charset="0"/>
            </a:endParaRPr>
          </a:p>
          <a:p>
            <a:pPr marL="285750" indent="-285750" algn="l">
              <a:buFont typeface="Arial" panose="020B0604020202020204" pitchFamily="34" charset="0"/>
              <a:buChar char="•"/>
            </a:pPr>
            <a:r>
              <a:rPr lang="en-IN" sz="1800" dirty="0" smtClean="0">
                <a:solidFill>
                  <a:schemeClr val="tx1"/>
                </a:solidFill>
                <a:latin typeface="Times New Roman" pitchFamily="18" charset="0"/>
                <a:cs typeface="Times New Roman" pitchFamily="18" charset="0"/>
              </a:rPr>
              <a:t>Freight </a:t>
            </a:r>
            <a:r>
              <a:rPr lang="en-IN" sz="1800" dirty="0">
                <a:solidFill>
                  <a:schemeClr val="tx1"/>
                </a:solidFill>
                <a:latin typeface="Times New Roman" pitchFamily="18" charset="0"/>
                <a:cs typeface="Times New Roman" pitchFamily="18" charset="0"/>
              </a:rPr>
              <a:t>Analysis  comes under supply chain management which can be defined as a systematic flow of materials, goods, and related information among suppliers, companies, retailers, and </a:t>
            </a:r>
            <a:r>
              <a:rPr lang="en-IN" sz="1800" dirty="0" smtClean="0">
                <a:solidFill>
                  <a:schemeClr val="tx1"/>
                </a:solidFill>
                <a:latin typeface="Times New Roman" pitchFamily="18" charset="0"/>
                <a:cs typeface="Times New Roman" pitchFamily="18" charset="0"/>
              </a:rPr>
              <a:t>consumers.</a:t>
            </a:r>
          </a:p>
          <a:p>
            <a:pPr marL="285750" indent="-285750" algn="l">
              <a:buFont typeface="Arial" panose="020B0604020202020204" pitchFamily="34" charset="0"/>
              <a:buChar char="•"/>
            </a:pPr>
            <a:endParaRPr lang="en-IN" sz="1800" dirty="0" smtClean="0">
              <a:solidFill>
                <a:schemeClr val="tx1"/>
              </a:solidFill>
              <a:latin typeface="Times New Roman" pitchFamily="18" charset="0"/>
              <a:cs typeface="Times New Roman" pitchFamily="18" charset="0"/>
            </a:endParaRPr>
          </a:p>
          <a:p>
            <a:pPr marL="285750" indent="-285750" algn="l">
              <a:buFont typeface="Arial" panose="020B0604020202020204" pitchFamily="34" charset="0"/>
              <a:buChar char="•"/>
            </a:pPr>
            <a:r>
              <a:rPr lang="en-IN" sz="1800" dirty="0" smtClean="0">
                <a:solidFill>
                  <a:schemeClr val="tx1"/>
                </a:solidFill>
                <a:latin typeface="Times New Roman" pitchFamily="18" charset="0"/>
                <a:cs typeface="Times New Roman" pitchFamily="18" charset="0"/>
              </a:rPr>
              <a:t>Freight </a:t>
            </a:r>
            <a:r>
              <a:rPr lang="en-IN" sz="1800" dirty="0">
                <a:solidFill>
                  <a:schemeClr val="tx1"/>
                </a:solidFill>
                <a:latin typeface="Times New Roman" pitchFamily="18" charset="0"/>
                <a:cs typeface="Times New Roman" pitchFamily="18" charset="0"/>
              </a:rPr>
              <a:t>analysis generally </a:t>
            </a:r>
            <a:r>
              <a:rPr lang="en-US" sz="1800" dirty="0">
                <a:solidFill>
                  <a:schemeClr val="tx1"/>
                </a:solidFill>
                <a:latin typeface="Times New Roman" pitchFamily="18" charset="0"/>
                <a:cs typeface="Times New Roman" pitchFamily="18" charset="0"/>
              </a:rPr>
              <a:t>integrates data from a variety of sources to create a comprehensive picture of freight movement among states and countries by all modes of transportation. </a:t>
            </a:r>
          </a:p>
          <a:p>
            <a:pPr marL="285750" indent="-285750" algn="l">
              <a:buFont typeface="Arial" panose="020B0604020202020204" pitchFamily="34" charset="0"/>
              <a:buChar char="•"/>
            </a:pPr>
            <a:endParaRPr lang="en-US" sz="1800" dirty="0" smtClean="0">
              <a:solidFill>
                <a:schemeClr val="tx1"/>
              </a:solidFill>
              <a:latin typeface="Times New Roman" pitchFamily="18" charset="0"/>
              <a:cs typeface="Times New Roman"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Starting </a:t>
            </a:r>
            <a:r>
              <a:rPr lang="en-US" sz="1800" dirty="0">
                <a:solidFill>
                  <a:schemeClr val="tx1"/>
                </a:solidFill>
                <a:latin typeface="Times New Roman" pitchFamily="18" charset="0"/>
                <a:cs typeface="Times New Roman" pitchFamily="18" charset="0"/>
              </a:rPr>
              <a:t>with data from the Commodity Flow Survey (CFS) and international trade data from the Census Bureau, FAF incorporates data from agriculture, extraction, utility, construction, service, and other </a:t>
            </a:r>
            <a:r>
              <a:rPr lang="en-US" sz="1800" dirty="0" smtClean="0">
                <a:solidFill>
                  <a:schemeClr val="tx1"/>
                </a:solidFill>
                <a:latin typeface="Times New Roman" pitchFamily="18" charset="0"/>
                <a:cs typeface="Times New Roman" pitchFamily="18" charset="0"/>
              </a:rPr>
              <a:t>sectors.</a:t>
            </a:r>
          </a:p>
          <a:p>
            <a:pPr marL="285750" indent="-285750" algn="l">
              <a:buFont typeface="Arial" panose="020B0604020202020204" pitchFamily="34" charset="0"/>
              <a:buChar char="•"/>
            </a:pPr>
            <a:endParaRPr lang="en-US" sz="1800" dirty="0" smtClean="0">
              <a:solidFill>
                <a:schemeClr val="tx1"/>
              </a:solidFill>
              <a:latin typeface="Times New Roman" pitchFamily="18" charset="0"/>
              <a:cs typeface="Times New Roman"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Our </a:t>
            </a:r>
            <a:r>
              <a:rPr lang="en-US" sz="1800" dirty="0">
                <a:solidFill>
                  <a:schemeClr val="tx1"/>
                </a:solidFill>
                <a:latin typeface="Times New Roman" pitchFamily="18" charset="0"/>
                <a:cs typeface="Times New Roman" pitchFamily="18" charset="0"/>
              </a:rPr>
              <a:t>2012 freight analysis dataset  provides </a:t>
            </a:r>
            <a:r>
              <a:rPr lang="en-US" sz="1800" dirty="0" smtClean="0">
                <a:solidFill>
                  <a:schemeClr val="tx1"/>
                </a:solidFill>
                <a:latin typeface="Times New Roman" pitchFamily="18" charset="0"/>
                <a:cs typeface="Times New Roman" pitchFamily="18" charset="0"/>
              </a:rPr>
              <a:t>estimates </a:t>
            </a:r>
            <a:r>
              <a:rPr lang="en-US" sz="1800" dirty="0">
                <a:solidFill>
                  <a:schemeClr val="tx1"/>
                </a:solidFill>
                <a:latin typeface="Times New Roman" pitchFamily="18" charset="0"/>
                <a:cs typeface="Times New Roman" pitchFamily="18" charset="0"/>
              </a:rPr>
              <a:t>for tonnage, value, and ton-miles by regions of origin and destination, commodity type, and mode.</a:t>
            </a:r>
            <a:endParaRPr lang="en-IN" sz="1800" dirty="0">
              <a:solidFill>
                <a:schemeClr val="tx1"/>
              </a:solidFill>
              <a:latin typeface="Times New Roman" pitchFamily="18" charset="0"/>
              <a:cs typeface="Times New Roman" pitchFamily="18" charset="0"/>
            </a:endParaRPr>
          </a:p>
          <a:p>
            <a:pPr algn="l"/>
            <a:endParaRPr lang="en-US" sz="2400" dirty="0"/>
          </a:p>
        </p:txBody>
      </p:sp>
    </p:spTree>
    <p:extLst>
      <p:ext uri="{BB962C8B-B14F-4D97-AF65-F5344CB8AC3E}">
        <p14:creationId xmlns:p14="http://schemas.microsoft.com/office/powerpoint/2010/main" val="1881273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23938"/>
          </a:xfrm>
        </p:spPr>
        <p:txBody>
          <a:bodyPr/>
          <a:lstStyle/>
          <a:p>
            <a:r>
              <a:rPr lang="en-IN" dirty="0" smtClean="0"/>
              <a:t>Cross Validation</a:t>
            </a:r>
            <a:endParaRPr lang="en-IN" dirty="0"/>
          </a:p>
        </p:txBody>
      </p:sp>
      <p:graphicFrame>
        <p:nvGraphicFramePr>
          <p:cNvPr id="4" name="Content Placeholder 3"/>
          <p:cNvGraphicFramePr>
            <a:graphicFrameLocks noGrp="1"/>
          </p:cNvGraphicFramePr>
          <p:nvPr>
            <p:ph idx="1"/>
            <p:extLst/>
          </p:nvPr>
        </p:nvGraphicFramePr>
        <p:xfrm>
          <a:off x="457200" y="1600200"/>
          <a:ext cx="8229600" cy="4191000"/>
        </p:xfrm>
        <a:graphic>
          <a:graphicData uri="http://schemas.openxmlformats.org/drawingml/2006/table">
            <a:tbl>
              <a:tblPr firstRow="1" bandRow="1">
                <a:tableStyleId>{5C22544A-7EE6-4342-B048-85BDC9FD1C3A}</a:tableStyleId>
              </a:tblPr>
              <a:tblGrid>
                <a:gridCol w="1959429"/>
                <a:gridCol w="2155371"/>
                <a:gridCol w="2057400"/>
                <a:gridCol w="2057400"/>
              </a:tblGrid>
              <a:tr h="838200">
                <a:tc>
                  <a:txBody>
                    <a:bodyPr/>
                    <a:lstStyle/>
                    <a:p>
                      <a:r>
                        <a:rPr lang="en-IN" dirty="0" smtClean="0"/>
                        <a:t>    Model</a:t>
                      </a:r>
                      <a:endParaRPr lang="en-IN" dirty="0"/>
                    </a:p>
                  </a:txBody>
                  <a:tcPr/>
                </a:tc>
                <a:tc>
                  <a:txBody>
                    <a:bodyPr/>
                    <a:lstStyle/>
                    <a:p>
                      <a:r>
                        <a:rPr lang="en-IN" dirty="0" smtClean="0"/>
                        <a:t>  R2 Score</a:t>
                      </a:r>
                      <a:endParaRPr lang="en-IN" dirty="0"/>
                    </a:p>
                  </a:txBody>
                  <a:tcPr/>
                </a:tc>
                <a:tc>
                  <a:txBody>
                    <a:bodyPr/>
                    <a:lstStyle/>
                    <a:p>
                      <a:r>
                        <a:rPr lang="en-IN" dirty="0" smtClean="0"/>
                        <a:t>  Train Score</a:t>
                      </a:r>
                      <a:endParaRPr lang="en-IN" dirty="0"/>
                    </a:p>
                  </a:txBody>
                  <a:tcPr/>
                </a:tc>
                <a:tc>
                  <a:txBody>
                    <a:bodyPr/>
                    <a:lstStyle/>
                    <a:p>
                      <a:r>
                        <a:rPr lang="en-IN" dirty="0" smtClean="0"/>
                        <a:t>  Test Score</a:t>
                      </a:r>
                      <a:endParaRPr lang="en-IN" dirty="0"/>
                    </a:p>
                  </a:txBody>
                  <a:tcPr/>
                </a:tc>
              </a:tr>
              <a:tr h="838200">
                <a:tc>
                  <a:txBody>
                    <a:bodyPr/>
                    <a:lstStyle/>
                    <a:p>
                      <a:r>
                        <a:rPr lang="en-IN" dirty="0" smtClean="0"/>
                        <a:t> </a:t>
                      </a:r>
                      <a:r>
                        <a:rPr lang="en-IN" sz="1800" b="0" i="0" kern="1200" dirty="0" smtClean="0">
                          <a:solidFill>
                            <a:schemeClr val="dk1"/>
                          </a:solidFill>
                          <a:effectLst/>
                          <a:latin typeface="+mn-lt"/>
                          <a:ea typeface="+mn-ea"/>
                          <a:cs typeface="+mn-cs"/>
                        </a:rPr>
                        <a:t>KNN</a:t>
                      </a:r>
                      <a:endParaRPr lang="en-IN" dirty="0"/>
                    </a:p>
                  </a:txBody>
                  <a:tcPr/>
                </a:tc>
                <a:tc>
                  <a:txBody>
                    <a:bodyPr/>
                    <a:lstStyle/>
                    <a:p>
                      <a:r>
                        <a:rPr lang="en-IN" sz="1800" b="0" i="0" kern="1200" dirty="0" smtClean="0">
                          <a:solidFill>
                            <a:schemeClr val="dk1"/>
                          </a:solidFill>
                          <a:effectLst/>
                          <a:latin typeface="+mn-lt"/>
                          <a:ea typeface="+mn-ea"/>
                          <a:cs typeface="+mn-cs"/>
                        </a:rPr>
                        <a:t>0.83</a:t>
                      </a:r>
                      <a:endParaRPr lang="en-IN" dirty="0"/>
                    </a:p>
                  </a:txBody>
                  <a:tcPr/>
                </a:tc>
                <a:tc>
                  <a:txBody>
                    <a:bodyPr/>
                    <a:lstStyle/>
                    <a:p>
                      <a:r>
                        <a:rPr lang="en-IN" dirty="0" smtClean="0"/>
                        <a:t> </a:t>
                      </a:r>
                      <a:r>
                        <a:rPr lang="en-IN" sz="1800" b="0" i="0" kern="1200" dirty="0" smtClean="0">
                          <a:solidFill>
                            <a:schemeClr val="dk1"/>
                          </a:solidFill>
                          <a:effectLst/>
                          <a:latin typeface="+mn-lt"/>
                          <a:ea typeface="+mn-ea"/>
                          <a:cs typeface="+mn-cs"/>
                        </a:rPr>
                        <a:t>0.85</a:t>
                      </a:r>
                      <a:endParaRPr lang="en-IN" dirty="0"/>
                    </a:p>
                  </a:txBody>
                  <a:tcPr/>
                </a:tc>
                <a:tc>
                  <a:txBody>
                    <a:bodyPr/>
                    <a:lstStyle/>
                    <a:p>
                      <a:r>
                        <a:rPr lang="en-IN" dirty="0" smtClean="0"/>
                        <a:t> </a:t>
                      </a:r>
                      <a:r>
                        <a:rPr lang="en-IN" sz="1800" b="0" i="0" kern="1200" dirty="0" smtClean="0">
                          <a:solidFill>
                            <a:schemeClr val="dk1"/>
                          </a:solidFill>
                          <a:effectLst/>
                          <a:latin typeface="+mn-lt"/>
                          <a:ea typeface="+mn-ea"/>
                          <a:cs typeface="+mn-cs"/>
                        </a:rPr>
                        <a:t>0.82</a:t>
                      </a:r>
                      <a:endParaRPr lang="en-IN" dirty="0"/>
                    </a:p>
                  </a:txBody>
                  <a:tcPr/>
                </a:tc>
              </a:tr>
              <a:tr h="838200">
                <a:tc>
                  <a:txBody>
                    <a:bodyPr/>
                    <a:lstStyle/>
                    <a:p>
                      <a:r>
                        <a:rPr lang="en-IN" dirty="0" smtClean="0"/>
                        <a:t> </a:t>
                      </a:r>
                      <a:r>
                        <a:rPr lang="en-IN" sz="1800" b="0" i="0" kern="1200" dirty="0" smtClean="0">
                          <a:solidFill>
                            <a:schemeClr val="dk1"/>
                          </a:solidFill>
                          <a:effectLst/>
                          <a:latin typeface="+mn-lt"/>
                          <a:ea typeface="+mn-ea"/>
                          <a:cs typeface="+mn-cs"/>
                        </a:rPr>
                        <a:t>DT</a:t>
                      </a:r>
                      <a:endParaRPr lang="en-IN" dirty="0"/>
                    </a:p>
                  </a:txBody>
                  <a:tcPr/>
                </a:tc>
                <a:tc>
                  <a:txBody>
                    <a:bodyPr/>
                    <a:lstStyle/>
                    <a:p>
                      <a:r>
                        <a:rPr lang="en-IN" sz="1800" b="0" i="0" kern="1200" dirty="0" smtClean="0">
                          <a:solidFill>
                            <a:schemeClr val="dk1"/>
                          </a:solidFill>
                          <a:effectLst/>
                          <a:latin typeface="+mn-lt"/>
                          <a:ea typeface="+mn-ea"/>
                          <a:cs typeface="+mn-cs"/>
                        </a:rPr>
                        <a:t>0.79</a:t>
                      </a:r>
                      <a:endParaRPr lang="en-IN" dirty="0"/>
                    </a:p>
                  </a:txBody>
                  <a:tcPr/>
                </a:tc>
                <a:tc>
                  <a:txBody>
                    <a:bodyPr/>
                    <a:lstStyle/>
                    <a:p>
                      <a:r>
                        <a:rPr lang="en-IN" sz="1800" b="0" i="0" kern="1200" dirty="0" smtClean="0">
                          <a:solidFill>
                            <a:schemeClr val="dk1"/>
                          </a:solidFill>
                          <a:effectLst/>
                          <a:latin typeface="+mn-lt"/>
                          <a:ea typeface="+mn-ea"/>
                          <a:cs typeface="+mn-cs"/>
                        </a:rPr>
                        <a:t>1.00</a:t>
                      </a:r>
                      <a:endParaRPr lang="en-IN" dirty="0"/>
                    </a:p>
                  </a:txBody>
                  <a:tcPr/>
                </a:tc>
                <a:tc>
                  <a:txBody>
                    <a:bodyPr/>
                    <a:lstStyle/>
                    <a:p>
                      <a:r>
                        <a:rPr lang="en-IN" sz="1800" b="0" i="0" kern="1200" dirty="0" smtClean="0">
                          <a:solidFill>
                            <a:schemeClr val="dk1"/>
                          </a:solidFill>
                          <a:effectLst/>
                          <a:latin typeface="+mn-lt"/>
                          <a:ea typeface="+mn-ea"/>
                          <a:cs typeface="+mn-cs"/>
                        </a:rPr>
                        <a:t>0.78</a:t>
                      </a:r>
                      <a:endParaRPr lang="en-IN" dirty="0"/>
                    </a:p>
                  </a:txBody>
                  <a:tcPr/>
                </a:tc>
              </a:tr>
              <a:tr h="838200">
                <a:tc>
                  <a:txBody>
                    <a:bodyPr/>
                    <a:lstStyle/>
                    <a:p>
                      <a:r>
                        <a:rPr lang="en-IN" sz="1800" b="0" i="0" kern="1200" dirty="0" smtClean="0">
                          <a:solidFill>
                            <a:schemeClr val="dk1"/>
                          </a:solidFill>
                          <a:effectLst/>
                          <a:latin typeface="+mn-lt"/>
                          <a:ea typeface="+mn-ea"/>
                          <a:cs typeface="+mn-cs"/>
                        </a:rPr>
                        <a:t>RF</a:t>
                      </a:r>
                      <a:endParaRPr lang="en-IN" dirty="0"/>
                    </a:p>
                  </a:txBody>
                  <a:tcPr/>
                </a:tc>
                <a:tc>
                  <a:txBody>
                    <a:bodyPr/>
                    <a:lstStyle/>
                    <a:p>
                      <a:r>
                        <a:rPr lang="en-IN" sz="1800" b="0" i="0" kern="1200" dirty="0" smtClean="0">
                          <a:solidFill>
                            <a:schemeClr val="dk1"/>
                          </a:solidFill>
                          <a:effectLst/>
                          <a:latin typeface="+mn-lt"/>
                          <a:ea typeface="+mn-ea"/>
                          <a:cs typeface="+mn-cs"/>
                        </a:rPr>
                        <a:t>0.89</a:t>
                      </a:r>
                      <a:endParaRPr lang="en-IN" dirty="0"/>
                    </a:p>
                  </a:txBody>
                  <a:tcPr/>
                </a:tc>
                <a:tc>
                  <a:txBody>
                    <a:bodyPr/>
                    <a:lstStyle/>
                    <a:p>
                      <a:r>
                        <a:rPr lang="en-IN" sz="1800" b="0" i="0" kern="1200" dirty="0" smtClean="0">
                          <a:solidFill>
                            <a:schemeClr val="dk1"/>
                          </a:solidFill>
                          <a:effectLst/>
                          <a:latin typeface="+mn-lt"/>
                          <a:ea typeface="+mn-ea"/>
                          <a:cs typeface="+mn-cs"/>
                        </a:rPr>
                        <a:t>0.98</a:t>
                      </a:r>
                      <a:endParaRPr lang="en-IN" dirty="0"/>
                    </a:p>
                  </a:txBody>
                  <a:tcPr/>
                </a:tc>
                <a:tc>
                  <a:txBody>
                    <a:bodyPr/>
                    <a:lstStyle/>
                    <a:p>
                      <a:r>
                        <a:rPr lang="en-IN" sz="1800" b="0" i="0" kern="1200" dirty="0" smtClean="0">
                          <a:solidFill>
                            <a:schemeClr val="dk1"/>
                          </a:solidFill>
                          <a:effectLst/>
                          <a:latin typeface="+mn-lt"/>
                          <a:ea typeface="+mn-ea"/>
                          <a:cs typeface="+mn-cs"/>
                        </a:rPr>
                        <a:t>0.88</a:t>
                      </a:r>
                      <a:endParaRPr lang="en-IN" dirty="0"/>
                    </a:p>
                  </a:txBody>
                  <a:tcPr/>
                </a:tc>
              </a:tr>
              <a:tr h="838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smtClean="0">
                          <a:solidFill>
                            <a:schemeClr val="dk1"/>
                          </a:solidFill>
                          <a:effectLst/>
                          <a:latin typeface="+mn-lt"/>
                          <a:ea typeface="+mn-ea"/>
                          <a:cs typeface="+mn-cs"/>
                        </a:rPr>
                        <a:t>BayesianRidge</a:t>
                      </a:r>
                      <a:endParaRPr lang="en-IN" sz="1800" b="0" kern="1200" dirty="0" smtClean="0">
                        <a:solidFill>
                          <a:schemeClr val="dk1"/>
                        </a:solidFill>
                        <a:effectLst/>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r>
            </a:tbl>
          </a:graphicData>
        </a:graphic>
      </p:graphicFrame>
    </p:spTree>
    <p:extLst>
      <p:ext uri="{BB962C8B-B14F-4D97-AF65-F5344CB8AC3E}">
        <p14:creationId xmlns:p14="http://schemas.microsoft.com/office/powerpoint/2010/main" val="271128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IN" dirty="0" smtClean="0"/>
              <a:t>PCA with scaling</a:t>
            </a:r>
            <a:endParaRPr lang="en-IN" dirty="0"/>
          </a:p>
        </p:txBody>
      </p:sp>
      <p:graphicFrame>
        <p:nvGraphicFramePr>
          <p:cNvPr id="4" name="Content Placeholder 3"/>
          <p:cNvGraphicFramePr>
            <a:graphicFrameLocks noGrp="1"/>
          </p:cNvGraphicFramePr>
          <p:nvPr>
            <p:ph idx="1"/>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1959429"/>
                <a:gridCol w="2155371"/>
                <a:gridCol w="2057400"/>
                <a:gridCol w="2057400"/>
              </a:tblGrid>
              <a:tr h="822960">
                <a:tc>
                  <a:txBody>
                    <a:bodyPr/>
                    <a:lstStyle/>
                    <a:p>
                      <a:r>
                        <a:rPr lang="en-IN" dirty="0" smtClean="0"/>
                        <a:t>    Model</a:t>
                      </a:r>
                      <a:endParaRPr lang="en-IN" dirty="0"/>
                    </a:p>
                  </a:txBody>
                  <a:tcPr/>
                </a:tc>
                <a:tc>
                  <a:txBody>
                    <a:bodyPr/>
                    <a:lstStyle/>
                    <a:p>
                      <a:r>
                        <a:rPr lang="en-IN" dirty="0" smtClean="0"/>
                        <a:t>  R2 Score</a:t>
                      </a:r>
                      <a:endParaRPr lang="en-IN" dirty="0"/>
                    </a:p>
                  </a:txBody>
                  <a:tcPr/>
                </a:tc>
                <a:tc>
                  <a:txBody>
                    <a:bodyPr/>
                    <a:lstStyle/>
                    <a:p>
                      <a:r>
                        <a:rPr lang="en-IN" dirty="0" smtClean="0"/>
                        <a:t>  Train Score</a:t>
                      </a:r>
                      <a:endParaRPr lang="en-IN" dirty="0"/>
                    </a:p>
                  </a:txBody>
                  <a:tcPr/>
                </a:tc>
                <a:tc>
                  <a:txBody>
                    <a:bodyPr/>
                    <a:lstStyle/>
                    <a:p>
                      <a:r>
                        <a:rPr lang="en-IN" dirty="0" smtClean="0"/>
                        <a:t>  Test Score</a:t>
                      </a:r>
                      <a:endParaRPr lang="en-IN" dirty="0"/>
                    </a:p>
                  </a:txBody>
                  <a:tcPr/>
                </a:tc>
              </a:tr>
              <a:tr h="822960">
                <a:tc>
                  <a:txBody>
                    <a:bodyPr/>
                    <a:lstStyle/>
                    <a:p>
                      <a:r>
                        <a:rPr lang="en-IN" dirty="0" smtClean="0"/>
                        <a:t> </a:t>
                      </a:r>
                      <a:r>
                        <a:rPr lang="en-IN" sz="1800" b="0" i="0" kern="1200" dirty="0" smtClean="0">
                          <a:solidFill>
                            <a:schemeClr val="dk1"/>
                          </a:solidFill>
                          <a:effectLst/>
                          <a:latin typeface="+mn-lt"/>
                          <a:ea typeface="+mn-ea"/>
                          <a:cs typeface="+mn-cs"/>
                        </a:rPr>
                        <a:t>KNN</a:t>
                      </a:r>
                      <a:endParaRPr lang="en-IN" dirty="0"/>
                    </a:p>
                  </a:txBody>
                  <a:tcPr/>
                </a:tc>
                <a:tc>
                  <a:txBody>
                    <a:bodyPr/>
                    <a:lstStyle/>
                    <a:p>
                      <a:r>
                        <a:rPr lang="en-IN" sz="1800" b="0" i="0" kern="1200" dirty="0" smtClean="0">
                          <a:solidFill>
                            <a:schemeClr val="dk1"/>
                          </a:solidFill>
                          <a:effectLst/>
                          <a:latin typeface="+mn-lt"/>
                          <a:ea typeface="+mn-ea"/>
                          <a:cs typeface="+mn-cs"/>
                        </a:rPr>
                        <a:t>0.80</a:t>
                      </a:r>
                      <a:endParaRPr lang="en-IN" dirty="0"/>
                    </a:p>
                  </a:txBody>
                  <a:tcPr/>
                </a:tc>
                <a:tc>
                  <a:txBody>
                    <a:bodyPr/>
                    <a:lstStyle/>
                    <a:p>
                      <a:r>
                        <a:rPr lang="en-IN" dirty="0" smtClean="0"/>
                        <a:t> </a:t>
                      </a:r>
                      <a:r>
                        <a:rPr lang="en-IN" sz="1800" b="0" i="0" kern="1200" dirty="0" smtClean="0">
                          <a:solidFill>
                            <a:schemeClr val="dk1"/>
                          </a:solidFill>
                          <a:effectLst/>
                          <a:latin typeface="+mn-lt"/>
                          <a:ea typeface="+mn-ea"/>
                          <a:cs typeface="+mn-cs"/>
                        </a:rPr>
                        <a:t>0.87</a:t>
                      </a:r>
                      <a:endParaRPr lang="en-IN" dirty="0"/>
                    </a:p>
                  </a:txBody>
                  <a:tcPr/>
                </a:tc>
                <a:tc>
                  <a:txBody>
                    <a:bodyPr/>
                    <a:lstStyle/>
                    <a:p>
                      <a:r>
                        <a:rPr lang="en-IN" dirty="0" smtClean="0"/>
                        <a:t> </a:t>
                      </a:r>
                      <a:r>
                        <a:rPr lang="en-IN" sz="1800" b="0" i="0" kern="1200" dirty="0" smtClean="0">
                          <a:solidFill>
                            <a:schemeClr val="dk1"/>
                          </a:solidFill>
                          <a:effectLst/>
                          <a:latin typeface="+mn-lt"/>
                          <a:ea typeface="+mn-ea"/>
                          <a:cs typeface="+mn-cs"/>
                        </a:rPr>
                        <a:t>0.80</a:t>
                      </a:r>
                      <a:endParaRPr lang="en-IN" dirty="0"/>
                    </a:p>
                  </a:txBody>
                  <a:tcPr/>
                </a:tc>
              </a:tr>
              <a:tr h="822960">
                <a:tc>
                  <a:txBody>
                    <a:bodyPr/>
                    <a:lstStyle/>
                    <a:p>
                      <a:r>
                        <a:rPr lang="en-IN" dirty="0" smtClean="0"/>
                        <a:t> </a:t>
                      </a:r>
                      <a:r>
                        <a:rPr lang="en-IN" sz="1800" b="0" i="0" kern="1200" dirty="0" smtClean="0">
                          <a:solidFill>
                            <a:schemeClr val="dk1"/>
                          </a:solidFill>
                          <a:effectLst/>
                          <a:latin typeface="+mn-lt"/>
                          <a:ea typeface="+mn-ea"/>
                          <a:cs typeface="+mn-cs"/>
                        </a:rPr>
                        <a:t>DT</a:t>
                      </a:r>
                      <a:endParaRPr lang="en-IN" dirty="0"/>
                    </a:p>
                  </a:txBody>
                  <a:tcPr/>
                </a:tc>
                <a:tc>
                  <a:txBody>
                    <a:bodyPr/>
                    <a:lstStyle/>
                    <a:p>
                      <a:r>
                        <a:rPr lang="en-IN" sz="1800" b="0" i="0" kern="1200" dirty="0" smtClean="0">
                          <a:solidFill>
                            <a:schemeClr val="dk1"/>
                          </a:solidFill>
                          <a:effectLst/>
                          <a:latin typeface="+mn-lt"/>
                          <a:ea typeface="+mn-ea"/>
                          <a:cs typeface="+mn-cs"/>
                        </a:rPr>
                        <a:t>0.63</a:t>
                      </a:r>
                      <a:endParaRPr lang="en-IN" dirty="0"/>
                    </a:p>
                  </a:txBody>
                  <a:tcPr/>
                </a:tc>
                <a:tc>
                  <a:txBody>
                    <a:bodyPr/>
                    <a:lstStyle/>
                    <a:p>
                      <a:r>
                        <a:rPr lang="en-IN" sz="1800" b="0" i="0" kern="1200" dirty="0" smtClean="0">
                          <a:solidFill>
                            <a:schemeClr val="dk1"/>
                          </a:solidFill>
                          <a:effectLst/>
                          <a:latin typeface="+mn-lt"/>
                          <a:ea typeface="+mn-ea"/>
                          <a:cs typeface="+mn-cs"/>
                        </a:rPr>
                        <a:t>1.00</a:t>
                      </a:r>
                      <a:endParaRPr lang="en-IN" dirty="0"/>
                    </a:p>
                  </a:txBody>
                  <a:tcPr/>
                </a:tc>
                <a:tc>
                  <a:txBody>
                    <a:bodyPr/>
                    <a:lstStyle/>
                    <a:p>
                      <a:r>
                        <a:rPr lang="en-IN" sz="1800" b="0" i="0" kern="1200" dirty="0" smtClean="0">
                          <a:solidFill>
                            <a:schemeClr val="dk1"/>
                          </a:solidFill>
                          <a:effectLst/>
                          <a:latin typeface="+mn-lt"/>
                          <a:ea typeface="+mn-ea"/>
                          <a:cs typeface="+mn-cs"/>
                        </a:rPr>
                        <a:t>0.63</a:t>
                      </a:r>
                      <a:endParaRPr lang="en-IN" dirty="0"/>
                    </a:p>
                  </a:txBody>
                  <a:tcPr/>
                </a:tc>
              </a:tr>
              <a:tr h="822960">
                <a:tc>
                  <a:txBody>
                    <a:bodyPr/>
                    <a:lstStyle/>
                    <a:p>
                      <a:r>
                        <a:rPr lang="en-IN" sz="1800" b="0" i="0" kern="1200" dirty="0" smtClean="0">
                          <a:solidFill>
                            <a:schemeClr val="dk1"/>
                          </a:solidFill>
                          <a:effectLst/>
                          <a:latin typeface="+mn-lt"/>
                          <a:ea typeface="+mn-ea"/>
                          <a:cs typeface="+mn-cs"/>
                        </a:rPr>
                        <a:t>RF</a:t>
                      </a:r>
                      <a:endParaRPr lang="en-IN" dirty="0"/>
                    </a:p>
                  </a:txBody>
                  <a:tcPr/>
                </a:tc>
                <a:tc>
                  <a:txBody>
                    <a:bodyPr/>
                    <a:lstStyle/>
                    <a:p>
                      <a:r>
                        <a:rPr lang="en-IN" sz="1800" b="0" i="0" kern="1200" dirty="0" smtClean="0">
                          <a:solidFill>
                            <a:schemeClr val="dk1"/>
                          </a:solidFill>
                          <a:effectLst/>
                          <a:latin typeface="+mn-lt"/>
                          <a:ea typeface="+mn-ea"/>
                          <a:cs typeface="+mn-cs"/>
                        </a:rPr>
                        <a:t>0.81</a:t>
                      </a:r>
                      <a:endParaRPr lang="en-IN" dirty="0"/>
                    </a:p>
                  </a:txBody>
                  <a:tcPr/>
                </a:tc>
                <a:tc>
                  <a:txBody>
                    <a:bodyPr/>
                    <a:lstStyle/>
                    <a:p>
                      <a:r>
                        <a:rPr lang="en-IN" sz="1800" b="0" i="0" kern="1200" dirty="0" smtClean="0">
                          <a:solidFill>
                            <a:schemeClr val="dk1"/>
                          </a:solidFill>
                          <a:effectLst/>
                          <a:latin typeface="+mn-lt"/>
                          <a:ea typeface="+mn-ea"/>
                          <a:cs typeface="+mn-cs"/>
                        </a:rPr>
                        <a:t>0.97</a:t>
                      </a:r>
                      <a:endParaRPr lang="en-IN" dirty="0"/>
                    </a:p>
                  </a:txBody>
                  <a:tcPr/>
                </a:tc>
                <a:tc>
                  <a:txBody>
                    <a:bodyPr/>
                    <a:lstStyle/>
                    <a:p>
                      <a:r>
                        <a:rPr lang="en-IN" sz="1800" b="0" i="0" kern="1200" dirty="0" smtClean="0">
                          <a:solidFill>
                            <a:schemeClr val="dk1"/>
                          </a:solidFill>
                          <a:effectLst/>
                          <a:latin typeface="+mn-lt"/>
                          <a:ea typeface="+mn-ea"/>
                          <a:cs typeface="+mn-cs"/>
                        </a:rPr>
                        <a:t>0.81</a:t>
                      </a:r>
                      <a:endParaRPr lang="en-IN" dirty="0"/>
                    </a:p>
                  </a:txBody>
                  <a:tcPr/>
                </a:tc>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smtClean="0">
                          <a:solidFill>
                            <a:schemeClr val="dk1"/>
                          </a:solidFill>
                          <a:effectLst/>
                          <a:latin typeface="+mn-lt"/>
                          <a:ea typeface="+mn-ea"/>
                          <a:cs typeface="+mn-cs"/>
                        </a:rPr>
                        <a:t>BayesianRidge</a:t>
                      </a:r>
                      <a:endParaRPr lang="en-IN" sz="1800" b="0" kern="1200" dirty="0" smtClean="0">
                        <a:solidFill>
                          <a:schemeClr val="dk1"/>
                        </a:solidFill>
                        <a:effectLst/>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c>
                  <a:txBody>
                    <a:bodyPr/>
                    <a:lstStyle/>
                    <a:p>
                      <a:r>
                        <a:rPr lang="en-IN" sz="1800" b="0" i="0" kern="1200" dirty="0" smtClean="0">
                          <a:solidFill>
                            <a:schemeClr val="dk1"/>
                          </a:solidFill>
                          <a:effectLst/>
                          <a:latin typeface="+mn-lt"/>
                          <a:ea typeface="+mn-ea"/>
                          <a:cs typeface="+mn-cs"/>
                        </a:rPr>
                        <a:t>0.56</a:t>
                      </a:r>
                      <a:endParaRPr lang="en-IN" dirty="0"/>
                    </a:p>
                  </a:txBody>
                  <a:tcPr/>
                </a:tc>
              </a:tr>
            </a:tbl>
          </a:graphicData>
        </a:graphic>
      </p:graphicFrame>
    </p:spTree>
    <p:extLst>
      <p:ext uri="{BB962C8B-B14F-4D97-AF65-F5344CB8AC3E}">
        <p14:creationId xmlns:p14="http://schemas.microsoft.com/office/powerpoint/2010/main" val="222743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Bagging</a:t>
            </a:r>
            <a:endParaRPr lang="en-IN" dirty="0"/>
          </a:p>
        </p:txBody>
      </p:sp>
      <p:sp>
        <p:nvSpPr>
          <p:cNvPr id="4" name="Content Placeholder 3"/>
          <p:cNvSpPr>
            <a:spLocks noGrp="1"/>
          </p:cNvSpPr>
          <p:nvPr>
            <p:ph idx="1"/>
          </p:nvPr>
        </p:nvSpPr>
        <p:spPr>
          <a:xfrm>
            <a:off x="457200" y="1600201"/>
            <a:ext cx="8229600" cy="4419600"/>
          </a:xfrm>
        </p:spPr>
        <p:txBody>
          <a:bodyPr>
            <a:normAutofit/>
          </a:bodyPr>
          <a:lstStyle/>
          <a:p>
            <a:r>
              <a:rPr lang="en-IN" sz="2800" dirty="0" smtClean="0"/>
              <a:t>R2_score : 0.88 </a:t>
            </a:r>
          </a:p>
          <a:p>
            <a:r>
              <a:rPr lang="en-IN" sz="2800" dirty="0" smtClean="0"/>
              <a:t>RMSE : 0.97</a:t>
            </a:r>
          </a:p>
          <a:p>
            <a:r>
              <a:rPr lang="en-IN" sz="2800" dirty="0" smtClean="0"/>
              <a:t>Train Score : 0.97</a:t>
            </a:r>
          </a:p>
          <a:p>
            <a:r>
              <a:rPr lang="en-IN" sz="2800" dirty="0" smtClean="0"/>
              <a:t>Test Score : 0.87</a:t>
            </a:r>
          </a:p>
          <a:p>
            <a:pPr marL="0" indent="0">
              <a:buNone/>
            </a:pPr>
            <a:endParaRPr lang="en-IN" dirty="0" smtClean="0"/>
          </a:p>
          <a:p>
            <a:r>
              <a:rPr lang="en-IN" dirty="0" smtClean="0"/>
              <a:t>Bagging </a:t>
            </a:r>
            <a:r>
              <a:rPr lang="en-IN" dirty="0" err="1"/>
              <a:t>Regressor</a:t>
            </a:r>
            <a:r>
              <a:rPr lang="en-IN" dirty="0"/>
              <a:t> on KNN algorithm giving the best R2 score value on all algorithms. </a:t>
            </a:r>
            <a:endParaRPr lang="en-IN" dirty="0" smtClean="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38484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347662"/>
          </a:xfrm>
        </p:spPr>
        <p:txBody>
          <a:bodyPr>
            <a:noAutofit/>
          </a:bodyPr>
          <a:lstStyle/>
          <a:p>
            <a:pPr algn="l"/>
            <a:r>
              <a:rPr lang="en-IN" sz="2400" dirty="0" smtClean="0"/>
              <a:t>Process of </a:t>
            </a:r>
            <a:r>
              <a:rPr lang="en-IN" sz="2400" dirty="0"/>
              <a:t>M</a:t>
            </a:r>
            <a:r>
              <a:rPr lang="en-IN" sz="2400" dirty="0" smtClean="0"/>
              <a:t>odel Building using Polynomial Features</a:t>
            </a:r>
            <a:endParaRPr lang="en-IN" sz="2400" dirty="0"/>
          </a:p>
        </p:txBody>
      </p:sp>
      <p:sp>
        <p:nvSpPr>
          <p:cNvPr id="3" name="Content Placeholder 2"/>
          <p:cNvSpPr>
            <a:spLocks noGrp="1"/>
          </p:cNvSpPr>
          <p:nvPr>
            <p:ph idx="1"/>
          </p:nvPr>
        </p:nvSpPr>
        <p:spPr>
          <a:xfrm>
            <a:off x="457200" y="838200"/>
            <a:ext cx="8229600" cy="5791200"/>
          </a:xfrm>
        </p:spPr>
        <p:txBody>
          <a:bodyPr>
            <a:noAutofit/>
          </a:bodyPr>
          <a:lstStyle/>
          <a:p>
            <a:r>
              <a:rPr lang="en-IN" sz="1800" dirty="0" smtClean="0"/>
              <a:t>The data has been read and null values have been imputed with zeros. And the rows with value column having 0 have been removed.</a:t>
            </a:r>
          </a:p>
          <a:p>
            <a:r>
              <a:rPr lang="en-IN" sz="1800" dirty="0" smtClean="0"/>
              <a:t>All the integer columns have been compressed using cube root.</a:t>
            </a:r>
          </a:p>
          <a:p>
            <a:r>
              <a:rPr lang="en-IN" sz="1800" dirty="0" smtClean="0"/>
              <a:t>Outliers have been removed from the data for model building.</a:t>
            </a:r>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r>
              <a:rPr lang="en-IN" sz="1800" dirty="0" smtClean="0"/>
              <a:t>As we have less features in the dataset, we used polynomial features to increase the number and also to make new features stronger than the prior ones.</a:t>
            </a:r>
          </a:p>
          <a:p>
            <a:pPr marL="0" indent="0">
              <a:buNone/>
            </a:pPr>
            <a:endParaRPr lang="en-IN" sz="1800" dirty="0"/>
          </a:p>
          <a:p>
            <a:r>
              <a:rPr lang="en-IN" sz="1800" dirty="0" smtClean="0"/>
              <a:t>Out of 66 </a:t>
            </a:r>
            <a:r>
              <a:rPr lang="en-IN" sz="1800" dirty="0"/>
              <a:t>polynomial features</a:t>
            </a:r>
            <a:r>
              <a:rPr lang="en-IN" sz="1800" dirty="0" smtClean="0"/>
              <a:t> we used Sequential Feature Selection with model as LR and found the top 15 features for further process.</a:t>
            </a:r>
          </a:p>
        </p:txBody>
      </p:sp>
      <p:pic>
        <p:nvPicPr>
          <p:cNvPr id="4" name="Picture 3"/>
          <p:cNvPicPr>
            <a:picLocks noChangeAspect="1"/>
          </p:cNvPicPr>
          <p:nvPr/>
        </p:nvPicPr>
        <p:blipFill>
          <a:blip r:embed="rId2"/>
          <a:stretch>
            <a:fillRect/>
          </a:stretch>
        </p:blipFill>
        <p:spPr>
          <a:xfrm>
            <a:off x="713509" y="2209800"/>
            <a:ext cx="3810000" cy="2423319"/>
          </a:xfrm>
          <a:prstGeom prst="rect">
            <a:avLst/>
          </a:prstGeom>
        </p:spPr>
      </p:pic>
      <p:sp>
        <p:nvSpPr>
          <p:cNvPr id="5" name="TextBox 4"/>
          <p:cNvSpPr txBox="1"/>
          <p:nvPr/>
        </p:nvSpPr>
        <p:spPr>
          <a:xfrm>
            <a:off x="4724400" y="2209800"/>
            <a:ext cx="3505200" cy="1477328"/>
          </a:xfrm>
          <a:prstGeom prst="rect">
            <a:avLst/>
          </a:prstGeom>
          <a:noFill/>
        </p:spPr>
        <p:txBody>
          <a:bodyPr wrap="square" rtlCol="0">
            <a:spAutoFit/>
          </a:bodyPr>
          <a:lstStyle/>
          <a:p>
            <a:r>
              <a:rPr lang="en-IN" dirty="0" smtClean="0"/>
              <a:t>Almost normal distribution can be seen in the data.</a:t>
            </a:r>
          </a:p>
          <a:p>
            <a:endParaRPr lang="en-IN" dirty="0"/>
          </a:p>
          <a:p>
            <a:r>
              <a:rPr lang="en-IN" dirty="0" smtClean="0"/>
              <a:t>Out of 549132 values we built model with 457472 values.</a:t>
            </a:r>
            <a:endParaRPr lang="en-IN" dirty="0"/>
          </a:p>
        </p:txBody>
      </p:sp>
    </p:spTree>
    <p:extLst>
      <p:ext uri="{BB962C8B-B14F-4D97-AF65-F5344CB8AC3E}">
        <p14:creationId xmlns:p14="http://schemas.microsoft.com/office/powerpoint/2010/main" val="4085750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buNone/>
            </a:pPr>
            <a:r>
              <a:rPr lang="en-IN" sz="2000" dirty="0" smtClean="0"/>
              <a:t>                                           Model Building and Accuracy score </a:t>
            </a:r>
          </a:p>
          <a:p>
            <a:pPr marL="0" indent="0">
              <a:buNone/>
            </a:pPr>
            <a:endParaRPr lang="en-IN" sz="2000" dirty="0" smtClean="0"/>
          </a:p>
          <a:p>
            <a:pPr marL="0" indent="0">
              <a:buNone/>
            </a:pP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2737036913"/>
              </p:ext>
            </p:extLst>
          </p:nvPr>
        </p:nvGraphicFramePr>
        <p:xfrm>
          <a:off x="2209800" y="1176632"/>
          <a:ext cx="5447954" cy="3547768"/>
        </p:xfrm>
        <a:graphic>
          <a:graphicData uri="http://schemas.openxmlformats.org/drawingml/2006/table">
            <a:tbl>
              <a:tblPr firstRow="1" bandRow="1">
                <a:tableStyleId>{5C22544A-7EE6-4342-B048-85BDC9FD1C3A}</a:tableStyleId>
              </a:tblPr>
              <a:tblGrid>
                <a:gridCol w="1239520">
                  <a:extLst>
                    <a:ext uri="{9D8B030D-6E8A-4147-A177-3AD203B41FA5}">
                      <a16:colId xmlns:a16="http://schemas.microsoft.com/office/drawing/2014/main" xmlns="" val="20000"/>
                    </a:ext>
                  </a:extLst>
                </a:gridCol>
                <a:gridCol w="1327623">
                  <a:extLst>
                    <a:ext uri="{9D8B030D-6E8A-4147-A177-3AD203B41FA5}">
                      <a16:colId xmlns:a16="http://schemas.microsoft.com/office/drawing/2014/main" xmlns="" val="20001"/>
                    </a:ext>
                  </a:extLst>
                </a:gridCol>
                <a:gridCol w="1454539">
                  <a:extLst>
                    <a:ext uri="{9D8B030D-6E8A-4147-A177-3AD203B41FA5}">
                      <a16:colId xmlns:a16="http://schemas.microsoft.com/office/drawing/2014/main" xmlns="" val="20002"/>
                    </a:ext>
                  </a:extLst>
                </a:gridCol>
                <a:gridCol w="1426272">
                  <a:extLst>
                    <a:ext uri="{9D8B030D-6E8A-4147-A177-3AD203B41FA5}">
                      <a16:colId xmlns:a16="http://schemas.microsoft.com/office/drawing/2014/main" xmlns="" val="20003"/>
                    </a:ext>
                  </a:extLst>
                </a:gridCol>
              </a:tblGrid>
              <a:tr h="987448">
                <a:tc>
                  <a:txBody>
                    <a:bodyPr/>
                    <a:lstStyle/>
                    <a:p>
                      <a:pPr algn="l" fontAlgn="ctr"/>
                      <a:r>
                        <a:rPr lang="en-IN" b="1" dirty="0">
                          <a:effectLst/>
                        </a:rPr>
                        <a:t>Name</a:t>
                      </a:r>
                    </a:p>
                  </a:txBody>
                  <a:tcPr anchor="ctr"/>
                </a:tc>
                <a:tc>
                  <a:txBody>
                    <a:bodyPr/>
                    <a:lstStyle/>
                    <a:p>
                      <a:pPr algn="l" fontAlgn="ctr"/>
                      <a:r>
                        <a:rPr lang="en-IN" b="1" dirty="0" smtClean="0">
                          <a:effectLst/>
                        </a:rPr>
                        <a:t>Cross</a:t>
                      </a:r>
                    </a:p>
                    <a:p>
                      <a:pPr algn="l" fontAlgn="ctr"/>
                      <a:r>
                        <a:rPr lang="en-IN" b="1" dirty="0" smtClean="0">
                          <a:effectLst/>
                        </a:rPr>
                        <a:t>Validation</a:t>
                      </a:r>
                    </a:p>
                    <a:p>
                      <a:pPr algn="l" fontAlgn="ctr"/>
                      <a:r>
                        <a:rPr lang="en-IN" b="1" dirty="0" smtClean="0">
                          <a:effectLst/>
                        </a:rPr>
                        <a:t>Score</a:t>
                      </a:r>
                      <a:endParaRPr lang="en-IN" b="1" dirty="0">
                        <a:effectLst/>
                      </a:endParaRPr>
                    </a:p>
                  </a:txBody>
                  <a:tcPr anchor="ctr"/>
                </a:tc>
                <a:tc>
                  <a:txBody>
                    <a:bodyPr/>
                    <a:lstStyle/>
                    <a:p>
                      <a:pPr algn="l" fontAlgn="ctr"/>
                      <a:r>
                        <a:rPr lang="en-IN" b="1" dirty="0" smtClean="0">
                          <a:effectLst/>
                        </a:rPr>
                        <a:t>Bias</a:t>
                      </a:r>
                    </a:p>
                    <a:p>
                      <a:pPr algn="l" fontAlgn="ctr"/>
                      <a:r>
                        <a:rPr lang="en-IN" b="1" dirty="0" smtClean="0">
                          <a:effectLst/>
                        </a:rPr>
                        <a:t>Error</a:t>
                      </a:r>
                      <a:endParaRPr lang="en-IN" b="1" dirty="0">
                        <a:effectLst/>
                      </a:endParaRPr>
                    </a:p>
                  </a:txBody>
                  <a:tcPr anchor="ctr"/>
                </a:tc>
                <a:tc>
                  <a:txBody>
                    <a:bodyPr/>
                    <a:lstStyle/>
                    <a:p>
                      <a:pPr algn="l" fontAlgn="ctr"/>
                      <a:r>
                        <a:rPr lang="en-IN" b="1" dirty="0" smtClean="0">
                          <a:effectLst/>
                        </a:rPr>
                        <a:t>Variance</a:t>
                      </a:r>
                      <a:r>
                        <a:rPr lang="en-IN" b="1" baseline="0" dirty="0" smtClean="0">
                          <a:effectLst/>
                        </a:rPr>
                        <a:t> </a:t>
                      </a:r>
                      <a:r>
                        <a:rPr lang="en-IN" b="1" dirty="0" smtClean="0">
                          <a:effectLst/>
                        </a:rPr>
                        <a:t>Error</a:t>
                      </a:r>
                      <a:endParaRPr lang="en-IN" b="1" dirty="0">
                        <a:effectLst/>
                      </a:endParaRPr>
                    </a:p>
                  </a:txBody>
                  <a:tcPr anchor="ctr"/>
                </a:tc>
                <a:extLst>
                  <a:ext uri="{0D108BD9-81ED-4DB2-BD59-A6C34878D82A}">
                    <a16:rowId xmlns:a16="http://schemas.microsoft.com/office/drawing/2014/main" xmlns="" val="10000"/>
                  </a:ext>
                </a:extLst>
              </a:tr>
              <a:tr h="612752">
                <a:tc>
                  <a:txBody>
                    <a:bodyPr/>
                    <a:lstStyle/>
                    <a:p>
                      <a:pPr algn="ctr" fontAlgn="ctr"/>
                      <a:r>
                        <a:rPr lang="en-IN" dirty="0" smtClean="0">
                          <a:effectLst/>
                        </a:rPr>
                        <a:t>Linear</a:t>
                      </a:r>
                    </a:p>
                    <a:p>
                      <a:pPr algn="ctr" fontAlgn="ctr"/>
                      <a:r>
                        <a:rPr lang="en-IN" dirty="0" smtClean="0">
                          <a:effectLst/>
                        </a:rPr>
                        <a:t>Regression</a:t>
                      </a:r>
                      <a:endParaRPr lang="en-IN" dirty="0">
                        <a:effectLst/>
                      </a:endParaRPr>
                    </a:p>
                  </a:txBody>
                  <a:tcPr anchor="ctr"/>
                </a:tc>
                <a:tc>
                  <a:txBody>
                    <a:bodyPr/>
                    <a:lstStyle/>
                    <a:p>
                      <a:pPr algn="r" fontAlgn="ctr"/>
                      <a:r>
                        <a:rPr lang="en-IN" dirty="0" smtClean="0">
                          <a:effectLst/>
                        </a:rPr>
                        <a:t>0.821</a:t>
                      </a:r>
                      <a:endParaRPr lang="en-IN" dirty="0">
                        <a:effectLst/>
                      </a:endParaRPr>
                    </a:p>
                  </a:txBody>
                  <a:tcPr anchor="ctr"/>
                </a:tc>
                <a:tc>
                  <a:txBody>
                    <a:bodyPr/>
                    <a:lstStyle/>
                    <a:p>
                      <a:pPr algn="r" fontAlgn="ctr"/>
                      <a:r>
                        <a:rPr lang="en-IN" dirty="0" smtClean="0">
                          <a:effectLst/>
                        </a:rPr>
                        <a:t>0.179</a:t>
                      </a:r>
                      <a:endParaRPr lang="en-IN" dirty="0">
                        <a:effectLst/>
                      </a:endParaRPr>
                    </a:p>
                  </a:txBody>
                  <a:tcPr anchor="ctr"/>
                </a:tc>
                <a:tc>
                  <a:txBody>
                    <a:bodyPr/>
                    <a:lstStyle/>
                    <a:p>
                      <a:pPr algn="r" fontAlgn="ctr"/>
                      <a:r>
                        <a:rPr lang="en-IN" dirty="0" smtClean="0"/>
                        <a:t>0.115</a:t>
                      </a:r>
                      <a:endParaRPr lang="en-IN" dirty="0">
                        <a:effectLst/>
                      </a:endParaRPr>
                    </a:p>
                  </a:txBody>
                  <a:tcPr anchor="ctr"/>
                </a:tc>
                <a:extLst>
                  <a:ext uri="{0D108BD9-81ED-4DB2-BD59-A6C34878D82A}">
                    <a16:rowId xmlns:a16="http://schemas.microsoft.com/office/drawing/2014/main" xmlns="" val="10001"/>
                  </a:ext>
                </a:extLst>
              </a:tr>
              <a:tr h="609600">
                <a:tc>
                  <a:txBody>
                    <a:bodyPr/>
                    <a:lstStyle/>
                    <a:p>
                      <a:pPr algn="ctr" fontAlgn="ctr"/>
                      <a:r>
                        <a:rPr lang="en-IN" dirty="0" smtClean="0">
                          <a:effectLst/>
                        </a:rPr>
                        <a:t>Random</a:t>
                      </a:r>
                      <a:r>
                        <a:rPr lang="en-IN" baseline="0" dirty="0" smtClean="0">
                          <a:effectLst/>
                        </a:rPr>
                        <a:t> </a:t>
                      </a:r>
                    </a:p>
                    <a:p>
                      <a:pPr algn="ctr" fontAlgn="ctr"/>
                      <a:r>
                        <a:rPr lang="en-IN" baseline="0" dirty="0" smtClean="0">
                          <a:effectLst/>
                        </a:rPr>
                        <a:t>Forest</a:t>
                      </a:r>
                      <a:endParaRPr lang="en-IN" dirty="0">
                        <a:effectLst/>
                      </a:endParaRPr>
                    </a:p>
                  </a:txBody>
                  <a:tcPr anchor="ctr"/>
                </a:tc>
                <a:tc>
                  <a:txBody>
                    <a:bodyPr/>
                    <a:lstStyle/>
                    <a:p>
                      <a:pPr algn="r" fontAlgn="ctr"/>
                      <a:r>
                        <a:rPr lang="en-IN" dirty="0" smtClean="0">
                          <a:effectLst/>
                        </a:rPr>
                        <a:t>0.834</a:t>
                      </a:r>
                      <a:endParaRPr lang="en-IN" dirty="0">
                        <a:effectLst/>
                      </a:endParaRPr>
                    </a:p>
                  </a:txBody>
                  <a:tcPr anchor="ctr"/>
                </a:tc>
                <a:tc>
                  <a:txBody>
                    <a:bodyPr/>
                    <a:lstStyle/>
                    <a:p>
                      <a:pPr algn="r" fontAlgn="ctr"/>
                      <a:r>
                        <a:rPr lang="en-IN" dirty="0" smtClean="0">
                          <a:effectLst/>
                        </a:rPr>
                        <a:t>0.166</a:t>
                      </a:r>
                      <a:endParaRPr lang="en-IN" dirty="0">
                        <a:effectLst/>
                      </a:endParaRPr>
                    </a:p>
                  </a:txBody>
                  <a:tcPr anchor="ctr"/>
                </a:tc>
                <a:tc>
                  <a:txBody>
                    <a:bodyPr/>
                    <a:lstStyle/>
                    <a:p>
                      <a:pPr algn="r" fontAlgn="ctr"/>
                      <a:r>
                        <a:rPr lang="en-IN" dirty="0" smtClean="0">
                          <a:effectLst/>
                        </a:rPr>
                        <a:t>0.001</a:t>
                      </a:r>
                      <a:endParaRPr lang="en-IN" dirty="0">
                        <a:effectLst/>
                      </a:endParaRPr>
                    </a:p>
                  </a:txBody>
                  <a:tcPr anchor="ctr"/>
                </a:tc>
                <a:extLst>
                  <a:ext uri="{0D108BD9-81ED-4DB2-BD59-A6C34878D82A}">
                    <a16:rowId xmlns:a16="http://schemas.microsoft.com/office/drawing/2014/main" xmlns="" val="10002"/>
                  </a:ext>
                </a:extLst>
              </a:tr>
              <a:tr h="609600">
                <a:tc>
                  <a:txBody>
                    <a:bodyPr/>
                    <a:lstStyle/>
                    <a:p>
                      <a:pPr algn="ctr"/>
                      <a:r>
                        <a:rPr lang="en-IN" dirty="0" smtClean="0"/>
                        <a:t>K-Nearest</a:t>
                      </a:r>
                    </a:p>
                    <a:p>
                      <a:pPr algn="ctr"/>
                      <a:r>
                        <a:rPr lang="en-IN" dirty="0" smtClean="0"/>
                        <a:t>Neighbour</a:t>
                      </a:r>
                      <a:endParaRPr lang="en-IN" dirty="0"/>
                    </a:p>
                  </a:txBody>
                  <a:tcPr/>
                </a:tc>
                <a:tc>
                  <a:txBody>
                    <a:bodyPr/>
                    <a:lstStyle/>
                    <a:p>
                      <a:r>
                        <a:rPr lang="en-IN" dirty="0" smtClean="0"/>
                        <a:t>           0.812</a:t>
                      </a:r>
                      <a:endParaRPr lang="en-IN" dirty="0"/>
                    </a:p>
                  </a:txBody>
                  <a:tcPr/>
                </a:tc>
                <a:tc>
                  <a:txBody>
                    <a:bodyPr/>
                    <a:lstStyle/>
                    <a:p>
                      <a:pPr algn="r"/>
                      <a:r>
                        <a:rPr lang="en-IN" dirty="0" smtClean="0"/>
                        <a:t>       0.188</a:t>
                      </a:r>
                      <a:endParaRPr lang="en-IN" dirty="0"/>
                    </a:p>
                  </a:txBody>
                  <a:tcPr/>
                </a:tc>
                <a:tc>
                  <a:txBody>
                    <a:bodyPr/>
                    <a:lstStyle/>
                    <a:p>
                      <a:pPr algn="r"/>
                      <a:r>
                        <a:rPr lang="en-IN" dirty="0" smtClean="0"/>
                        <a:t>       0.013  </a:t>
                      </a:r>
                      <a:endParaRPr lang="en-IN" dirty="0"/>
                    </a:p>
                  </a:txBody>
                  <a:tcPr/>
                </a:tc>
                <a:extLst>
                  <a:ext uri="{0D108BD9-81ED-4DB2-BD59-A6C34878D82A}">
                    <a16:rowId xmlns:a16="http://schemas.microsoft.com/office/drawing/2014/main" xmlns="" val="10003"/>
                  </a:ext>
                </a:extLst>
              </a:tr>
              <a:tr h="609600">
                <a:tc>
                  <a:txBody>
                    <a:bodyPr/>
                    <a:lstStyle/>
                    <a:p>
                      <a:pPr algn="ctr"/>
                      <a:r>
                        <a:rPr lang="en-IN" dirty="0" smtClean="0"/>
                        <a:t>Bagging</a:t>
                      </a:r>
                      <a:br>
                        <a:rPr lang="en-IN" dirty="0" smtClean="0"/>
                      </a:br>
                      <a:r>
                        <a:rPr lang="en-IN" dirty="0" smtClean="0"/>
                        <a:t>Regressor</a:t>
                      </a:r>
                      <a:endParaRPr lang="en-IN" dirty="0"/>
                    </a:p>
                  </a:txBody>
                  <a:tcPr/>
                </a:tc>
                <a:tc>
                  <a:txBody>
                    <a:bodyPr/>
                    <a:lstStyle/>
                    <a:p>
                      <a:pPr algn="r"/>
                      <a:r>
                        <a:rPr lang="en-IN" dirty="0" smtClean="0"/>
                        <a:t>0.841</a:t>
                      </a:r>
                      <a:endParaRPr lang="en-IN" dirty="0"/>
                    </a:p>
                  </a:txBody>
                  <a:tcPr/>
                </a:tc>
                <a:tc>
                  <a:txBody>
                    <a:bodyPr/>
                    <a:lstStyle/>
                    <a:p>
                      <a:pPr algn="r"/>
                      <a:r>
                        <a:rPr lang="en-IN" dirty="0" smtClean="0"/>
                        <a:t>0.159</a:t>
                      </a:r>
                      <a:endParaRPr lang="en-IN" dirty="0"/>
                    </a:p>
                  </a:txBody>
                  <a:tcPr/>
                </a:tc>
                <a:tc>
                  <a:txBody>
                    <a:bodyPr/>
                    <a:lstStyle/>
                    <a:p>
                      <a:pPr algn="r"/>
                      <a:r>
                        <a:rPr lang="en-IN" dirty="0" smtClean="0"/>
                        <a:t>0.001</a:t>
                      </a:r>
                      <a:endParaRPr lang="en-IN" dirty="0"/>
                    </a:p>
                  </a:txBody>
                  <a:tcPr/>
                </a:tc>
                <a:extLst>
                  <a:ext uri="{0D108BD9-81ED-4DB2-BD59-A6C34878D82A}">
                    <a16:rowId xmlns:a16="http://schemas.microsoft.com/office/drawing/2014/main" xmlns="" val="4941940"/>
                  </a:ext>
                </a:extLst>
              </a:tr>
            </a:tbl>
          </a:graphicData>
        </a:graphic>
      </p:graphicFrame>
      <p:sp>
        <p:nvSpPr>
          <p:cNvPr id="6" name="TextBox 5"/>
          <p:cNvSpPr txBox="1"/>
          <p:nvPr/>
        </p:nvSpPr>
        <p:spPr>
          <a:xfrm>
            <a:off x="533400" y="4724400"/>
            <a:ext cx="8382000"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Final Model in this process has been build using a function which returns the value which is the mean of values returned by RF, KNN, Bagging Regressor which gives an improved r2_score of 0.8524 and MSE of 0.082</a:t>
            </a:r>
            <a:endParaRPr lang="en-IN" dirty="0"/>
          </a:p>
          <a:p>
            <a:endParaRPr lang="en-IN" dirty="0"/>
          </a:p>
        </p:txBody>
      </p:sp>
    </p:spTree>
    <p:extLst>
      <p:ext uri="{BB962C8B-B14F-4D97-AF65-F5344CB8AC3E}">
        <p14:creationId xmlns:p14="http://schemas.microsoft.com/office/powerpoint/2010/main" val="416649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lgn="ctr">
              <a:buNone/>
            </a:pPr>
            <a:r>
              <a:rPr lang="en-IN" sz="2000" dirty="0" smtClean="0"/>
              <a:t>Model Building and Accuracy score for outliers </a:t>
            </a:r>
          </a:p>
          <a:p>
            <a:pPr marL="0" indent="0">
              <a:buNone/>
            </a:pPr>
            <a:endParaRPr lang="en-IN" sz="2000" dirty="0" smtClean="0"/>
          </a:p>
          <a:p>
            <a:pPr marL="0" indent="0">
              <a:buNone/>
            </a:pPr>
            <a:endParaRPr lang="en-IN" sz="2000" dirty="0"/>
          </a:p>
          <a:p>
            <a:pPr marL="0" indent="0">
              <a:buNone/>
            </a:pPr>
            <a:r>
              <a:rPr lang="en-IN" sz="20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3142927579"/>
              </p:ext>
            </p:extLst>
          </p:nvPr>
        </p:nvGraphicFramePr>
        <p:xfrm>
          <a:off x="2000423" y="1164600"/>
          <a:ext cx="5447954" cy="3547768"/>
        </p:xfrm>
        <a:graphic>
          <a:graphicData uri="http://schemas.openxmlformats.org/drawingml/2006/table">
            <a:tbl>
              <a:tblPr firstRow="1" bandRow="1">
                <a:tableStyleId>{5C22544A-7EE6-4342-B048-85BDC9FD1C3A}</a:tableStyleId>
              </a:tblPr>
              <a:tblGrid>
                <a:gridCol w="1239520">
                  <a:extLst>
                    <a:ext uri="{9D8B030D-6E8A-4147-A177-3AD203B41FA5}">
                      <a16:colId xmlns:a16="http://schemas.microsoft.com/office/drawing/2014/main" xmlns="" val="20000"/>
                    </a:ext>
                  </a:extLst>
                </a:gridCol>
                <a:gridCol w="1327623">
                  <a:extLst>
                    <a:ext uri="{9D8B030D-6E8A-4147-A177-3AD203B41FA5}">
                      <a16:colId xmlns:a16="http://schemas.microsoft.com/office/drawing/2014/main" xmlns="" val="20001"/>
                    </a:ext>
                  </a:extLst>
                </a:gridCol>
                <a:gridCol w="1454539">
                  <a:extLst>
                    <a:ext uri="{9D8B030D-6E8A-4147-A177-3AD203B41FA5}">
                      <a16:colId xmlns:a16="http://schemas.microsoft.com/office/drawing/2014/main" xmlns="" val="20002"/>
                    </a:ext>
                  </a:extLst>
                </a:gridCol>
                <a:gridCol w="1426272">
                  <a:extLst>
                    <a:ext uri="{9D8B030D-6E8A-4147-A177-3AD203B41FA5}">
                      <a16:colId xmlns:a16="http://schemas.microsoft.com/office/drawing/2014/main" xmlns="" val="20003"/>
                    </a:ext>
                  </a:extLst>
                </a:gridCol>
              </a:tblGrid>
              <a:tr h="987448">
                <a:tc>
                  <a:txBody>
                    <a:bodyPr/>
                    <a:lstStyle/>
                    <a:p>
                      <a:pPr algn="l" fontAlgn="ctr"/>
                      <a:r>
                        <a:rPr lang="en-IN" b="1" dirty="0">
                          <a:effectLst/>
                        </a:rPr>
                        <a:t>Name</a:t>
                      </a:r>
                    </a:p>
                  </a:txBody>
                  <a:tcPr anchor="ctr"/>
                </a:tc>
                <a:tc>
                  <a:txBody>
                    <a:bodyPr/>
                    <a:lstStyle/>
                    <a:p>
                      <a:pPr algn="l" fontAlgn="ctr"/>
                      <a:r>
                        <a:rPr lang="en-IN" b="1" dirty="0" smtClean="0">
                          <a:effectLst/>
                        </a:rPr>
                        <a:t>Cross</a:t>
                      </a:r>
                    </a:p>
                    <a:p>
                      <a:pPr algn="l" fontAlgn="ctr"/>
                      <a:r>
                        <a:rPr lang="en-IN" b="1" dirty="0" smtClean="0">
                          <a:effectLst/>
                        </a:rPr>
                        <a:t>Validation</a:t>
                      </a:r>
                    </a:p>
                    <a:p>
                      <a:pPr algn="l" fontAlgn="ctr"/>
                      <a:r>
                        <a:rPr lang="en-IN" b="1" dirty="0" smtClean="0">
                          <a:effectLst/>
                        </a:rPr>
                        <a:t>Score</a:t>
                      </a:r>
                      <a:endParaRPr lang="en-IN" b="1" dirty="0">
                        <a:effectLst/>
                      </a:endParaRPr>
                    </a:p>
                  </a:txBody>
                  <a:tcPr anchor="ctr"/>
                </a:tc>
                <a:tc>
                  <a:txBody>
                    <a:bodyPr/>
                    <a:lstStyle/>
                    <a:p>
                      <a:pPr algn="l" fontAlgn="ctr"/>
                      <a:r>
                        <a:rPr lang="en-IN" b="1" dirty="0" smtClean="0">
                          <a:effectLst/>
                        </a:rPr>
                        <a:t>Bias</a:t>
                      </a:r>
                    </a:p>
                    <a:p>
                      <a:pPr algn="l" fontAlgn="ctr"/>
                      <a:r>
                        <a:rPr lang="en-IN" b="1" dirty="0" smtClean="0">
                          <a:effectLst/>
                        </a:rPr>
                        <a:t>Error</a:t>
                      </a:r>
                      <a:endParaRPr lang="en-IN" b="1" dirty="0">
                        <a:effectLst/>
                      </a:endParaRPr>
                    </a:p>
                  </a:txBody>
                  <a:tcPr anchor="ctr"/>
                </a:tc>
                <a:tc>
                  <a:txBody>
                    <a:bodyPr/>
                    <a:lstStyle/>
                    <a:p>
                      <a:pPr algn="l" fontAlgn="ctr"/>
                      <a:r>
                        <a:rPr lang="en-IN" b="1" dirty="0" smtClean="0">
                          <a:effectLst/>
                        </a:rPr>
                        <a:t>Variance</a:t>
                      </a:r>
                      <a:r>
                        <a:rPr lang="en-IN" b="1" baseline="0" dirty="0" smtClean="0">
                          <a:effectLst/>
                        </a:rPr>
                        <a:t> </a:t>
                      </a:r>
                      <a:r>
                        <a:rPr lang="en-IN" b="1" dirty="0" smtClean="0">
                          <a:effectLst/>
                        </a:rPr>
                        <a:t>Error</a:t>
                      </a:r>
                      <a:endParaRPr lang="en-IN" b="1" dirty="0">
                        <a:effectLst/>
                      </a:endParaRPr>
                    </a:p>
                  </a:txBody>
                  <a:tcPr anchor="ctr"/>
                </a:tc>
                <a:extLst>
                  <a:ext uri="{0D108BD9-81ED-4DB2-BD59-A6C34878D82A}">
                    <a16:rowId xmlns:a16="http://schemas.microsoft.com/office/drawing/2014/main" xmlns="" val="10000"/>
                  </a:ext>
                </a:extLst>
              </a:tr>
              <a:tr h="612752">
                <a:tc>
                  <a:txBody>
                    <a:bodyPr/>
                    <a:lstStyle/>
                    <a:p>
                      <a:pPr algn="ctr" fontAlgn="ctr"/>
                      <a:r>
                        <a:rPr lang="en-IN" dirty="0" smtClean="0">
                          <a:effectLst/>
                        </a:rPr>
                        <a:t>Linear</a:t>
                      </a:r>
                    </a:p>
                    <a:p>
                      <a:pPr algn="ctr" fontAlgn="ctr"/>
                      <a:r>
                        <a:rPr lang="en-IN" dirty="0" smtClean="0">
                          <a:effectLst/>
                        </a:rPr>
                        <a:t>Regression</a:t>
                      </a:r>
                      <a:endParaRPr lang="en-IN" dirty="0">
                        <a:effectLst/>
                      </a:endParaRPr>
                    </a:p>
                  </a:txBody>
                  <a:tcPr anchor="ctr"/>
                </a:tc>
                <a:tc>
                  <a:txBody>
                    <a:bodyPr/>
                    <a:lstStyle/>
                    <a:p>
                      <a:pPr algn="r" fontAlgn="ctr"/>
                      <a:r>
                        <a:rPr lang="en-IN" dirty="0" smtClean="0">
                          <a:effectLst/>
                        </a:rPr>
                        <a:t>0.564</a:t>
                      </a:r>
                      <a:endParaRPr lang="en-IN" dirty="0">
                        <a:effectLst/>
                      </a:endParaRPr>
                    </a:p>
                  </a:txBody>
                  <a:tcPr anchor="ctr"/>
                </a:tc>
                <a:tc>
                  <a:txBody>
                    <a:bodyPr/>
                    <a:lstStyle/>
                    <a:p>
                      <a:pPr algn="r" fontAlgn="ctr"/>
                      <a:r>
                        <a:rPr lang="en-IN" dirty="0" smtClean="0">
                          <a:effectLst/>
                        </a:rPr>
                        <a:t>0.436</a:t>
                      </a:r>
                      <a:endParaRPr lang="en-IN" dirty="0">
                        <a:effectLst/>
                      </a:endParaRPr>
                    </a:p>
                  </a:txBody>
                  <a:tcPr anchor="ctr"/>
                </a:tc>
                <a:tc>
                  <a:txBody>
                    <a:bodyPr/>
                    <a:lstStyle/>
                    <a:p>
                      <a:pPr algn="r" fontAlgn="ctr"/>
                      <a:r>
                        <a:rPr lang="en-IN" dirty="0" smtClean="0"/>
                        <a:t>0.138</a:t>
                      </a:r>
                      <a:endParaRPr lang="en-IN" dirty="0">
                        <a:effectLst/>
                      </a:endParaRPr>
                    </a:p>
                  </a:txBody>
                  <a:tcPr anchor="ctr"/>
                </a:tc>
                <a:extLst>
                  <a:ext uri="{0D108BD9-81ED-4DB2-BD59-A6C34878D82A}">
                    <a16:rowId xmlns:a16="http://schemas.microsoft.com/office/drawing/2014/main" xmlns="" val="10001"/>
                  </a:ext>
                </a:extLst>
              </a:tr>
              <a:tr h="609600">
                <a:tc>
                  <a:txBody>
                    <a:bodyPr/>
                    <a:lstStyle/>
                    <a:p>
                      <a:pPr algn="ctr" fontAlgn="ctr"/>
                      <a:r>
                        <a:rPr lang="en-IN" dirty="0" smtClean="0">
                          <a:effectLst/>
                        </a:rPr>
                        <a:t>Random</a:t>
                      </a:r>
                      <a:r>
                        <a:rPr lang="en-IN" baseline="0" dirty="0" smtClean="0">
                          <a:effectLst/>
                        </a:rPr>
                        <a:t> </a:t>
                      </a:r>
                    </a:p>
                    <a:p>
                      <a:pPr algn="ctr" fontAlgn="ctr"/>
                      <a:r>
                        <a:rPr lang="en-IN" baseline="0" dirty="0" smtClean="0">
                          <a:effectLst/>
                        </a:rPr>
                        <a:t>Forest</a:t>
                      </a:r>
                      <a:endParaRPr lang="en-IN" dirty="0">
                        <a:effectLst/>
                      </a:endParaRPr>
                    </a:p>
                  </a:txBody>
                  <a:tcPr anchor="ctr"/>
                </a:tc>
                <a:tc>
                  <a:txBody>
                    <a:bodyPr/>
                    <a:lstStyle/>
                    <a:p>
                      <a:pPr algn="r" fontAlgn="ctr"/>
                      <a:r>
                        <a:rPr lang="en-IN" dirty="0" smtClean="0">
                          <a:effectLst/>
                        </a:rPr>
                        <a:t>0.730</a:t>
                      </a:r>
                      <a:endParaRPr lang="en-IN" dirty="0">
                        <a:effectLst/>
                      </a:endParaRPr>
                    </a:p>
                  </a:txBody>
                  <a:tcPr anchor="ctr"/>
                </a:tc>
                <a:tc>
                  <a:txBody>
                    <a:bodyPr/>
                    <a:lstStyle/>
                    <a:p>
                      <a:pPr algn="r" fontAlgn="ctr"/>
                      <a:r>
                        <a:rPr lang="en-IN" dirty="0" smtClean="0">
                          <a:effectLst/>
                        </a:rPr>
                        <a:t>0.270</a:t>
                      </a:r>
                      <a:endParaRPr lang="en-IN" dirty="0">
                        <a:effectLst/>
                      </a:endParaRPr>
                    </a:p>
                  </a:txBody>
                  <a:tcPr anchor="ctr"/>
                </a:tc>
                <a:tc>
                  <a:txBody>
                    <a:bodyPr/>
                    <a:lstStyle/>
                    <a:p>
                      <a:pPr algn="r" fontAlgn="ctr"/>
                      <a:r>
                        <a:rPr lang="en-IN" dirty="0" smtClean="0"/>
                        <a:t>0.015</a:t>
                      </a:r>
                      <a:endParaRPr lang="en-IN" dirty="0">
                        <a:effectLst/>
                      </a:endParaRPr>
                    </a:p>
                  </a:txBody>
                  <a:tcPr anchor="ctr"/>
                </a:tc>
                <a:extLst>
                  <a:ext uri="{0D108BD9-81ED-4DB2-BD59-A6C34878D82A}">
                    <a16:rowId xmlns:a16="http://schemas.microsoft.com/office/drawing/2014/main" xmlns="" val="10002"/>
                  </a:ext>
                </a:extLst>
              </a:tr>
              <a:tr h="609600">
                <a:tc>
                  <a:txBody>
                    <a:bodyPr/>
                    <a:lstStyle/>
                    <a:p>
                      <a:pPr algn="ctr"/>
                      <a:r>
                        <a:rPr lang="en-IN" dirty="0" smtClean="0"/>
                        <a:t>K-Nearest</a:t>
                      </a:r>
                    </a:p>
                    <a:p>
                      <a:pPr algn="ctr"/>
                      <a:r>
                        <a:rPr lang="en-IN" dirty="0" smtClean="0"/>
                        <a:t>Neighbour</a:t>
                      </a:r>
                      <a:endParaRPr lang="en-IN" dirty="0"/>
                    </a:p>
                  </a:txBody>
                  <a:tcPr/>
                </a:tc>
                <a:tc>
                  <a:txBody>
                    <a:bodyPr/>
                    <a:lstStyle/>
                    <a:p>
                      <a:r>
                        <a:rPr lang="en-IN" dirty="0" smtClean="0"/>
                        <a:t>           0.618</a:t>
                      </a:r>
                      <a:endParaRPr lang="en-IN" dirty="0"/>
                    </a:p>
                  </a:txBody>
                  <a:tcPr/>
                </a:tc>
                <a:tc>
                  <a:txBody>
                    <a:bodyPr/>
                    <a:lstStyle/>
                    <a:p>
                      <a:pPr algn="r"/>
                      <a:r>
                        <a:rPr lang="en-IN" dirty="0" smtClean="0"/>
                        <a:t>       0.382</a:t>
                      </a:r>
                      <a:endParaRPr lang="en-IN" dirty="0"/>
                    </a:p>
                  </a:txBody>
                  <a:tcPr/>
                </a:tc>
                <a:tc>
                  <a:txBody>
                    <a:bodyPr/>
                    <a:lstStyle/>
                    <a:p>
                      <a:pPr algn="r"/>
                      <a:r>
                        <a:rPr lang="en-IN" dirty="0" smtClean="0"/>
                        <a:t>       0.016  </a:t>
                      </a:r>
                      <a:endParaRPr lang="en-IN" dirty="0"/>
                    </a:p>
                  </a:txBody>
                  <a:tcPr/>
                </a:tc>
                <a:extLst>
                  <a:ext uri="{0D108BD9-81ED-4DB2-BD59-A6C34878D82A}">
                    <a16:rowId xmlns:a16="http://schemas.microsoft.com/office/drawing/2014/main" xmlns="" val="10003"/>
                  </a:ext>
                </a:extLst>
              </a:tr>
              <a:tr h="609600">
                <a:tc>
                  <a:txBody>
                    <a:bodyPr/>
                    <a:lstStyle/>
                    <a:p>
                      <a:pPr algn="ctr"/>
                      <a:r>
                        <a:rPr lang="en-IN" dirty="0" smtClean="0"/>
                        <a:t>Bagging</a:t>
                      </a:r>
                      <a:br>
                        <a:rPr lang="en-IN" dirty="0" smtClean="0"/>
                      </a:br>
                      <a:r>
                        <a:rPr lang="en-IN" dirty="0" smtClean="0"/>
                        <a:t>Regressor</a:t>
                      </a:r>
                      <a:endParaRPr lang="en-IN" dirty="0"/>
                    </a:p>
                  </a:txBody>
                  <a:tcPr/>
                </a:tc>
                <a:tc>
                  <a:txBody>
                    <a:bodyPr/>
                    <a:lstStyle/>
                    <a:p>
                      <a:pPr algn="r"/>
                      <a:r>
                        <a:rPr lang="en-IN" dirty="0" smtClean="0"/>
                        <a:t>0.749</a:t>
                      </a:r>
                      <a:endParaRPr lang="en-IN" dirty="0"/>
                    </a:p>
                  </a:txBody>
                  <a:tcPr/>
                </a:tc>
                <a:tc>
                  <a:txBody>
                    <a:bodyPr/>
                    <a:lstStyle/>
                    <a:p>
                      <a:pPr algn="r"/>
                      <a:r>
                        <a:rPr lang="en-IN" dirty="0" smtClean="0"/>
                        <a:t>0.251</a:t>
                      </a:r>
                      <a:endParaRPr lang="en-IN" dirty="0"/>
                    </a:p>
                  </a:txBody>
                  <a:tcPr/>
                </a:tc>
                <a:tc>
                  <a:txBody>
                    <a:bodyPr/>
                    <a:lstStyle/>
                    <a:p>
                      <a:pPr algn="r"/>
                      <a:r>
                        <a:rPr lang="en-IN" dirty="0" smtClean="0"/>
                        <a:t>0.015</a:t>
                      </a:r>
                      <a:endParaRPr lang="en-IN" dirty="0"/>
                    </a:p>
                  </a:txBody>
                  <a:tcPr/>
                </a:tc>
                <a:extLst>
                  <a:ext uri="{0D108BD9-81ED-4DB2-BD59-A6C34878D82A}">
                    <a16:rowId xmlns:a16="http://schemas.microsoft.com/office/drawing/2014/main" xmlns="" val="4941940"/>
                  </a:ext>
                </a:extLst>
              </a:tr>
            </a:tbl>
          </a:graphicData>
        </a:graphic>
      </p:graphicFrame>
      <p:sp>
        <p:nvSpPr>
          <p:cNvPr id="6" name="TextBox 5"/>
          <p:cNvSpPr txBox="1"/>
          <p:nvPr/>
        </p:nvSpPr>
        <p:spPr>
          <a:xfrm>
            <a:off x="533400" y="4724400"/>
            <a:ext cx="8382000"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smtClean="0"/>
              <a:t>Bagging Regressor has performed well in this data along with Random forest but the R-squared value is comparatively low but as this is a very rare case dealing with extreme values we have only limited customers asking for the results using this model.</a:t>
            </a:r>
            <a:endParaRPr lang="en-IN" dirty="0"/>
          </a:p>
        </p:txBody>
      </p:sp>
    </p:spTree>
    <p:extLst>
      <p:ext uri="{BB962C8B-B14F-4D97-AF65-F5344CB8AC3E}">
        <p14:creationId xmlns:p14="http://schemas.microsoft.com/office/powerpoint/2010/main" val="1284624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6629400" cy="652462"/>
          </a:xfrm>
        </p:spPr>
        <p:txBody>
          <a:bodyPr>
            <a:normAutofit/>
          </a:bodyPr>
          <a:lstStyle/>
          <a:p>
            <a:pPr algn="l"/>
            <a:r>
              <a:rPr lang="en-US" sz="2800" dirty="0" smtClean="0">
                <a:latin typeface="Times New Roman" pitchFamily="18" charset="0"/>
                <a:cs typeface="Times New Roman" pitchFamily="18" charset="0"/>
              </a:rPr>
              <a:t>Business Solutions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buFont typeface="Wingdings" pitchFamily="2" charset="2"/>
              <a:buChar char="Ø"/>
            </a:pPr>
            <a:r>
              <a:rPr lang="en-IN" sz="2000" dirty="0" smtClean="0">
                <a:latin typeface="Times New Roman" pitchFamily="18" charset="0"/>
                <a:cs typeface="Times New Roman" pitchFamily="18" charset="0"/>
              </a:rPr>
              <a:t>With the given data , we can predict the overall value of particular commodity, which is transported  within USA and Outside the USA.</a:t>
            </a:r>
            <a:endParaRPr lang="en-IN" sz="2000" dirty="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To make FAF a more effective tool, we can integrate with economic census that will provide the related information about economic conditions such as the increase in tax rates, petrol or diesel costs .</a:t>
            </a:r>
          </a:p>
          <a:p>
            <a:pPr>
              <a:buFont typeface="Wingdings" pitchFamily="2" charset="2"/>
              <a:buChar char="Ø"/>
            </a:pPr>
            <a:r>
              <a:rPr lang="en-IN" sz="2000" dirty="0" smtClean="0">
                <a:latin typeface="Times New Roman" pitchFamily="18" charset="0"/>
                <a:cs typeface="Times New Roman" pitchFamily="18" charset="0"/>
              </a:rPr>
              <a:t>Create transparency wherever possible, to gain trust from the associated companies and partners.</a:t>
            </a:r>
          </a:p>
          <a:p>
            <a:pPr>
              <a:buFont typeface="Wingdings" pitchFamily="2" charset="2"/>
              <a:buChar char="Ø"/>
            </a:pPr>
            <a:r>
              <a:rPr lang="en-IN" sz="2000" dirty="0" smtClean="0">
                <a:latin typeface="Times New Roman" pitchFamily="18" charset="0"/>
                <a:cs typeface="Times New Roman" pitchFamily="18" charset="0"/>
              </a:rPr>
              <a:t>This would help the supply chain planners to make effective use of FAF products with local understanding of freight activity.</a:t>
            </a:r>
          </a:p>
          <a:p>
            <a:pPr>
              <a:buFont typeface="Wingdings" pitchFamily="2" charset="2"/>
              <a:buChar char="Ø"/>
            </a:pPr>
            <a:r>
              <a:rPr lang="en-IN" sz="2000" dirty="0" smtClean="0">
                <a:latin typeface="Times New Roman" pitchFamily="18" charset="0"/>
                <a:cs typeface="Times New Roman" pitchFamily="18" charset="0"/>
              </a:rPr>
              <a:t>FAF currently has no estimate  by season. Volume of commodities to be moved varies by season, especially for agricultural products and goods that are sold mainly during holidays. Availability of routes also varies by season such as elimination of northern inland waterways by winter.</a:t>
            </a:r>
          </a:p>
          <a:p>
            <a:pPr>
              <a:buFont typeface="Wingdings" pitchFamily="2" charset="2"/>
              <a:buChar char="Ø"/>
            </a:pPr>
            <a:r>
              <a:rPr lang="en-IN" sz="2000" dirty="0" smtClean="0">
                <a:latin typeface="Times New Roman" pitchFamily="18" charset="0"/>
                <a:cs typeface="Times New Roman" pitchFamily="18" charset="0"/>
              </a:rPr>
              <a:t>Significant portions of private truck facility can be taken into consideration as those lead to around 50 miles of distance and use of mileage.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26249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895600"/>
            <a:ext cx="4876800" cy="1600201"/>
          </a:xfrm>
        </p:spPr>
        <p:txBody>
          <a:bodyPr>
            <a:noAutofit/>
          </a:bodyPr>
          <a:lstStyle/>
          <a:p>
            <a:pPr marL="0" indent="0" algn="ctr">
              <a:buNone/>
            </a:pPr>
            <a:r>
              <a:rPr lang="en-US" sz="5400" dirty="0" smtClean="0">
                <a:ln w="0"/>
                <a:solidFill>
                  <a:schemeClr val="accent1"/>
                </a:solidFill>
                <a:effectLst>
                  <a:outerShdw blurRad="38100" dist="25400" dir="5400000" algn="ctr" rotWithShape="0">
                    <a:srgbClr val="6E747A">
                      <a:alpha val="43000"/>
                    </a:srgbClr>
                  </a:outerShdw>
                </a:effectLst>
              </a:rPr>
              <a:t>Thank you</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22941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a:bodyPr>
          <a:lstStyle/>
          <a:p>
            <a:r>
              <a:rPr lang="en-IN" sz="3200" b="1" dirty="0">
                <a:latin typeface="Times New Roman" pitchFamily="18" charset="0"/>
                <a:cs typeface="Times New Roman" pitchFamily="18" charset="0"/>
              </a:rPr>
              <a:t>Challenges: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48600" cy="4876800"/>
          </a:xfrm>
        </p:spPr>
        <p:txBody>
          <a:bodyPr>
            <a:noAutofit/>
          </a:bodyPr>
          <a:lstStyle/>
          <a:p>
            <a:pPr marL="342900" indent="-342900" algn="l">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Business </a:t>
            </a:r>
            <a:r>
              <a:rPr lang="en-US" sz="1800" dirty="0">
                <a:solidFill>
                  <a:schemeClr val="tx1"/>
                </a:solidFill>
                <a:latin typeface="Times New Roman" pitchFamily="18" charset="0"/>
                <a:cs typeface="Times New Roman" pitchFamily="18" charset="0"/>
              </a:rPr>
              <a:t>and industry have adopted just-in-time manufacturing and delivery strategies to increase productivity, reduce the cost of goods and services delivered to consumers, and remain competitive in global markets. </a:t>
            </a:r>
            <a:endParaRPr lang="en-US"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marL="342900" indent="-342900" algn="l">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These </a:t>
            </a:r>
            <a:r>
              <a:rPr lang="en-US" sz="1800" dirty="0">
                <a:solidFill>
                  <a:schemeClr val="tx1"/>
                </a:solidFill>
                <a:latin typeface="Times New Roman" pitchFamily="18" charset="0"/>
                <a:cs typeface="Times New Roman" pitchFamily="18" charset="0"/>
              </a:rPr>
              <a:t>logistics strategies depend on cost-effective and reliable freight transportation. However, we are seeing diminishing returns from past transportation investments, and transportation productivity is </a:t>
            </a:r>
            <a:r>
              <a:rPr lang="en-US" sz="1800" dirty="0" smtClean="0">
                <a:solidFill>
                  <a:schemeClr val="tx1"/>
                </a:solidFill>
                <a:latin typeface="Times New Roman" pitchFamily="18" charset="0"/>
                <a:cs typeface="Times New Roman" pitchFamily="18" charset="0"/>
              </a:rPr>
              <a:t>declining.</a:t>
            </a:r>
          </a:p>
          <a:p>
            <a:pPr algn="l"/>
            <a:endParaRPr lang="en-US" sz="1800" dirty="0" smtClean="0">
              <a:solidFill>
                <a:schemeClr val="tx1"/>
              </a:solidFill>
              <a:latin typeface="Times New Roman" pitchFamily="18" charset="0"/>
              <a:cs typeface="Times New Roman" pitchFamily="18" charset="0"/>
            </a:endParaRPr>
          </a:p>
          <a:p>
            <a:pPr marL="342900" indent="-342900" algn="l">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increase in freight traffic will further strain the capacity of the nation’s highways, rail lines, and ports. Without additional capacity and greater productivity, freight transportation will not keep pace with economic </a:t>
            </a:r>
            <a:r>
              <a:rPr lang="en-US" sz="1800" dirty="0" smtClean="0">
                <a:solidFill>
                  <a:schemeClr val="tx1"/>
                </a:solidFill>
                <a:latin typeface="Times New Roman" pitchFamily="18" charset="0"/>
                <a:cs typeface="Times New Roman" pitchFamily="18" charset="0"/>
              </a:rPr>
              <a:t>growth.</a:t>
            </a:r>
          </a:p>
          <a:p>
            <a:pPr marL="342900" indent="-342900" algn="l">
              <a:buFont typeface="Arial" panose="020B0604020202020204" pitchFamily="34" charset="0"/>
              <a:buChar char="•"/>
            </a:pPr>
            <a:endParaRPr lang="en-US" sz="1800" dirty="0" smtClean="0">
              <a:solidFill>
                <a:schemeClr val="tx1"/>
              </a:solidFill>
              <a:latin typeface="Times New Roman" pitchFamily="18" charset="0"/>
              <a:cs typeface="Times New Roman" pitchFamily="18" charset="0"/>
            </a:endParaRPr>
          </a:p>
          <a:p>
            <a:pPr marL="342900" indent="-342900" algn="l">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As </a:t>
            </a:r>
            <a:r>
              <a:rPr lang="en-US" sz="1800" dirty="0">
                <a:solidFill>
                  <a:schemeClr val="tx1"/>
                </a:solidFill>
                <a:latin typeface="Times New Roman" pitchFamily="18" charset="0"/>
                <a:cs typeface="Times New Roman" pitchFamily="18" charset="0"/>
              </a:rPr>
              <a:t>more data is generated, we will see more congestion, higher costs for goods and services, and a smaller share of global markets.</a:t>
            </a:r>
            <a:endParaRPr lang="en-IN" sz="1800" dirty="0">
              <a:solidFill>
                <a:schemeClr val="tx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29829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2100262"/>
          </a:xfrm>
        </p:spPr>
        <p:txBody>
          <a:bodyPr>
            <a:noAutofit/>
          </a:bodyPr>
          <a:lstStyle/>
          <a:p>
            <a:pPr marL="0" indent="0" algn="l"/>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a:latin typeface="Times New Roman" pitchFamily="18" charset="0"/>
                <a:cs typeface="Times New Roman" pitchFamily="18" charset="0"/>
              </a:rPr>
              <a:t/>
            </a:r>
            <a:br>
              <a:rPr lang="en-IN" sz="2400" b="1" dirty="0">
                <a:latin typeface="Times New Roman" pitchFamily="18" charset="0"/>
                <a:cs typeface="Times New Roman" pitchFamily="18" charset="0"/>
              </a:rPr>
            </a:br>
            <a:r>
              <a:rPr lang="en-IN" sz="2400" b="1" dirty="0" smtClean="0">
                <a:latin typeface="Times New Roman" pitchFamily="18" charset="0"/>
                <a:cs typeface="Times New Roman" pitchFamily="18" charset="0"/>
              </a:rPr>
              <a:t>Objective:</a:t>
            </a:r>
            <a:br>
              <a:rPr lang="en-IN" sz="2400" b="1" dirty="0" smtClean="0">
                <a:latin typeface="Times New Roman" pitchFamily="18" charset="0"/>
                <a:cs typeface="Times New Roman" pitchFamily="18" charset="0"/>
              </a:rPr>
            </a:br>
            <a:r>
              <a:rPr lang="en-US" sz="2000" dirty="0" smtClean="0"/>
              <a:t>Describe </a:t>
            </a:r>
            <a:r>
              <a:rPr lang="en-US" sz="2000" dirty="0"/>
              <a:t>and </a:t>
            </a:r>
            <a:r>
              <a:rPr lang="en-US" sz="2000" dirty="0" smtClean="0"/>
              <a:t>analyze </a:t>
            </a:r>
            <a:r>
              <a:rPr lang="en-US" sz="2000" dirty="0"/>
              <a:t>the crucial factors that will cause a change in freight movement value in the U.S.A. The ultimate goal is to provide predictions on the value of the particular commodity which is transported within the states of the U.S.A and from the U.S.A to different countries in a year.</a:t>
            </a: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000" dirty="0">
                <a:cs typeface="Times New Roman" pitchFamily="18" charset="0"/>
              </a:rPr>
              <a:t/>
            </a:r>
            <a:br>
              <a:rPr lang="en-IN" sz="2000" dirty="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667000"/>
            <a:ext cx="8229600" cy="3962400"/>
          </a:xfrm>
        </p:spPr>
        <p:txBody>
          <a:bodyPr>
            <a:normAutofit lnSpcReduction="10000"/>
          </a:bodyPr>
          <a:lstStyle/>
          <a:p>
            <a:pPr marL="0" indent="0">
              <a:buNone/>
            </a:pPr>
            <a:r>
              <a:rPr lang="en-IN" sz="2200" b="1" dirty="0" smtClean="0">
                <a:latin typeface="+mj-lt"/>
              </a:rPr>
              <a:t>Data </a:t>
            </a:r>
            <a:r>
              <a:rPr lang="en-IN" sz="2200" b="1" dirty="0">
                <a:latin typeface="+mj-lt"/>
              </a:rPr>
              <a:t>sources:</a:t>
            </a:r>
          </a:p>
          <a:p>
            <a:pPr marL="0" indent="0">
              <a:buNone/>
            </a:pPr>
            <a:r>
              <a:rPr lang="en-IN" sz="2200" dirty="0">
                <a:latin typeface="+mj-lt"/>
              </a:rPr>
              <a:t/>
            </a:r>
            <a:br>
              <a:rPr lang="en-IN" sz="2200" dirty="0">
                <a:latin typeface="+mj-lt"/>
              </a:rPr>
            </a:br>
            <a:r>
              <a:rPr lang="en-IN" sz="2200" dirty="0">
                <a:latin typeface="+mj-lt"/>
              </a:rPr>
              <a:t>In order  to get accurate value of the prices of movement of the goods, a Freight Analysis Framework dataset  is collected from Federal Highway Administration website provided by U.S Department of Transportation. </a:t>
            </a:r>
          </a:p>
          <a:p>
            <a:pPr marL="0" indent="0">
              <a:buNone/>
            </a:pPr>
            <a:endParaRPr lang="en-IN" sz="2200" dirty="0">
              <a:latin typeface="+mj-lt"/>
            </a:endParaRPr>
          </a:p>
          <a:p>
            <a:pPr marL="0" indent="0">
              <a:buNone/>
            </a:pPr>
            <a:r>
              <a:rPr lang="en-IN" sz="2200" b="1" dirty="0">
                <a:latin typeface="+mj-lt"/>
              </a:rPr>
              <a:t>Data </a:t>
            </a:r>
            <a:r>
              <a:rPr lang="en-IN" sz="2200" b="1" dirty="0" smtClean="0">
                <a:latin typeface="+mj-lt"/>
              </a:rPr>
              <a:t>description :</a:t>
            </a:r>
          </a:p>
          <a:p>
            <a:pPr marL="0" indent="0">
              <a:buNone/>
            </a:pPr>
            <a:endParaRPr lang="en-IN" sz="2200" b="1" dirty="0">
              <a:latin typeface="+mj-lt"/>
            </a:endParaRPr>
          </a:p>
          <a:p>
            <a:pPr marL="0" indent="0">
              <a:buNone/>
            </a:pPr>
            <a:r>
              <a:rPr lang="en-IN" sz="2200" dirty="0">
                <a:latin typeface="+mj-lt"/>
              </a:rPr>
              <a:t>The dataset consists of 5,49,133 unique observations with 12 features(9-Categorical Features,3-Numerical </a:t>
            </a:r>
            <a:r>
              <a:rPr lang="en-IN" sz="2200" dirty="0" smtClean="0">
                <a:latin typeface="+mj-lt"/>
              </a:rPr>
              <a:t>Features).</a:t>
            </a:r>
            <a:endParaRPr lang="en-IN" sz="2200" dirty="0">
              <a:latin typeface="+mj-lt"/>
            </a:endParaRPr>
          </a:p>
          <a:p>
            <a:pPr marL="0" indent="0">
              <a:buNone/>
            </a:pPr>
            <a:endParaRPr lang="en-IN" sz="2000" dirty="0">
              <a:latin typeface="Times New Roman" pitchFamily="18" charset="0"/>
              <a:cs typeface="Times New Roman" pitchFamily="18" charset="0"/>
            </a:endParaRPr>
          </a:p>
          <a:p>
            <a:pPr marL="0" indent="0">
              <a:buNone/>
            </a:pPr>
            <a:endParaRPr lang="en-US" dirty="0"/>
          </a:p>
        </p:txBody>
      </p:sp>
      <p:pic>
        <p:nvPicPr>
          <p:cNvPr id="1025" name="Picture 1" descr="Mugesh raja (mugeshraja06@gmai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ugesh raja (mugeshraja06@gmai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33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576262"/>
          </a:xfrm>
        </p:spPr>
        <p:txBody>
          <a:bodyPr>
            <a:normAutofit fontScale="90000"/>
          </a:bodyPr>
          <a:lstStyle/>
          <a:p>
            <a:pPr algn="l"/>
            <a:r>
              <a:rPr lang="en-US" sz="3200" dirty="0" smtClean="0"/>
              <a:t>Features :</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7543800" cy="5715000"/>
          </a:xfrm>
        </p:spPr>
      </p:pic>
    </p:spTree>
    <p:extLst>
      <p:ext uri="{BB962C8B-B14F-4D97-AF65-F5344CB8AC3E}">
        <p14:creationId xmlns:p14="http://schemas.microsoft.com/office/powerpoint/2010/main" val="226010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576262"/>
          </a:xfrm>
        </p:spPr>
        <p:txBody>
          <a:bodyPr>
            <a:normAutofit fontScale="90000"/>
          </a:bodyPr>
          <a:lstStyle/>
          <a:p>
            <a:pPr algn="l"/>
            <a:r>
              <a:rPr lang="en-US" sz="3200" dirty="0" smtClean="0"/>
              <a:t>Mode of Transport: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163" y="1143000"/>
            <a:ext cx="7975673" cy="5181600"/>
          </a:xfrm>
        </p:spPr>
      </p:pic>
    </p:spTree>
    <p:extLst>
      <p:ext uri="{BB962C8B-B14F-4D97-AF65-F5344CB8AC3E}">
        <p14:creationId xmlns:p14="http://schemas.microsoft.com/office/powerpoint/2010/main" val="101012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Wrangling</a:t>
            </a:r>
            <a:endParaRPr lang="en-US" dirty="0"/>
          </a:p>
        </p:txBody>
      </p:sp>
      <p:pic>
        <p:nvPicPr>
          <p:cNvPr id="4" name="Content Placeholder 3"/>
          <p:cNvPicPr>
            <a:picLocks noGrp="1" noChangeAspect="1"/>
          </p:cNvPicPr>
          <p:nvPr>
            <p:ph idx="1"/>
          </p:nvPr>
        </p:nvPicPr>
        <p:blipFill>
          <a:blip r:embed="rId2"/>
          <a:stretch>
            <a:fillRect/>
          </a:stretch>
        </p:blipFill>
        <p:spPr>
          <a:xfrm>
            <a:off x="2743200" y="1600200"/>
            <a:ext cx="6354618" cy="5029200"/>
          </a:xfrm>
          <a:prstGeom prst="rect">
            <a:avLst/>
          </a:prstGeom>
        </p:spPr>
      </p:pic>
      <p:sp>
        <p:nvSpPr>
          <p:cNvPr id="5" name="TextBox 4"/>
          <p:cNvSpPr txBox="1"/>
          <p:nvPr/>
        </p:nvSpPr>
        <p:spPr>
          <a:xfrm>
            <a:off x="304800" y="1788695"/>
            <a:ext cx="2438400" cy="3785652"/>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In our original dataset, all categorical columns were label encoded. So we converted label encoded into corresponding categories for EDA purposes.</a:t>
            </a:r>
          </a:p>
          <a:p>
            <a:endParaRPr lang="en-IN" sz="1600" dirty="0"/>
          </a:p>
          <a:p>
            <a:pPr marL="285750" indent="-285750">
              <a:buFont typeface="Arial" panose="020B0604020202020204" pitchFamily="34" charset="0"/>
              <a:buChar char="•"/>
            </a:pPr>
            <a:r>
              <a:rPr lang="en-IN" sz="1600" dirty="0" smtClean="0"/>
              <a:t>Replaced Nan values with zero at some categorical columns to find the relationship between the variables exactly.</a:t>
            </a:r>
            <a:endParaRPr lang="en-IN" sz="1600" dirty="0"/>
          </a:p>
        </p:txBody>
      </p:sp>
    </p:spTree>
    <p:extLst>
      <p:ext uri="{BB962C8B-B14F-4D97-AF65-F5344CB8AC3E}">
        <p14:creationId xmlns:p14="http://schemas.microsoft.com/office/powerpoint/2010/main" val="2882382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IN" sz="3200" b="1" dirty="0"/>
              <a:t>Transport Type vs </a:t>
            </a:r>
            <a:r>
              <a:rPr lang="en-IN" sz="3200" b="1" dirty="0" err="1"/>
              <a:t>Avg</a:t>
            </a:r>
            <a:r>
              <a:rPr lang="en-IN" sz="3200" b="1" dirty="0"/>
              <a:t> Value and </a:t>
            </a:r>
            <a:r>
              <a:rPr lang="en-IN" sz="3200" b="1" dirty="0" err="1"/>
              <a:t>Avg</a:t>
            </a:r>
            <a:r>
              <a:rPr lang="en-IN" sz="3200" b="1" dirty="0"/>
              <a:t> Tons</a:t>
            </a:r>
            <a:endParaRPr lang="en-IN" sz="3200"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2061428140"/>
              </p:ext>
            </p:extLst>
          </p:nvPr>
        </p:nvGraphicFramePr>
        <p:xfrm>
          <a:off x="4572000" y="1600200"/>
          <a:ext cx="4419600" cy="49530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752600"/>
            <a:ext cx="4380520" cy="4800599"/>
          </a:xfrm>
          <a:prstGeom prst="rect">
            <a:avLst/>
          </a:prstGeom>
        </p:spPr>
      </p:pic>
    </p:spTree>
    <p:extLst>
      <p:ext uri="{BB962C8B-B14F-4D97-AF65-F5344CB8AC3E}">
        <p14:creationId xmlns:p14="http://schemas.microsoft.com/office/powerpoint/2010/main" val="4257445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2286000" cy="5181600"/>
          </a:xfrm>
        </p:spPr>
        <p:txBody>
          <a:bodyPr>
            <a:normAutofit/>
          </a:bodyPr>
          <a:lstStyle/>
          <a:p>
            <a:pPr marL="285750" indent="-285750"/>
            <a:r>
              <a:rPr lang="en-IN" sz="1600" dirty="0">
                <a:latin typeface="Times New Roman" pitchFamily="18" charset="0"/>
                <a:cs typeface="Times New Roman" pitchFamily="18" charset="0"/>
              </a:rPr>
              <a:t>Even though machinery is transported less when compared to other commodities, we find that large amount of revenue is coming from this category</a:t>
            </a:r>
            <a:r>
              <a:rPr lang="en-IN" sz="1600" dirty="0" smtClean="0">
                <a:latin typeface="Times New Roman" pitchFamily="18" charset="0"/>
                <a:cs typeface="Times New Roman" pitchFamily="18" charset="0"/>
              </a:rPr>
              <a:t>.</a:t>
            </a:r>
          </a:p>
          <a:p>
            <a:pPr marL="285750" indent="-285750"/>
            <a:endParaRPr lang="en-IN" sz="1600" dirty="0">
              <a:latin typeface="Times New Roman" pitchFamily="18" charset="0"/>
              <a:cs typeface="Times New Roman" pitchFamily="18" charset="0"/>
            </a:endParaRPr>
          </a:p>
          <a:p>
            <a:pPr marL="285750" indent="-285750"/>
            <a:endParaRPr lang="en-IN" sz="1600" dirty="0">
              <a:latin typeface="Times New Roman" pitchFamily="18" charset="0"/>
              <a:cs typeface="Times New Roman" pitchFamily="18" charset="0"/>
            </a:endParaRPr>
          </a:p>
          <a:p>
            <a:pPr marL="285750" indent="-285750"/>
            <a:r>
              <a:rPr lang="en-IN" sz="1600" dirty="0">
                <a:latin typeface="Times New Roman" pitchFamily="18" charset="0"/>
                <a:cs typeface="Times New Roman" pitchFamily="18" charset="0"/>
              </a:rPr>
              <a:t>Machinery is followed by electronics, Instruments and Textiles</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7800"/>
            <a:ext cx="6019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533400"/>
            <a:ext cx="6705600" cy="461665"/>
          </a:xfrm>
          <a:prstGeom prst="rect">
            <a:avLst/>
          </a:prstGeom>
          <a:noFill/>
        </p:spPr>
        <p:txBody>
          <a:bodyPr wrap="square" rtlCol="0">
            <a:spAutoFit/>
          </a:bodyPr>
          <a:lstStyle/>
          <a:p>
            <a:r>
              <a:rPr lang="en-IN" sz="2400" b="1" dirty="0" smtClean="0"/>
              <a:t>Low Miles vs High value on commodity</a:t>
            </a:r>
            <a:r>
              <a:rPr lang="en-IN" dirty="0" smtClean="0"/>
              <a:t> </a:t>
            </a:r>
            <a:endParaRPr lang="en-IN" dirty="0"/>
          </a:p>
        </p:txBody>
      </p:sp>
    </p:spTree>
    <p:extLst>
      <p:ext uri="{BB962C8B-B14F-4D97-AF65-F5344CB8AC3E}">
        <p14:creationId xmlns:p14="http://schemas.microsoft.com/office/powerpoint/2010/main" val="219186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9250</TotalTime>
  <Words>1334</Words>
  <Application>Microsoft Office PowerPoint</Application>
  <PresentationFormat>On-screen Show (4:3)</PresentationFormat>
  <Paragraphs>337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PowerPoint Presentation</vt:lpstr>
      <vt:lpstr>Introduction</vt:lpstr>
      <vt:lpstr>Challenges:</vt:lpstr>
      <vt:lpstr>   Objective: Describe and analyze the crucial factors that will cause a change in freight movement value in the U.S.A. The ultimate goal is to provide predictions on the value of the particular commodity which is transported within the states of the U.S.A and from the U.S.A to different countries in a year.    </vt:lpstr>
      <vt:lpstr>Features :</vt:lpstr>
      <vt:lpstr>Mode of Transport:</vt:lpstr>
      <vt:lpstr>Data Wrangling</vt:lpstr>
      <vt:lpstr>Transport Type vs Avg Value and Avg Tons</vt:lpstr>
      <vt:lpstr>PowerPoint Presentation</vt:lpstr>
      <vt:lpstr>PowerPoint Presentation</vt:lpstr>
      <vt:lpstr>  The bar plot visually represents the top ten states which exports maximum amount of goods(Thousands of tons) to  different countries. Texas exports the maximum goods to different countries. Mexico is significant trading partner for the U.S.A  </vt:lpstr>
      <vt:lpstr>Comparison of fr_inmode and fr_outmode vs Ton_2012</vt:lpstr>
      <vt:lpstr>Heat map Observation:</vt:lpstr>
      <vt:lpstr>VIF(variance inflation factor)</vt:lpstr>
      <vt:lpstr>Distribution of Target Variable</vt:lpstr>
      <vt:lpstr>Relationship between target and predictor variables</vt:lpstr>
      <vt:lpstr>Supervised Learning Regression</vt:lpstr>
      <vt:lpstr>PowerPoint Presentation</vt:lpstr>
      <vt:lpstr>Regressor(Log Transformation)</vt:lpstr>
      <vt:lpstr>Cross Validation</vt:lpstr>
      <vt:lpstr>PCA with scaling</vt:lpstr>
      <vt:lpstr>Bagging</vt:lpstr>
      <vt:lpstr>Process of Model Building using Polynomial Features</vt:lpstr>
      <vt:lpstr>PowerPoint Presentation</vt:lpstr>
      <vt:lpstr>PowerPoint Presentation</vt:lpstr>
      <vt:lpstr>Business Solutions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Gowrisaranyan G</cp:lastModifiedBy>
  <cp:revision>367</cp:revision>
  <dcterms:created xsi:type="dcterms:W3CDTF">2017-03-30T12:09:41Z</dcterms:created>
  <dcterms:modified xsi:type="dcterms:W3CDTF">2020-10-12T10:39:04Z</dcterms:modified>
</cp:coreProperties>
</file>