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9" r:id="rId2"/>
    <p:sldId id="257" r:id="rId3"/>
    <p:sldId id="264" r:id="rId4"/>
    <p:sldId id="262" r:id="rId5"/>
    <p:sldId id="263" r:id="rId6"/>
    <p:sldId id="267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mployee_data.xls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employee_data.xls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[employee_data.xls.xlsx]project!PivotTable2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project!$D$3:$D$4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20-476E-B5CA-BFF238D914F2}"/>
            </c:ext>
          </c:extLst>
        </c:ser>
        <c:ser>
          <c:idx val="0"/>
          <c:order val="0"/>
          <c:tx>
            <c:strRef>
              <c:f>project!$B$3:$B$4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20-476E-B5CA-BFF238D914F2}"/>
            </c:ext>
          </c:extLst>
        </c:ser>
        <c:ser>
          <c:idx val="1"/>
          <c:order val="1"/>
          <c:tx>
            <c:strRef>
              <c:f>project!$C$3:$C$4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20-476E-B5CA-BFF238D914F2}"/>
            </c:ext>
          </c:extLst>
        </c:ser>
        <c:ser>
          <c:idx val="3"/>
          <c:order val="3"/>
          <c:tx>
            <c:strRef>
              <c:f>project!$E$3:$E$4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20-476E-B5CA-BFF238D914F2}"/>
            </c:ext>
          </c:extLst>
        </c:ser>
        <c:ser>
          <c:idx val="4"/>
          <c:order val="4"/>
          <c:tx>
            <c:strRef>
              <c:f>project!$F$3:$F$4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project!$F$5:$F$15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20-476E-B5CA-BFF238D914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78241192"/>
        <c:axId val="378239880"/>
      </c:barChart>
      <c:catAx>
        <c:axId val="378241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39880"/>
        <c:crosses val="autoZero"/>
        <c:auto val="1"/>
        <c:lblAlgn val="ctr"/>
        <c:lblOffset val="100"/>
        <c:noMultiLvlLbl val="0"/>
      </c:catAx>
      <c:valAx>
        <c:axId val="378239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4119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[employee_data.xls.xlsx]project!PivotTable2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pieChart>
        <c:varyColors val="1"/>
        <c:ser>
          <c:idx val="2"/>
          <c:order val="2"/>
          <c:tx>
            <c:strRef>
              <c:f>project!$D$3:$D$4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77FD-4861-A999-CEC5085CF384}"/>
              </c:ext>
            </c:extLst>
          </c:dPt>
          <c:dLbls>
            <c:spPr>
              <a:solidFill>
                <a:prstClr val="white">
                  <a:alpha val="90000"/>
                </a:prstClr>
              </a:solidFill>
              <a:ln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</a:ln>
              <a:effectLst>
                <a:outerShdw blurRad="50800" dist="50800" dir="5400000" algn="ctr" rotWithShape="0">
                  <a:srgbClr val="000000"/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77FD-4861-A999-CEC5085CF384}"/>
            </c:ext>
          </c:extLst>
        </c:ser>
        <c:ser>
          <c:idx val="0"/>
          <c:order val="0"/>
          <c:tx>
            <c:strRef>
              <c:f>project!$B$3:$B$4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project!$B$5:$B$15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77FD-4861-A999-CEC5085CF384}"/>
            </c:ext>
          </c:extLst>
        </c:ser>
        <c:ser>
          <c:idx val="1"/>
          <c:order val="1"/>
          <c:tx>
            <c:strRef>
              <c:f>project!$C$3:$C$4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D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77FD-4861-A999-CEC5085CF384}"/>
            </c:ext>
          </c:extLst>
        </c:ser>
        <c:ser>
          <c:idx val="3"/>
          <c:order val="3"/>
          <c:tx>
            <c:strRef>
              <c:f>project!$E$3:$E$4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0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2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4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project!$E$5:$E$15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77FD-4861-A999-CEC5085CF384}"/>
            </c:ext>
          </c:extLst>
        </c:ser>
        <c:ser>
          <c:idx val="4"/>
          <c:order val="4"/>
          <c:tx>
            <c:strRef>
              <c:f>project!$F$3:$F$4</c:f>
              <c:strCache>
                <c:ptCount val="1"/>
                <c:pt idx="0">
                  <c:v>FALSE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5-77FD-4861-A999-CEC5085CF3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7-77FD-4861-A999-CEC5085CF3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9-77FD-4861-A999-CEC5085CF3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B-77FD-4861-A999-CEC5085CF3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D-77FD-4861-A999-CEC5085CF3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F-77FD-4861-A999-CEC5085CF3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1-77FD-4861-A999-CEC5085CF3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3-77FD-4861-A999-CEC5085CF3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5-77FD-4861-A999-CEC5085CF38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7-77FD-4861-A999-CEC5085CF384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project!$A$5:$A$15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project!$F$5:$F$15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68-77FD-4861-A999-CEC5085CF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57150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29F8-EE00-4462-AB92-6FB93A07B16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549BA-DFA1-4B9F-99E4-FECECE2B2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4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7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5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1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7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2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4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5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4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5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B57B1-3718-4AD3-85F2-6849C55FD65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2842A-E774-41B2-8C47-1462A2A69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7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121A-03E7-44AE-831F-92326D23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BD7D3-81B5-4E5A-B066-B451A9E11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069A8-FAF0-4F7C-9D3C-9224EB05727E}"/>
              </a:ext>
            </a:extLst>
          </p:cNvPr>
          <p:cNvSpPr txBox="1"/>
          <p:nvPr/>
        </p:nvSpPr>
        <p:spPr>
          <a:xfrm>
            <a:off x="2009775" y="876300"/>
            <a:ext cx="7734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2402C-01A5-4DE4-8FD4-598948706C66}"/>
              </a:ext>
            </a:extLst>
          </p:cNvPr>
          <p:cNvSpPr txBox="1"/>
          <p:nvPr/>
        </p:nvSpPr>
        <p:spPr>
          <a:xfrm>
            <a:off x="3419475" y="2201863"/>
            <a:ext cx="9029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NAME</a:t>
            </a:r>
            <a:r>
              <a:rPr lang="en-US" sz="2000"/>
              <a:t>: </a:t>
            </a:r>
            <a:r>
              <a:rPr lang="en-GB" sz="2000"/>
              <a:t>GOWSER FATHIMA.F</a:t>
            </a:r>
            <a:endParaRPr lang="en-US" sz="2000" dirty="0"/>
          </a:p>
          <a:p>
            <a:r>
              <a:rPr lang="en-US" sz="2000" dirty="0"/>
              <a:t>REG. NO</a:t>
            </a:r>
            <a:r>
              <a:rPr lang="en-US" sz="2000"/>
              <a:t>.: 3122094</a:t>
            </a:r>
            <a:r>
              <a:rPr lang="en-GB" sz="2000"/>
              <a:t>75</a:t>
            </a:r>
            <a:endParaRPr lang="en-US" sz="2000" dirty="0"/>
          </a:p>
          <a:p>
            <a:r>
              <a:rPr lang="en-US" sz="2000" dirty="0"/>
              <a:t>DEPARTMENT: B.COM BANK MANAGEMENT</a:t>
            </a:r>
          </a:p>
          <a:p>
            <a:r>
              <a:rPr lang="en-US" sz="2000" dirty="0"/>
              <a:t>COLLEGE: ANNA ADARSH COLLEGE FOR WOMEN</a:t>
            </a:r>
          </a:p>
        </p:txBody>
      </p:sp>
    </p:spTree>
    <p:extLst>
      <p:ext uri="{BB962C8B-B14F-4D97-AF65-F5344CB8AC3E}">
        <p14:creationId xmlns:p14="http://schemas.microsoft.com/office/powerpoint/2010/main" val="4252102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23C7-01D9-42BF-A461-3766359D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1951E52-8590-46E4-B04F-9ABA2E343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D28F0-F55C-4359-B279-46A63B9BBEB9}"/>
              </a:ext>
            </a:extLst>
          </p:cNvPr>
          <p:cNvSpPr txBox="1"/>
          <p:nvPr/>
        </p:nvSpPr>
        <p:spPr>
          <a:xfrm>
            <a:off x="609600" y="438527"/>
            <a:ext cx="112680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-Download the employee dataset from Kaggle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-After the download, an Excel sheet will open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that sheet, we have employee data details which have 26 features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-We are selecting 9-features for our project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that feature, we have employee ID, employee name, employee type, gender, performance level, and employee rating.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this method, we clear the empty rows or columns in the sheet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-By selecting the empty rows and clearing them using a conditional formatting tool </a:t>
            </a:r>
          </a:p>
        </p:txBody>
      </p:sp>
    </p:spTree>
    <p:extLst>
      <p:ext uri="{BB962C8B-B14F-4D97-AF65-F5344CB8AC3E}">
        <p14:creationId xmlns:p14="http://schemas.microsoft.com/office/powerpoint/2010/main" val="41377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8E6E-0CE0-42C5-A04E-ED5752F4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236D-F377-4937-81CF-5879E0607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412AF12-768C-4F6B-BB05-6742672C3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AA59C1-99D0-440B-943F-C56FCA76B7F7}"/>
              </a:ext>
            </a:extLst>
          </p:cNvPr>
          <p:cNvSpPr txBox="1"/>
          <p:nvPr/>
        </p:nvSpPr>
        <p:spPr>
          <a:xfrm>
            <a:off x="666750" y="431800"/>
            <a:ext cx="1034415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-Here, we calculate the performance of the employees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-By using a formula we can calculate the performance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-Using IF formula: =IF(Z2&gt;=5, "VERY HIGH", Z2&gt;=4, "HIGH", Z2&gt;=3, "MED", "TRUE", "LOW“)</a:t>
            </a:r>
          </a:p>
          <a:p>
            <a:endParaRPr lang="en-US" dirty="0"/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-After creating the performance level, click on the pivot table icon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 that, an application will appear as a row, column, fields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-Select the required items and click ok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-Then using the details create a graph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-Using this method, we can know the performance level of the employees through the graph</a:t>
            </a:r>
          </a:p>
        </p:txBody>
      </p:sp>
    </p:spTree>
    <p:extLst>
      <p:ext uri="{BB962C8B-B14F-4D97-AF65-F5344CB8AC3E}">
        <p14:creationId xmlns:p14="http://schemas.microsoft.com/office/powerpoint/2010/main" val="1502282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107B-8AB4-49CA-960F-41335E9B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517526"/>
            <a:ext cx="10515600" cy="65405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RESULTS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Employee Performance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44E3A2-94DF-425B-9B88-904E356B8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35116"/>
              </p:ext>
            </p:extLst>
          </p:nvPr>
        </p:nvGraphicFramePr>
        <p:xfrm>
          <a:off x="838200" y="1362074"/>
          <a:ext cx="10515600" cy="5210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776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4F83-EAF0-4A95-9327-A9DCB1FE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>
            <a:norm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B324D6-1FE8-41FA-B464-82076637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FAC6DD-78E6-40D9-85EC-A1AE64B1765E}"/>
              </a:ext>
            </a:extLst>
          </p:cNvPr>
          <p:cNvSpPr/>
          <p:nvPr/>
        </p:nvSpPr>
        <p:spPr>
          <a:xfrm>
            <a:off x="619125" y="1181100"/>
            <a:ext cx="10953750" cy="531177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822C0220-A8E0-4000-B409-A3B58CACE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25398"/>
              </p:ext>
            </p:extLst>
          </p:nvPr>
        </p:nvGraphicFramePr>
        <p:xfrm>
          <a:off x="838200" y="1371600"/>
          <a:ext cx="10515600" cy="492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442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A709-A35E-4A7D-AA6A-E08447B8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6C68-942D-4E68-9113-99FF56C93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BEC2DE-8A4A-4B4E-9369-3DA220D17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176FCA-662D-4FF3-B056-808737595C14}"/>
              </a:ext>
            </a:extLst>
          </p:cNvPr>
          <p:cNvSpPr txBox="1"/>
          <p:nvPr/>
        </p:nvSpPr>
        <p:spPr>
          <a:xfrm>
            <a:off x="428625" y="504825"/>
            <a:ext cx="113347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cs typeface="Times New Roman" panose="02020603050405020304" pitchFamily="18" charset="0"/>
              </a:rPr>
              <a:t>CONCLUSION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employee performance analysis has far-reaching benefits, including better resource allocation, enhanced accountability, improved succession planning, increased employee retention, data-driven promotions, skills gap identification, enhanced employee experience, strategic alignment, competitive benchmarking, and continuous improvement. Accurate performance assessments enable targeted development initiatives, improved employee engagement, and a culture of constructive feedback, ultimately leading to a high-performing culture that supports the organization's overall mission and objectives.</a:t>
            </a:r>
          </a:p>
        </p:txBody>
      </p:sp>
    </p:spTree>
    <p:extLst>
      <p:ext uri="{BB962C8B-B14F-4D97-AF65-F5344CB8AC3E}">
        <p14:creationId xmlns:p14="http://schemas.microsoft.com/office/powerpoint/2010/main" val="288969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416B-CEA4-4321-A2FC-89E3F0F8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08ABC-7184-4BA9-A5F3-E32BD5B4D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90588-1398-461A-A0D4-60802E3FDDE0}"/>
              </a:ext>
            </a:extLst>
          </p:cNvPr>
          <p:cNvSpPr txBox="1"/>
          <p:nvPr/>
        </p:nvSpPr>
        <p:spPr>
          <a:xfrm>
            <a:off x="838200" y="1038225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PROJECT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17144-40E6-4833-BDC8-4D309EE04A4C}"/>
              </a:ext>
            </a:extLst>
          </p:cNvPr>
          <p:cNvSpPr txBox="1"/>
          <p:nvPr/>
        </p:nvSpPr>
        <p:spPr>
          <a:xfrm>
            <a:off x="838200" y="2533650"/>
            <a:ext cx="10687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</a:p>
        </p:txBody>
      </p:sp>
    </p:spTree>
    <p:extLst>
      <p:ext uri="{BB962C8B-B14F-4D97-AF65-F5344CB8AC3E}">
        <p14:creationId xmlns:p14="http://schemas.microsoft.com/office/powerpoint/2010/main" val="413085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D865-7A17-40EA-B0C3-809D29D07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988BA-68C7-42C6-B832-5F418B8C6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0B573E-BE3E-419C-8ECF-3EF3404197C2}"/>
              </a:ext>
            </a:extLst>
          </p:cNvPr>
          <p:cNvSpPr txBox="1"/>
          <p:nvPr/>
        </p:nvSpPr>
        <p:spPr>
          <a:xfrm>
            <a:off x="838200" y="723900"/>
            <a:ext cx="447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294DA-CE98-4407-8601-9022B6A46628}"/>
              </a:ext>
            </a:extLst>
          </p:cNvPr>
          <p:cNvSpPr txBox="1"/>
          <p:nvPr/>
        </p:nvSpPr>
        <p:spPr>
          <a:xfrm>
            <a:off x="914400" y="1762125"/>
            <a:ext cx="4724400" cy="416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9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AF3204-69CA-48AA-B033-8296105D5F07}"/>
              </a:ext>
            </a:extLst>
          </p:cNvPr>
          <p:cNvSpPr txBox="1"/>
          <p:nvPr/>
        </p:nvSpPr>
        <p:spPr>
          <a:xfrm>
            <a:off x="685800" y="809625"/>
            <a:ext cx="4914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F59DB-B918-4C5A-90D9-66F106619F49}"/>
              </a:ext>
            </a:extLst>
          </p:cNvPr>
          <p:cNvSpPr txBox="1"/>
          <p:nvPr/>
        </p:nvSpPr>
        <p:spPr>
          <a:xfrm>
            <a:off x="838200" y="1971675"/>
            <a:ext cx="863917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Analyzing</a:t>
            </a:r>
            <a:r>
              <a:rPr lang="en-IN" sz="3200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 and evaluating the performance of employees over the past years to identify strengths, areas for improvement, and overall trends that can inform strategic HR decisions.</a:t>
            </a:r>
            <a:endParaRPr lang="en-US" sz="3200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E6FD88-8D70-497C-A9F3-6E24B3F1A45B}"/>
              </a:ext>
            </a:extLst>
          </p:cNvPr>
          <p:cNvSpPr txBox="1"/>
          <p:nvPr/>
        </p:nvSpPr>
        <p:spPr>
          <a:xfrm>
            <a:off x="590550" y="809625"/>
            <a:ext cx="603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32F82-920B-45E6-BCC6-E4B1EF81BA54}"/>
              </a:ext>
            </a:extLst>
          </p:cNvPr>
          <p:cNvSpPr txBox="1"/>
          <p:nvPr/>
        </p:nvSpPr>
        <p:spPr>
          <a:xfrm>
            <a:off x="723900" y="1943100"/>
            <a:ext cx="91344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develop a comprehensive framework for evaluating employee performance. The scope includes analyzing job responsibilities, goals, and key performance indicators. A combination of quantitative and qualitative approaches will be used to assess performance. The expected outcome is accurate performance assessments and targeted development plans. This will enable data-driven decision-making to enhance organizational efficiency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997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D025-A968-4429-A91E-0C399E786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 WHO ARE THE END USERS ?</a:t>
            </a:r>
            <a:endParaRPr lang="en-US" sz="32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B0E4A5-5686-4991-A1C1-2D088D757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9" y="1295400"/>
            <a:ext cx="10639425" cy="5562599"/>
          </a:xfrm>
        </p:spPr>
      </p:pic>
    </p:spTree>
    <p:extLst>
      <p:ext uri="{BB962C8B-B14F-4D97-AF65-F5344CB8AC3E}">
        <p14:creationId xmlns:p14="http://schemas.microsoft.com/office/powerpoint/2010/main" val="392484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627D-4771-4C34-938A-CA7CF79F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0CE7A-F32F-45F8-819F-1DE238E42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0C7940-19AE-4CC7-A031-71556EE53143}"/>
              </a:ext>
            </a:extLst>
          </p:cNvPr>
          <p:cNvSpPr txBox="1"/>
          <p:nvPr/>
        </p:nvSpPr>
        <p:spPr>
          <a:xfrm>
            <a:off x="838200" y="590550"/>
            <a:ext cx="6419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Our solution and its value proposition 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76D4D-1A1B-4FA7-86D1-0482934E9819}"/>
              </a:ext>
            </a:extLst>
          </p:cNvPr>
          <p:cNvSpPr txBox="1"/>
          <p:nvPr/>
        </p:nvSpPr>
        <p:spPr>
          <a:xfrm>
            <a:off x="838200" y="2324100"/>
            <a:ext cx="61150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Conditional formatting-missing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Filter-remove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Formula-performance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Pivot-summary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Graph-data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6629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9F3FE-DA82-40CB-82C6-4BEF644CEFD7}"/>
              </a:ext>
            </a:extLst>
          </p:cNvPr>
          <p:cNvSpPr txBox="1"/>
          <p:nvPr/>
        </p:nvSpPr>
        <p:spPr>
          <a:xfrm>
            <a:off x="838200" y="828675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3035C-BBDF-4C83-B9CD-4308D395A032}"/>
              </a:ext>
            </a:extLst>
          </p:cNvPr>
          <p:cNvSpPr txBox="1"/>
          <p:nvPr/>
        </p:nvSpPr>
        <p:spPr>
          <a:xfrm>
            <a:off x="1733550" y="1924050"/>
            <a:ext cx="6315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Employee dataset from Kaggle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26-features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We selected 9-features</a:t>
            </a:r>
          </a:p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Employee ID number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Employee name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Employee type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Performance level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Gender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Employee rating number </a:t>
            </a:r>
          </a:p>
        </p:txBody>
      </p:sp>
    </p:spTree>
    <p:extLst>
      <p:ext uri="{BB962C8B-B14F-4D97-AF65-F5344CB8AC3E}">
        <p14:creationId xmlns:p14="http://schemas.microsoft.com/office/powerpoint/2010/main" val="303457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AD73-030A-4073-B3CD-C5A53F5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43A57-A8B9-4757-BB63-05493D7856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152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C19033-BA22-47CE-8859-30BC7CCFAD67}"/>
              </a:ext>
            </a:extLst>
          </p:cNvPr>
          <p:cNvSpPr txBox="1"/>
          <p:nvPr/>
        </p:nvSpPr>
        <p:spPr>
          <a:xfrm>
            <a:off x="1314448" y="642938"/>
            <a:ext cx="10191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THE “WOW” IN OUR SOLUTION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formula we have measured the performance level of employees working in an organization 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IF(Z2&gt;=5,"VERY HIGH",Z2&gt;= 4,"HIGH",Z2&gt;=3,"MED","TRUE","LOW“)</a:t>
            </a:r>
          </a:p>
        </p:txBody>
      </p:sp>
    </p:spTree>
    <p:extLst>
      <p:ext uri="{BB962C8B-B14F-4D97-AF65-F5344CB8AC3E}">
        <p14:creationId xmlns:p14="http://schemas.microsoft.com/office/powerpoint/2010/main" val="210662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570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WHO ARE THE END USERS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                       Employee Performance Analysis</vt:lpstr>
      <vt:lpstr>Performance Level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Amrutha A</dc:creator>
  <cp:lastModifiedBy>Unknown User</cp:lastModifiedBy>
  <cp:revision>14</cp:revision>
  <dcterms:created xsi:type="dcterms:W3CDTF">2024-08-31T08:52:58Z</dcterms:created>
  <dcterms:modified xsi:type="dcterms:W3CDTF">2024-09-27T08:29:26Z</dcterms:modified>
</cp:coreProperties>
</file>