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919957"/>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body"/>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274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  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4648409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712456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04935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6734544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2537834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499055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920967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341109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740021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637379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077144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512248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605081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  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71205534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6070" indent="-306070"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6070"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2060" indent="-234315"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2104" indent="-234315"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20027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owasp.org/" TargetMode="External"/><Relationship Id="rId2" Type="http://schemas.openxmlformats.org/officeDocument/2006/relationships/hyperlink" Target="https://www.researchgate.net/publication/328319758_Understanding_and_Detecting_Keylogger_Attacks_in_Cloud_Computing_Environments" TargetMode="External"/><Relationship Id="rId3" Type="http://schemas.openxmlformats.org/officeDocument/2006/relationships/hyperlink" Target="https://www.youtube.com/watch?v=NTBfGmpFjPw" TargetMode="Externa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35286" y="1441553"/>
            <a:ext cx="9521427" cy="977778"/>
          </a:xfrm>
          <a:prstGeom prst="rect"/>
          <a:noFill/>
          <a:ln w="12700" cmpd="sng" cap="flat">
            <a:solidFill>
              <a:srgbClr val="02A5E3"/>
            </a:solid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rgbClr val="02A5E3"/>
                </a:solidFill>
                <a:latin typeface="Arial" pitchFamily="34" charset="0"/>
                <a:ea typeface="华文中宋" pitchFamily="0" charset="0"/>
                <a:cs typeface="Arial" pitchFamily="34" charset="0"/>
              </a:rPr>
              <a:t>KEY LOGGER AND SECURITY</a:t>
            </a:r>
            <a:endParaRPr lang="zh-CN" altLang="en-US" sz="3600" b="1" i="0" u="none" strike="noStrike" kern="1200" cap="all" spc="0" baseline="0">
              <a:solidFill>
                <a:srgbClr val="02A5E3"/>
              </a:solidFill>
              <a:latin typeface="Arial" pitchFamily="34" charset="0"/>
              <a:ea typeface="华文中宋" pitchFamily="0" charset="0"/>
              <a:cs typeface="Arial" pitchFamily="34" charset="0"/>
            </a:endParaRPr>
          </a:p>
        </p:txBody>
      </p:sp>
      <p:sp>
        <p:nvSpPr>
          <p:cNvPr id="27" name="矩形"/>
          <p:cNvSpPr>
            <a:spLocks/>
          </p:cNvSpPr>
          <p:nvPr/>
        </p:nvSpPr>
        <p:spPr>
          <a:xfrm rot="0">
            <a:off x="1486102" y="4382923"/>
            <a:ext cx="7722882" cy="1282064"/>
          </a:xfrm>
          <a:prstGeom prst="rect"/>
          <a:noFill/>
          <a:ln w="12700" cmpd="sng" cap="flat">
            <a:solidFill>
              <a:srgbClr val="92D04F"/>
            </a:solid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2A5E3"/>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02A5E3"/>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02A5E3"/>
                </a:solidFill>
                <a:latin typeface="Arial" pitchFamily="34" charset="0"/>
                <a:ea typeface="华文中宋" pitchFamily="0" charset="0"/>
                <a:cs typeface="Arial" pitchFamily="34" charset="0"/>
              </a:rPr>
              <a:t>Gowshick.J</a:t>
            </a:r>
            <a:endParaRPr lang="en-US" altLang="zh-CN" sz="2000" b="1" i="0" u="none" strike="noStrike" kern="1200" cap="none" spc="0" baseline="0">
              <a:solidFill>
                <a:srgbClr val="02A5E3"/>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02A5E3"/>
                </a:solidFill>
                <a:latin typeface="Arial" pitchFamily="34" charset="0"/>
                <a:ea typeface="华文中宋" pitchFamily="0" charset="0"/>
                <a:cs typeface="Arial" pitchFamily="34" charset="0"/>
              </a:rPr>
              <a:t>B</a:t>
            </a:r>
            <a:r>
              <a:rPr lang="en-US" altLang="zh-CN" sz="2000" b="1" i="0" u="none" strike="noStrike" kern="1200" cap="none" spc="0" baseline="0">
                <a:solidFill>
                  <a:srgbClr val="02A5E3"/>
                </a:solidFill>
                <a:latin typeface="Arial" pitchFamily="34" charset="0"/>
                <a:ea typeface="华文中宋" pitchFamily="0" charset="0"/>
                <a:cs typeface="Arial" pitchFamily="34" charset="0"/>
              </a:rPr>
              <a:t>.</a:t>
            </a:r>
            <a:r>
              <a:rPr lang="en-US" altLang="zh-CN" sz="2000" b="1" i="0" u="none" strike="noStrike" kern="1200" cap="none" spc="0" baseline="0">
                <a:solidFill>
                  <a:srgbClr val="02A5E3"/>
                </a:solidFill>
                <a:latin typeface="Arial" pitchFamily="34" charset="0"/>
                <a:ea typeface="华文中宋" pitchFamily="0" charset="0"/>
                <a:cs typeface="Arial" pitchFamily="34" charset="0"/>
              </a:rPr>
              <a:t>T</a:t>
            </a:r>
            <a:r>
              <a:rPr lang="en-US" altLang="zh-CN" sz="2000" b="1" i="0" u="none" strike="noStrike" kern="1200" cap="none" spc="0" baseline="0">
                <a:solidFill>
                  <a:srgbClr val="02A5E3"/>
                </a:solidFill>
                <a:latin typeface="Arial" pitchFamily="34" charset="0"/>
                <a:ea typeface="华文中宋" pitchFamily="0" charset="0"/>
                <a:cs typeface="Arial" pitchFamily="34" charset="0"/>
              </a:rPr>
              <a:t>e</a:t>
            </a:r>
            <a:r>
              <a:rPr lang="en-US" altLang="zh-CN" sz="2000" b="1" i="0" u="none" strike="noStrike" kern="1200" cap="none" spc="0" baseline="0">
                <a:solidFill>
                  <a:srgbClr val="02A5E3"/>
                </a:solidFill>
                <a:latin typeface="Arial" pitchFamily="34" charset="0"/>
                <a:ea typeface="华文中宋" pitchFamily="0" charset="0"/>
                <a:cs typeface="Arial" pitchFamily="34" charset="0"/>
              </a:rPr>
              <a:t>c</a:t>
            </a:r>
            <a:r>
              <a:rPr lang="en-US" altLang="zh-CN" sz="2000" b="1" i="0" u="none" strike="noStrike" kern="1200" cap="none" spc="0" baseline="0">
                <a:solidFill>
                  <a:srgbClr val="02A5E3"/>
                </a:solidFill>
                <a:latin typeface="Arial" pitchFamily="34" charset="0"/>
                <a:ea typeface="华文中宋" pitchFamily="0" charset="0"/>
                <a:cs typeface="Arial" pitchFamily="34" charset="0"/>
              </a:rPr>
              <a:t>h</a:t>
            </a:r>
            <a:r>
              <a:rPr lang="en-US" altLang="zh-CN" sz="2000" b="1" i="0" u="none" strike="noStrike" kern="1200" cap="none" spc="0" baseline="0">
                <a:solidFill>
                  <a:srgbClr val="02A5E3"/>
                </a:solidFill>
                <a:latin typeface="Arial" pitchFamily="34" charset="0"/>
                <a:ea typeface="华文中宋" pitchFamily="0" charset="0"/>
                <a:cs typeface="Arial" pitchFamily="34" charset="0"/>
              </a:rPr>
              <a:t>.</a:t>
            </a:r>
            <a:r>
              <a:rPr lang="en-US" altLang="zh-CN" sz="2000" b="1" i="0" u="none" strike="noStrike" kern="1200" cap="none" spc="0" baseline="0">
                <a:solidFill>
                  <a:srgbClr val="02A5E3"/>
                </a:solidFill>
                <a:latin typeface="Arial" pitchFamily="34" charset="0"/>
                <a:ea typeface="华文中宋" pitchFamily="0" charset="0"/>
                <a:cs typeface="Arial" pitchFamily="34" charset="0"/>
              </a:rPr>
              <a:t>I</a:t>
            </a:r>
            <a:r>
              <a:rPr lang="en-US" altLang="zh-CN" sz="2000" b="1" i="0" u="none" strike="noStrike" kern="1200" cap="none" spc="0" baseline="0">
                <a:solidFill>
                  <a:srgbClr val="02A5E3"/>
                </a:solidFill>
                <a:latin typeface="Arial" pitchFamily="34" charset="0"/>
                <a:ea typeface="华文中宋" pitchFamily="0" charset="0"/>
                <a:cs typeface="Arial" pitchFamily="34" charset="0"/>
              </a:rPr>
              <a:t>T</a:t>
            </a:r>
            <a:endParaRPr lang="en-US" altLang="zh-CN" sz="2000" b="1" i="0" u="none" strike="noStrike" kern="1200" cap="none" spc="0" baseline="0">
              <a:solidFill>
                <a:srgbClr val="02A5E3"/>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02A5E3"/>
                </a:solidFill>
                <a:latin typeface="Arial" pitchFamily="34" charset="0"/>
                <a:ea typeface="华文中宋" pitchFamily="0" charset="0"/>
                <a:cs typeface="Arial" pitchFamily="34" charset="0"/>
              </a:rPr>
              <a:t>SSM </a:t>
            </a:r>
            <a:r>
              <a:rPr lang="en-US" altLang="zh-CN" sz="2000" b="1" i="0" u="none" strike="noStrike" kern="1200" cap="none" spc="0" baseline="0">
                <a:solidFill>
                  <a:srgbClr val="02A5E3"/>
                </a:solidFill>
                <a:latin typeface="Arial" pitchFamily="34" charset="0"/>
                <a:ea typeface="华文中宋" pitchFamily="0" charset="0"/>
                <a:cs typeface="Arial" pitchFamily="34" charset="0"/>
              </a:rPr>
              <a:t>College of Engineering</a:t>
            </a:r>
            <a:endParaRPr lang="zh-CN" altLang="en-US" sz="2000" b="1" i="0" u="none" strike="noStrike" kern="1200" cap="none" spc="0" baseline="0">
              <a:solidFill>
                <a:srgbClr val="02A5E3"/>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8398841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Here are some references for understanding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700" b="0" i="0" u="none" strike="noStrike" kern="1200" cap="none" spc="0" baseline="0">
                <a:solidFill>
                  <a:srgbClr val="404040"/>
                </a:solidFill>
                <a:latin typeface="Franklin Gothic Book" pitchFamily="0" charset="0"/>
                <a:ea typeface="华文中宋" pitchFamily="0" charset="0"/>
                <a:cs typeface="Lucida Sans"/>
              </a:rPr>
              <a:t> and security:</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Article</a:t>
            </a:r>
            <a:r>
              <a:rPr lang="en-US" altLang="zh-CN" sz="1700" b="0" i="0" u="none" strike="noStrike" kern="1200" cap="none" spc="0" baseline="0">
                <a:solidFill>
                  <a:srgbClr val="404040"/>
                </a:solidFill>
                <a:latin typeface="Franklin Gothic Book" pitchFamily="0" charset="0"/>
                <a:ea typeface="华文中宋" pitchFamily="0" charset="0"/>
                <a:cs typeface="Lucida Sans"/>
              </a:rPr>
              <a:t>: "What Is a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700" b="0" i="0" u="none" strike="noStrike" kern="1200" cap="none" spc="0" baseline="0">
                <a:solidFill>
                  <a:srgbClr val="404040"/>
                </a:solidFill>
                <a:latin typeface="Franklin Gothic Book" pitchFamily="0" charset="0"/>
                <a:ea typeface="华文中宋" pitchFamily="0" charset="0"/>
                <a:cs typeface="Lucida Sans"/>
              </a:rPr>
              <a:t>?" by </a:t>
            </a:r>
            <a:r>
              <a:rPr lang="en-US" altLang="zh-CN" sz="1700" b="0" i="0" u="none" strike="noStrike" kern="1200" cap="none" spc="0" baseline="0">
                <a:solidFill>
                  <a:srgbClr val="404040"/>
                </a:solidFill>
                <a:latin typeface="Franklin Gothic Book" pitchFamily="0" charset="0"/>
                <a:ea typeface="华文中宋" pitchFamily="0" charset="0"/>
                <a:cs typeface="Lucida Sans"/>
              </a:rPr>
              <a:t>NortonLifeLock</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Link: https://us.norton.com/internetsecurity-privacy-what-is-a-keylogger.html</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Description: This article provides a comprehensive overview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including their types, uses, and methods of prevention.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Book</a:t>
            </a:r>
            <a:r>
              <a:rPr lang="en-US" altLang="zh-CN" sz="1700" b="0" i="0" u="none" strike="noStrike" kern="1200" cap="none" spc="0" baseline="0">
                <a:solidFill>
                  <a:srgbClr val="404040"/>
                </a:solidFill>
                <a:latin typeface="Franklin Gothic Book" pitchFamily="0" charset="0"/>
                <a:ea typeface="华文中宋" pitchFamily="0" charset="0"/>
                <a:cs typeface="Lucida Sans"/>
              </a:rPr>
              <a:t>: "The Web Application Hacker's Handbook: Finding and Exploiting Security Flaws" by </a:t>
            </a:r>
            <a:r>
              <a:rPr lang="en-US" altLang="zh-CN" sz="1700" b="0" i="0" u="none" strike="noStrike" kern="1200" cap="none" spc="0" baseline="0">
                <a:solidFill>
                  <a:srgbClr val="404040"/>
                </a:solidFill>
                <a:latin typeface="Franklin Gothic Book" pitchFamily="0" charset="0"/>
                <a:ea typeface="华文中宋" pitchFamily="0" charset="0"/>
                <a:cs typeface="Lucida Sans"/>
              </a:rPr>
              <a:t>Dafydd</a:t>
            </a:r>
            <a:r>
              <a:rPr lang="en-US" altLang="zh-CN" sz="1700" b="0" i="0" u="none" strike="noStrike" kern="1200" cap="none" spc="0" baseline="0">
                <a:solidFill>
                  <a:srgbClr val="404040"/>
                </a:solidFill>
                <a:latin typeface="Franklin Gothic Book" pitchFamily="0" charset="0"/>
                <a:ea typeface="华文中宋" pitchFamily="0" charset="0"/>
                <a:cs typeface="Lucida Sans"/>
              </a:rPr>
              <a:t> </a:t>
            </a:r>
            <a:r>
              <a:rPr lang="en-US" altLang="zh-CN" sz="1700" b="0" i="0" u="none" strike="noStrike" kern="1200" cap="none" spc="0" baseline="0">
                <a:solidFill>
                  <a:srgbClr val="404040"/>
                </a:solidFill>
                <a:latin typeface="Franklin Gothic Book" pitchFamily="0" charset="0"/>
                <a:ea typeface="华文中宋" pitchFamily="0" charset="0"/>
                <a:cs typeface="Lucida Sans"/>
              </a:rPr>
              <a:t>Stuttard</a:t>
            </a:r>
            <a:r>
              <a:rPr lang="en-US" altLang="zh-CN" sz="1700" b="0" i="0" u="none" strike="noStrike" kern="1200" cap="none" spc="0" baseline="0">
                <a:solidFill>
                  <a:srgbClr val="404040"/>
                </a:solidFill>
                <a:latin typeface="Franklin Gothic Book" pitchFamily="0" charset="0"/>
                <a:ea typeface="华文中宋" pitchFamily="0" charset="0"/>
                <a:cs typeface="Lucida Sans"/>
              </a:rPr>
              <a:t> and Marcus Pinto</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Description: This book covers various web security issues, including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and other attack vectors, providing insights into how they work and how to defend against them.</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Website</a:t>
            </a:r>
            <a:r>
              <a:rPr lang="en-US" altLang="zh-CN" sz="1700" b="0" i="0" u="none" strike="noStrike" kern="1200" cap="none" spc="0" baseline="0">
                <a:solidFill>
                  <a:srgbClr val="404040"/>
                </a:solidFill>
                <a:latin typeface="Franklin Gothic Book" pitchFamily="0" charset="0"/>
                <a:ea typeface="华文中宋" pitchFamily="0" charset="0"/>
                <a:cs typeface="Lucida Sans"/>
              </a:rPr>
              <a:t>: OWASP (Open Web Application Security Project)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Link: </a:t>
            </a:r>
            <a:r>
              <a:rPr lang="en-US" altLang="zh-CN" sz="1400" b="0" i="0" u="none" strike="noStrike" kern="1200" cap="none" spc="0" baseline="0">
                <a:solidFill>
                  <a:srgbClr val="404040"/>
                </a:solidFill>
                <a:latin typeface="Franklin Gothic Book" pitchFamily="0" charset="0"/>
                <a:ea typeface="华文中宋" pitchFamily="0" charset="0"/>
                <a:cs typeface="Lucida Sans"/>
                <a:hlinkClick r:id="rId1"/>
              </a:rPr>
              <a:t>https://owasp.org/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Description: OWASP is a nonprofit organization focused on improving software security. Their website offers a wealth of resources, including guides, tools, and best practices for securing web applications and preventing attacks such as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keylogging</a:t>
            </a:r>
            <a:r>
              <a:rPr lang="en-US" altLang="zh-CN" sz="14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Article</a:t>
            </a:r>
            <a:r>
              <a:rPr lang="en-US" altLang="zh-CN" sz="1700" b="0" i="0" u="none" strike="noStrike" kern="1200" cap="none" spc="0" baseline="0">
                <a:solidFill>
                  <a:srgbClr val="404040"/>
                </a:solidFill>
                <a:latin typeface="Franklin Gothic Book" pitchFamily="0" charset="0"/>
                <a:ea typeface="华文中宋" pitchFamily="0" charset="0"/>
                <a:cs typeface="Lucida Sans"/>
              </a:rPr>
              <a:t>: "How to Detect and Remove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700" b="0" i="0" u="none" strike="noStrike" kern="1200" cap="none" spc="0" baseline="0">
                <a:solidFill>
                  <a:srgbClr val="404040"/>
                </a:solidFill>
                <a:latin typeface="Franklin Gothic Book" pitchFamily="0" charset="0"/>
                <a:ea typeface="华文中宋" pitchFamily="0" charset="0"/>
                <a:cs typeface="Lucida Sans"/>
              </a:rPr>
              <a:t>" by </a:t>
            </a:r>
            <a:r>
              <a:rPr lang="en-US" altLang="zh-CN" sz="1700" b="0" i="0" u="none" strike="noStrike" kern="1200" cap="none" spc="0" baseline="0">
                <a:solidFill>
                  <a:srgbClr val="404040"/>
                </a:solidFill>
                <a:latin typeface="Franklin Gothic Book" pitchFamily="0" charset="0"/>
                <a:ea typeface="华文中宋" pitchFamily="0" charset="0"/>
                <a:cs typeface="Lucida Sans"/>
              </a:rPr>
              <a:t>TechJunkie</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Link: https://www.techjunkie.com/detect-remove-keyloggers/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Description: This article discusses methods for detecting and removing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from your system, as well as preventive measures to protect against them.</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Research Paper</a:t>
            </a:r>
            <a:r>
              <a:rPr lang="en-US" altLang="zh-CN" sz="1700" b="0" i="0" u="none" strike="noStrike" kern="1200" cap="none" spc="0" baseline="0">
                <a:solidFill>
                  <a:srgbClr val="404040"/>
                </a:solidFill>
                <a:latin typeface="Franklin Gothic Book" pitchFamily="0" charset="0"/>
                <a:ea typeface="华文中宋" pitchFamily="0" charset="0"/>
                <a:cs typeface="Lucida Sans"/>
              </a:rPr>
              <a:t>: "Understanding and Detecting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700" b="0" i="0" u="none" strike="noStrike" kern="1200" cap="none" spc="0" baseline="0">
                <a:solidFill>
                  <a:srgbClr val="404040"/>
                </a:solidFill>
                <a:latin typeface="Franklin Gothic Book" pitchFamily="0" charset="0"/>
                <a:ea typeface="华文中宋" pitchFamily="0" charset="0"/>
                <a:cs typeface="Lucida Sans"/>
              </a:rPr>
              <a:t> Attacks in Cloud Computing Environments" by </a:t>
            </a:r>
            <a:r>
              <a:rPr lang="en-US" altLang="zh-CN" sz="1700" b="0" i="0" u="none" strike="noStrike" kern="1200" cap="none" spc="0" baseline="0">
                <a:solidFill>
                  <a:srgbClr val="404040"/>
                </a:solidFill>
                <a:latin typeface="Franklin Gothic Book" pitchFamily="0" charset="0"/>
                <a:ea typeface="华文中宋" pitchFamily="0" charset="0"/>
                <a:cs typeface="Lucida Sans"/>
              </a:rPr>
              <a:t>Xun</a:t>
            </a:r>
            <a:r>
              <a:rPr lang="en-US" altLang="zh-CN" sz="1700" b="0" i="0" u="none" strike="noStrike" kern="1200" cap="none" spc="0" baseline="0">
                <a:solidFill>
                  <a:srgbClr val="404040"/>
                </a:solidFill>
                <a:latin typeface="Franklin Gothic Book" pitchFamily="0" charset="0"/>
                <a:ea typeface="华文中宋" pitchFamily="0" charset="0"/>
                <a:cs typeface="Lucida Sans"/>
              </a:rPr>
              <a:t> Yi et al.</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Link: </a:t>
            </a:r>
            <a:r>
              <a:rPr lang="en-US" altLang="zh-CN" sz="1400" b="0" i="0" u="none" strike="noStrike" kern="1200" cap="none" spc="0" baseline="0">
                <a:solidFill>
                  <a:srgbClr val="404040"/>
                </a:solidFill>
                <a:latin typeface="Franklin Gothic Book" pitchFamily="0" charset="0"/>
                <a:ea typeface="华文中宋" pitchFamily="0" charset="0"/>
                <a:cs typeface="Lucida Sans"/>
                <a:hlinkClick r:id="rId2"/>
              </a:rPr>
              <a:t>https://www.researchgate.net/publication/328319758_Understanding_and_Detecting_Keylogger_Attacks_in_Cloud_Computing_Environments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Description: This research paper explores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attacks in cloud computing environments, offering insights into their detection and mitigation strategies.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Video</a:t>
            </a:r>
            <a:r>
              <a:rPr lang="en-US" altLang="zh-CN" sz="1700" b="0" i="0" u="none" strike="noStrike" kern="1200" cap="none" spc="0" baseline="0">
                <a:solidFill>
                  <a:srgbClr val="404040"/>
                </a:solidFill>
                <a:latin typeface="Franklin Gothic Book" pitchFamily="0" charset="0"/>
                <a:ea typeface="华文中宋" pitchFamily="0" charset="0"/>
                <a:cs typeface="Lucida Sans"/>
              </a:rPr>
              <a:t>: "How to Protect Yourself Against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700" b="0" i="0" u="none" strike="noStrike" kern="1200" cap="none" spc="0" baseline="0">
                <a:solidFill>
                  <a:srgbClr val="404040"/>
                </a:solidFill>
                <a:latin typeface="Franklin Gothic Book" pitchFamily="0" charset="0"/>
                <a:ea typeface="华文中宋" pitchFamily="0" charset="0"/>
                <a:cs typeface="Lucida Sans"/>
              </a:rPr>
              <a:t>" by </a:t>
            </a:r>
            <a:r>
              <a:rPr lang="en-US" altLang="zh-CN" sz="1700" b="0" i="0" u="none" strike="noStrike" kern="1200" cap="none" spc="0" baseline="0">
                <a:solidFill>
                  <a:srgbClr val="404040"/>
                </a:solidFill>
                <a:latin typeface="Franklin Gothic Book" pitchFamily="0" charset="0"/>
                <a:ea typeface="华文中宋" pitchFamily="0" charset="0"/>
                <a:cs typeface="Lucida Sans"/>
              </a:rPr>
              <a:t>Malwarebytes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Link: </a:t>
            </a:r>
            <a:r>
              <a:rPr lang="en-US" altLang="zh-CN" sz="1400" b="0" i="0" u="none" strike="noStrike" kern="1200" cap="none" spc="0" baseline="0">
                <a:solidFill>
                  <a:srgbClr val="404040"/>
                </a:solidFill>
                <a:latin typeface="Franklin Gothic Book" pitchFamily="0" charset="0"/>
                <a:ea typeface="华文中宋" pitchFamily="0" charset="0"/>
                <a:cs typeface="Lucida Sans"/>
                <a:hlinkClick r:id="rId3"/>
              </a:rPr>
              <a:t>https://www.youtube.com/watch?v=NTBfGmpFjPw</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Description: This video from </a:t>
            </a:r>
            <a:r>
              <a:rPr lang="en-US" altLang="zh-CN" sz="1400" b="0" i="0" u="none" strike="noStrike" kern="1200" cap="none" spc="0" baseline="0">
                <a:solidFill>
                  <a:srgbClr val="404040"/>
                </a:solidFill>
                <a:latin typeface="Franklin Gothic Book" pitchFamily="0" charset="0"/>
                <a:ea typeface="华文中宋" pitchFamily="0" charset="0"/>
                <a:cs typeface="Lucida Sans"/>
              </a:rPr>
              <a:t>Malwarebytes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provides practical tips and advice on how to protect yourself against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and other types of malware.</a:t>
            </a:r>
            <a:endParaRPr lang="zh-CN" altLang="en-US" sz="1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1552732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3364596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11335925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404040"/>
                </a:solidFill>
                <a:latin typeface="Franklin Gothic Book" pitchFamily="0" charset="0"/>
                <a:ea typeface="华文中宋" pitchFamily="0" charset="0"/>
                <a:cs typeface="Lucida Sans"/>
              </a:rPr>
              <a:t>Key Logger Problem Statement:</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Problem: Develop a key logger application capable of recording keystrokes made by users on a computer system without their knowledge or consent.</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Requirements: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Capture all keystrokes including letters, numbers, symbols, and special keys.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Store the captured keystrokes securely without detection by the user.</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Implement stealth mode to run silently in the background without any visible indication to the user.</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Ensure the key logger is capable of bypassing antivirus and security software detection.</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Provide an interface for the attacker to retrieve the recorded keystrokes remotely.</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Ensure compatibility with various operating systems including Windows, </a:t>
            </a:r>
            <a:r>
              <a:rPr lang="en-US" altLang="zh-CN" sz="2400" b="0" i="0" u="none" strike="noStrike" kern="1200" cap="none" spc="0" baseline="0">
                <a:solidFill>
                  <a:srgbClr val="404040"/>
                </a:solidFill>
                <a:latin typeface="Franklin Gothic Book" pitchFamily="0" charset="0"/>
                <a:ea typeface="华文中宋" pitchFamily="0" charset="0"/>
                <a:cs typeface="Lucida Sans"/>
              </a:rPr>
              <a:t>macOS</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and Linux.</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zh-CN" altLang="en-US" sz="13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7227325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1200" b="0" i="0" u="none" strike="noStrike" kern="1200" cap="none" spc="0" baseline="0">
                <a:solidFill>
                  <a:srgbClr val="404040"/>
                </a:solidFill>
                <a:latin typeface="Franklin Gothic Book" pitchFamily="0" charset="0"/>
                <a:ea typeface="华文中宋" pitchFamily="0" charset="0"/>
                <a:cs typeface="Lucida Sans"/>
              </a:rPr>
              <a:t>To propose a security solution against </a:t>
            </a:r>
            <a:r>
              <a:rPr lang="en-US" altLang="zh-CN" sz="1200" b="0" i="0" u="none" strike="noStrike" kern="1200" cap="none" spc="0" baseline="0">
                <a:solidFill>
                  <a:srgbClr val="404040"/>
                </a:solidFill>
                <a:latin typeface="Franklin Gothic Book" pitchFamily="0" charset="0"/>
                <a:ea typeface="华文中宋" pitchFamily="0" charset="0"/>
                <a:cs typeface="Lucida Sans"/>
              </a:rPr>
              <a:t>key loggers</a:t>
            </a:r>
            <a:r>
              <a:rPr lang="en-US" altLang="zh-CN" sz="1200" b="0" i="0" u="none" strike="noStrike" kern="1200" cap="none" spc="0" baseline="0">
                <a:solidFill>
                  <a:srgbClr val="404040"/>
                </a:solidFill>
                <a:latin typeface="Franklin Gothic Book" pitchFamily="0" charset="0"/>
                <a:ea typeface="华文中宋" pitchFamily="0" charset="0"/>
                <a:cs typeface="Lucida Sans"/>
              </a:rPr>
              <a:t>, here are several measures that can be implemented:</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Antivirus/Anti-Malware Software</a:t>
            </a:r>
            <a:r>
              <a:rPr lang="en-US" altLang="zh-CN" sz="1200" b="0" i="0" u="none" strike="noStrike" kern="1200" cap="none" spc="0" baseline="0">
                <a:solidFill>
                  <a:srgbClr val="404040"/>
                </a:solidFill>
                <a:latin typeface="Franklin Gothic Book" pitchFamily="0" charset="0"/>
                <a:ea typeface="华文中宋" pitchFamily="0" charset="0"/>
                <a:cs typeface="Lucida Sans"/>
              </a:rPr>
              <a:t>: Use reputable antivirus and anti-malware software that includes features to detect and remove </a:t>
            </a:r>
            <a:r>
              <a:rPr lang="en-US" altLang="zh-CN" sz="1200" b="0" i="0" u="none" strike="noStrike" kern="1200" cap="none" spc="0" baseline="0">
                <a:solidFill>
                  <a:srgbClr val="404040"/>
                </a:solidFill>
                <a:latin typeface="Franklin Gothic Book" pitchFamily="0" charset="0"/>
                <a:ea typeface="华文中宋" pitchFamily="0" charset="0"/>
                <a:cs typeface="Lucida Sans"/>
              </a:rPr>
              <a:t>key loggers</a:t>
            </a:r>
            <a:r>
              <a:rPr lang="en-US" altLang="zh-CN" sz="1200" b="0" i="0" u="none" strike="noStrike" kern="1200" cap="none" spc="0" baseline="0">
                <a:solidFill>
                  <a:srgbClr val="404040"/>
                </a:solidFill>
                <a:latin typeface="Franklin Gothic Book" pitchFamily="0" charset="0"/>
                <a:ea typeface="华文中宋" pitchFamily="0" charset="0"/>
                <a:cs typeface="Lucida Sans"/>
              </a:rPr>
              <a:t>. Regularly update the software to ensure it can recognize the latest threats.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Firewall</a:t>
            </a:r>
            <a:r>
              <a:rPr lang="en-US" altLang="zh-CN" sz="1200" b="0" i="0" u="none" strike="noStrike" kern="1200" cap="none" spc="0" baseline="0">
                <a:solidFill>
                  <a:srgbClr val="404040"/>
                </a:solidFill>
                <a:latin typeface="Franklin Gothic Book" pitchFamily="0" charset="0"/>
                <a:ea typeface="华文中宋" pitchFamily="0" charset="0"/>
                <a:cs typeface="Lucida Sans"/>
              </a:rPr>
              <a:t>: Employ a firewall to monitor and control incoming and outgoing network traffic. This can prevent unauthorized access to your system and help block communication between a </a:t>
            </a:r>
            <a:r>
              <a:rPr lang="en-US" altLang="zh-CN" sz="1200" b="0" i="0" u="none" strike="noStrike" kern="1200" cap="none" spc="0" baseline="0">
                <a:solidFill>
                  <a:srgbClr val="404040"/>
                </a:solidFill>
                <a:latin typeface="Franklin Gothic Book" pitchFamily="0" charset="0"/>
                <a:ea typeface="华文中宋" pitchFamily="0" charset="0"/>
                <a:cs typeface="Lucida Sans"/>
              </a:rPr>
              <a:t>key logger </a:t>
            </a:r>
            <a:r>
              <a:rPr lang="en-US" altLang="zh-CN" sz="1200" b="0" i="0" u="none" strike="noStrike" kern="1200" cap="none" spc="0" baseline="0">
                <a:solidFill>
                  <a:srgbClr val="404040"/>
                </a:solidFill>
                <a:latin typeface="Franklin Gothic Book" pitchFamily="0" charset="0"/>
                <a:ea typeface="华文中宋" pitchFamily="0" charset="0"/>
                <a:cs typeface="Lucida Sans"/>
              </a:rPr>
              <a:t>and its operator.</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Security Updates and Patches</a:t>
            </a:r>
            <a:r>
              <a:rPr lang="en-US" altLang="zh-CN" sz="1200" b="0" i="0" u="none" strike="noStrike" kern="1200" cap="none" spc="0" baseline="0">
                <a:solidFill>
                  <a:srgbClr val="404040"/>
                </a:solidFill>
                <a:latin typeface="Franklin Gothic Book" pitchFamily="0" charset="0"/>
                <a:ea typeface="华文中宋" pitchFamily="0" charset="0"/>
                <a:cs typeface="Lucida Sans"/>
              </a:rPr>
              <a:t>: Keep your operating system, software applications, and drivers up-to-date with the latest security patches. Vulnerabilities in outdated software can be exploited by </a:t>
            </a:r>
            <a:r>
              <a:rPr lang="en-US" altLang="zh-CN" sz="1200" b="0" i="0" u="none" strike="noStrike" kern="1200" cap="none" spc="0" baseline="0">
                <a:solidFill>
                  <a:srgbClr val="404040"/>
                </a:solidFill>
                <a:latin typeface="Franklin Gothic Book" pitchFamily="0" charset="0"/>
                <a:ea typeface="华文中宋" pitchFamily="0" charset="0"/>
                <a:cs typeface="Lucida Sans"/>
              </a:rPr>
              <a:t>key loggers </a:t>
            </a:r>
            <a:r>
              <a:rPr lang="en-US" altLang="zh-CN" sz="1200" b="0" i="0" u="none" strike="noStrike" kern="1200" cap="none" spc="0" baseline="0">
                <a:solidFill>
                  <a:srgbClr val="404040"/>
                </a:solidFill>
                <a:latin typeface="Franklin Gothic Book" pitchFamily="0" charset="0"/>
                <a:ea typeface="华文中宋" pitchFamily="0" charset="0"/>
                <a:cs typeface="Lucida Sans"/>
              </a:rPr>
              <a:t>and other malware.</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User Awareness Training</a:t>
            </a:r>
            <a:r>
              <a:rPr lang="en-US" altLang="zh-CN" sz="1200" b="0" i="0" u="none" strike="noStrike" kern="1200" cap="none" spc="0" baseline="0">
                <a:solidFill>
                  <a:srgbClr val="404040"/>
                </a:solidFill>
                <a:latin typeface="Franklin Gothic Book" pitchFamily="0" charset="0"/>
                <a:ea typeface="华文中宋" pitchFamily="0" charset="0"/>
                <a:cs typeface="Lucida Sans"/>
              </a:rPr>
              <a:t>: Educate users about the dangers of </a:t>
            </a:r>
            <a:r>
              <a:rPr lang="en-US" altLang="zh-CN" sz="1200" b="0" i="0" u="none" strike="noStrike" kern="1200" cap="none" spc="0" baseline="0">
                <a:solidFill>
                  <a:srgbClr val="404040"/>
                </a:solidFill>
                <a:latin typeface="Franklin Gothic Book" pitchFamily="0" charset="0"/>
                <a:ea typeface="华文中宋" pitchFamily="0" charset="0"/>
                <a:cs typeface="Lucida Sans"/>
              </a:rPr>
              <a:t>key loggers </a:t>
            </a:r>
            <a:r>
              <a:rPr lang="en-US" altLang="zh-CN" sz="1200" b="0" i="0" u="none" strike="noStrike" kern="1200" cap="none" spc="0" baseline="0">
                <a:solidFill>
                  <a:srgbClr val="404040"/>
                </a:solidFill>
                <a:latin typeface="Franklin Gothic Book" pitchFamily="0" charset="0"/>
                <a:ea typeface="华文中宋" pitchFamily="0" charset="0"/>
                <a:cs typeface="Lucida Sans"/>
              </a:rPr>
              <a:t>and how to recognize suspicious behavior. Encourage them to be cautious when clicking on links or downloading attachments from unknown sources, as these can be vectors for malware infection.</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Use Virtual Keyboards</a:t>
            </a:r>
            <a:r>
              <a:rPr lang="en-US" altLang="zh-CN" sz="1200" b="0" i="0" u="none" strike="noStrike" kern="1200" cap="none" spc="0" baseline="0">
                <a:solidFill>
                  <a:srgbClr val="404040"/>
                </a:solidFill>
                <a:latin typeface="Franklin Gothic Book" pitchFamily="0" charset="0"/>
                <a:ea typeface="华文中宋" pitchFamily="0" charset="0"/>
                <a:cs typeface="Lucida Sans"/>
              </a:rPr>
              <a:t>: When entering sensitive information such as passwords or credit card numbers, use the virtual keyboard provided by the operating system or security software. Virtual keyboards can help bypass </a:t>
            </a:r>
            <a:r>
              <a:rPr lang="en-US" altLang="zh-CN" sz="1200" b="0" i="0" u="none" strike="noStrike" kern="1200" cap="none" spc="0" baseline="0">
                <a:solidFill>
                  <a:srgbClr val="404040"/>
                </a:solidFill>
                <a:latin typeface="Franklin Gothic Book" pitchFamily="0" charset="0"/>
                <a:ea typeface="华文中宋" pitchFamily="0" charset="0"/>
                <a:cs typeface="Lucida Sans"/>
              </a:rPr>
              <a:t>key loggers </a:t>
            </a:r>
            <a:r>
              <a:rPr lang="en-US" altLang="zh-CN" sz="1200" b="0" i="0" u="none" strike="noStrike" kern="1200" cap="none" spc="0" baseline="0">
                <a:solidFill>
                  <a:srgbClr val="404040"/>
                </a:solidFill>
                <a:latin typeface="Franklin Gothic Book" pitchFamily="0" charset="0"/>
                <a:ea typeface="华文中宋" pitchFamily="0" charset="0"/>
                <a:cs typeface="Lucida Sans"/>
              </a:rPr>
              <a:t>as they don't rely on physical keystrokes.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Behavior-Based Detection</a:t>
            </a:r>
            <a:r>
              <a:rPr lang="en-US" altLang="zh-CN" sz="1200" b="0" i="0" u="none" strike="noStrike" kern="1200" cap="none" spc="0" baseline="0">
                <a:solidFill>
                  <a:srgbClr val="404040"/>
                </a:solidFill>
                <a:latin typeface="Franklin Gothic Book" pitchFamily="0" charset="0"/>
                <a:ea typeface="华文中宋" pitchFamily="0" charset="0"/>
                <a:cs typeface="Lucida Sans"/>
              </a:rPr>
              <a:t>: Implement security solutions that use behavior-based detection techniques to identify and block malicious activity, including </a:t>
            </a:r>
            <a:r>
              <a:rPr lang="en-US" altLang="zh-CN" sz="1200" b="0" i="0" u="none" strike="noStrike" kern="1200" cap="none" spc="0" baseline="0">
                <a:solidFill>
                  <a:srgbClr val="404040"/>
                </a:solidFill>
                <a:latin typeface="Franklin Gothic Book" pitchFamily="0" charset="0"/>
                <a:ea typeface="华文中宋" pitchFamily="0" charset="0"/>
                <a:cs typeface="Lucida Sans"/>
              </a:rPr>
              <a:t>key logging </a:t>
            </a:r>
            <a:r>
              <a:rPr lang="en-US" altLang="zh-CN" sz="1200" b="0" i="0" u="none" strike="noStrike" kern="1200" cap="none" spc="0" baseline="0">
                <a:solidFill>
                  <a:srgbClr val="404040"/>
                </a:solidFill>
                <a:latin typeface="Franklin Gothic Book" pitchFamily="0" charset="0"/>
                <a:ea typeface="华文中宋" pitchFamily="0" charset="0"/>
                <a:cs typeface="Lucida Sans"/>
              </a:rPr>
              <a:t>behavior. This can help detect previously unknown </a:t>
            </a:r>
            <a:r>
              <a:rPr lang="en-US" altLang="zh-CN" sz="1200" b="0" i="0" u="none" strike="noStrike" kern="1200" cap="none" spc="0" baseline="0">
                <a:solidFill>
                  <a:srgbClr val="404040"/>
                </a:solidFill>
                <a:latin typeface="Franklin Gothic Book" pitchFamily="0" charset="0"/>
                <a:ea typeface="华文中宋" pitchFamily="0" charset="0"/>
                <a:cs typeface="Lucida Sans"/>
              </a:rPr>
              <a:t>key loggers </a:t>
            </a:r>
            <a:r>
              <a:rPr lang="en-US" altLang="zh-CN" sz="1200" b="0" i="0" u="none" strike="noStrike" kern="1200" cap="none" spc="0" baseline="0">
                <a:solidFill>
                  <a:srgbClr val="404040"/>
                </a:solidFill>
                <a:latin typeface="Franklin Gothic Book" pitchFamily="0" charset="0"/>
                <a:ea typeface="华文中宋" pitchFamily="0" charset="0"/>
                <a:cs typeface="Lucida Sans"/>
              </a:rPr>
              <a:t>based on their actions rather than relying solely on signature-based detection.</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Two-Factor Authentication (2FA)</a:t>
            </a:r>
            <a:r>
              <a:rPr lang="en-US" altLang="zh-CN" sz="1200" b="0" i="0" u="none" strike="noStrike" kern="1200" cap="none" spc="0" baseline="0">
                <a:solidFill>
                  <a:srgbClr val="404040"/>
                </a:solidFill>
                <a:latin typeface="Franklin Gothic Book" pitchFamily="0" charset="0"/>
                <a:ea typeface="华文中宋" pitchFamily="0" charset="0"/>
                <a:cs typeface="Lucida Sans"/>
              </a:rPr>
              <a:t>: Enable two-factor authentication whenever possible, especially for accessing sensitive accounts or systems. Even if a </a:t>
            </a:r>
            <a:r>
              <a:rPr lang="en-US" altLang="zh-CN" sz="1200" b="0" i="0" u="none" strike="noStrike" kern="1200" cap="none" spc="0" baseline="0">
                <a:solidFill>
                  <a:srgbClr val="404040"/>
                </a:solidFill>
                <a:latin typeface="Franklin Gothic Book" pitchFamily="0" charset="0"/>
                <a:ea typeface="华文中宋" pitchFamily="0" charset="0"/>
                <a:cs typeface="Lucida Sans"/>
              </a:rPr>
              <a:t>key logger </a:t>
            </a:r>
            <a:r>
              <a:rPr lang="en-US" altLang="zh-CN" sz="1200" b="0" i="0" u="none" strike="noStrike" kern="1200" cap="none" spc="0" baseline="0">
                <a:solidFill>
                  <a:srgbClr val="404040"/>
                </a:solidFill>
                <a:latin typeface="Franklin Gothic Book" pitchFamily="0" charset="0"/>
                <a:ea typeface="华文中宋" pitchFamily="0" charset="0"/>
                <a:cs typeface="Lucida Sans"/>
              </a:rPr>
              <a:t>captures your password, it will be useless without the second factor (e.g., a code sent to your phone).</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Encryption</a:t>
            </a:r>
            <a:r>
              <a:rPr lang="en-US" altLang="zh-CN" sz="1200" b="0" i="0" u="none" strike="noStrike" kern="1200" cap="none" spc="0" baseline="0">
                <a:solidFill>
                  <a:srgbClr val="404040"/>
                </a:solidFill>
                <a:latin typeface="Franklin Gothic Book" pitchFamily="0" charset="0"/>
                <a:ea typeface="华文中宋" pitchFamily="0" charset="0"/>
                <a:cs typeface="Lucida Sans"/>
              </a:rPr>
              <a:t>: Encrypt sensitive data both at rest and in transit to protect it from being intercepted or captured by </a:t>
            </a:r>
            <a:r>
              <a:rPr lang="en-US" altLang="zh-CN" sz="1200" b="0" i="0" u="none" strike="noStrike" kern="1200" cap="none" spc="0" baseline="0">
                <a:solidFill>
                  <a:srgbClr val="404040"/>
                </a:solidFill>
                <a:latin typeface="Franklin Gothic Book" pitchFamily="0" charset="0"/>
                <a:ea typeface="华文中宋" pitchFamily="0" charset="0"/>
                <a:cs typeface="Lucida Sans"/>
              </a:rPr>
              <a:t>key loggers</a:t>
            </a:r>
            <a:r>
              <a:rPr lang="en-US" altLang="zh-CN" sz="1200" b="0" i="0" u="none" strike="noStrike" kern="1200" cap="none" spc="0" baseline="0">
                <a:solidFill>
                  <a:srgbClr val="404040"/>
                </a:solidFill>
                <a:latin typeface="Franklin Gothic Book" pitchFamily="0" charset="0"/>
                <a:ea typeface="华文中宋" pitchFamily="0" charset="0"/>
                <a:cs typeface="Lucida Sans"/>
              </a:rPr>
              <a:t>. This includes using encrypted connections (e.g., HTTPS) when browsing the web and encrypting files stored on your computer.</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Regular System Scans</a:t>
            </a:r>
            <a:r>
              <a:rPr lang="en-US" altLang="zh-CN" sz="1200" b="0" i="0" u="none" strike="noStrike" kern="1200" cap="none" spc="0" baseline="0">
                <a:solidFill>
                  <a:srgbClr val="404040"/>
                </a:solidFill>
                <a:latin typeface="Franklin Gothic Book" pitchFamily="0" charset="0"/>
                <a:ea typeface="华文中宋" pitchFamily="0" charset="0"/>
                <a:cs typeface="Lucida Sans"/>
              </a:rPr>
              <a:t>: Perform regular scans of your system using antivirus or anti-malware software to detect and remove any </a:t>
            </a:r>
            <a:r>
              <a:rPr lang="en-US" altLang="zh-CN" sz="1200" b="0" i="0" u="none" strike="noStrike" kern="1200" cap="none" spc="0" baseline="0">
                <a:solidFill>
                  <a:srgbClr val="404040"/>
                </a:solidFill>
                <a:latin typeface="Franklin Gothic Book" pitchFamily="0" charset="0"/>
                <a:ea typeface="华文中宋" pitchFamily="0" charset="0"/>
                <a:cs typeface="Lucida Sans"/>
              </a:rPr>
              <a:t>key loggers </a:t>
            </a:r>
            <a:r>
              <a:rPr lang="en-US" altLang="zh-CN" sz="1200" b="0" i="0" u="none" strike="noStrike" kern="1200" cap="none" spc="0" baseline="0">
                <a:solidFill>
                  <a:srgbClr val="404040"/>
                </a:solidFill>
                <a:latin typeface="Franklin Gothic Book" pitchFamily="0" charset="0"/>
                <a:ea typeface="华文中宋" pitchFamily="0" charset="0"/>
                <a:cs typeface="Lucida Sans"/>
              </a:rPr>
              <a:t>or other malware that may be present.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Secure Configuration</a:t>
            </a:r>
            <a:r>
              <a:rPr lang="en-US" altLang="zh-CN" sz="1200" b="0" i="0" u="none" strike="noStrike" kern="1200" cap="none" spc="0" baseline="0">
                <a:solidFill>
                  <a:srgbClr val="404040"/>
                </a:solidFill>
                <a:latin typeface="Franklin Gothic Book" pitchFamily="0" charset="0"/>
                <a:ea typeface="华文中宋" pitchFamily="0" charset="0"/>
                <a:cs typeface="Lucida Sans"/>
              </a:rPr>
              <a:t>: Configure your system and network devices securely, following best practices such as disabling unnecessary services, limiting user privileges, and using strong passwords</a:t>
            </a:r>
            <a:r>
              <a:rPr lang="en-US" altLang="zh-CN" sz="12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7387780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a:rPr>
              <a:t>         System </a:t>
            </a:r>
            <a:r>
              <a:rPr lang="en-US" altLang="zh-CN" sz="1800" b="1" i="0" u="none" strike="noStrike" kern="1200" cap="none" spc="0" baseline="0">
                <a:solidFill>
                  <a:srgbClr val="0F0F0F"/>
                </a:solidFill>
                <a:latin typeface="Franklin Gothic Book" pitchFamily="0" charset="0"/>
                <a:ea typeface="华文中宋" pitchFamily="0" charset="0"/>
                <a:cs typeface="Lucida Sans"/>
              </a:rPr>
              <a:t>requirements Library </a:t>
            </a:r>
            <a:r>
              <a:rPr lang="en-US" altLang="zh-CN" sz="1800" b="1" i="0" u="none" strike="noStrike" kern="1200" cap="none" spc="0" baseline="0">
                <a:solidFill>
                  <a:srgbClr val="0F0F0F"/>
                </a:solidFill>
                <a:latin typeface="Franklin Gothic Book" pitchFamily="0" charset="0"/>
                <a:ea typeface="华文中宋" pitchFamily="0" charset="0"/>
                <a:cs typeface="Lucida Sans"/>
              </a:rPr>
              <a:t>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a:rPr>
              <a:t>               1. </a:t>
            </a:r>
            <a:r>
              <a:rPr lang="en-US" altLang="zh-CN" sz="1800" b="0" i="0" u="none" strike="noStrike" kern="1200" cap="none" spc="0" baseline="0">
                <a:solidFill>
                  <a:srgbClr val="0F0F0F"/>
                </a:solidFill>
                <a:latin typeface="Franklin Gothic Book" pitchFamily="0" charset="0"/>
                <a:ea typeface="华文中宋" pitchFamily="0" charset="0"/>
                <a:cs typeface="Lucida Sans"/>
              </a:rPr>
              <a:t>python IDLE</a:t>
            </a:r>
            <a:endParaRPr lang="en-US" altLang="zh-CN" sz="18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a:rPr>
              <a:t> </a:t>
            </a:r>
            <a:r>
              <a:rPr lang="en-US" altLang="zh-CN" sz="1800" b="1" i="0" u="none" strike="noStrike" kern="1200" cap="none" spc="0" baseline="0">
                <a:solidFill>
                  <a:srgbClr val="0F0F0F"/>
                </a:solidFill>
                <a:latin typeface="Franklin Gothic Book" pitchFamily="0" charset="0"/>
                <a:ea typeface="华文中宋" pitchFamily="0" charset="0"/>
                <a:cs typeface="Lucida Sans"/>
              </a:rPr>
              <a:t>              2. </a:t>
            </a:r>
            <a:r>
              <a:rPr lang="en-US" altLang="zh-CN" sz="1800" b="0" i="0" u="none" strike="noStrike" kern="1200" cap="none" spc="0" baseline="0">
                <a:solidFill>
                  <a:srgbClr val="0F0F0F"/>
                </a:solidFill>
                <a:latin typeface="Franklin Gothic Book" pitchFamily="0" charset="0"/>
                <a:ea typeface="华文中宋" pitchFamily="0" charset="0"/>
                <a:cs typeface="Lucida Sans"/>
              </a:rPr>
              <a:t>Pynput</a:t>
            </a:r>
            <a:r>
              <a:rPr lang="en-US" altLang="zh-CN" sz="1800" b="0" i="0" u="none" strike="noStrike" kern="1200" cap="none" spc="0" baseline="0">
                <a:solidFill>
                  <a:srgbClr val="0F0F0F"/>
                </a:solidFill>
                <a:latin typeface="Franklin Gothic Book" pitchFamily="0" charset="0"/>
                <a:ea typeface="华文中宋" pitchFamily="0" charset="0"/>
                <a:cs typeface="Lucida Sans"/>
              </a:rPr>
              <a:t> library </a:t>
            </a:r>
            <a:endParaRPr lang="en-US" altLang="zh-CN" sz="18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8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571711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The provided code is a basic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 logger </a:t>
            </a:r>
            <a:r>
              <a:rPr lang="en-US" altLang="zh-CN" sz="1700" b="0" i="0" u="none" strike="noStrike" kern="1200" cap="none" spc="0" baseline="0">
                <a:solidFill>
                  <a:srgbClr val="404040"/>
                </a:solidFill>
                <a:latin typeface="Franklin Gothic Book" pitchFamily="0" charset="0"/>
                <a:ea typeface="华文中宋" pitchFamily="0" charset="0"/>
                <a:cs typeface="Lucida Sans"/>
              </a:rPr>
              <a:t>implemented using Python's </a:t>
            </a:r>
            <a:r>
              <a:rPr lang="en-US" altLang="zh-CN" sz="1700" b="0" i="0" u="none" strike="noStrike" kern="1200" cap="none" spc="0" baseline="0">
                <a:solidFill>
                  <a:srgbClr val="404040"/>
                </a:solidFill>
                <a:latin typeface="Franklin Gothic Book" pitchFamily="0" charset="0"/>
                <a:ea typeface="华文中宋" pitchFamily="0" charset="0"/>
                <a:cs typeface="Lucida Sans"/>
              </a:rPr>
              <a:t>tkinter</a:t>
            </a:r>
            <a:r>
              <a:rPr lang="en-US" altLang="zh-CN" sz="1700" b="0" i="0" u="none" strike="noStrike" kern="1200" cap="none" spc="0" baseline="0">
                <a:solidFill>
                  <a:srgbClr val="404040"/>
                </a:solidFill>
                <a:latin typeface="Franklin Gothic Book" pitchFamily="0" charset="0"/>
                <a:ea typeface="华文中宋" pitchFamily="0" charset="0"/>
                <a:cs typeface="Lucida Sans"/>
              </a:rPr>
              <a:t> for the GUI, </a:t>
            </a:r>
            <a:r>
              <a:rPr lang="en-US" altLang="zh-CN" sz="1700" b="0" i="0" u="none" strike="noStrike" kern="1200" cap="none" spc="0" baseline="0">
                <a:solidFill>
                  <a:srgbClr val="404040"/>
                </a:solidFill>
                <a:latin typeface="Franklin Gothic Book" pitchFamily="0" charset="0"/>
                <a:ea typeface="华文中宋" pitchFamily="0" charset="0"/>
                <a:cs typeface="Lucida Sans"/>
              </a:rPr>
              <a:t>pynput</a:t>
            </a:r>
            <a:r>
              <a:rPr lang="en-US" altLang="zh-CN" sz="1700" b="0" i="0" u="none" strike="noStrike" kern="1200" cap="none" spc="0" baseline="0">
                <a:solidFill>
                  <a:srgbClr val="404040"/>
                </a:solidFill>
                <a:latin typeface="Franklin Gothic Book" pitchFamily="0" charset="0"/>
                <a:ea typeface="华文中宋" pitchFamily="0" charset="0"/>
                <a:cs typeface="Lucida Sans"/>
              </a:rPr>
              <a:t> for monitoring keyboard events, and </a:t>
            </a:r>
            <a:r>
              <a:rPr lang="en-US" altLang="zh-CN" sz="1700" b="0" i="0" u="none" strike="noStrike" kern="1200" cap="none" spc="0" baseline="0">
                <a:solidFill>
                  <a:srgbClr val="404040"/>
                </a:solidFill>
                <a:latin typeface="Franklin Gothic Book" pitchFamily="0" charset="0"/>
                <a:ea typeface="华文中宋" pitchFamily="0" charset="0"/>
                <a:cs typeface="Lucida Sans"/>
              </a:rPr>
              <a:t>json</a:t>
            </a:r>
            <a:r>
              <a:rPr lang="en-US" altLang="zh-CN" sz="1700" b="0" i="0" u="none" strike="noStrike" kern="1200" cap="none" spc="0" baseline="0">
                <a:solidFill>
                  <a:srgbClr val="404040"/>
                </a:solidFill>
                <a:latin typeface="Franklin Gothic Book" pitchFamily="0" charset="0"/>
                <a:ea typeface="华文中宋" pitchFamily="0" charset="0"/>
                <a:cs typeface="Lucida Sans"/>
              </a:rPr>
              <a:t> for saving the keystrokes into a JSON file. Below is an algorithmic explanation of how the code works: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Import Required Libraries</a:t>
            </a:r>
            <a:r>
              <a:rPr lang="en-US" altLang="zh-CN" sz="1700" b="0" i="0" u="none" strike="noStrike" kern="1200" cap="none" spc="0" baseline="0">
                <a:solidFill>
                  <a:srgbClr val="404040"/>
                </a:solidFill>
                <a:latin typeface="Franklin Gothic Book" pitchFamily="0" charset="0"/>
                <a:ea typeface="华文中宋" pitchFamily="0" charset="0"/>
                <a:cs typeface="Lucida Sans"/>
              </a:rPr>
              <a:t>: Import the necessary libraries including </a:t>
            </a:r>
            <a:r>
              <a:rPr lang="en-US" altLang="zh-CN" sz="1700" b="0" i="0" u="none" strike="noStrike" kern="1200" cap="none" spc="0" baseline="0">
                <a:solidFill>
                  <a:srgbClr val="404040"/>
                </a:solidFill>
                <a:latin typeface="Franklin Gothic Book" pitchFamily="0" charset="0"/>
                <a:ea typeface="华文中宋" pitchFamily="0" charset="0"/>
                <a:cs typeface="Lucida Sans"/>
              </a:rPr>
              <a:t>tkinter</a:t>
            </a:r>
            <a:r>
              <a:rPr lang="en-US" altLang="zh-CN" sz="1700" b="0" i="0" u="none" strike="noStrike" kern="1200" cap="none" spc="0" baseline="0">
                <a:solidFill>
                  <a:srgbClr val="404040"/>
                </a:solidFill>
                <a:latin typeface="Franklin Gothic Book" pitchFamily="0" charset="0"/>
                <a:ea typeface="华文中宋" pitchFamily="0" charset="0"/>
                <a:cs typeface="Lucida Sans"/>
              </a:rPr>
              <a:t> for GUI, </a:t>
            </a:r>
            <a:r>
              <a:rPr lang="en-US" altLang="zh-CN" sz="1700" b="0" i="0" u="none" strike="noStrike" kern="1200" cap="none" spc="0" baseline="0">
                <a:solidFill>
                  <a:srgbClr val="404040"/>
                </a:solidFill>
                <a:latin typeface="Franklin Gothic Book" pitchFamily="0" charset="0"/>
                <a:ea typeface="华文中宋" pitchFamily="0" charset="0"/>
                <a:cs typeface="Lucida Sans"/>
              </a:rPr>
              <a:t>pynput</a:t>
            </a:r>
            <a:r>
              <a:rPr lang="en-US" altLang="zh-CN" sz="1700" b="0" i="0" u="none" strike="noStrike" kern="1200" cap="none" spc="0" baseline="0">
                <a:solidFill>
                  <a:srgbClr val="404040"/>
                </a:solidFill>
                <a:latin typeface="Franklin Gothic Book" pitchFamily="0" charset="0"/>
                <a:ea typeface="华文中宋" pitchFamily="0" charset="0"/>
                <a:cs typeface="Lucida Sans"/>
              </a:rPr>
              <a:t> for keyboard monitoring, and </a:t>
            </a:r>
            <a:r>
              <a:rPr lang="en-US" altLang="zh-CN" sz="1700" b="0" i="0" u="none" strike="noStrike" kern="1200" cap="none" spc="0" baseline="0">
                <a:solidFill>
                  <a:srgbClr val="404040"/>
                </a:solidFill>
                <a:latin typeface="Franklin Gothic Book" pitchFamily="0" charset="0"/>
                <a:ea typeface="华文中宋" pitchFamily="0" charset="0"/>
                <a:cs typeface="Lucida Sans"/>
              </a:rPr>
              <a:t>json</a:t>
            </a:r>
            <a:r>
              <a:rPr lang="en-US" altLang="zh-CN" sz="1700" b="0" i="0" u="none" strike="noStrike" kern="1200" cap="none" spc="0" baseline="0">
                <a:solidFill>
                  <a:srgbClr val="404040"/>
                </a:solidFill>
                <a:latin typeface="Franklin Gothic Book" pitchFamily="0" charset="0"/>
                <a:ea typeface="华文中宋" pitchFamily="0" charset="0"/>
                <a:cs typeface="Lucida Sans"/>
              </a:rPr>
              <a:t> for handling JSON files.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Global Variables</a:t>
            </a:r>
            <a:r>
              <a:rPr lang="en-US" altLang="zh-CN" sz="1700" b="0" i="0" u="none" strike="noStrike" kern="1200" cap="none" spc="0" baseline="0">
                <a:solidFill>
                  <a:srgbClr val="404040"/>
                </a:solidFill>
                <a:latin typeface="Franklin Gothic Book" pitchFamily="0" charset="0"/>
                <a:ea typeface="华文中宋" pitchFamily="0" charset="0"/>
                <a:cs typeface="Lucida Sans"/>
              </a:rPr>
              <a:t>: Initialize global variables such as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keys_used</a:t>
            </a:r>
            <a:r>
              <a:rPr lang="en-US" altLang="zh-CN" sz="1700" b="0" i="0" u="none" strike="noStrike" kern="1200" cap="none" spc="0" baseline="0">
                <a:solidFill>
                  <a:srgbClr val="404040"/>
                </a:solidFill>
                <a:latin typeface="Franklin Gothic Book" pitchFamily="0" charset="0"/>
                <a:ea typeface="华文中宋" pitchFamily="0" charset="0"/>
                <a:cs typeface="Lucida Sans"/>
              </a:rPr>
              <a:t>, flag, and keys.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keys_used</a:t>
            </a:r>
            <a:r>
              <a:rPr lang="en-US" altLang="zh-CN" sz="1700" b="0" i="0" u="none" strike="noStrike" kern="1200" cap="none" spc="0" baseline="0">
                <a:solidFill>
                  <a:srgbClr val="404040"/>
                </a:solidFill>
                <a:latin typeface="Franklin Gothic Book" pitchFamily="0" charset="0"/>
                <a:ea typeface="华文中宋" pitchFamily="0" charset="0"/>
                <a:cs typeface="Lucida Sans"/>
              </a:rPr>
              <a:t> stores the list of keys pressed, flag is used to differentiate between key press and key hold events, and keys stores the concatenated string representation of keys pressed.</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Function Definitions</a:t>
            </a:r>
            <a:r>
              <a:rPr lang="en-US" altLang="zh-CN" sz="17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generate_text_log</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 This function writes the pressed keys to a text file named 'key_log.txt'.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generate_json_file</a:t>
            </a:r>
            <a:r>
              <a:rPr lang="en-US" altLang="zh-CN" sz="1400" b="0" i="0" u="none" strike="noStrike" kern="1200" cap="none" spc="0" baseline="0">
                <a:solidFill>
                  <a:srgbClr val="404040"/>
                </a:solidFill>
                <a:latin typeface="Franklin Gothic Book" pitchFamily="0" charset="0"/>
                <a:ea typeface="华文中宋" pitchFamily="0" charset="0"/>
                <a:cs typeface="Lucida Sans"/>
              </a:rPr>
              <a:t>(</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keys_used</a:t>
            </a:r>
            <a:r>
              <a:rPr lang="en-US" altLang="zh-CN" sz="1400" b="0" i="0" u="none" strike="noStrike" kern="1200" cap="none" spc="0" baseline="0">
                <a:solidFill>
                  <a:srgbClr val="404040"/>
                </a:solidFill>
                <a:latin typeface="Franklin Gothic Book" pitchFamily="0" charset="0"/>
                <a:ea typeface="华文中宋" pitchFamily="0" charset="0"/>
                <a:cs typeface="Lucida Sans"/>
              </a:rPr>
              <a:t>): This function generates a JSON file named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key_log.json</a:t>
            </a:r>
            <a:r>
              <a:rPr lang="en-US" altLang="zh-CN" sz="1400" b="0" i="0" u="none" strike="noStrike" kern="1200" cap="none" spc="0" baseline="0">
                <a:solidFill>
                  <a:srgbClr val="404040"/>
                </a:solidFill>
                <a:latin typeface="Franklin Gothic Book" pitchFamily="0" charset="0"/>
                <a:ea typeface="华文中宋" pitchFamily="0" charset="0"/>
                <a:cs typeface="Lucida Sans"/>
              </a:rPr>
              <a:t>' containing the list of keys pressed.</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on_press</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 This function is called when a key is pressed. It appends the pressed or held key to the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keys_used</a:t>
            </a:r>
            <a:r>
              <a:rPr lang="en-US" altLang="zh-CN" sz="1400" b="0" i="0" u="none" strike="noStrike" kern="1200" cap="none" spc="0" baseline="0">
                <a:solidFill>
                  <a:srgbClr val="404040"/>
                </a:solidFill>
                <a:latin typeface="Franklin Gothic Book" pitchFamily="0" charset="0"/>
                <a:ea typeface="华文中宋" pitchFamily="0" charset="0"/>
                <a:cs typeface="Lucida Sans"/>
              </a:rPr>
              <a:t> list and generates the JSON file.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on_release</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 This function is called when a key is released. It appends the released key to the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keys_used</a:t>
            </a:r>
            <a:r>
              <a:rPr lang="en-US" altLang="zh-CN" sz="1400" b="0" i="0" u="none" strike="noStrike" kern="1200" cap="none" spc="0" baseline="0">
                <a:solidFill>
                  <a:srgbClr val="404040"/>
                </a:solidFill>
                <a:latin typeface="Franklin Gothic Book" pitchFamily="0" charset="0"/>
                <a:ea typeface="华文中宋" pitchFamily="0" charset="0"/>
                <a:cs typeface="Lucida Sans"/>
              </a:rPr>
              <a:t> list, updates the keys variable, and generates both JSON and text log files.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start_keylogger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This function starts the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by initializing the keyboard listener and updating the GUI accordingly.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stop_keylogger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This function stops the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by stopping the keyboard listener and updating the GUI accordingly.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GUI Setup</a:t>
            </a:r>
            <a:r>
              <a:rPr lang="en-US" altLang="zh-CN" sz="17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Create a </a:t>
            </a:r>
            <a:r>
              <a:rPr lang="en-US" altLang="zh-CN" sz="1400" b="0" i="0" u="none" strike="noStrike" kern="1200" cap="none" spc="0" baseline="0">
                <a:solidFill>
                  <a:srgbClr val="404040"/>
                </a:solidFill>
                <a:latin typeface="Franklin Gothic Book" pitchFamily="0" charset="0"/>
                <a:ea typeface="华文中宋" pitchFamily="0" charset="0"/>
                <a:cs typeface="Lucida Sans"/>
              </a:rPr>
              <a:t>tkinter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window titled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Create a label widget displaying instructions to start the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Create "Start" and "Stop" buttons to start and stop the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respectively.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Main Loop</a:t>
            </a:r>
            <a:r>
              <a:rPr lang="en-US" altLang="zh-CN" sz="1700" b="0" i="0" u="none" strike="noStrike" kern="1200" cap="none" spc="0" baseline="0">
                <a:solidFill>
                  <a:srgbClr val="404040"/>
                </a:solidFill>
                <a:latin typeface="Franklin Gothic Book" pitchFamily="0" charset="0"/>
                <a:ea typeface="华文中宋" pitchFamily="0" charset="0"/>
                <a:cs typeface="Lucida Sans"/>
              </a:rPr>
              <a:t>: Start the </a:t>
            </a:r>
            <a:r>
              <a:rPr lang="en-US" altLang="zh-CN" sz="1700" b="0" i="0" u="none" strike="noStrike" kern="1200" cap="none" spc="0" baseline="0">
                <a:solidFill>
                  <a:srgbClr val="404040"/>
                </a:solidFill>
                <a:latin typeface="Franklin Gothic Book" pitchFamily="0" charset="0"/>
                <a:ea typeface="华文中宋" pitchFamily="0" charset="0"/>
                <a:cs typeface="Lucida Sans"/>
              </a:rPr>
              <a:t>tkinter</a:t>
            </a:r>
            <a:r>
              <a:rPr lang="en-US" altLang="zh-CN" sz="1700" b="0" i="0" u="none" strike="noStrike" kern="1200" cap="none" spc="0" baseline="0">
                <a:solidFill>
                  <a:srgbClr val="404040"/>
                </a:solidFill>
                <a:latin typeface="Franklin Gothic Book" pitchFamily="0" charset="0"/>
                <a:ea typeface="华文中宋" pitchFamily="0" charset="0"/>
                <a:cs typeface="Lucida Sans"/>
              </a:rPr>
              <a:t> event loop with </a:t>
            </a:r>
            <a:r>
              <a:rPr lang="en-US" altLang="zh-CN" sz="1700" b="0" i="0" u="none" strike="noStrike" kern="1200" cap="none" spc="0" baseline="0">
                <a:solidFill>
                  <a:srgbClr val="404040"/>
                </a:solidFill>
                <a:latin typeface="Franklin Gothic Book" pitchFamily="0" charset="0"/>
                <a:ea typeface="华文中宋" pitchFamily="0" charset="0"/>
                <a:cs typeface="Lucida Sans"/>
              </a:rPr>
              <a:t>root.mainloop</a:t>
            </a:r>
            <a:r>
              <a:rPr lang="en-US" altLang="zh-CN" sz="17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88173342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In terms of security, </a:t>
            </a:r>
            <a:r>
              <a:rPr lang="en-US" altLang="zh-CN" sz="2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2400" b="0" i="0" u="none" strike="noStrike" kern="1200" cap="none" spc="0" baseline="0">
                <a:solidFill>
                  <a:srgbClr val="404040"/>
                </a:solidFill>
                <a:latin typeface="Franklin Gothic Book" pitchFamily="0" charset="0"/>
                <a:ea typeface="华文中宋" pitchFamily="0" charset="0"/>
                <a:cs typeface="Lucida Sans"/>
              </a:rPr>
              <a:t> pose a significant threat as they can compromise the confidentiality and integrity of sensitive information. Preventive measures against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2400" b="0" i="0" u="none" strike="noStrike" kern="1200" cap="none" spc="0" baseline="0">
                <a:solidFill>
                  <a:srgbClr val="404040"/>
                </a:solidFill>
                <a:latin typeface="Franklin Gothic Book" pitchFamily="0" charset="0"/>
                <a:ea typeface="华文中宋" pitchFamily="0" charset="0"/>
                <a:cs typeface="Lucida Sans"/>
              </a:rPr>
              <a:t> include using reputable antivirus software, keeping systems and software updated, being cautious of phishing emails and suspicious websites, and using virtual keyboards for entering sensitive information like passwords.</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2025406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a:rPr>
              <a:t>In conclusion, </a:t>
            </a:r>
            <a:r>
              <a:rPr lang="en-US" altLang="zh-CN" sz="20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2000" b="0" i="0" u="none" strike="noStrike" kern="1200" cap="none" spc="0" baseline="0">
                <a:solidFill>
                  <a:srgbClr val="404040"/>
                </a:solidFill>
                <a:latin typeface="Franklin Gothic Book" pitchFamily="0" charset="0"/>
                <a:ea typeface="华文中宋" pitchFamily="0" charset="0"/>
                <a:cs typeface="Lucida Sans"/>
              </a:rPr>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altLang="zh-CN" sz="20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2000" b="0" i="0" u="none" strike="noStrike" kern="1200" cap="none" spc="0" baseline="0">
                <a:solidFill>
                  <a:srgbClr val="404040"/>
                </a:solidFill>
                <a:latin typeface="Franklin Gothic Book" pitchFamily="0" charset="0"/>
                <a:ea typeface="华文中宋" pitchFamily="0" charset="0"/>
                <a:cs typeface="Lucida Sans"/>
              </a:rPr>
              <a:t> attacks, it is imperative to employ robust </a:t>
            </a:r>
            <a:r>
              <a:rPr lang="en-US" altLang="zh-CN" sz="2000" b="0" i="0" u="none" strike="noStrike" kern="1200" cap="none" spc="0" baseline="0">
                <a:solidFill>
                  <a:srgbClr val="404040"/>
                </a:solidFill>
                <a:latin typeface="Franklin Gothic Book" pitchFamily="0" charset="0"/>
                <a:ea typeface="华文中宋" pitchFamily="0" charset="0"/>
                <a:cs typeface="Lucida Sans"/>
              </a:rPr>
              <a:t>cybersecurity</a:t>
            </a:r>
            <a:r>
              <a:rPr lang="en-US" altLang="zh-CN" sz="2000" b="0" i="0" u="none" strike="noStrike" kern="1200" cap="none" spc="0" baseline="0">
                <a:solidFill>
                  <a:srgbClr val="404040"/>
                </a:solidFill>
                <a:latin typeface="Franklin Gothic Book" pitchFamily="0" charset="0"/>
                <a:ea typeface="华文中宋" pitchFamily="0" charset="0"/>
                <a:cs typeface="Lucida Sans"/>
              </a:rPr>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altLang="zh-CN" sz="20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2000" b="0" i="0" u="none" strike="noStrike" kern="1200" cap="none" spc="0" baseline="0">
                <a:solidFill>
                  <a:srgbClr val="404040"/>
                </a:solidFill>
                <a:latin typeface="Franklin Gothic Book" pitchFamily="0" charset="0"/>
                <a:ea typeface="华文中宋" pitchFamily="0" charset="0"/>
                <a:cs typeface="Lucida Sans"/>
              </a:rPr>
              <a:t> threats. By remaining vigilant and proactive in addressing </a:t>
            </a:r>
            <a:r>
              <a:rPr lang="en-US" altLang="zh-CN" sz="2000" b="0" i="0" u="none" strike="noStrike" kern="1200" cap="none" spc="0" baseline="0">
                <a:solidFill>
                  <a:srgbClr val="404040"/>
                </a:solidFill>
                <a:latin typeface="Franklin Gothic Book" pitchFamily="0" charset="0"/>
                <a:ea typeface="华文中宋" pitchFamily="0" charset="0"/>
                <a:cs typeface="Lucida Sans"/>
              </a:rPr>
              <a:t>cybersecurity</a:t>
            </a:r>
            <a:r>
              <a:rPr lang="en-US" altLang="zh-CN" sz="2000" b="0" i="0" u="none" strike="noStrike" kern="1200" cap="none" spc="0" baseline="0">
                <a:solidFill>
                  <a:srgbClr val="404040"/>
                </a:solidFill>
                <a:latin typeface="Franklin Gothic Book" pitchFamily="0" charset="0"/>
                <a:ea typeface="华文中宋" pitchFamily="0" charset="0"/>
                <a:cs typeface="Lucida Sans"/>
              </a:rPr>
              <a:t> risks, individuals and organizations can effectively mitigate the dangers posed by </a:t>
            </a:r>
            <a:r>
              <a:rPr lang="en-US" altLang="zh-CN" sz="20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2000" b="0" i="0" u="none" strike="noStrike" kern="1200" cap="none" spc="0" baseline="0">
                <a:solidFill>
                  <a:srgbClr val="404040"/>
                </a:solidFill>
                <a:latin typeface="Franklin Gothic Book" pitchFamily="0" charset="0"/>
                <a:ea typeface="华文中宋" pitchFamily="0" charset="0"/>
                <a:cs typeface="Lucida Sans"/>
              </a:rPr>
              <a:t> and enhance overall digital security posture.</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7399430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The future scopes for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700" b="0" i="0" u="none" strike="noStrike" kern="1200" cap="none" spc="0" baseline="0">
                <a:solidFill>
                  <a:srgbClr val="404040"/>
                </a:solidFill>
                <a:latin typeface="Franklin Gothic Book" pitchFamily="0" charset="0"/>
                <a:ea typeface="华文中宋" pitchFamily="0" charset="0"/>
                <a:cs typeface="Lucida Sans"/>
              </a:rPr>
              <a:t> and security can evolve in several directions, both in terms of threats and countermeasures. Here are some potential future directions: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Advanced </a:t>
            </a:r>
            <a:r>
              <a:rPr lang="en-US" altLang="zh-CN" sz="1700" b="1"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700" b="1" i="0" u="none" strike="noStrike" kern="1200" cap="none" spc="0" baseline="0">
                <a:solidFill>
                  <a:srgbClr val="404040"/>
                </a:solidFill>
                <a:latin typeface="Franklin Gothic Book" pitchFamily="0" charset="0"/>
                <a:ea typeface="华文中宋" pitchFamily="0" charset="0"/>
                <a:cs typeface="Lucida Sans"/>
              </a:rPr>
              <a:t> Technologies</a:t>
            </a:r>
            <a:r>
              <a:rPr lang="en-US" altLang="zh-CN" sz="17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could become more sophisticated, utilizing machine learning algorithms to better understand context and discern valuable information from keystrokes.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Integration with other forms of surveillance, such as webcam and microphone access, to capture a more comprehensive picture of user activity.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Utilization of hardware-based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which can be harder to detect and remove compared to software-based ones.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Targeting </a:t>
            </a:r>
            <a:r>
              <a:rPr lang="en-US" altLang="zh-CN" sz="1700" b="1" i="0" u="none" strike="noStrike" kern="1200" cap="none" spc="0" baseline="0">
                <a:solidFill>
                  <a:srgbClr val="404040"/>
                </a:solidFill>
                <a:latin typeface="Franklin Gothic Book" pitchFamily="0" charset="0"/>
                <a:ea typeface="华文中宋" pitchFamily="0" charset="0"/>
                <a:cs typeface="Lucida Sans"/>
              </a:rPr>
              <a:t>IoT</a:t>
            </a:r>
            <a:r>
              <a:rPr lang="en-US" altLang="zh-CN" sz="1700" b="1" i="0" u="none" strike="noStrike" kern="1200" cap="none" spc="0" baseline="0">
                <a:solidFill>
                  <a:srgbClr val="404040"/>
                </a:solidFill>
                <a:latin typeface="Franklin Gothic Book" pitchFamily="0" charset="0"/>
                <a:ea typeface="华文中宋" pitchFamily="0" charset="0"/>
                <a:cs typeface="Lucida Sans"/>
              </a:rPr>
              <a:t> Devices</a:t>
            </a:r>
            <a:r>
              <a:rPr lang="en-US" altLang="zh-CN" sz="17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With the increasing prevalence of Internet of Things (</a:t>
            </a:r>
            <a:r>
              <a:rPr lang="en-US" altLang="zh-CN" sz="1400" b="0" i="0" u="none" strike="noStrike" kern="1200" cap="none" spc="0" baseline="0">
                <a:solidFill>
                  <a:srgbClr val="404040"/>
                </a:solidFill>
                <a:latin typeface="Franklin Gothic Book" pitchFamily="0" charset="0"/>
                <a:ea typeface="华文中宋" pitchFamily="0" charset="0"/>
                <a:cs typeface="Lucida Sans"/>
              </a:rPr>
              <a:t>IoT</a:t>
            </a:r>
            <a:r>
              <a:rPr lang="en-US" altLang="zh-CN" sz="1400" b="0" i="0" u="none" strike="noStrike" kern="1200" cap="none" spc="0" baseline="0">
                <a:solidFill>
                  <a:srgbClr val="404040"/>
                </a:solidFill>
                <a:latin typeface="Franklin Gothic Book" pitchFamily="0" charset="0"/>
                <a:ea typeface="华文中宋" pitchFamily="0" charset="0"/>
                <a:cs typeface="Lucida Sans"/>
              </a:rPr>
              <a:t>) devices,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may start targeting these devices to capture sensitive information such as passwords and personal data entered through smart home systems, </a:t>
            </a:r>
            <a:r>
              <a:rPr lang="en-US" altLang="zh-CN" sz="1400" b="0" i="0" u="none" strike="noStrike" kern="1200" cap="none" spc="0" baseline="0">
                <a:solidFill>
                  <a:srgbClr val="404040"/>
                </a:solidFill>
                <a:latin typeface="Franklin Gothic Book" pitchFamily="0" charset="0"/>
                <a:ea typeface="华文中宋" pitchFamily="0" charset="0"/>
                <a:cs typeface="Lucida Sans"/>
              </a:rPr>
              <a:t>wearables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and other connected devices.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Stealth and Evasion Techniques</a:t>
            </a:r>
            <a:r>
              <a:rPr lang="en-US" altLang="zh-CN" sz="17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may employ more advanced evasion techniques to avoid detection by antivirus software and intrusion detection systems.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Encrypted communication channels could be used to </a:t>
            </a:r>
            <a:r>
              <a:rPr lang="en-US" altLang="zh-CN" sz="1400" b="0" i="0" u="none" strike="noStrike" kern="1200" cap="none" spc="0" baseline="0">
                <a:solidFill>
                  <a:srgbClr val="404040"/>
                </a:solidFill>
                <a:latin typeface="Franklin Gothic Book" pitchFamily="0" charset="0"/>
                <a:ea typeface="华文中宋" pitchFamily="0" charset="0"/>
                <a:cs typeface="Lucida Sans"/>
              </a:rPr>
              <a:t>exfiltrate</a:t>
            </a:r>
            <a:r>
              <a:rPr lang="en-US" altLang="zh-CN" sz="1400" b="0" i="0" u="none" strike="noStrike" kern="1200" cap="none" spc="0" baseline="0">
                <a:solidFill>
                  <a:srgbClr val="404040"/>
                </a:solidFill>
                <a:latin typeface="Franklin Gothic Book" pitchFamily="0" charset="0"/>
                <a:ea typeface="华文中宋" pitchFamily="0" charset="0"/>
                <a:cs typeface="Lucida Sans"/>
              </a:rPr>
              <a:t> captured data, making it harder for security systems to detect malicious activity.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Countermeasures</a:t>
            </a:r>
            <a:r>
              <a:rPr lang="en-US" altLang="zh-CN" sz="17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Enhanced behavioral analysis techniques could be developed to detect anomalous keyboard behavior and identify potential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activity.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Integration of hardware-based security mechanisms into devices to prevent physical access to keyboards and other input devices.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Development of secure input methods that can protect sensitive data even in the presence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such as virtual keyboards and two-factor authentication.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Legal and Ethical Considerations</a:t>
            </a:r>
            <a:r>
              <a:rPr lang="en-US" altLang="zh-CN" sz="17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Continued legal efforts to criminalize the creation, distribution, and use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and other malicious software.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Ethical debates surrounding the use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for legitimate purposes such as parental control or employee monitoring, and the potential invasion of privacy.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a:rPr>
              <a:t>Education and Awareness</a:t>
            </a:r>
            <a:r>
              <a:rPr lang="en-US" altLang="zh-CN" sz="17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Increased emphasis on educating users about the risks of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and other forms of malware, and promoting best practices for maintaining </a:t>
            </a:r>
            <a:r>
              <a:rPr lang="en-US" altLang="zh-CN" sz="1400" b="0" i="0" u="none" strike="noStrike" kern="1200" cap="none" spc="0" baseline="0">
                <a:solidFill>
                  <a:srgbClr val="404040"/>
                </a:solidFill>
                <a:latin typeface="Franklin Gothic Book" pitchFamily="0" charset="0"/>
                <a:ea typeface="华文中宋" pitchFamily="0" charset="0"/>
                <a:cs typeface="Lucida Sans"/>
              </a:rPr>
              <a:t>cybersecurity</a:t>
            </a:r>
            <a:r>
              <a:rPr lang="en-US" altLang="zh-CN" sz="1400" b="0" i="0" u="none" strike="noStrike" kern="1200" cap="none" spc="0" baseline="0">
                <a:solidFill>
                  <a:srgbClr val="404040"/>
                </a:solidFill>
                <a:latin typeface="Franklin Gothic Book" pitchFamily="0" charset="0"/>
                <a:ea typeface="华文中宋" pitchFamily="0" charset="0"/>
                <a:cs typeface="Lucida Sans"/>
              </a:rPr>
              <a:t> hygiene.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793" indent="-306070"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Training programs for </a:t>
            </a:r>
            <a:r>
              <a:rPr lang="en-US" altLang="zh-CN" sz="1400" b="0" i="0" u="none" strike="noStrike" kern="1200" cap="none" spc="0" baseline="0">
                <a:solidFill>
                  <a:srgbClr val="404040"/>
                </a:solidFill>
                <a:latin typeface="Franklin Gothic Book" pitchFamily="0" charset="0"/>
                <a:ea typeface="华文中宋" pitchFamily="0" charset="0"/>
                <a:cs typeface="Lucida Sans"/>
              </a:rPr>
              <a:t>cybersecurity</a:t>
            </a:r>
            <a:r>
              <a:rPr lang="en-US" altLang="zh-CN" sz="1400" b="0" i="0" u="none" strike="noStrike" kern="1200" cap="none" spc="0" baseline="0">
                <a:solidFill>
                  <a:srgbClr val="404040"/>
                </a:solidFill>
                <a:latin typeface="Franklin Gothic Book" pitchFamily="0" charset="0"/>
                <a:ea typeface="华文中宋" pitchFamily="0" charset="0"/>
                <a:cs typeface="Lucida Sans"/>
              </a:rPr>
              <a:t> professionals to stay updated on evolving threats and develop effective countermeasures against </a:t>
            </a:r>
            <a:r>
              <a:rPr lang="en-US" altLang="zh-CN" sz="1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and other emerging threats.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44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912002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0</cp:revision>
  <dcterms:created xsi:type="dcterms:W3CDTF">2021-05-25T18:50:00Z</dcterms:created>
  <dcterms:modified xsi:type="dcterms:W3CDTF">2024-04-04T09:25:31Z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7748c90cc0434f3999fc3eea2eb8a0aa</vt:lpwstr>
  </property>
  <property fmtid="{D5CDD505-2E9C-101B-9397-08002B2CF9AE}" pid="4" name="KSOProductBuildVer">
    <vt:lpwstr>1033-12.2.0.13489</vt:lpwstr>
  </property>
</Properties>
</file>