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4"/>
  </p:sldMasterIdLst>
  <p:notesMasterIdLst>
    <p:notesMasterId r:id="rId17"/>
  </p:notesMasterIdLst>
  <p:handoutMasterIdLst>
    <p:handoutMasterId r:id="rId18"/>
  </p:handoutMasterIdLst>
  <p:sldIdLst>
    <p:sldId id="310" r:id="rId5"/>
    <p:sldId id="309" r:id="rId6"/>
    <p:sldId id="311" r:id="rId7"/>
    <p:sldId id="312" r:id="rId8"/>
    <p:sldId id="306" r:id="rId9"/>
    <p:sldId id="305" r:id="rId10"/>
    <p:sldId id="314" r:id="rId11"/>
    <p:sldId id="316" r:id="rId12"/>
    <p:sldId id="317" r:id="rId13"/>
    <p:sldId id="318" r:id="rId14"/>
    <p:sldId id="319" r:id="rId15"/>
    <p:sldId id="32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autoAdjust="0"/>
    <p:restoredTop sz="95394" autoAdjust="0"/>
  </p:normalViewPr>
  <p:slideViewPr>
    <p:cSldViewPr snapToGrid="0">
      <p:cViewPr varScale="1">
        <p:scale>
          <a:sx n="60" d="100"/>
          <a:sy n="60" d="100"/>
        </p:scale>
        <p:origin x="105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4/4/2024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3616102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Pitch deck</a:t>
            </a:r>
            <a:endParaRPr lang="en-US" dirty="0"/>
          </a:p>
        </p:txBody>
      </p:sp>
      <p:sp>
        <p:nvSpPr>
          <p:cNvPr id="7"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309829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6996347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36944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020591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mtClean="0"/>
              <a:t>20XX</a:t>
            </a:r>
            <a:endParaRPr lang="en-US" dirty="0"/>
          </a:p>
        </p:txBody>
      </p:sp>
      <p:sp>
        <p:nvSpPr>
          <p:cNvPr id="4"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5457695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mtClean="0"/>
              <a:t>20XX</a:t>
            </a:r>
            <a:endParaRPr lang="en-US" dirty="0"/>
          </a:p>
        </p:txBody>
      </p:sp>
      <p:sp>
        <p:nvSpPr>
          <p:cNvPr id="4"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438692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625286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78598680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3117145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90296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55672834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2828573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82397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980135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156276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3960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Pitch deck</a:t>
            </a:r>
            <a:endParaRPr lang="en-US" dirty="0"/>
          </a:p>
        </p:txBody>
      </p:sp>
      <p:sp>
        <p:nvSpPr>
          <p:cNvPr id="6" name="Slide Number Placeholder 5"/>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720741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Pitch deck</a:t>
            </a:r>
            <a:endParaRPr lang="en-US" dirty="0"/>
          </a:p>
        </p:txBody>
      </p:sp>
      <p:sp>
        <p:nvSpPr>
          <p:cNvPr id="7"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9743375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20XX</a:t>
            </a:r>
            <a:endParaRPr lang="en-US" dirty="0"/>
          </a:p>
        </p:txBody>
      </p:sp>
      <p:sp>
        <p:nvSpPr>
          <p:cNvPr id="8" name="Footer Placeholder 7"/>
          <p:cNvSpPr>
            <a:spLocks noGrp="1"/>
          </p:cNvSpPr>
          <p:nvPr>
            <p:ph type="ftr" sz="quarter" idx="11"/>
          </p:nvPr>
        </p:nvSpPr>
        <p:spPr/>
        <p:txBody>
          <a:bodyPr/>
          <a:lstStyle/>
          <a:p>
            <a:r>
              <a:rPr lang="en-US" smtClean="0"/>
              <a:t>Pitch deck</a:t>
            </a:r>
            <a:endParaRPr lang="en-US" dirty="0"/>
          </a:p>
        </p:txBody>
      </p:sp>
      <p:sp>
        <p:nvSpPr>
          <p:cNvPr id="9" name="Slide Number Placeholder 8"/>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0633317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smtClean="0"/>
              <a:t>20XX</a:t>
            </a:r>
            <a:endParaRPr lang="en-US" dirty="0"/>
          </a:p>
        </p:txBody>
      </p:sp>
      <p:sp>
        <p:nvSpPr>
          <p:cNvPr id="5" name="Footer Placeholder 3"/>
          <p:cNvSpPr>
            <a:spLocks noGrp="1"/>
          </p:cNvSpPr>
          <p:nvPr>
            <p:ph type="ftr" sz="quarter" idx="11"/>
          </p:nvPr>
        </p:nvSpPr>
        <p:spPr/>
        <p:txBody>
          <a:bodyPr/>
          <a:lstStyle/>
          <a:p>
            <a:r>
              <a:rPr lang="en-US" smtClean="0"/>
              <a:t>Pitch deck</a:t>
            </a:r>
            <a:endParaRPr lang="en-US" dirty="0"/>
          </a:p>
        </p:txBody>
      </p:sp>
      <p:sp>
        <p:nvSpPr>
          <p:cNvPr id="6" name="Slide Number Placeholder 4"/>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8951923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20XX</a:t>
            </a:r>
            <a:endParaRPr lang="en-US" dirty="0"/>
          </a:p>
        </p:txBody>
      </p:sp>
      <p:sp>
        <p:nvSpPr>
          <p:cNvPr id="5" name="Footer Placeholder 2"/>
          <p:cNvSpPr>
            <a:spLocks noGrp="1"/>
          </p:cNvSpPr>
          <p:nvPr>
            <p:ph type="ftr" sz="quarter" idx="11"/>
          </p:nvPr>
        </p:nvSpPr>
        <p:spPr/>
        <p:txBody>
          <a:bodyPr/>
          <a:lstStyle/>
          <a:p>
            <a:r>
              <a:rPr lang="en-US" smtClean="0"/>
              <a:t>Pitch deck</a:t>
            </a:r>
            <a:endParaRPr lang="en-US" dirty="0"/>
          </a:p>
        </p:txBody>
      </p:sp>
      <p:sp>
        <p:nvSpPr>
          <p:cNvPr id="6" name="Slide Number Placeholder 3"/>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4619825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r>
              <a:rPr lang="en-US" smtClean="0"/>
              <a:t>20XX</a:t>
            </a:r>
            <a:endParaRPr lang="en-US" dirty="0"/>
          </a:p>
        </p:txBody>
      </p:sp>
      <p:sp>
        <p:nvSpPr>
          <p:cNvPr id="5" name="Footer Placeholder 5"/>
          <p:cNvSpPr>
            <a:spLocks noGrp="1"/>
          </p:cNvSpPr>
          <p:nvPr>
            <p:ph type="ftr" sz="quarter" idx="11"/>
          </p:nvPr>
        </p:nvSpPr>
        <p:spPr/>
        <p:txBody>
          <a:bodyPr/>
          <a:lstStyle/>
          <a:p>
            <a:r>
              <a:rPr lang="en-US" smtClean="0"/>
              <a:t>Pitch deck</a:t>
            </a:r>
            <a:endParaRPr lang="en-US" dirty="0"/>
          </a:p>
        </p:txBody>
      </p:sp>
      <p:sp>
        <p:nvSpPr>
          <p:cNvPr id="6"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01261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Pitch deck</a:t>
            </a:r>
            <a:endParaRPr lang="en-US" dirty="0"/>
          </a:p>
        </p:txBody>
      </p:sp>
      <p:sp>
        <p:nvSpPr>
          <p:cNvPr id="7" name="Slide Number Placeholder 6"/>
          <p:cNvSpPr>
            <a:spLocks noGrp="1"/>
          </p:cNvSpPr>
          <p:nvPr>
            <p:ph type="sldNum" sz="quarter" idx="12"/>
          </p:nvPr>
        </p:nvSpPr>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9770491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6">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7">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8">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9">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smtClean="0"/>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Pitch deck</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4392410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95337"/>
          </a:blip>
          <a:stretch>
            <a:fillRect t="-1000" b="-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B6687-0599-D1D3-1FD0-D64A27DCFFA7}"/>
              </a:ext>
            </a:extLst>
          </p:cNvPr>
          <p:cNvSpPr txBox="1"/>
          <p:nvPr/>
        </p:nvSpPr>
        <p:spPr>
          <a:xfrm>
            <a:off x="5193695" y="2517624"/>
            <a:ext cx="1828800" cy="369332"/>
          </a:xfrm>
          <a:prstGeom prst="rect">
            <a:avLst/>
          </a:prstGeom>
          <a:noFill/>
        </p:spPr>
        <p:txBody>
          <a:bodyPr wrap="square" rtlCol="0">
            <a:spAutoFit/>
          </a:bodyPr>
          <a:lstStyle/>
          <a:p>
            <a:pPr algn="l"/>
            <a:r>
              <a:rPr lang="en-IN" dirty="0"/>
              <a:t>Lung cancer</a:t>
            </a:r>
            <a:endParaRPr lang="en-US" dirty="0"/>
          </a:p>
        </p:txBody>
      </p:sp>
      <p:sp>
        <p:nvSpPr>
          <p:cNvPr id="4" name="Title 3">
            <a:extLst>
              <a:ext uri="{FF2B5EF4-FFF2-40B4-BE49-F238E27FC236}">
                <a16:creationId xmlns:a16="http://schemas.microsoft.com/office/drawing/2014/main" id="{64F1DAFA-AE0B-024B-90EC-17A6C6A0DF07}"/>
              </a:ext>
            </a:extLst>
          </p:cNvPr>
          <p:cNvSpPr>
            <a:spLocks noGrp="1"/>
          </p:cNvSpPr>
          <p:nvPr>
            <p:ph type="title"/>
          </p:nvPr>
        </p:nvSpPr>
        <p:spPr>
          <a:ln/>
        </p:spPr>
        <p:style>
          <a:lnRef idx="2">
            <a:schemeClr val="accent3"/>
          </a:lnRef>
          <a:fillRef idx="1">
            <a:schemeClr val="lt1"/>
          </a:fillRef>
          <a:effectRef idx="0">
            <a:schemeClr val="accent3"/>
          </a:effectRef>
          <a:fontRef idx="minor">
            <a:schemeClr val="dk1"/>
          </a:fontRef>
        </p:style>
        <p:txBody>
          <a:bodyPr/>
          <a:lstStyle/>
          <a:p>
            <a:r>
              <a:rPr lang="en-IN" b="0" dirty="0"/>
              <a:t>Lung cancer prediction </a:t>
            </a:r>
            <a:endParaRPr lang="en-US" b="0" dirty="0"/>
          </a:p>
        </p:txBody>
      </p:sp>
    </p:spTree>
    <p:extLst>
      <p:ext uri="{BB962C8B-B14F-4D97-AF65-F5344CB8AC3E}">
        <p14:creationId xmlns:p14="http://schemas.microsoft.com/office/powerpoint/2010/main" val="1760268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MODELLING</a:t>
            </a:r>
            <a:br>
              <a:rPr lang="en-IN" b="1" dirty="0" smtClean="0"/>
            </a:br>
            <a:endParaRPr lang="en-IN" b="1" dirty="0"/>
          </a:p>
        </p:txBody>
      </p:sp>
      <p:sp>
        <p:nvSpPr>
          <p:cNvPr id="3" name="Slide Number Placeholder 2"/>
          <p:cNvSpPr>
            <a:spLocks noGrp="1"/>
          </p:cNvSpPr>
          <p:nvPr>
            <p:ph type="sldNum" sz="quarter" idx="12"/>
          </p:nvPr>
        </p:nvSpPr>
        <p:spPr/>
        <p:txBody>
          <a:bodyPr/>
          <a:lstStyle/>
          <a:p>
            <a:fld id="{EA87306C-81BA-4795-A5CA-9392456A8C1E}" type="slidenum">
              <a:rPr lang="en-US" smtClean="0"/>
              <a:pPr/>
              <a:t>10</a:t>
            </a:fld>
            <a:endParaRPr lang="en-US" dirty="0"/>
          </a:p>
        </p:txBody>
      </p:sp>
      <p:sp>
        <p:nvSpPr>
          <p:cNvPr id="6" name="TextBox 5"/>
          <p:cNvSpPr txBox="1"/>
          <p:nvPr/>
        </p:nvSpPr>
        <p:spPr>
          <a:xfrm>
            <a:off x="834189" y="1700463"/>
            <a:ext cx="2933816" cy="461665"/>
          </a:xfrm>
          <a:prstGeom prst="rect">
            <a:avLst/>
          </a:prstGeom>
          <a:noFill/>
        </p:spPr>
        <p:txBody>
          <a:bodyPr wrap="none" rtlCol="0">
            <a:spAutoFit/>
          </a:bodyPr>
          <a:lstStyle/>
          <a:p>
            <a:pPr marL="342900" indent="-342900">
              <a:buFont typeface="Wingdings" panose="05000000000000000000" pitchFamily="2" charset="2"/>
              <a:buChar char="Ø"/>
            </a:pPr>
            <a:r>
              <a:rPr lang="en-IN" sz="2400" b="1" dirty="0" smtClean="0"/>
              <a:t>Data </a:t>
            </a:r>
            <a:r>
              <a:rPr lang="en-IN" sz="2400" b="1" dirty="0" err="1" smtClean="0"/>
              <a:t>Collectiion</a:t>
            </a:r>
            <a:endParaRPr lang="en-IN" sz="2400" b="1" dirty="0"/>
          </a:p>
        </p:txBody>
      </p:sp>
      <p:sp>
        <p:nvSpPr>
          <p:cNvPr id="7" name="TextBox 6"/>
          <p:cNvSpPr txBox="1"/>
          <p:nvPr/>
        </p:nvSpPr>
        <p:spPr>
          <a:xfrm>
            <a:off x="1171074" y="2162128"/>
            <a:ext cx="10713905" cy="646331"/>
          </a:xfrm>
          <a:prstGeom prst="rect">
            <a:avLst/>
          </a:prstGeom>
          <a:noFill/>
        </p:spPr>
        <p:txBody>
          <a:bodyPr wrap="square" rtlCol="0">
            <a:spAutoFit/>
          </a:bodyPr>
          <a:lstStyle/>
          <a:p>
            <a:r>
              <a:rPr lang="en-IN" dirty="0" smtClean="0"/>
              <a:t>Gathering </a:t>
            </a:r>
            <a:r>
              <a:rPr lang="en-IN" dirty="0" err="1" smtClean="0"/>
              <a:t>revelavant</a:t>
            </a:r>
            <a:r>
              <a:rPr lang="en-IN" dirty="0" smtClean="0"/>
              <a:t> medical </a:t>
            </a:r>
            <a:r>
              <a:rPr lang="en-IN" dirty="0" err="1" smtClean="0"/>
              <a:t>records,imaging</a:t>
            </a:r>
            <a:r>
              <a:rPr lang="en-IN" dirty="0" smtClean="0"/>
              <a:t> </a:t>
            </a:r>
            <a:r>
              <a:rPr lang="en-IN" dirty="0" err="1" smtClean="0"/>
              <a:t>data,and</a:t>
            </a:r>
            <a:r>
              <a:rPr lang="en-IN" dirty="0" smtClean="0"/>
              <a:t> patients </a:t>
            </a:r>
          </a:p>
          <a:p>
            <a:r>
              <a:rPr lang="en-IN" dirty="0" smtClean="0"/>
              <a:t>histories</a:t>
            </a:r>
            <a:endParaRPr lang="en-IN" dirty="0"/>
          </a:p>
        </p:txBody>
      </p:sp>
      <p:sp>
        <p:nvSpPr>
          <p:cNvPr id="8" name="TextBox 7"/>
          <p:cNvSpPr txBox="1"/>
          <p:nvPr/>
        </p:nvSpPr>
        <p:spPr>
          <a:xfrm>
            <a:off x="834189" y="3179040"/>
            <a:ext cx="3086101" cy="461665"/>
          </a:xfrm>
          <a:prstGeom prst="rect">
            <a:avLst/>
          </a:prstGeom>
          <a:noFill/>
        </p:spPr>
        <p:txBody>
          <a:bodyPr wrap="none" rtlCol="0">
            <a:spAutoFit/>
          </a:bodyPr>
          <a:lstStyle/>
          <a:p>
            <a:pPr marL="342900" indent="-342900">
              <a:buFont typeface="Wingdings" panose="05000000000000000000" pitchFamily="2" charset="2"/>
              <a:buChar char="Ø"/>
            </a:pPr>
            <a:r>
              <a:rPr lang="en-IN" sz="2400" b="1" dirty="0" smtClean="0"/>
              <a:t>Feature selection</a:t>
            </a:r>
            <a:endParaRPr lang="en-IN" sz="2400" b="1" dirty="0"/>
          </a:p>
        </p:txBody>
      </p:sp>
      <p:sp>
        <p:nvSpPr>
          <p:cNvPr id="9" name="TextBox 8"/>
          <p:cNvSpPr txBox="1"/>
          <p:nvPr/>
        </p:nvSpPr>
        <p:spPr>
          <a:xfrm>
            <a:off x="1171074" y="3561231"/>
            <a:ext cx="6686446" cy="369332"/>
          </a:xfrm>
          <a:prstGeom prst="rect">
            <a:avLst/>
          </a:prstGeom>
          <a:noFill/>
        </p:spPr>
        <p:txBody>
          <a:bodyPr wrap="none" rtlCol="0">
            <a:spAutoFit/>
          </a:bodyPr>
          <a:lstStyle/>
          <a:p>
            <a:r>
              <a:rPr lang="en-IN" dirty="0" err="1" smtClean="0"/>
              <a:t>Identifng</a:t>
            </a:r>
            <a:r>
              <a:rPr lang="en-IN" dirty="0" smtClean="0"/>
              <a:t> the most predictive variables and characteristics</a:t>
            </a:r>
            <a:endParaRPr lang="en-IN" dirty="0"/>
          </a:p>
        </p:txBody>
      </p:sp>
      <p:sp>
        <p:nvSpPr>
          <p:cNvPr id="11" name="TextBox 10"/>
          <p:cNvSpPr txBox="1"/>
          <p:nvPr/>
        </p:nvSpPr>
        <p:spPr>
          <a:xfrm>
            <a:off x="834189" y="4341794"/>
            <a:ext cx="3430747" cy="461665"/>
          </a:xfrm>
          <a:prstGeom prst="rect">
            <a:avLst/>
          </a:prstGeom>
          <a:noFill/>
        </p:spPr>
        <p:txBody>
          <a:bodyPr wrap="none" rtlCol="0">
            <a:spAutoFit/>
          </a:bodyPr>
          <a:lstStyle/>
          <a:p>
            <a:pPr marL="342900" indent="-342900">
              <a:buFont typeface="Wingdings" panose="05000000000000000000" pitchFamily="2" charset="2"/>
              <a:buChar char="Ø"/>
            </a:pPr>
            <a:r>
              <a:rPr lang="en-IN" sz="2400" b="1" dirty="0" smtClean="0"/>
              <a:t>Algorithm Selection</a:t>
            </a:r>
            <a:endParaRPr lang="en-IN" sz="2400" b="1" dirty="0"/>
          </a:p>
        </p:txBody>
      </p:sp>
      <p:sp>
        <p:nvSpPr>
          <p:cNvPr id="12" name="TextBox 11"/>
          <p:cNvSpPr txBox="1"/>
          <p:nvPr/>
        </p:nvSpPr>
        <p:spPr>
          <a:xfrm>
            <a:off x="1097329" y="4756338"/>
            <a:ext cx="7954422" cy="369332"/>
          </a:xfrm>
          <a:prstGeom prst="rect">
            <a:avLst/>
          </a:prstGeom>
          <a:noFill/>
        </p:spPr>
        <p:txBody>
          <a:bodyPr wrap="none" rtlCol="0">
            <a:spAutoFit/>
          </a:bodyPr>
          <a:lstStyle/>
          <a:p>
            <a:r>
              <a:rPr lang="en-IN" dirty="0" smtClean="0"/>
              <a:t>Choosing the appropriate machine learning   algorithm for prediction</a:t>
            </a:r>
            <a:endParaRPr lang="en-IN" dirty="0"/>
          </a:p>
        </p:txBody>
      </p:sp>
    </p:spTree>
    <p:extLst>
      <p:ext uri="{BB962C8B-B14F-4D97-AF65-F5344CB8AC3E}">
        <p14:creationId xmlns:p14="http://schemas.microsoft.com/office/powerpoint/2010/main" val="948711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RESULT</a:t>
            </a:r>
            <a:endParaRPr lang="en-IN" b="1" dirty="0"/>
          </a:p>
        </p:txBody>
      </p:sp>
      <p:sp>
        <p:nvSpPr>
          <p:cNvPr id="2" name="Slide Number Placeholder 1"/>
          <p:cNvSpPr>
            <a:spLocks noGrp="1"/>
          </p:cNvSpPr>
          <p:nvPr>
            <p:ph type="sldNum" sz="quarter" idx="12"/>
          </p:nvPr>
        </p:nvSpPr>
        <p:spPr/>
        <p:txBody>
          <a:bodyPr/>
          <a:lstStyle/>
          <a:p>
            <a:fld id="{EA87306C-81BA-4795-A5CA-9392456A8C1E}" type="slidenum">
              <a:rPr lang="en-US" smtClean="0"/>
              <a:pPr/>
              <a:t>11</a:t>
            </a:fld>
            <a:endParaRPr lang="en-US" dirty="0"/>
          </a:p>
        </p:txBody>
      </p:sp>
      <p:sp>
        <p:nvSpPr>
          <p:cNvPr id="4" name="TextBox 3"/>
          <p:cNvSpPr txBox="1"/>
          <p:nvPr/>
        </p:nvSpPr>
        <p:spPr>
          <a:xfrm>
            <a:off x="930442" y="1853248"/>
            <a:ext cx="10071988" cy="1631216"/>
          </a:xfrm>
          <a:prstGeom prst="rect">
            <a:avLst/>
          </a:prstGeom>
          <a:noFill/>
        </p:spPr>
        <p:txBody>
          <a:bodyPr wrap="none" rtlCol="0">
            <a:spAutoFit/>
          </a:bodyPr>
          <a:lstStyle/>
          <a:p>
            <a:pPr marL="285750" indent="-285750">
              <a:buFont typeface="Wingdings" panose="05000000000000000000" pitchFamily="2" charset="2"/>
              <a:buChar char="Ø"/>
            </a:pPr>
            <a:r>
              <a:rPr lang="en-IN" sz="2000" b="1" dirty="0" smtClean="0"/>
              <a:t>   </a:t>
            </a:r>
            <a:r>
              <a:rPr lang="en-IN" sz="2000" b="1" dirty="0" err="1" smtClean="0"/>
              <a:t>Afte</a:t>
            </a:r>
            <a:r>
              <a:rPr lang="en-IN" sz="2000" b="1" dirty="0" smtClean="0"/>
              <a:t> </a:t>
            </a:r>
            <a:r>
              <a:rPr lang="en-IN" sz="2000" b="1" dirty="0" err="1" smtClean="0"/>
              <a:t>analyszing</a:t>
            </a:r>
            <a:r>
              <a:rPr lang="en-IN" sz="2000" b="1" dirty="0" smtClean="0"/>
              <a:t> the data and </a:t>
            </a:r>
            <a:r>
              <a:rPr lang="en-IN" sz="2000" b="1" dirty="0" err="1" smtClean="0"/>
              <a:t>traning</a:t>
            </a:r>
            <a:r>
              <a:rPr lang="en-IN" sz="2000" b="1" dirty="0" smtClean="0"/>
              <a:t> the predictive </a:t>
            </a:r>
            <a:r>
              <a:rPr lang="en-IN" sz="2000" b="1" dirty="0" err="1" smtClean="0"/>
              <a:t>model,the</a:t>
            </a:r>
            <a:r>
              <a:rPr lang="en-IN" sz="2000" b="1" dirty="0" smtClean="0"/>
              <a:t> testing phase</a:t>
            </a:r>
          </a:p>
          <a:p>
            <a:r>
              <a:rPr lang="en-IN" sz="2000" b="1" dirty="0"/>
              <a:t> </a:t>
            </a:r>
            <a:r>
              <a:rPr lang="en-IN" sz="2000" b="1" dirty="0" smtClean="0"/>
              <a:t>       confirmed an Accuracy of 85% In predicting lung cancer in early stages.</a:t>
            </a:r>
          </a:p>
          <a:p>
            <a:endParaRPr lang="en-IN" sz="2000" b="1" dirty="0" smtClean="0"/>
          </a:p>
          <a:p>
            <a:pPr marL="285750" indent="-285750">
              <a:buFont typeface="Wingdings" panose="05000000000000000000" pitchFamily="2" charset="2"/>
              <a:buChar char="Ø"/>
            </a:pPr>
            <a:r>
              <a:rPr lang="en-IN" sz="2000" b="1" dirty="0"/>
              <a:t> </a:t>
            </a:r>
            <a:r>
              <a:rPr lang="en-IN" sz="2000" b="1" dirty="0" smtClean="0"/>
              <a:t> The model also demonstrate a specificity of 91% and a sensitivity of 82%,</a:t>
            </a:r>
          </a:p>
          <a:p>
            <a:r>
              <a:rPr lang="en-IN" sz="2000" b="1" dirty="0"/>
              <a:t> </a:t>
            </a:r>
            <a:r>
              <a:rPr lang="en-IN" sz="2000" b="1" dirty="0" smtClean="0"/>
              <a:t>      indicating its  potential for accurate predictions </a:t>
            </a:r>
            <a:endParaRPr lang="en-IN" sz="2000" b="1" dirty="0"/>
          </a:p>
        </p:txBody>
      </p:sp>
      <p:sp>
        <p:nvSpPr>
          <p:cNvPr id="5" name="TextBox 4"/>
          <p:cNvSpPr txBox="1"/>
          <p:nvPr/>
        </p:nvSpPr>
        <p:spPr>
          <a:xfrm>
            <a:off x="4780547" y="4010526"/>
            <a:ext cx="1149674" cy="707886"/>
          </a:xfrm>
          <a:prstGeom prst="rect">
            <a:avLst/>
          </a:prstGeom>
          <a:noFill/>
        </p:spPr>
        <p:txBody>
          <a:bodyPr wrap="none" rtlCol="0">
            <a:spAutoFit/>
          </a:bodyPr>
          <a:lstStyle/>
          <a:p>
            <a:r>
              <a:rPr lang="en-IN" sz="4000" dirty="0" smtClean="0"/>
              <a:t>85%</a:t>
            </a:r>
            <a:endParaRPr lang="en-IN" sz="4000" dirty="0"/>
          </a:p>
        </p:txBody>
      </p:sp>
      <p:sp>
        <p:nvSpPr>
          <p:cNvPr id="6" name="TextBox 5"/>
          <p:cNvSpPr txBox="1"/>
          <p:nvPr/>
        </p:nvSpPr>
        <p:spPr>
          <a:xfrm>
            <a:off x="4597003" y="3641194"/>
            <a:ext cx="1516762" cy="369332"/>
          </a:xfrm>
          <a:prstGeom prst="rect">
            <a:avLst/>
          </a:prstGeom>
          <a:noFill/>
        </p:spPr>
        <p:txBody>
          <a:bodyPr wrap="none" rtlCol="0">
            <a:spAutoFit/>
          </a:bodyPr>
          <a:lstStyle/>
          <a:p>
            <a:r>
              <a:rPr lang="en-IN" b="1" dirty="0" smtClean="0"/>
              <a:t>ACCURACY</a:t>
            </a:r>
            <a:endParaRPr lang="en-IN" b="1" dirty="0"/>
          </a:p>
        </p:txBody>
      </p:sp>
      <p:sp>
        <p:nvSpPr>
          <p:cNvPr id="7" name="TextBox 6"/>
          <p:cNvSpPr txBox="1"/>
          <p:nvPr/>
        </p:nvSpPr>
        <p:spPr>
          <a:xfrm>
            <a:off x="3753852" y="4533746"/>
            <a:ext cx="3528530" cy="369332"/>
          </a:xfrm>
          <a:prstGeom prst="rect">
            <a:avLst/>
          </a:prstGeom>
          <a:noFill/>
        </p:spPr>
        <p:txBody>
          <a:bodyPr wrap="none" rtlCol="0">
            <a:spAutoFit/>
          </a:bodyPr>
          <a:lstStyle/>
          <a:p>
            <a:r>
              <a:rPr lang="en-IN" dirty="0" smtClean="0"/>
              <a:t>Percent of correct predictions</a:t>
            </a:r>
            <a:endParaRPr lang="en-IN" dirty="0"/>
          </a:p>
        </p:txBody>
      </p:sp>
    </p:spTree>
    <p:extLst>
      <p:ext uri="{BB962C8B-B14F-4D97-AF65-F5344CB8AC3E}">
        <p14:creationId xmlns:p14="http://schemas.microsoft.com/office/powerpoint/2010/main" val="4122772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4" name="Title 3"/>
          <p:cNvSpPr>
            <a:spLocks noGrp="1"/>
          </p:cNvSpPr>
          <p:nvPr>
            <p:ph type="title"/>
          </p:nvPr>
        </p:nvSpPr>
        <p:spPr/>
        <p:txBody>
          <a:bodyPr/>
          <a:lstStyle/>
          <a:p>
            <a:r>
              <a:rPr lang="en-IN" dirty="0" smtClean="0">
                <a:solidFill>
                  <a:schemeClr val="tx2"/>
                </a:solidFill>
              </a:rPr>
              <a:t>Thankyou!!</a:t>
            </a:r>
            <a:endParaRPr lang="en-IN" dirty="0">
              <a:solidFill>
                <a:schemeClr val="tx2"/>
              </a:solidFill>
            </a:endParaRPr>
          </a:p>
        </p:txBody>
      </p:sp>
      <p:sp>
        <p:nvSpPr>
          <p:cNvPr id="3" name="Slide Number Placeholder 2"/>
          <p:cNvSpPr>
            <a:spLocks noGrp="1"/>
          </p:cNvSpPr>
          <p:nvPr>
            <p:ph type="sldNum" sz="quarter" idx="4294967295"/>
          </p:nvPr>
        </p:nvSpPr>
        <p:spPr>
          <a:xfrm>
            <a:off x="11353800" y="295275"/>
            <a:ext cx="838200" cy="768350"/>
          </a:xfrm>
        </p:spPr>
        <p:txBody>
          <a:bodyPr/>
          <a:lstStyle/>
          <a:p>
            <a:fld id="{EA87306C-81BA-4795-A5CA-9392456A8C1E}" type="slidenum">
              <a:rPr lang="en-US" smtClean="0"/>
              <a:pPr/>
              <a:t>12</a:t>
            </a:fld>
            <a:endParaRPr lang="en-US" dirty="0"/>
          </a:p>
        </p:txBody>
      </p:sp>
    </p:spTree>
    <p:extLst>
      <p:ext uri="{BB962C8B-B14F-4D97-AF65-F5344CB8AC3E}">
        <p14:creationId xmlns:p14="http://schemas.microsoft.com/office/powerpoint/2010/main" val="35416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0" y="300616"/>
            <a:ext cx="7280769" cy="5503333"/>
          </a:xfrm>
        </p:spPr>
        <p:txBody>
          <a:bodyPr/>
          <a:lstStyle/>
          <a:p>
            <a:r>
              <a:rPr lang="en-US" noProof="0" dirty="0"/>
              <a:t>AGENDA</a:t>
            </a:r>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7930806" y="1010523"/>
            <a:ext cx="6150160" cy="4452849"/>
          </a:xfrm>
          <a:solidFill>
            <a:schemeClr val="tx1">
              <a:lumMod val="95000"/>
            </a:schemeClr>
          </a:solidFill>
        </p:spPr>
        <p:txBody>
          <a:bodyPr/>
          <a:lstStyle/>
          <a:p>
            <a:pPr marL="285750" indent="-285750">
              <a:buFont typeface="Wingdings" panose="05000000000000000000" pitchFamily="2" charset="2"/>
              <a:buChar char="q"/>
            </a:pPr>
            <a:r>
              <a:rPr lang="en-US" b="1" dirty="0">
                <a:solidFill>
                  <a:schemeClr val="bg2">
                    <a:lumMod val="75000"/>
                  </a:schemeClr>
                </a:solidFill>
              </a:rPr>
              <a:t>Introduction</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Overview of the project goals</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Data </a:t>
            </a:r>
            <a:r>
              <a:rPr lang="en-US" b="1" dirty="0" err="1">
                <a:solidFill>
                  <a:schemeClr val="bg2">
                    <a:lumMod val="75000"/>
                  </a:schemeClr>
                </a:solidFill>
              </a:rPr>
              <a:t>Collectio</a:t>
            </a:r>
            <a:r>
              <a:rPr lang="en-IN" b="1" dirty="0">
                <a:solidFill>
                  <a:schemeClr val="bg2">
                    <a:lumMod val="75000"/>
                  </a:schemeClr>
                </a:solidFill>
              </a:rPr>
              <a:t>n</a:t>
            </a:r>
          </a:p>
          <a:p>
            <a:pPr marL="285750" indent="-285750">
              <a:buFont typeface="Wingdings" panose="05000000000000000000" pitchFamily="2" charset="2"/>
              <a:buChar char="q"/>
            </a:pPr>
            <a:r>
              <a:rPr lang="en-US" b="1" dirty="0">
                <a:solidFill>
                  <a:schemeClr val="bg2">
                    <a:lumMod val="75000"/>
                  </a:schemeClr>
                </a:solidFill>
              </a:rPr>
              <a:t>Data Preprocessing</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Exploratory Data Analysis (EDA)</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Correlation analysis </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Model Development</a:t>
            </a:r>
            <a:endParaRPr lang="en-IN" b="1" dirty="0">
              <a:solidFill>
                <a:schemeClr val="bg2">
                  <a:lumMod val="75000"/>
                </a:schemeClr>
              </a:solidFill>
            </a:endParaRPr>
          </a:p>
          <a:p>
            <a:pPr marL="285750" indent="-285750">
              <a:buFont typeface="Wingdings" panose="05000000000000000000" pitchFamily="2" charset="2"/>
              <a:buChar char="q"/>
            </a:pPr>
            <a:r>
              <a:rPr lang="en-US" b="1" dirty="0" err="1">
                <a:solidFill>
                  <a:schemeClr val="bg2">
                    <a:lumMod val="75000"/>
                  </a:schemeClr>
                </a:solidFill>
              </a:rPr>
              <a:t>ModelEvaluatio</a:t>
            </a:r>
            <a:r>
              <a:rPr lang="en-IN" b="1" dirty="0">
                <a:solidFill>
                  <a:schemeClr val="bg2">
                    <a:lumMod val="75000"/>
                  </a:schemeClr>
                </a:solidFill>
              </a:rPr>
              <a:t>n</a:t>
            </a:r>
          </a:p>
          <a:p>
            <a:pPr marL="285750" indent="-285750">
              <a:buFont typeface="Wingdings" panose="05000000000000000000" pitchFamily="2" charset="2"/>
              <a:buChar char="q"/>
            </a:pPr>
            <a:r>
              <a:rPr lang="en-US" b="1" dirty="0">
                <a:solidFill>
                  <a:schemeClr val="bg2">
                    <a:lumMod val="75000"/>
                  </a:schemeClr>
                </a:solidFill>
              </a:rPr>
              <a:t>Deployment</a:t>
            </a:r>
            <a:endParaRPr lang="en-IN" b="1" dirty="0">
              <a:solidFill>
                <a:schemeClr val="bg2">
                  <a:lumMod val="75000"/>
                </a:schemeClr>
              </a:solidFill>
            </a:endParaRPr>
          </a:p>
          <a:p>
            <a:pPr marL="285750" indent="-285750">
              <a:buFont typeface="Wingdings" panose="05000000000000000000" pitchFamily="2" charset="2"/>
              <a:buChar char="q"/>
            </a:pPr>
            <a:r>
              <a:rPr lang="en-US" b="1" dirty="0">
                <a:solidFill>
                  <a:schemeClr val="bg2">
                    <a:lumMod val="75000"/>
                  </a:schemeClr>
                </a:solidFill>
              </a:rPr>
              <a:t>Conclusion</a:t>
            </a:r>
          </a:p>
        </p:txBody>
      </p:sp>
      <p:sp>
        <p:nvSpPr>
          <p:cNvPr id="7" name="TextBox 6">
            <a:extLst>
              <a:ext uri="{FF2B5EF4-FFF2-40B4-BE49-F238E27FC236}">
                <a16:creationId xmlns:a16="http://schemas.microsoft.com/office/drawing/2014/main" id="{955B4E03-8633-B6A5-487C-DDFED2BBC384}"/>
              </a:ext>
            </a:extLst>
          </p:cNvPr>
          <p:cNvSpPr txBox="1"/>
          <p:nvPr/>
        </p:nvSpPr>
        <p:spPr>
          <a:xfrm>
            <a:off x="5904290" y="2517624"/>
            <a:ext cx="1828800" cy="1828800"/>
          </a:xfrm>
          <a:prstGeom prst="rect">
            <a:avLst/>
          </a:prstGeom>
          <a:noFill/>
        </p:spPr>
        <p:txBody>
          <a:bodyPr wrap="square" rtlCol="0">
            <a:spAutoFit/>
          </a:bodyPr>
          <a:lstStyle/>
          <a:p>
            <a:pPr algn="l"/>
            <a:endParaRPr lang="en-US" dirty="0"/>
          </a:p>
        </p:txBody>
      </p:sp>
      <p:sp>
        <p:nvSpPr>
          <p:cNvPr id="10" name="Title 46">
            <a:extLst>
              <a:ext uri="{FF2B5EF4-FFF2-40B4-BE49-F238E27FC236}">
                <a16:creationId xmlns:a16="http://schemas.microsoft.com/office/drawing/2014/main" id="{06936884-8DD4-17ED-FF8C-1DFDE7A68A80}"/>
              </a:ext>
            </a:extLst>
          </p:cNvPr>
          <p:cNvSpPr txBox="1">
            <a:spLocks/>
          </p:cNvSpPr>
          <p:nvPr/>
        </p:nvSpPr>
        <p:spPr>
          <a:xfrm>
            <a:off x="152400" y="453016"/>
            <a:ext cx="7280769" cy="5503333"/>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defTabSz="914400" rtl="0" eaLnBrk="1" latinLnBrk="0" hangingPunct="1">
              <a:lnSpc>
                <a:spcPct val="90000"/>
              </a:lnSpc>
              <a:spcBef>
                <a:spcPct val="0"/>
              </a:spcBef>
              <a:buNone/>
              <a:defRPr sz="2400" kern="1200" cap="all" spc="100" baseline="0">
                <a:solidFill>
                  <a:schemeClr val="bg1"/>
                </a:solidFill>
                <a:latin typeface="+mj-lt"/>
                <a:ea typeface="+mj-ea"/>
                <a:cs typeface="+mj-cs"/>
              </a:defRPr>
            </a:lvl1pPr>
          </a:lstStyle>
          <a:p>
            <a:r>
              <a:rPr lang="en-US" dirty="0"/>
              <a:t>AGENDA</a:t>
            </a:r>
          </a:p>
        </p:txBody>
      </p:sp>
      <p:pic>
        <p:nvPicPr>
          <p:cNvPr id="13" name="Picture 12">
            <a:extLst>
              <a:ext uri="{FF2B5EF4-FFF2-40B4-BE49-F238E27FC236}">
                <a16:creationId xmlns:a16="http://schemas.microsoft.com/office/drawing/2014/main" id="{65AD7F26-D9D1-4DC3-515F-78B21C69F94D}"/>
              </a:ext>
            </a:extLst>
          </p:cNvPr>
          <p:cNvPicPr>
            <a:picLocks noChangeAspect="1"/>
          </p:cNvPicPr>
          <p:nvPr/>
        </p:nvPicPr>
        <p:blipFill>
          <a:blip r:embed="rId2"/>
          <a:stretch>
            <a:fillRect/>
          </a:stretch>
        </p:blipFill>
        <p:spPr>
          <a:xfrm>
            <a:off x="152400" y="689811"/>
            <a:ext cx="7022051" cy="5266538"/>
          </a:xfrm>
          <a:prstGeom prst="rect">
            <a:avLst/>
          </a:prstGeom>
        </p:spPr>
      </p:pic>
      <p:sp>
        <p:nvSpPr>
          <p:cNvPr id="14" name="TextBox 13">
            <a:extLst>
              <a:ext uri="{FF2B5EF4-FFF2-40B4-BE49-F238E27FC236}">
                <a16:creationId xmlns:a16="http://schemas.microsoft.com/office/drawing/2014/main" id="{5DB04F9E-679B-2717-D9E7-C017E2A6D2D5}"/>
              </a:ext>
            </a:extLst>
          </p:cNvPr>
          <p:cNvSpPr txBox="1"/>
          <p:nvPr/>
        </p:nvSpPr>
        <p:spPr>
          <a:xfrm>
            <a:off x="2219778" y="2867616"/>
            <a:ext cx="228569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err="1"/>
              <a:t>Angenda</a:t>
            </a:r>
            <a:endParaRPr lang="en-US" dirty="0"/>
          </a:p>
        </p:txBody>
      </p:sp>
    </p:spTree>
    <p:extLst>
      <p:ext uri="{BB962C8B-B14F-4D97-AF65-F5344CB8AC3E}">
        <p14:creationId xmlns:p14="http://schemas.microsoft.com/office/powerpoint/2010/main" val="359029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94783"/>
          </a:blip>
          <a:stretch>
            <a:fillRect t="-16000" b="-1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noFill/>
          <a:ln>
            <a:noFill/>
          </a:ln>
        </p:spPr>
        <p:style>
          <a:lnRef idx="2">
            <a:schemeClr val="accent4"/>
          </a:lnRef>
          <a:fillRef idx="1">
            <a:schemeClr val="lt1"/>
          </a:fillRef>
          <a:effectRef idx="0">
            <a:schemeClr val="accent4"/>
          </a:effectRef>
          <a:fontRef idx="minor">
            <a:schemeClr val="dk1"/>
          </a:fontRef>
        </p:style>
        <p:txBody>
          <a:bodyPr/>
          <a:lstStyle/>
          <a:p>
            <a:r>
              <a:rPr lang="en-IN" dirty="0">
                <a:solidFill>
                  <a:schemeClr val="bg1"/>
                </a:solidFill>
              </a:rPr>
              <a:t>Problem statement</a:t>
            </a:r>
            <a:endParaRPr lang="en-US" dirty="0">
              <a:solidFill>
                <a:schemeClr val="bg1"/>
              </a:solidFill>
            </a:endParaRPr>
          </a:p>
        </p:txBody>
      </p:sp>
    </p:spTree>
    <p:extLst>
      <p:ext uri="{BB962C8B-B14F-4D97-AF65-F5344CB8AC3E}">
        <p14:creationId xmlns:p14="http://schemas.microsoft.com/office/powerpoint/2010/main" val="171007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022948-96A3-F12A-7C46-B31A6E785DE0}"/>
              </a:ext>
            </a:extLst>
          </p:cNvPr>
          <p:cNvSpPr>
            <a:spLocks noGrp="1"/>
          </p:cNvSpPr>
          <p:nvPr>
            <p:ph type="title"/>
          </p:nvPr>
        </p:nvSpPr>
        <p:spPr>
          <a:xfrm>
            <a:off x="1" y="-1"/>
            <a:ext cx="6789480" cy="6857999"/>
          </a:xfrm>
          <a:solidFill>
            <a:schemeClr val="tx1">
              <a:lumMod val="95000"/>
            </a:schemeClr>
          </a:solidFill>
        </p:spPr>
        <p:txBody>
          <a:bodyPr/>
          <a:lstStyle/>
          <a:p>
            <a:pPr marL="342900" indent="-342900">
              <a:buFont typeface="Wingdings" panose="05000000000000000000" pitchFamily="2" charset="2"/>
              <a:buChar char="q"/>
            </a:pPr>
            <a:r>
              <a:rPr lang="en-US" b="1" dirty="0"/>
              <a:t>Lung cancer is one of the leading causes of cancer-related deaths worldwide, with a high mortality rate due to late-stage diagnosis.</a:t>
            </a:r>
            <a:r>
              <a:rPr lang="en-IN" b="1" dirty="0"/>
              <a:t/>
            </a:r>
            <a:br>
              <a:rPr lang="en-IN" b="1" dirty="0"/>
            </a:br>
            <a:r>
              <a:rPr lang="en-IN" b="1" dirty="0"/>
              <a:t/>
            </a:r>
            <a:br>
              <a:rPr lang="en-IN" b="1" dirty="0"/>
            </a:br>
            <a:r>
              <a:rPr lang="en-US" b="1" dirty="0" smtClean="0"/>
              <a:t>Early </a:t>
            </a:r>
            <a:r>
              <a:rPr lang="en-US" b="1" dirty="0"/>
              <a:t>detection of lung cancer is crucial for improving patient outcomes and reducing mortality rates.</a:t>
            </a:r>
            <a:r>
              <a:rPr lang="en-IN" b="1" dirty="0"/>
              <a:t/>
            </a:r>
            <a:br>
              <a:rPr lang="en-IN" b="1" dirty="0"/>
            </a:br>
            <a:r>
              <a:rPr lang="en-IN" b="1" dirty="0"/>
              <a:t/>
            </a:r>
            <a:br>
              <a:rPr lang="en-IN" b="1" dirty="0"/>
            </a:br>
            <a:r>
              <a:rPr lang="en-US" b="1" dirty="0"/>
              <a:t> However, current diagnostic methods such as imaging and biopsy can be invasive, expensive, and may not always detect cancer at an early stage.</a:t>
            </a:r>
          </a:p>
        </p:txBody>
      </p:sp>
      <p:pic>
        <p:nvPicPr>
          <p:cNvPr id="9" name="Picture Placeholder 8">
            <a:extLst>
              <a:ext uri="{FF2B5EF4-FFF2-40B4-BE49-F238E27FC236}">
                <a16:creationId xmlns:a16="http://schemas.microsoft.com/office/drawing/2014/main" id="{D8A1A8E4-E3B4-5265-84D9-1DD2112E1832}"/>
              </a:ext>
            </a:extLst>
          </p:cNvPr>
          <p:cNvPicPr>
            <a:picLocks noGrp="1" noChangeAspect="1"/>
          </p:cNvPicPr>
          <p:nvPr>
            <p:ph type="pic" sz="quarter" idx="15"/>
          </p:nvPr>
        </p:nvPicPr>
        <p:blipFill>
          <a:blip r:embed="rId2"/>
          <a:srcRect l="6099" r="6099"/>
          <a:stretch/>
        </p:blipFill>
        <p:spPr>
          <a:xfrm>
            <a:off x="7018229" y="1133282"/>
            <a:ext cx="4841246" cy="4591431"/>
          </a:xfrm>
          <a:prstGeom prst="rect">
            <a:avLst/>
          </a:prstGeom>
        </p:spPr>
      </p:pic>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788226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Placeholder 17">
            <a:extLst>
              <a:ext uri="{FF2B5EF4-FFF2-40B4-BE49-F238E27FC236}">
                <a16:creationId xmlns:a16="http://schemas.microsoft.com/office/drawing/2014/main" id="{62192F0C-65C9-4E6D-9314-81FB7E4DB469}"/>
              </a:ext>
            </a:extLst>
          </p:cNvPr>
          <p:cNvSpPr>
            <a:spLocks noGrp="1"/>
          </p:cNvSpPr>
          <p:nvPr>
            <p:ph sz="quarter" idx="10"/>
          </p:nvPr>
        </p:nvSpPr>
        <p:spPr>
          <a:xfrm>
            <a:off x="4749862" y="187374"/>
            <a:ext cx="7442138" cy="6356350"/>
          </a:xfrm>
          <a:solidFill>
            <a:schemeClr val="tx1">
              <a:lumMod val="95000"/>
            </a:schemeClr>
          </a:solidFill>
        </p:spPr>
        <p:txBody>
          <a:bodyPr anchor="ctr"/>
          <a:lstStyle/>
          <a:p>
            <a:pPr marL="0" indent="0">
              <a:buNone/>
            </a:pPr>
            <a:r>
              <a:rPr lang="en-IN" b="0" i="0" u="none" strike="noStrike" dirty="0">
                <a:solidFill>
                  <a:srgbClr val="0D0D0D"/>
                </a:solidFill>
                <a:effectLst/>
                <a:latin typeface="Söhne"/>
              </a:rPr>
              <a:t>Introduction:</a:t>
            </a:r>
          </a:p>
          <a:p>
            <a:pPr marL="448056" lvl="1" indent="0">
              <a:buNone/>
            </a:pPr>
            <a:r>
              <a:rPr lang="en-IN" b="0" i="0" u="none" strike="noStrike" dirty="0">
                <a:solidFill>
                  <a:srgbClr val="0D0D0D"/>
                </a:solidFill>
                <a:effectLst/>
                <a:latin typeface="Söhne"/>
              </a:rPr>
              <a:t>Brief overview of lung cancer.</a:t>
            </a:r>
          </a:p>
          <a:p>
            <a:pPr marL="448056" lvl="1" indent="0">
              <a:buNone/>
            </a:pPr>
            <a:r>
              <a:rPr lang="en-IN" b="0" i="0" u="none" strike="noStrike" dirty="0">
                <a:solidFill>
                  <a:srgbClr val="0D0D0D"/>
                </a:solidFill>
                <a:effectLst/>
                <a:latin typeface="Söhne"/>
              </a:rPr>
              <a:t>Importance of research in improving diagnosis, treatment, and outcomes.</a:t>
            </a:r>
          </a:p>
          <a:p>
            <a:pPr marL="0" indent="0">
              <a:buNone/>
            </a:pPr>
            <a:r>
              <a:rPr lang="en-IN" b="0" i="0" u="none" strike="noStrike" dirty="0">
                <a:solidFill>
                  <a:srgbClr val="0D0D0D"/>
                </a:solidFill>
                <a:effectLst/>
                <a:latin typeface="Söhne"/>
              </a:rPr>
              <a:t>Literature Review:</a:t>
            </a:r>
          </a:p>
          <a:p>
            <a:pPr marL="448056" lvl="1" indent="0">
              <a:buNone/>
            </a:pPr>
            <a:r>
              <a:rPr lang="en-IN" b="0" i="0" u="none" strike="noStrike" dirty="0">
                <a:solidFill>
                  <a:srgbClr val="0D0D0D"/>
                </a:solidFill>
                <a:effectLst/>
                <a:latin typeface="Söhne"/>
              </a:rPr>
              <a:t>Current understanding of lung cancer.</a:t>
            </a:r>
          </a:p>
          <a:p>
            <a:pPr marL="448056" lvl="1" indent="0">
              <a:buNone/>
            </a:pPr>
            <a:r>
              <a:rPr lang="en-IN" b="0" i="0" u="none" strike="noStrike" dirty="0">
                <a:solidFill>
                  <a:srgbClr val="0D0D0D"/>
                </a:solidFill>
                <a:effectLst/>
                <a:latin typeface="Söhne"/>
              </a:rPr>
              <a:t>Key risk factors, including smoking, air pollution, and genetic predispositions.</a:t>
            </a:r>
          </a:p>
          <a:p>
            <a:pPr marL="448056" lvl="1" indent="0">
              <a:buNone/>
            </a:pPr>
            <a:r>
              <a:rPr lang="en-IN" b="0" i="0" u="none" strike="noStrike" dirty="0">
                <a:solidFill>
                  <a:srgbClr val="0D0D0D"/>
                </a:solidFill>
                <a:effectLst/>
                <a:latin typeface="Söhne"/>
              </a:rPr>
              <a:t>Recent advancements in screening methods and early detection.</a:t>
            </a:r>
          </a:p>
          <a:p>
            <a:pPr marL="0" indent="0">
              <a:buNone/>
            </a:pPr>
            <a:r>
              <a:rPr lang="en-IN" b="0" i="0" u="none" strike="noStrike" dirty="0">
                <a:solidFill>
                  <a:srgbClr val="0D0D0D"/>
                </a:solidFill>
                <a:effectLst/>
                <a:latin typeface="Söhne"/>
              </a:rPr>
              <a:t>Research Objectives:</a:t>
            </a:r>
          </a:p>
          <a:p>
            <a:pPr marL="448056" lvl="1" indent="0">
              <a:buNone/>
            </a:pPr>
            <a:r>
              <a:rPr lang="en-IN" b="0" i="0" u="none" strike="noStrike" dirty="0">
                <a:solidFill>
                  <a:srgbClr val="0D0D0D"/>
                </a:solidFill>
                <a:effectLst/>
                <a:latin typeface="Söhne"/>
              </a:rPr>
              <a:t>Clearly defined goals of the project, such as improving early detection, understanding treatment resistance, or identifying novel therapeutic targets.</a:t>
            </a:r>
          </a:p>
          <a:p>
            <a:pPr marL="0" indent="0">
              <a:buNone/>
            </a:pPr>
            <a:endParaRPr lang="en-US" dirty="0"/>
          </a:p>
        </p:txBody>
      </p:sp>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4"/>
          </p:nvPr>
        </p:nvSpPr>
        <p:spPr/>
        <p:txBody>
          <a:bodyPr/>
          <a:lstStyle/>
          <a:p>
            <a:fld id="{EA87306C-81BA-4795-A5CA-9392456A8C1E}" type="slidenum">
              <a:rPr lang="en-US" smtClean="0"/>
              <a:pPr/>
              <a:t>5</a:t>
            </a:fld>
            <a:endParaRPr lang="en-US" dirty="0"/>
          </a:p>
        </p:txBody>
      </p:sp>
      <p:pic>
        <p:nvPicPr>
          <p:cNvPr id="10" name="Picture 9">
            <a:extLst>
              <a:ext uri="{FF2B5EF4-FFF2-40B4-BE49-F238E27FC236}">
                <a16:creationId xmlns:a16="http://schemas.microsoft.com/office/drawing/2014/main" id="{A626CC12-C6BC-F3FC-67D4-6AEC2917E48D}"/>
              </a:ext>
            </a:extLst>
          </p:cNvPr>
          <p:cNvPicPr>
            <a:picLocks noChangeAspect="1"/>
          </p:cNvPicPr>
          <p:nvPr/>
        </p:nvPicPr>
        <p:blipFill>
          <a:blip r:embed="rId2"/>
          <a:stretch>
            <a:fillRect/>
          </a:stretch>
        </p:blipFill>
        <p:spPr>
          <a:xfrm>
            <a:off x="284885" y="1142080"/>
            <a:ext cx="3948447" cy="4573839"/>
          </a:xfrm>
          <a:prstGeom prst="rect">
            <a:avLst/>
          </a:prstGeom>
        </p:spPr>
      </p:pic>
    </p:spTree>
    <p:extLst>
      <p:ext uri="{BB962C8B-B14F-4D97-AF65-F5344CB8AC3E}">
        <p14:creationId xmlns:p14="http://schemas.microsoft.com/office/powerpoint/2010/main" val="654652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1400C-FBAA-2353-E20B-7342605F2BBE}"/>
              </a:ext>
            </a:extLst>
          </p:cNvPr>
          <p:cNvSpPr>
            <a:spLocks noGrp="1"/>
          </p:cNvSpPr>
          <p:nvPr>
            <p:ph type="title"/>
          </p:nvPr>
        </p:nvSpPr>
        <p:spPr>
          <a:xfrm>
            <a:off x="1" y="0"/>
            <a:ext cx="12191999" cy="6878584"/>
          </a:xfrm>
          <a:solidFill>
            <a:schemeClr val="bg2">
              <a:lumMod val="75000"/>
            </a:schemeClr>
          </a:solidFill>
        </p:spPr>
        <p:txBody>
          <a:bodyPr>
            <a:normAutofit fontScale="90000"/>
          </a:bodyPr>
          <a:lstStyle/>
          <a:p>
            <a:r>
              <a:rPr lang="en-IN" b="0" i="0" u="none" strike="noStrike" dirty="0">
                <a:solidFill>
                  <a:schemeClr val="tx2">
                    <a:lumMod val="90000"/>
                  </a:schemeClr>
                </a:solidFill>
                <a:effectLst/>
                <a:latin typeface="Söhne"/>
              </a:rPr>
              <a:t/>
            </a:r>
            <a:br>
              <a:rPr lang="en-IN" b="0" i="0" u="none" strike="noStrike" dirty="0">
                <a:solidFill>
                  <a:schemeClr val="tx2">
                    <a:lumMod val="90000"/>
                  </a:schemeClr>
                </a:solidFill>
                <a:effectLst/>
                <a:latin typeface="Söhne"/>
              </a:rPr>
            </a:br>
            <a:r>
              <a:rPr lang="en-IN" b="1" i="0" u="none" strike="noStrike" dirty="0">
                <a:solidFill>
                  <a:schemeClr val="tx1">
                    <a:lumMod val="95000"/>
                  </a:schemeClr>
                </a:solidFill>
                <a:effectLst/>
                <a:latin typeface="Söhne"/>
              </a:rPr>
              <a:t>Methodology:</a:t>
            </a:r>
            <a:r>
              <a:rPr lang="en-IN" b="0" i="0" u="none" strike="noStrike" dirty="0">
                <a:solidFill>
                  <a:schemeClr val="tx2">
                    <a:lumMod val="90000"/>
                  </a:schemeClr>
                </a:solidFill>
                <a:effectLst/>
                <a:latin typeface="Söhne"/>
              </a:rPr>
              <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Description of research methods, including data collection (clinical trials, patient records, etc.), experimental techniques (genomic analysis, imaging studies, etc.), and statistical analysis.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Results: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Findings from the research, organized by specific objectives.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Presentation of data, including tables, graphs, and statistical analyses.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Discussion:</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Interpretation of results in the context of existing literature.</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Implications of findings for clinical practice and future research directions.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Conclusion:</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Summary of key findings.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Limitations of the study and potential areas for further investigation.</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References:</a:t>
            </a:r>
            <a:br>
              <a:rPr lang="en-IN" b="0" i="0" u="none" strike="noStrike" dirty="0">
                <a:solidFill>
                  <a:schemeClr val="tx2">
                    <a:lumMod val="90000"/>
                  </a:schemeClr>
                </a:solidFill>
                <a:effectLst/>
                <a:latin typeface="Söhne"/>
              </a:rPr>
            </a:br>
            <a:r>
              <a:rPr lang="en-IN" b="0" i="0" u="none" strike="noStrike" dirty="0">
                <a:solidFill>
                  <a:schemeClr val="tx2">
                    <a:lumMod val="90000"/>
                  </a:schemeClr>
                </a:solidFill>
                <a:effectLst/>
                <a:latin typeface="Söhne"/>
              </a:rPr>
              <a:t>Citations for all sources referenced in the project.</a:t>
            </a:r>
            <a:br>
              <a:rPr lang="en-IN" b="0" i="0" u="none" strike="noStrike" dirty="0">
                <a:solidFill>
                  <a:schemeClr val="tx2">
                    <a:lumMod val="90000"/>
                  </a:schemeClr>
                </a:solidFill>
                <a:effectLst/>
                <a:latin typeface="Söhne"/>
              </a:rPr>
            </a:br>
            <a:r>
              <a:rPr lang="en-IN" dirty="0">
                <a:solidFill>
                  <a:schemeClr val="tx2">
                    <a:lumMod val="90000"/>
                  </a:schemeClr>
                </a:solidFill>
              </a:rPr>
              <a:t/>
            </a:r>
            <a:br>
              <a:rPr lang="en-IN" dirty="0">
                <a:solidFill>
                  <a:schemeClr val="tx2">
                    <a:lumMod val="90000"/>
                  </a:schemeClr>
                </a:solidFill>
              </a:rPr>
            </a:br>
            <a:endParaRPr lang="en-US" dirty="0">
              <a:solidFill>
                <a:schemeClr val="tx2">
                  <a:lumMod val="90000"/>
                </a:schemeClr>
              </a:solidFill>
            </a:endParaRPr>
          </a:p>
        </p:txBody>
      </p:sp>
      <p:sp>
        <p:nvSpPr>
          <p:cNvPr id="27" name="Text Placeholder 26">
            <a:extLst>
              <a:ext uri="{FF2B5EF4-FFF2-40B4-BE49-F238E27FC236}">
                <a16:creationId xmlns:a16="http://schemas.microsoft.com/office/drawing/2014/main" id="{854D8B3F-08C4-D0CB-E6CA-ED66FFEA3221}"/>
              </a:ext>
            </a:extLst>
          </p:cNvPr>
          <p:cNvSpPr>
            <a:spLocks noGrp="1"/>
          </p:cNvSpPr>
          <p:nvPr>
            <p:ph type="body" sz="quarter" idx="14"/>
          </p:nvPr>
        </p:nvSpPr>
        <p:spPr>
          <a:xfrm>
            <a:off x="7611802" y="-5005039"/>
            <a:ext cx="4359795" cy="1790164"/>
          </a:xfrm>
        </p:spPr>
        <p:txBody>
          <a:bodyPr/>
          <a:lstStyle/>
          <a:p>
            <a:r>
              <a:rPr lang="en-US" dirty="0"/>
              <a:t>ENHANCING YOUR PRESENTATION</a:t>
            </a:r>
          </a:p>
        </p:txBody>
      </p:sp>
      <p:sp>
        <p:nvSpPr>
          <p:cNvPr id="2" name="Slide Number Placeholder 1">
            <a:extLst>
              <a:ext uri="{FF2B5EF4-FFF2-40B4-BE49-F238E27FC236}">
                <a16:creationId xmlns:a16="http://schemas.microsoft.com/office/drawing/2014/main" id="{C0D15DC2-8425-2530-3D59-ABE5D5C4AD2E}"/>
              </a:ext>
            </a:extLst>
          </p:cNvPr>
          <p:cNvSpPr>
            <a:spLocks noGrp="1"/>
          </p:cNvSpPr>
          <p:nvPr>
            <p:ph type="sldNum" sz="quarter" idx="4"/>
          </p:nvPr>
        </p:nvSpPr>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2012878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0921B87-78DB-CF78-D108-FCACF14E3587}"/>
              </a:ext>
            </a:extLst>
          </p:cNvPr>
          <p:cNvSpPr>
            <a:spLocks noGrp="1"/>
          </p:cNvSpPr>
          <p:nvPr>
            <p:ph type="title"/>
          </p:nvPr>
        </p:nvSpPr>
        <p:spPr/>
        <p:txBody>
          <a:bodyPr/>
          <a:lstStyle/>
          <a:p>
            <a:r>
              <a:rPr lang="en-IN" sz="4000" b="1" dirty="0" smtClean="0"/>
              <a:t>WHO IS A End users ?</a:t>
            </a:r>
            <a:endParaRPr lang="en-US" sz="4000" b="1" dirty="0"/>
          </a:p>
        </p:txBody>
      </p:sp>
      <p:pic>
        <p:nvPicPr>
          <p:cNvPr id="23" name="Picture Placeholder 22">
            <a:extLst>
              <a:ext uri="{FF2B5EF4-FFF2-40B4-BE49-F238E27FC236}">
                <a16:creationId xmlns:a16="http://schemas.microsoft.com/office/drawing/2014/main" id="{DE29CF7B-BCAA-3BC9-49EB-F5DC9A1A6D4F}"/>
              </a:ext>
            </a:extLst>
          </p:cNvPr>
          <p:cNvPicPr>
            <a:picLocks noGrp="1" noChangeAspect="1"/>
          </p:cNvPicPr>
          <p:nvPr>
            <p:ph type="pic" sz="quarter" idx="10"/>
          </p:nvPr>
        </p:nvPicPr>
        <p:blipFill>
          <a:blip r:embed="rId2"/>
          <a:srcRect l="28148" r="28148"/>
          <a:stretch/>
        </p:blipFill>
        <p:spPr>
          <a:prstGeom prst="rect">
            <a:avLst/>
          </a:prstGeom>
        </p:spPr>
      </p:pic>
      <p:sp>
        <p:nvSpPr>
          <p:cNvPr id="10" name="Content Placeholder 9">
            <a:extLst>
              <a:ext uri="{FF2B5EF4-FFF2-40B4-BE49-F238E27FC236}">
                <a16:creationId xmlns:a16="http://schemas.microsoft.com/office/drawing/2014/main" id="{5C25EA92-4E61-0520-1700-B5F00A19E4B8}"/>
              </a:ext>
            </a:extLst>
          </p:cNvPr>
          <p:cNvSpPr>
            <a:spLocks noGrp="1"/>
          </p:cNvSpPr>
          <p:nvPr>
            <p:ph sz="quarter" idx="11"/>
          </p:nvPr>
        </p:nvSpPr>
        <p:spPr>
          <a:xfrm>
            <a:off x="4621590" y="2024464"/>
            <a:ext cx="7350736" cy="4464934"/>
          </a:xfrm>
        </p:spPr>
        <p:txBody>
          <a:bodyPr/>
          <a:lstStyle/>
          <a:p>
            <a:r>
              <a:rPr lang="en-IN" dirty="0">
                <a:effectLst/>
              </a:rPr>
              <a:t>The end users in lung cancer prediction can vary depending on the context and purpose of the prediction model. </a:t>
            </a:r>
          </a:p>
          <a:p>
            <a:r>
              <a:rPr lang="en-IN" dirty="0">
                <a:effectLst/>
              </a:rPr>
              <a:t>They could include healthcare professionals such as oncologists, radiologists, or primary care physicians who use the predictions to guide diagnosis, treatment planning, and patient management.   </a:t>
            </a:r>
          </a:p>
          <a:p>
            <a:r>
              <a:rPr lang="en-IN" dirty="0">
                <a:effectLst/>
              </a:rPr>
              <a:t>Additionally, patients themselves may also be considered end users if they use the predictions to understand their risk or make decisions about their healthcare.</a:t>
            </a:r>
          </a:p>
          <a:p>
            <a:r>
              <a:rPr lang="en-IN" dirty="0"/>
              <a:t/>
            </a:r>
            <a:br>
              <a:rPr lang="en-IN" dirty="0"/>
            </a:br>
            <a:endParaRPr lang="en-US" dirty="0"/>
          </a:p>
        </p:txBody>
      </p:sp>
      <p:sp>
        <p:nvSpPr>
          <p:cNvPr id="6" name="Slide Number Placeholder 5">
            <a:extLst>
              <a:ext uri="{FF2B5EF4-FFF2-40B4-BE49-F238E27FC236}">
                <a16:creationId xmlns:a16="http://schemas.microsoft.com/office/drawing/2014/main" id="{6B645A76-E100-EFC9-2708-1B148174751D}"/>
              </a:ext>
            </a:extLst>
          </p:cNvPr>
          <p:cNvSpPr>
            <a:spLocks noGrp="1"/>
          </p:cNvSpPr>
          <p:nvPr>
            <p:ph type="sldNum" sz="quarter" idx="4"/>
          </p:nvPr>
        </p:nvSpPr>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1981909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YOUR SOLUTION AND ITS VALUE PROPOSITION</a:t>
            </a:r>
            <a:endParaRPr lang="en-IN" b="1" dirty="0"/>
          </a:p>
        </p:txBody>
      </p:sp>
      <p:sp>
        <p:nvSpPr>
          <p:cNvPr id="3" name="Slide Number Placeholder 2"/>
          <p:cNvSpPr>
            <a:spLocks noGrp="1"/>
          </p:cNvSpPr>
          <p:nvPr>
            <p:ph type="sldNum" sz="quarter" idx="12"/>
          </p:nvPr>
        </p:nvSpPr>
        <p:spPr/>
        <p:txBody>
          <a:bodyPr/>
          <a:lstStyle/>
          <a:p>
            <a:fld id="{EA87306C-81BA-4795-A5CA-9392456A8C1E}" type="slidenum">
              <a:rPr lang="en-US" smtClean="0"/>
              <a:pPr/>
              <a:t>8</a:t>
            </a:fld>
            <a:endParaRPr lang="en-US" dirty="0"/>
          </a:p>
        </p:txBody>
      </p:sp>
      <p:sp>
        <p:nvSpPr>
          <p:cNvPr id="4" name="TextBox 3"/>
          <p:cNvSpPr txBox="1"/>
          <p:nvPr/>
        </p:nvSpPr>
        <p:spPr>
          <a:xfrm>
            <a:off x="962526" y="2374232"/>
            <a:ext cx="4331635" cy="707886"/>
          </a:xfrm>
          <a:prstGeom prst="rect">
            <a:avLst/>
          </a:prstGeom>
          <a:noFill/>
        </p:spPr>
        <p:txBody>
          <a:bodyPr wrap="none" rtlCol="0">
            <a:spAutoFit/>
          </a:bodyPr>
          <a:lstStyle/>
          <a:p>
            <a:r>
              <a:rPr lang="en-IN" sz="2000" b="1" dirty="0" smtClean="0"/>
              <a:t>Improved </a:t>
            </a:r>
            <a:r>
              <a:rPr lang="en-IN" sz="2000" b="1" dirty="0" err="1" smtClean="0"/>
              <a:t>Diagonosis</a:t>
            </a:r>
            <a:r>
              <a:rPr lang="en-IN" sz="2000" b="1" dirty="0" smtClean="0"/>
              <a:t> Treatment : </a:t>
            </a:r>
          </a:p>
          <a:p>
            <a:r>
              <a:rPr lang="en-IN" sz="2000" b="1" dirty="0" smtClean="0"/>
              <a:t> </a:t>
            </a:r>
            <a:endParaRPr lang="en-IN" sz="2000" b="1" dirty="0"/>
          </a:p>
        </p:txBody>
      </p:sp>
      <p:sp>
        <p:nvSpPr>
          <p:cNvPr id="5" name="TextBox 4"/>
          <p:cNvSpPr txBox="1"/>
          <p:nvPr/>
        </p:nvSpPr>
        <p:spPr>
          <a:xfrm>
            <a:off x="5256106" y="2358843"/>
            <a:ext cx="6957354" cy="646331"/>
          </a:xfrm>
          <a:prstGeom prst="rect">
            <a:avLst/>
          </a:prstGeom>
          <a:noFill/>
        </p:spPr>
        <p:txBody>
          <a:bodyPr wrap="none" rtlCol="0">
            <a:spAutoFit/>
          </a:bodyPr>
          <a:lstStyle/>
          <a:p>
            <a:r>
              <a:rPr lang="en-IN" dirty="0" smtClean="0"/>
              <a:t>Predictive models can aid early detection and personalized </a:t>
            </a:r>
          </a:p>
          <a:p>
            <a:r>
              <a:rPr lang="en-IN" dirty="0" smtClean="0"/>
              <a:t>Treatment plans</a:t>
            </a:r>
            <a:endParaRPr lang="en-IN" dirty="0"/>
          </a:p>
        </p:txBody>
      </p:sp>
      <p:sp>
        <p:nvSpPr>
          <p:cNvPr id="6" name="TextBox 5"/>
          <p:cNvSpPr txBox="1"/>
          <p:nvPr/>
        </p:nvSpPr>
        <p:spPr>
          <a:xfrm>
            <a:off x="962526" y="3577389"/>
            <a:ext cx="4293163" cy="400110"/>
          </a:xfrm>
          <a:prstGeom prst="rect">
            <a:avLst/>
          </a:prstGeom>
          <a:noFill/>
        </p:spPr>
        <p:txBody>
          <a:bodyPr wrap="none" rtlCol="0">
            <a:spAutoFit/>
          </a:bodyPr>
          <a:lstStyle/>
          <a:p>
            <a:r>
              <a:rPr lang="en-IN" sz="2000" b="1" dirty="0" smtClean="0"/>
              <a:t>Enhanced Survival Rates             :</a:t>
            </a:r>
            <a:endParaRPr lang="en-IN" sz="2000" b="1" dirty="0"/>
          </a:p>
        </p:txBody>
      </p:sp>
      <p:sp>
        <p:nvSpPr>
          <p:cNvPr id="7" name="TextBox 6"/>
          <p:cNvSpPr txBox="1"/>
          <p:nvPr/>
        </p:nvSpPr>
        <p:spPr>
          <a:xfrm>
            <a:off x="5294161" y="3526158"/>
            <a:ext cx="6431569" cy="646331"/>
          </a:xfrm>
          <a:prstGeom prst="rect">
            <a:avLst/>
          </a:prstGeom>
          <a:noFill/>
        </p:spPr>
        <p:txBody>
          <a:bodyPr wrap="none" rtlCol="0">
            <a:spAutoFit/>
          </a:bodyPr>
          <a:lstStyle/>
          <a:p>
            <a:r>
              <a:rPr lang="en-IN" dirty="0" smtClean="0"/>
              <a:t>Accurate prediction contribute to better </a:t>
            </a:r>
            <a:r>
              <a:rPr lang="en-IN" dirty="0" err="1" smtClean="0"/>
              <a:t>surviaval</a:t>
            </a:r>
            <a:r>
              <a:rPr lang="en-IN" dirty="0" smtClean="0"/>
              <a:t> rates </a:t>
            </a:r>
          </a:p>
          <a:p>
            <a:r>
              <a:rPr lang="en-IN" dirty="0" smtClean="0"/>
              <a:t>Among lung cancer </a:t>
            </a:r>
            <a:r>
              <a:rPr lang="en-IN" dirty="0" err="1" smtClean="0"/>
              <a:t>pateints</a:t>
            </a:r>
            <a:endParaRPr lang="en-IN" dirty="0"/>
          </a:p>
        </p:txBody>
      </p:sp>
      <p:sp>
        <p:nvSpPr>
          <p:cNvPr id="8" name="TextBox 7"/>
          <p:cNvSpPr txBox="1"/>
          <p:nvPr/>
        </p:nvSpPr>
        <p:spPr>
          <a:xfrm>
            <a:off x="962526" y="4812631"/>
            <a:ext cx="4240263" cy="400110"/>
          </a:xfrm>
          <a:prstGeom prst="rect">
            <a:avLst/>
          </a:prstGeom>
          <a:noFill/>
        </p:spPr>
        <p:txBody>
          <a:bodyPr wrap="none" rtlCol="0">
            <a:spAutoFit/>
          </a:bodyPr>
          <a:lstStyle/>
          <a:p>
            <a:r>
              <a:rPr lang="en-IN" sz="2000" b="1" dirty="0" smtClean="0"/>
              <a:t> </a:t>
            </a:r>
            <a:r>
              <a:rPr lang="en-IN" sz="2000" b="1" dirty="0" err="1" smtClean="0"/>
              <a:t>Redued</a:t>
            </a:r>
            <a:r>
              <a:rPr lang="en-IN" sz="2000" b="1" dirty="0" smtClean="0"/>
              <a:t> Healthcare  Cost           :</a:t>
            </a:r>
            <a:endParaRPr lang="en-IN" sz="2000" b="1" dirty="0"/>
          </a:p>
        </p:txBody>
      </p:sp>
      <p:sp>
        <p:nvSpPr>
          <p:cNvPr id="9" name="TextBox 8"/>
          <p:cNvSpPr txBox="1"/>
          <p:nvPr/>
        </p:nvSpPr>
        <p:spPr>
          <a:xfrm>
            <a:off x="5348472" y="4843409"/>
            <a:ext cx="6974986" cy="646331"/>
          </a:xfrm>
          <a:prstGeom prst="rect">
            <a:avLst/>
          </a:prstGeom>
          <a:noFill/>
        </p:spPr>
        <p:txBody>
          <a:bodyPr wrap="none" rtlCol="0">
            <a:spAutoFit/>
          </a:bodyPr>
          <a:lstStyle/>
          <a:p>
            <a:r>
              <a:rPr lang="en-IN" dirty="0" smtClean="0"/>
              <a:t>Efficient and targeted interventions can lead to cost savings </a:t>
            </a:r>
            <a:endParaRPr lang="en-IN" dirty="0"/>
          </a:p>
          <a:p>
            <a:r>
              <a:rPr lang="en-IN" dirty="0" smtClean="0"/>
              <a:t>The healthcare system</a:t>
            </a:r>
            <a:endParaRPr lang="en-IN" dirty="0"/>
          </a:p>
        </p:txBody>
      </p:sp>
    </p:spTree>
    <p:extLst>
      <p:ext uri="{BB962C8B-B14F-4D97-AF65-F5344CB8AC3E}">
        <p14:creationId xmlns:p14="http://schemas.microsoft.com/office/powerpoint/2010/main" val="504181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YOUR SOLUTION AND ITS VALUE PROPOSITION</a:t>
            </a:r>
            <a:endParaRPr lang="en-IN" b="1" dirty="0"/>
          </a:p>
        </p:txBody>
      </p:sp>
      <p:sp>
        <p:nvSpPr>
          <p:cNvPr id="3" name="Slide Number Placeholder 2"/>
          <p:cNvSpPr>
            <a:spLocks noGrp="1"/>
          </p:cNvSpPr>
          <p:nvPr>
            <p:ph type="sldNum" sz="quarter" idx="12"/>
          </p:nvPr>
        </p:nvSpPr>
        <p:spPr/>
        <p:txBody>
          <a:bodyPr/>
          <a:lstStyle/>
          <a:p>
            <a:fld id="{EA87306C-81BA-4795-A5CA-9392456A8C1E}" type="slidenum">
              <a:rPr lang="en-US" smtClean="0"/>
              <a:pPr/>
              <a:t>9</a:t>
            </a:fld>
            <a:endParaRPr lang="en-US" dirty="0"/>
          </a:p>
        </p:txBody>
      </p:sp>
      <p:sp>
        <p:nvSpPr>
          <p:cNvPr id="4" name="TextBox 3"/>
          <p:cNvSpPr txBox="1"/>
          <p:nvPr/>
        </p:nvSpPr>
        <p:spPr>
          <a:xfrm>
            <a:off x="1106905" y="2406316"/>
            <a:ext cx="10249922" cy="923330"/>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   Our </a:t>
            </a:r>
            <a:r>
              <a:rPr lang="en-IN" b="1" dirty="0" err="1" smtClean="0"/>
              <a:t>ssolution</a:t>
            </a:r>
            <a:r>
              <a:rPr lang="en-IN" b="1" dirty="0" smtClean="0"/>
              <a:t> employs advanced machine learning algorithms to predict lung cancer </a:t>
            </a:r>
          </a:p>
          <a:p>
            <a:r>
              <a:rPr lang="en-IN" b="1" dirty="0" smtClean="0"/>
              <a:t>         with high accuracy</a:t>
            </a:r>
          </a:p>
          <a:p>
            <a:endParaRPr lang="en-IN" b="1" dirty="0"/>
          </a:p>
        </p:txBody>
      </p:sp>
      <p:sp>
        <p:nvSpPr>
          <p:cNvPr id="5" name="TextBox 4"/>
          <p:cNvSpPr txBox="1"/>
          <p:nvPr/>
        </p:nvSpPr>
        <p:spPr>
          <a:xfrm>
            <a:off x="1106905" y="3329646"/>
            <a:ext cx="10437473" cy="646331"/>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  by leveraging cutting-edge </a:t>
            </a:r>
            <a:r>
              <a:rPr lang="en-IN" b="1" dirty="0" err="1" smtClean="0"/>
              <a:t>technology,we</a:t>
            </a:r>
            <a:r>
              <a:rPr lang="en-IN" b="1" dirty="0" smtClean="0"/>
              <a:t> aim to provide early detection and improve</a:t>
            </a:r>
          </a:p>
          <a:p>
            <a:r>
              <a:rPr lang="en-IN" b="1" dirty="0"/>
              <a:t> </a:t>
            </a:r>
            <a:r>
              <a:rPr lang="en-IN" b="1" dirty="0" smtClean="0"/>
              <a:t>      treatment outcomes</a:t>
            </a:r>
            <a:endParaRPr lang="en-IN" b="1" dirty="0"/>
          </a:p>
        </p:txBody>
      </p:sp>
      <p:sp>
        <p:nvSpPr>
          <p:cNvPr id="6" name="TextBox 5"/>
          <p:cNvSpPr txBox="1"/>
          <p:nvPr/>
        </p:nvSpPr>
        <p:spPr>
          <a:xfrm>
            <a:off x="1106905" y="4349380"/>
            <a:ext cx="10189008" cy="646331"/>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  With our </a:t>
            </a:r>
            <a:r>
              <a:rPr lang="en-IN" b="1" dirty="0" err="1" smtClean="0"/>
              <a:t>platform,patients</a:t>
            </a:r>
            <a:r>
              <a:rPr lang="en-IN" b="1" dirty="0" smtClean="0"/>
              <a:t> and healthcare providers can make informed decisions for </a:t>
            </a:r>
          </a:p>
          <a:p>
            <a:r>
              <a:rPr lang="en-IN" b="1" dirty="0"/>
              <a:t> </a:t>
            </a:r>
            <a:r>
              <a:rPr lang="en-IN" b="1" dirty="0" smtClean="0"/>
              <a:t>      personalized care</a:t>
            </a:r>
            <a:endParaRPr lang="en-IN" b="1" dirty="0"/>
          </a:p>
        </p:txBody>
      </p:sp>
    </p:spTree>
    <p:extLst>
      <p:ext uri="{BB962C8B-B14F-4D97-AF65-F5344CB8AC3E}">
        <p14:creationId xmlns:p14="http://schemas.microsoft.com/office/powerpoint/2010/main" val="2632120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19A644-6410-4EC7-894C-877E70305DFF}">
  <ds:schemaRefs>
    <ds:schemaRef ds:uri="http://www.w3.org/XML/1998/namespace"/>
    <ds:schemaRef ds:uri="http://schemas.microsoft.com/sharepoint/v3"/>
    <ds:schemaRef ds:uri="16c05727-aa75-4e4a-9b5f-8a80a1165891"/>
    <ds:schemaRef ds:uri="http://schemas.microsoft.com/office/infopath/2007/PartnerControls"/>
    <ds:schemaRef ds:uri="http://schemas.microsoft.com/office/2006/documentManagement/types"/>
    <ds:schemaRef ds:uri="http://purl.org/dc/terms/"/>
    <ds:schemaRef ds:uri="230e9df3-be65-4c73-a93b-d1236ebd677e"/>
    <ds:schemaRef ds:uri="http://purl.org/dc/elements/1.1/"/>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9424615-5FE5-4F43-AE24-3BC9A053268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61</TotalTime>
  <Words>600</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Söhne</vt:lpstr>
      <vt:lpstr>Wingdings</vt:lpstr>
      <vt:lpstr>Wingdings 3</vt:lpstr>
      <vt:lpstr>Ion</vt:lpstr>
      <vt:lpstr>Lung cancer prediction </vt:lpstr>
      <vt:lpstr>AGENDA</vt:lpstr>
      <vt:lpstr>Problem statement</vt:lpstr>
      <vt:lpstr>Lung cancer is one of the leading causes of cancer-related deaths worldwide, with a high mortality rate due to late-stage diagnosis.  Early detection of lung cancer is crucial for improving patient outcomes and reducing mortality rates.   However, current diagnostic methods such as imaging and biopsy can be invasive, expensive, and may not always detect cancer at an early stage.</vt:lpstr>
      <vt:lpstr>PowerPoint Presentation</vt:lpstr>
      <vt:lpstr> Methodology: Description of research methods, including data collection (clinical trials, patient records, etc.), experimental techniques (genomic analysis, imaging studies, etc.), and statistical analysis. Results: Findings from the research, organized by specific objectives. Presentation of data, including tables, graphs, and statistical analyses. Discussion: Interpretation of results in the context of existing literature. Implications of findings for clinical practice and future research directions. Conclusion: Summary of key findings. Limitations of the study and potential areas for further investigation. References: Citations for all sources referenced in the project.  </vt:lpstr>
      <vt:lpstr>WHO IS A End users ?</vt:lpstr>
      <vt:lpstr>YOUR SOLUTION AND ITS VALUE PROPOSITION</vt:lpstr>
      <vt:lpstr>YOUR SOLUTION AND ITS VALUE PROPOSITION</vt:lpstr>
      <vt:lpstr>MODELLING </vt:lpstr>
      <vt:lpstr>RESULT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dc:title>
  <dc:creator>917094693572</dc:creator>
  <cp:lastModifiedBy>ELCOT</cp:lastModifiedBy>
  <cp:revision>16</cp:revision>
  <dcterms:created xsi:type="dcterms:W3CDTF">2024-04-01T06:29:31Z</dcterms:created>
  <dcterms:modified xsi:type="dcterms:W3CDTF">2024-04-04T16:40:27Z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