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70" r:id="rId5"/>
    <p:sldId id="266" r:id="rId6"/>
    <p:sldId id="258" r:id="rId7"/>
    <p:sldId id="262" r:id="rId8"/>
    <p:sldId id="268" r:id="rId9"/>
    <p:sldId id="265" r:id="rId10"/>
    <p:sldId id="269"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1" autoAdjust="0"/>
    <p:restoredTop sz="94660"/>
  </p:normalViewPr>
  <p:slideViewPr>
    <p:cSldViewPr snapToGrid="0">
      <p:cViewPr varScale="1">
        <p:scale>
          <a:sx n="87" d="100"/>
          <a:sy n="87" d="100"/>
        </p:scale>
        <p:origin x="-485"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pPr/>
              <a:t>6/3/2025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pPr/>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pPr/>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pPr/>
              <a:t>6/3/2025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pPr/>
              <a:t>6/3/2025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pPr/>
              <a:t>6/3/2025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pPr/>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pPr/>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pPr/>
              <a:t>6/3/2025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335" y="1122680"/>
            <a:ext cx="11730990" cy="2387600"/>
          </a:xfrm>
        </p:spPr>
        <p:txBody>
          <a:bodyPr>
            <a:normAutofit/>
          </a:bodyPr>
          <a:lstStyle/>
          <a:p>
            <a:pPr algn="ctr"/>
            <a:r>
              <a:rPr lang="en-US" altLang="en-GB" sz="3200" b="1" dirty="0">
                <a:latin typeface="Times New Roman" panose="02020603050405020304" charset="0"/>
                <a:cs typeface="Times New Roman" panose="02020603050405020304" charset="0"/>
              </a:rPr>
              <a:t>DEPARTMENT OF ELECTRONICS AND COMMUNICATION ENGINEERING</a:t>
            </a:r>
            <a:br>
              <a:rPr lang="en-US" altLang="en-GB" sz="3200" b="1" dirty="0">
                <a:latin typeface="Times New Roman" panose="02020603050405020304" charset="0"/>
                <a:cs typeface="Times New Roman" panose="02020603050405020304" charset="0"/>
              </a:rPr>
            </a:br>
            <a:r>
              <a:rPr lang="en-US" altLang="en-GB" sz="3200" b="1" dirty="0">
                <a:latin typeface="Times New Roman" panose="02020603050405020304" charset="0"/>
                <a:cs typeface="Times New Roman" panose="02020603050405020304" charset="0"/>
              </a:rPr>
              <a:t/>
            </a:r>
            <a:br>
              <a:rPr lang="en-US" altLang="en-GB" sz="3200" b="1" dirty="0">
                <a:latin typeface="Times New Roman" panose="02020603050405020304" charset="0"/>
                <a:cs typeface="Times New Roman" panose="02020603050405020304" charset="0"/>
              </a:rPr>
            </a:br>
            <a:r>
              <a:rPr lang="en-US" altLang="en-GB" sz="3200" b="1" dirty="0">
                <a:latin typeface="Times New Roman" panose="02020603050405020304" charset="0"/>
                <a:cs typeface="Times New Roman" panose="02020603050405020304" charset="0"/>
              </a:rPr>
              <a:t>Academic Year 2024-2025 (EVEN SEM)</a:t>
            </a:r>
          </a:p>
        </p:txBody>
      </p:sp>
      <p:sp>
        <p:nvSpPr>
          <p:cNvPr id="3" name="Subtitle 2"/>
          <p:cNvSpPr>
            <a:spLocks noGrp="1"/>
          </p:cNvSpPr>
          <p:nvPr>
            <p:ph type="subTitle" idx="1"/>
          </p:nvPr>
        </p:nvSpPr>
        <p:spPr>
          <a:xfrm>
            <a:off x="949960" y="3602355"/>
            <a:ext cx="9718040" cy="2156460"/>
          </a:xfrm>
        </p:spPr>
        <p:txBody>
          <a:bodyPr/>
          <a:lstStyle/>
          <a:p>
            <a:endParaRPr lang="en-US" altLang="en-GB" sz="3200" dirty="0">
              <a:latin typeface="Times New Roman" panose="02020603050405020304" charset="0"/>
              <a:cs typeface="Times New Roman" panose="02020603050405020304" charset="0"/>
            </a:endParaRPr>
          </a:p>
          <a:p>
            <a:pPr algn="ctr"/>
            <a:r>
              <a:rPr lang="en-US" altLang="en-GB" sz="2800" b="1" dirty="0">
                <a:latin typeface="Times New Roman" panose="02020603050405020304" charset="0"/>
                <a:cs typeface="Times New Roman" panose="02020603050405020304" charset="0"/>
              </a:rPr>
              <a:t>ECB1223 – MICROCONTROLLERS AND INTERFACING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506" y="482330"/>
            <a:ext cx="10972800" cy="582613"/>
          </a:xfrm>
        </p:spPr>
        <p:txBody>
          <a:bodyPr/>
          <a:lstStyle/>
          <a:p>
            <a:pPr algn="ctr"/>
            <a:r>
              <a:rPr lang="en-US" sz="3600" b="1" dirty="0">
                <a:latin typeface="Times New Roman" panose="02020603050405020304" charset="0"/>
                <a:cs typeface="Times New Roman" panose="02020603050405020304" charset="0"/>
              </a:rPr>
              <a:t>CONCLUSION</a:t>
            </a:r>
          </a:p>
        </p:txBody>
      </p:sp>
      <p:sp>
        <p:nvSpPr>
          <p:cNvPr id="3" name="Content Placeholder 2"/>
          <p:cNvSpPr>
            <a:spLocks noGrp="1"/>
          </p:cNvSpPr>
          <p:nvPr>
            <p:ph idx="1"/>
          </p:nvPr>
        </p:nvSpPr>
        <p:spPr>
          <a:xfrm>
            <a:off x="838200" y="1584325"/>
            <a:ext cx="10515600" cy="4648835"/>
          </a:xfrm>
        </p:spPr>
        <p:txBody>
          <a:bodyPr/>
          <a:lstStyle/>
          <a:p>
            <a:pPr marL="0" indent="457200" algn="just">
              <a:lnSpc>
                <a:spcPct val="150000"/>
              </a:lnSpc>
              <a:buNone/>
            </a:pPr>
            <a:r>
              <a:rPr lang="en-US" sz="2000" dirty="0">
                <a:latin typeface="Times New Roman" panose="02020603050405020304" pitchFamily="18" charset="0"/>
                <a:cs typeface="Times New Roman" panose="02020603050405020304" pitchFamily="18" charset="0"/>
              </a:rPr>
              <a:t>The Bike Anti-Theft Alert System perfectly demonstrates how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technology can be used to lock up vehicles in a smart, affordable, and efficient manner. With the use of modules such as </a:t>
            </a:r>
            <a:r>
              <a:rPr lang="en-US" sz="2000" dirty="0" err="1">
                <a:latin typeface="Times New Roman" panose="02020603050405020304" pitchFamily="18" charset="0"/>
                <a:cs typeface="Times New Roman" panose="02020603050405020304" pitchFamily="18" charset="0"/>
              </a:rPr>
              <a:t>NodeMCU</a:t>
            </a:r>
            <a:r>
              <a:rPr lang="en-US" sz="2000" dirty="0">
                <a:latin typeface="Times New Roman" panose="02020603050405020304" pitchFamily="18" charset="0"/>
                <a:cs typeface="Times New Roman" panose="02020603050405020304" pitchFamily="18" charset="0"/>
              </a:rPr>
              <a:t>, GPS module, relay, and the </a:t>
            </a:r>
            <a:r>
              <a:rPr lang="en-US" sz="2000" dirty="0" err="1">
                <a:latin typeface="Times New Roman" panose="02020603050405020304" pitchFamily="18" charset="0"/>
                <a:cs typeface="Times New Roman" panose="02020603050405020304" pitchFamily="18" charset="0"/>
              </a:rPr>
              <a:t>Blynk</a:t>
            </a:r>
            <a:r>
              <a:rPr lang="en-US" sz="2000" dirty="0">
                <a:latin typeface="Times New Roman" panose="02020603050405020304" pitchFamily="18" charset="0"/>
                <a:cs typeface="Times New Roman" panose="02020603050405020304" pitchFamily="18" charset="0"/>
              </a:rPr>
              <a:t> app, the system provides real-time location tracking, immediate alert notifications, and remote ignition control—features typically found in high-end security </a:t>
            </a:r>
            <a:r>
              <a:rPr lang="en-US" sz="2000" dirty="0" err="1">
                <a:latin typeface="Times New Roman" panose="02020603050405020304" pitchFamily="18" charset="0"/>
                <a:cs typeface="Times New Roman" panose="02020603050405020304" pitchFamily="18" charset="0"/>
              </a:rPr>
              <a:t>systems.Lastly</a:t>
            </a:r>
            <a:r>
              <a:rPr lang="en-US" sz="2000" dirty="0">
                <a:latin typeface="Times New Roman" panose="02020603050405020304" pitchFamily="18" charset="0"/>
                <a:cs typeface="Times New Roman" panose="02020603050405020304" pitchFamily="18" charset="0"/>
              </a:rPr>
              <a:t>, the project succeeds in its objective of reducing risk of bike theft and facilitating users with real-time monitoring and management of their vehicle's security.</a:t>
            </a:r>
          </a:p>
          <a:p>
            <a:pPr marL="0" indent="457200" algn="just">
              <a:lnSpc>
                <a:spcPct val="150000"/>
              </a:lnSpc>
              <a:buNone/>
            </a:pPr>
            <a:endParaRPr lang="en-US" altLang="en-US" sz="2200" dirty="0">
              <a:latin typeface="Times New Roman" panose="02020603050405020304" charset="0"/>
              <a:cs typeface="Times New Roman" panose="020206030504050203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1507" y="500062"/>
            <a:ext cx="10515600" cy="1325563"/>
          </a:xfrm>
        </p:spPr>
        <p:txBody>
          <a:bodyPr/>
          <a:lstStyle/>
          <a:p>
            <a:pPr algn="ctr"/>
            <a:r>
              <a:rPr lang="en-US" altLang="en-GB" sz="3600" b="1" dirty="0">
                <a:latin typeface="Times New Roman" panose="02020603050405020304" charset="0"/>
                <a:cs typeface="Times New Roman" panose="02020603050405020304" charset="0"/>
              </a:rPr>
              <a:t>REFERENCES</a:t>
            </a:r>
          </a:p>
        </p:txBody>
      </p:sp>
      <p:sp>
        <p:nvSpPr>
          <p:cNvPr id="4" name="Content Placeholder 3"/>
          <p:cNvSpPr>
            <a:spLocks noGrp="1"/>
          </p:cNvSpPr>
          <p:nvPr>
            <p:ph idx="1"/>
          </p:nvPr>
        </p:nvSpPr>
        <p:spPr>
          <a:xfrm>
            <a:off x="609600" y="1776046"/>
            <a:ext cx="10972800" cy="4351704"/>
          </a:xfrm>
        </p:spPr>
        <p:txBody>
          <a:bodyPr/>
          <a:lstStyle/>
          <a:p>
            <a:pPr algn="just">
              <a:lnSpc>
                <a:spcPct val="150000"/>
              </a:lnSpc>
              <a:buFont typeface="+mj-lt"/>
              <a:buAutoNum type="arabicPeriod"/>
            </a:pPr>
            <a:r>
              <a:rPr lang="en-IN" sz="2000" dirty="0">
                <a:latin typeface="Times New Roman" panose="02020603050405020304" pitchFamily="18" charset="0"/>
                <a:cs typeface="Times New Roman" pitchFamily="18" charset="0"/>
              </a:rPr>
              <a:t>G. </a:t>
            </a:r>
            <a:r>
              <a:rPr lang="en-IN" sz="2000" dirty="0" err="1">
                <a:latin typeface="Times New Roman" panose="02020603050405020304" pitchFamily="18" charset="0"/>
                <a:cs typeface="Times New Roman" pitchFamily="18" charset="0"/>
              </a:rPr>
              <a:t>Kaur</a:t>
            </a:r>
            <a:r>
              <a:rPr lang="en-IN" sz="2000" dirty="0">
                <a:latin typeface="Times New Roman" panose="02020603050405020304" pitchFamily="18" charset="0"/>
                <a:cs typeface="Times New Roman" pitchFamily="18" charset="0"/>
              </a:rPr>
              <a:t>, P. Sharma, “Smart Vehicle Anti-Theft System Using GSM and GPS,” </a:t>
            </a:r>
            <a:r>
              <a:rPr lang="en-IN" sz="2000" i="1" dirty="0">
                <a:latin typeface="Times New Roman" panose="02020603050405020304" pitchFamily="18" charset="0"/>
                <a:cs typeface="Times New Roman" pitchFamily="18" charset="0"/>
              </a:rPr>
              <a:t>International Journal of Engineering Research &amp; Technology (IJERT)</a:t>
            </a:r>
            <a:r>
              <a:rPr lang="en-IN" sz="2000" dirty="0">
                <a:latin typeface="Times New Roman" pitchFamily="18" charset="0"/>
                <a:cs typeface="Times New Roman" pitchFamily="18" charset="0"/>
              </a:rPr>
              <a:t>, Vol. 6, Issue 6, 2017.</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https://www.ijert.org/smart-vehicle-anti-theft-system-using-gsm-and-gps</a:t>
            </a:r>
          </a:p>
          <a:p>
            <a:pPr algn="just">
              <a:lnSpc>
                <a:spcPct val="150000"/>
              </a:lnSpc>
              <a:buFont typeface="+mj-lt"/>
              <a:buAutoNum type="arabicPeriod"/>
            </a:pPr>
            <a:r>
              <a:rPr lang="en-IN" sz="2000" dirty="0">
                <a:latin typeface="Times New Roman" pitchFamily="18" charset="0"/>
                <a:cs typeface="Times New Roman" pitchFamily="18" charset="0"/>
              </a:rPr>
              <a:t>D. Patel, A. Desai, “</a:t>
            </a:r>
            <a:r>
              <a:rPr lang="en-IN" sz="2000" dirty="0" err="1">
                <a:latin typeface="Times New Roman" panose="02020603050405020304" pitchFamily="18" charset="0"/>
                <a:cs typeface="Times New Roman" pitchFamily="18" charset="0"/>
              </a:rPr>
              <a:t>IoT</a:t>
            </a:r>
            <a:r>
              <a:rPr lang="en-IN" sz="2000" dirty="0">
                <a:latin typeface="Times New Roman" panose="02020603050405020304" pitchFamily="18" charset="0"/>
                <a:cs typeface="Times New Roman" pitchFamily="18" charset="0"/>
              </a:rPr>
              <a:t> Based Smart Bike Security System Using </a:t>
            </a:r>
            <a:r>
              <a:rPr lang="en-IN" sz="2000" dirty="0" err="1">
                <a:latin typeface="Times New Roman" panose="02020603050405020304" pitchFamily="18" charset="0"/>
                <a:cs typeface="Times New Roman" pitchFamily="18" charset="0"/>
              </a:rPr>
              <a:t>NodeMCU</a:t>
            </a:r>
            <a:r>
              <a:rPr lang="en-IN" sz="2000" dirty="0">
                <a:latin typeface="Times New Roman" panose="02020603050405020304" pitchFamily="18" charset="0"/>
                <a:cs typeface="Times New Roman" pitchFamily="18" charset="0"/>
              </a:rPr>
              <a:t>,” </a:t>
            </a:r>
            <a:r>
              <a:rPr lang="en-IN" sz="2000" i="1" dirty="0">
                <a:latin typeface="Times New Roman" panose="02020603050405020304" pitchFamily="18" charset="0"/>
                <a:cs typeface="Times New Roman" pitchFamily="18" charset="0"/>
              </a:rPr>
              <a:t>International Journal of Scientific &amp; Engineering Research (IJSER)</a:t>
            </a:r>
            <a:r>
              <a:rPr lang="en-IN" sz="2000" dirty="0">
                <a:latin typeface="Times New Roman" panose="02020603050405020304" pitchFamily="18" charset="0"/>
                <a:cs typeface="Times New Roman" pitchFamily="18" charset="0"/>
              </a:rPr>
              <a:t>, Vol. 10, Issue 3, 2019.</a:t>
            </a:r>
            <a:br>
              <a:rPr lang="en-IN" sz="2000" dirty="0">
                <a:latin typeface="Times New Roman" panose="02020603050405020304" pitchFamily="18" charset="0"/>
                <a:cs typeface="Times New Roman" pitchFamily="18" charset="0"/>
              </a:rPr>
            </a:br>
            <a:r>
              <a:rPr lang="en-IN" sz="2000" dirty="0">
                <a:latin typeface="Times New Roman" panose="02020603050405020304" pitchFamily="18" charset="0"/>
                <a:cs typeface="Times New Roman" pitchFamily="18" charset="0"/>
              </a:rPr>
              <a:t>https://www.ijser.org/researchpaper/IoT-Based-Smart-Bike-Security-System-Using-NodeMCU.pdf</a:t>
            </a:r>
          </a:p>
          <a:p>
            <a:pPr>
              <a:lnSpc>
                <a:spcPct val="150000"/>
              </a:lnSpc>
              <a:buFont typeface="+mj-lt"/>
              <a:buAutoNum type="arabicPeriod"/>
            </a:pPr>
            <a:r>
              <a:rPr lang="en-IN" sz="2000" dirty="0" err="1">
                <a:latin typeface="Times New Roman" panose="02020603050405020304" pitchFamily="18" charset="0"/>
                <a:cs typeface="Times New Roman" pitchFamily="18" charset="0"/>
              </a:rPr>
              <a:t>Blynk</a:t>
            </a:r>
            <a:r>
              <a:rPr lang="en-IN" sz="2000" dirty="0">
                <a:latin typeface="Times New Roman" panose="02020603050405020304" pitchFamily="18" charset="0"/>
                <a:cs typeface="Times New Roman" pitchFamily="18" charset="0"/>
              </a:rPr>
              <a:t>   </a:t>
            </a:r>
            <a:r>
              <a:rPr lang="en-IN" sz="2000" dirty="0" err="1">
                <a:latin typeface="Times New Roman" panose="02020603050405020304" pitchFamily="18" charset="0"/>
                <a:cs typeface="Times New Roman" pitchFamily="18" charset="0"/>
              </a:rPr>
              <a:t>IoT</a:t>
            </a:r>
            <a:r>
              <a:rPr lang="en-IN" sz="2000" dirty="0">
                <a:latin typeface="Times New Roman" panose="02020603050405020304" pitchFamily="18" charset="0"/>
                <a:cs typeface="Times New Roman" pitchFamily="18" charset="0"/>
              </a:rPr>
              <a:t>   Platform – Official    Documentation.</a:t>
            </a:r>
            <a:br>
              <a:rPr lang="en-IN" sz="2000" dirty="0">
                <a:latin typeface="Times New Roman" panose="02020603050405020304" pitchFamily="18" charset="0"/>
                <a:cs typeface="Times New Roman" pitchFamily="18" charset="0"/>
              </a:rPr>
            </a:br>
            <a:r>
              <a:rPr lang="en-IN" sz="2000" dirty="0">
                <a:latin typeface="Times New Roman" panose="02020603050405020304" pitchFamily="18" charset="0"/>
                <a:cs typeface="Times New Roman" pitchFamily="18" charset="0"/>
              </a:rPr>
              <a:t>https://docs.blynk.io</a:t>
            </a:r>
          </a:p>
          <a:p>
            <a:pPr>
              <a:buNone/>
            </a:pPr>
            <a:endParaRPr lang="en-US" sz="2000"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3853"/>
            <a:ext cx="10515600" cy="5673110"/>
          </a:xfrm>
        </p:spPr>
        <p:txBody>
          <a:bodyPr/>
          <a:lstStyle/>
          <a:p>
            <a:endParaRPr lang="en-US" altLang="en-GB" dirty="0"/>
          </a:p>
          <a:p>
            <a:pPr marL="0" indent="0">
              <a:buNone/>
            </a:pPr>
            <a:r>
              <a:rPr lang="en-US" altLang="en-GB" dirty="0">
                <a:latin typeface="Algerian" pitchFamily="82" charset="0"/>
              </a:rPr>
              <a:t>             </a:t>
            </a:r>
            <a:r>
              <a:rPr lang="en-US" altLang="en-GB" b="1" dirty="0" smtClean="0">
                <a:latin typeface="Times New Roman" pitchFamily="18" charset="0"/>
                <a:cs typeface="Times New Roman" pitchFamily="18" charset="0"/>
              </a:rPr>
              <a:t>BIKE ANTI-THEFT ALERT SYSTEM</a:t>
            </a:r>
          </a:p>
          <a:p>
            <a:pPr marL="0" indent="0">
              <a:buNone/>
            </a:pPr>
            <a:endParaRPr lang="en-US" altLang="en-GB" dirty="0"/>
          </a:p>
          <a:p>
            <a:pPr marL="0" indent="0">
              <a:buNone/>
            </a:pPr>
            <a:r>
              <a:rPr lang="en-US" altLang="en-GB" b="1" dirty="0">
                <a:latin typeface="Times New Roman" panose="02020603050405020304" charset="0"/>
                <a:cs typeface="Times New Roman" panose="02020603050405020304" charset="0"/>
              </a:rPr>
              <a:t>Team </a:t>
            </a:r>
            <a:r>
              <a:rPr lang="en-US" altLang="en-GB" b="1" dirty="0" smtClean="0">
                <a:latin typeface="Times New Roman" panose="02020603050405020304" charset="0"/>
                <a:cs typeface="Times New Roman" panose="02020603050405020304" charset="0"/>
              </a:rPr>
              <a:t>members</a:t>
            </a:r>
            <a:r>
              <a:rPr lang="en-US" altLang="en-GB" b="1" dirty="0">
                <a:latin typeface="Times New Roman" panose="02020603050405020304" charset="0"/>
                <a:cs typeface="Times New Roman" panose="02020603050405020304" charset="0"/>
              </a:rPr>
              <a:t> </a:t>
            </a:r>
            <a:r>
              <a:rPr lang="en-US" altLang="en-GB" b="1" dirty="0" smtClean="0">
                <a:latin typeface="Times New Roman" panose="02020603050405020304" charset="0"/>
                <a:cs typeface="Times New Roman" panose="02020603050405020304" charset="0"/>
              </a:rPr>
              <a:t>                             Guide Name</a:t>
            </a:r>
            <a:endParaRPr lang="en-US" altLang="en-GB" dirty="0">
              <a:latin typeface="Times New Roman" panose="02020603050405020304" charset="0"/>
              <a:cs typeface="Times New Roman" panose="02020603050405020304" charset="0"/>
            </a:endParaRPr>
          </a:p>
          <a:p>
            <a:pPr>
              <a:buNone/>
            </a:pPr>
            <a:r>
              <a:rPr lang="en-US" altLang="en-GB" sz="2400" dirty="0"/>
              <a:t>   </a:t>
            </a:r>
          </a:p>
          <a:p>
            <a:pPr>
              <a:buNone/>
            </a:pPr>
            <a:r>
              <a:rPr lang="en-US" altLang="en-GB" sz="2400" dirty="0" smtClean="0">
                <a:latin typeface="Times New Roman" pitchFamily="18" charset="0"/>
                <a:cs typeface="Times New Roman" pitchFamily="18" charset="0"/>
              </a:rPr>
              <a:t>DHARSHINI.K.C(927623BEC37</a:t>
            </a:r>
            <a:r>
              <a:rPr lang="en-US" altLang="en-GB" sz="2400" dirty="0">
                <a:latin typeface="Times New Roman" pitchFamily="18" charset="0"/>
                <a:cs typeface="Times New Roman" pitchFamily="18" charset="0"/>
              </a:rPr>
              <a:t>) </a:t>
            </a:r>
            <a:r>
              <a:rPr lang="en-US" altLang="en-GB" sz="2400" dirty="0" smtClean="0">
                <a:latin typeface="Times New Roman" pitchFamily="18" charset="0"/>
                <a:cs typeface="Times New Roman" pitchFamily="18" charset="0"/>
              </a:rPr>
              <a:t>                         </a:t>
            </a:r>
            <a:r>
              <a:rPr lang="en-US" altLang="en-GB" sz="2400" smtClean="0">
                <a:latin typeface="Times New Roman" pitchFamily="18" charset="0"/>
                <a:cs typeface="Times New Roman" pitchFamily="18" charset="0"/>
              </a:rPr>
              <a:t>Dr.K.SIVANANDAM</a:t>
            </a:r>
            <a:endParaRPr lang="en-US" altLang="en-GB" sz="2400" dirty="0" smtClean="0">
              <a:latin typeface="Times New Roman" pitchFamily="18" charset="0"/>
              <a:cs typeface="Times New Roman" pitchFamily="18" charset="0"/>
            </a:endParaRPr>
          </a:p>
          <a:p>
            <a:pPr>
              <a:buNone/>
            </a:pPr>
            <a:r>
              <a:rPr lang="en-US" altLang="en-GB" sz="2400" dirty="0" smtClean="0">
                <a:latin typeface="Times New Roman" pitchFamily="18" charset="0"/>
                <a:cs typeface="Times New Roman" pitchFamily="18" charset="0"/>
              </a:rPr>
              <a:t>DHARSHINI.T(927623BEC039)  </a:t>
            </a:r>
            <a:endParaRPr lang="en-US" altLang="en-GB" sz="2400" dirty="0" smtClean="0">
              <a:latin typeface="Times New Roman" pitchFamily="18" charset="0"/>
              <a:cs typeface="Times New Roman" pitchFamily="18" charset="0"/>
            </a:endParaRPr>
          </a:p>
          <a:p>
            <a:pPr>
              <a:buNone/>
            </a:pPr>
            <a:r>
              <a:rPr lang="en-US" altLang="en-GB" sz="2400" dirty="0" smtClean="0">
                <a:latin typeface="Times New Roman" pitchFamily="18" charset="0"/>
                <a:cs typeface="Times New Roman" pitchFamily="18" charset="0"/>
              </a:rPr>
              <a:t>GOWSIGA.S(927623BEC061)</a:t>
            </a:r>
            <a:r>
              <a:rPr lang="en-US" altLang="en-GB" sz="2400" dirty="0" smtClean="0">
                <a:latin typeface="Times New Roman" pitchFamily="18" charset="0"/>
                <a:cs typeface="Times New Roman" pitchFamily="18" charset="0"/>
              </a:rPr>
              <a:t>                               </a:t>
            </a:r>
            <a:endParaRPr lang="en-US" altLang="en-GB" sz="2400" dirty="0">
              <a:latin typeface="Times New Roman" pitchFamily="18" charset="0"/>
              <a:cs typeface="Times New Roman" pitchFamily="18" charset="0"/>
            </a:endParaRPr>
          </a:p>
          <a:p>
            <a:pPr marL="0" indent="0">
              <a:buNone/>
            </a:pPr>
            <a:endParaRPr lang="en-US" altLang="en-GB" sz="2400" dirty="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GB" sz="3600" b="1" dirty="0">
                <a:latin typeface="Times New Roman" panose="02020603050405020304" charset="0"/>
                <a:cs typeface="Times New Roman" panose="02020603050405020304" charset="0"/>
              </a:rPr>
              <a:t>OBJECTIVE</a:t>
            </a:r>
          </a:p>
        </p:txBody>
      </p:sp>
      <p:sp>
        <p:nvSpPr>
          <p:cNvPr id="3" name="Content Placeholder 2"/>
          <p:cNvSpPr>
            <a:spLocks noGrp="1"/>
          </p:cNvSpPr>
          <p:nvPr>
            <p:ph idx="1"/>
          </p:nvPr>
        </p:nvSpPr>
        <p:spPr/>
        <p:txBody>
          <a:bodyPr>
            <a:normAutofit/>
          </a:bodyPr>
          <a:lstStyle/>
          <a:p>
            <a:pPr marL="0" indent="0" algn="just">
              <a:lnSpc>
                <a:spcPct val="150000"/>
              </a:lnSpc>
              <a:buNone/>
            </a:pPr>
            <a:r>
              <a:rPr lang="en-US" altLang="en-US" sz="2000" dirty="0">
                <a:latin typeface="Times New Roman" pitchFamily="18" charset="0"/>
                <a:cs typeface="Times New Roman" pitchFamily="18" charset="0"/>
              </a:rPr>
              <a:t>	The goal of this project is to develop and prototype a smart Bike Anti-Theft Alert System employing a microcontroller (</a:t>
            </a:r>
            <a:r>
              <a:rPr lang="en-US" altLang="en-US" sz="2000" dirty="0" err="1">
                <a:latin typeface="Times New Roman" pitchFamily="18" charset="0"/>
                <a:cs typeface="Times New Roman" pitchFamily="18" charset="0"/>
              </a:rPr>
              <a:t>NodeMCU</a:t>
            </a:r>
            <a:r>
              <a:rPr lang="en-US" altLang="en-US" sz="2000" dirty="0">
                <a:latin typeface="Times New Roman" pitchFamily="18" charset="0"/>
                <a:cs typeface="Times New Roman" pitchFamily="18" charset="0"/>
              </a:rPr>
              <a:t>), GPS, relay module, and IoT technology. </a:t>
            </a:r>
          </a:p>
          <a:p>
            <a:pPr marL="0" indent="0" algn="just">
              <a:lnSpc>
                <a:spcPct val="150000"/>
              </a:lnSpc>
              <a:buNone/>
            </a:pPr>
            <a:r>
              <a:rPr lang="en-US" altLang="en-US" sz="2000" dirty="0">
                <a:latin typeface="Times New Roman" pitchFamily="18" charset="0"/>
                <a:cs typeface="Times New Roman" pitchFamily="18" charset="0"/>
              </a:rPr>
              <a:t>THE SYSTEM SHOULD:</a:t>
            </a:r>
          </a:p>
          <a:p>
            <a:pPr marL="0" indent="0" algn="just">
              <a:lnSpc>
                <a:spcPct val="150000"/>
              </a:lnSpc>
              <a:buFont typeface="Arial" pitchFamily="34" charset="0"/>
              <a:buChar char="•"/>
            </a:pPr>
            <a:r>
              <a:rPr lang="en-US" altLang="en-US" sz="2000" dirty="0">
                <a:latin typeface="Times New Roman" pitchFamily="18" charset="0"/>
                <a:cs typeface="Times New Roman" pitchFamily="18" charset="0"/>
              </a:rPr>
              <a:t>Track the location of the bike with a GPS module.</a:t>
            </a:r>
          </a:p>
          <a:p>
            <a:pPr marL="0" indent="0" algn="just">
              <a:lnSpc>
                <a:spcPct val="150000"/>
              </a:lnSpc>
              <a:buFont typeface="Arial" pitchFamily="34" charset="0"/>
              <a:buChar char="•"/>
            </a:pPr>
            <a:r>
              <a:rPr lang="en-US" altLang="en-US" sz="2000" dirty="0">
                <a:latin typeface="Times New Roman" pitchFamily="18" charset="0"/>
                <a:cs typeface="Times New Roman" pitchFamily="18" charset="0"/>
              </a:rPr>
              <a:t>Trigger real-time alert messages to the user through the </a:t>
            </a:r>
            <a:r>
              <a:rPr lang="en-US" altLang="en-US" sz="2000" dirty="0" err="1">
                <a:latin typeface="Times New Roman" pitchFamily="18" charset="0"/>
                <a:cs typeface="Times New Roman" pitchFamily="18" charset="0"/>
              </a:rPr>
              <a:t>Blynk</a:t>
            </a:r>
            <a:r>
              <a:rPr lang="en-US" altLang="en-US" sz="2000" dirty="0">
                <a:latin typeface="Times New Roman" pitchFamily="18" charset="0"/>
                <a:cs typeface="Times New Roman" pitchFamily="18" charset="0"/>
              </a:rPr>
              <a:t> </a:t>
            </a:r>
            <a:r>
              <a:rPr lang="en-US" altLang="en-US" sz="2000" dirty="0" err="1">
                <a:latin typeface="Times New Roman" pitchFamily="18" charset="0"/>
                <a:cs typeface="Times New Roman" pitchFamily="18" charset="0"/>
              </a:rPr>
              <a:t>IoT</a:t>
            </a:r>
            <a:r>
              <a:rPr lang="en-US" altLang="en-US" sz="2000" dirty="0">
                <a:latin typeface="Times New Roman" pitchFamily="18" charset="0"/>
                <a:cs typeface="Times New Roman" pitchFamily="18" charset="0"/>
              </a:rPr>
              <a:t> app if there is any unauthorized movement or tampering.</a:t>
            </a:r>
          </a:p>
          <a:p>
            <a:pPr marL="0" indent="0" algn="just">
              <a:lnSpc>
                <a:spcPct val="150000"/>
              </a:lnSpc>
              <a:buFont typeface="Arial" pitchFamily="34" charset="0"/>
              <a:buChar char="•"/>
            </a:pPr>
            <a:r>
              <a:rPr lang="en-US" altLang="en-US" sz="2000" dirty="0">
                <a:latin typeface="Times New Roman" pitchFamily="18" charset="0"/>
                <a:cs typeface="Times New Roman" pitchFamily="18" charset="0"/>
              </a:rPr>
              <a:t>Disable the ignition system remotely using a relay module operated via the app.</a:t>
            </a:r>
          </a:p>
          <a:p>
            <a:pPr marL="0" indent="0" algn="just">
              <a:lnSpc>
                <a:spcPct val="150000"/>
              </a:lnSpc>
              <a:buFont typeface="Arial" pitchFamily="34" charset="0"/>
              <a:buChar char="•"/>
            </a:pPr>
            <a:r>
              <a:rPr lang="en-US" altLang="en-US" sz="2000" dirty="0">
                <a:latin typeface="Times New Roman" pitchFamily="18" charset="0"/>
                <a:cs typeface="Times New Roman" pitchFamily="18" charset="0"/>
              </a:rPr>
              <a:t>Run on a portable power source, thus being ideal for use in bikes.</a:t>
            </a:r>
          </a:p>
          <a:p>
            <a:pPr marL="0" indent="457200" algn="just">
              <a:lnSpc>
                <a:spcPct val="150000"/>
              </a:lnSpc>
              <a:buNone/>
            </a:pPr>
            <a:endParaRPr lang="en-US" altLang="en-US" sz="22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055" y="550985"/>
            <a:ext cx="10972800" cy="582613"/>
          </a:xfrm>
        </p:spPr>
        <p:txBody>
          <a:bodyPr/>
          <a:lstStyle/>
          <a:p>
            <a:r>
              <a:rPr lang="en-US" altLang="en-GB" b="1" dirty="0">
                <a:latin typeface="Times New Roman" pitchFamily="18" charset="0"/>
                <a:cs typeface="Times New Roman" pitchFamily="18" charset="0"/>
              </a:rPr>
              <a:t>                  PROBLEM STATEMENT</a:t>
            </a:r>
            <a:endParaRPr lang="en-US" dirty="0"/>
          </a:p>
        </p:txBody>
      </p:sp>
      <p:sp>
        <p:nvSpPr>
          <p:cNvPr id="3" name="Content Placeholder 2"/>
          <p:cNvSpPr>
            <a:spLocks noGrp="1"/>
          </p:cNvSpPr>
          <p:nvPr>
            <p:ph idx="1"/>
          </p:nvPr>
        </p:nvSpPr>
        <p:spPr>
          <a:xfrm>
            <a:off x="504092" y="1719873"/>
            <a:ext cx="10972800" cy="3713773"/>
          </a:xfrm>
        </p:spPr>
        <p:txBody>
          <a:bodyPr/>
          <a:lstStyle/>
          <a:p>
            <a:pPr marL="0" indent="0" algn="just">
              <a:lnSpc>
                <a:spcPct val="150000"/>
              </a:lnSpc>
              <a:buNone/>
            </a:pPr>
            <a:r>
              <a:rPr lang="en-US" altLang="en-US" sz="2000" dirty="0">
                <a:latin typeface="Times New Roman" panose="02020603050405020304" pitchFamily="18" charset="0"/>
                <a:cs typeface="Times New Roman" panose="02020603050405020304" pitchFamily="18" charset="0"/>
              </a:rPr>
              <a:t>	Motorbike theft is a rising issue in urban and rural settings. Conventional locking systems are frequently not effective in deterring theft, and the owners usually do not have access to live data concerning their bike's security status. A cost-efficient, intelligent anti-theft system is needed that not only immobilizes the vehicle remotely but also locates it and sends real-time alerts to the owner through </a:t>
            </a:r>
            <a:r>
              <a:rPr lang="en-US" altLang="en-US" sz="2000" dirty="0" err="1">
                <a:latin typeface="Times New Roman" panose="02020603050405020304" pitchFamily="18" charset="0"/>
                <a:cs typeface="Times New Roman" panose="02020603050405020304" pitchFamily="18" charset="0"/>
              </a:rPr>
              <a:t>smartphone</a:t>
            </a:r>
            <a:r>
              <a:rPr lang="en-US" altLang="en-US" sz="2000" dirty="0">
                <a:latin typeface="Times New Roman" panose="02020603050405020304" pitchFamily="18" charset="0"/>
                <a:cs typeface="Times New Roman" panose="02020603050405020304" pitchFamily="18" charset="0"/>
              </a:rPr>
              <a:t>.</a:t>
            </a:r>
            <a:endParaRPr lang="en-GB"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latin typeface="Times New Roman" panose="02020603050405020304" charset="0"/>
                <a:cs typeface="Times New Roman" panose="02020603050405020304" charset="0"/>
              </a:rPr>
              <a:t>LITERATURE SURVEY</a:t>
            </a:r>
          </a:p>
        </p:txBody>
      </p:sp>
      <p:sp>
        <p:nvSpPr>
          <p:cNvPr id="4" name="Content Placeholder 2"/>
          <p:cNvSpPr>
            <a:spLocks noGrp="1"/>
          </p:cNvSpPr>
          <p:nvPr>
            <p:ph idx="1"/>
          </p:nvPr>
        </p:nvSpPr>
        <p:spPr>
          <a:xfrm>
            <a:off x="669925" y="936625"/>
            <a:ext cx="10515600" cy="4351338"/>
          </a:xfrm>
        </p:spPr>
        <p:txBody>
          <a:bodyPr>
            <a:normAutofit fontScale="25000" lnSpcReduction="20000"/>
          </a:bodyPr>
          <a:lstStyle/>
          <a:p>
            <a:pPr marL="0" indent="0" algn="just">
              <a:lnSpc>
                <a:spcPct val="170000"/>
              </a:lnSpc>
              <a:buNone/>
            </a:pPr>
            <a:r>
              <a:rPr lang="en-US" altLang="en-US" sz="8000" dirty="0">
                <a:latin typeface="Times New Roman" pitchFamily="18" charset="0"/>
                <a:cs typeface="Times New Roman" pitchFamily="18" charset="0"/>
              </a:rPr>
              <a:t>1.Smart Vehicle Anti-Theft System Using GSM and GPS" – International Journal of Engineering Research and Technology (IJERT), 2017</a:t>
            </a:r>
          </a:p>
          <a:p>
            <a:pPr marL="0" indent="0" algn="just">
              <a:lnSpc>
                <a:spcPct val="170000"/>
              </a:lnSpc>
              <a:buNone/>
            </a:pPr>
            <a:r>
              <a:rPr lang="en-US" altLang="en-US" sz="8000" dirty="0">
                <a:latin typeface="Times New Roman" pitchFamily="18" charset="0"/>
                <a:cs typeface="Times New Roman" pitchFamily="18" charset="0"/>
              </a:rPr>
              <a:t>LIMITATION: Does not provide any mobile application or real-time app notification support. Control only over SMS-based commands.</a:t>
            </a:r>
          </a:p>
          <a:p>
            <a:pPr marL="0" indent="0" algn="just">
              <a:lnSpc>
                <a:spcPct val="170000"/>
              </a:lnSpc>
              <a:buNone/>
            </a:pPr>
            <a:r>
              <a:rPr lang="en-US" altLang="en-US" sz="8000" dirty="0">
                <a:latin typeface="Times New Roman" pitchFamily="18" charset="0"/>
                <a:cs typeface="Times New Roman" pitchFamily="18" charset="0"/>
              </a:rPr>
              <a:t>2. "Design and Implementation of Vehicle Tracking System Using GPS/GSM/GPRS Technology" – IEEE, 2015</a:t>
            </a:r>
          </a:p>
          <a:p>
            <a:pPr marL="0" indent="0" algn="just">
              <a:lnSpc>
                <a:spcPct val="170000"/>
              </a:lnSpc>
              <a:buNone/>
            </a:pPr>
            <a:r>
              <a:rPr lang="en-US" altLang="en-US" sz="8000" dirty="0">
                <a:latin typeface="Times New Roman" pitchFamily="18" charset="0"/>
                <a:cs typeface="Times New Roman" pitchFamily="18" charset="0"/>
              </a:rPr>
              <a:t>OVERVIEW: Suggested a GPS vehicle tracking system combined with GSM for communications.</a:t>
            </a:r>
          </a:p>
          <a:p>
            <a:pPr marL="0" indent="0" algn="just">
              <a:lnSpc>
                <a:spcPct val="170000"/>
              </a:lnSpc>
              <a:buNone/>
            </a:pPr>
            <a:r>
              <a:rPr lang="en-US" altLang="en-US" sz="8000" dirty="0">
                <a:latin typeface="Times New Roman" pitchFamily="18" charset="0"/>
                <a:cs typeface="Times New Roman" pitchFamily="18" charset="0"/>
              </a:rPr>
              <a:t>LIMITATION: Tracking passive; no active theft deterrence features such as remote immobilization or notifications via smartphone applications.</a:t>
            </a:r>
          </a:p>
          <a:p>
            <a:pPr marL="0" indent="0" algn="just">
              <a:lnSpc>
                <a:spcPct val="170000"/>
              </a:lnSpc>
              <a:buNone/>
            </a:pPr>
            <a:endParaRPr lang="en-US" altLang="en-US" sz="2400" dirty="0">
              <a:latin typeface="Times New Roman" pitchFamily="18" charset="0"/>
              <a:cs typeface="Times New Roman" pitchFamily="18" charset="0"/>
            </a:endParaRPr>
          </a:p>
          <a:p>
            <a:pPr algn="just">
              <a:lnSpc>
                <a:spcPct val="170000"/>
              </a:lnSpc>
            </a:pPr>
            <a:endParaRPr lang="en-GB" altLang="en-US" sz="24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GB" sz="3600" b="1" dirty="0">
                <a:latin typeface="Times New Roman" panose="02020603050405020304" charset="0"/>
                <a:cs typeface="Times New Roman" panose="02020603050405020304" charset="0"/>
              </a:rPr>
              <a:t>PROBLEM ANALYSIS</a:t>
            </a:r>
          </a:p>
        </p:txBody>
      </p:sp>
      <p:sp>
        <p:nvSpPr>
          <p:cNvPr id="3" name="Content Placeholder 2"/>
          <p:cNvSpPr>
            <a:spLocks noGrp="1"/>
          </p:cNvSpPr>
          <p:nvPr>
            <p:ph idx="1"/>
          </p:nvPr>
        </p:nvSpPr>
        <p:spPr>
          <a:xfrm>
            <a:off x="609600" y="694592"/>
            <a:ext cx="10972800" cy="5521382"/>
          </a:xfrm>
        </p:spPr>
        <p:txBody>
          <a:bodyPr>
            <a:noAutofit/>
          </a:bodyPr>
          <a:lstStyle/>
          <a:p>
            <a:pPr marL="0" indent="0" algn="just">
              <a:lnSpc>
                <a:spcPct val="150000"/>
              </a:lnSpc>
              <a:buNone/>
            </a:pPr>
            <a:r>
              <a:rPr lang="en-US" altLang="en-US" sz="1800" b="1" dirty="0">
                <a:latin typeface="Times New Roman" panose="02020603050405020304" pitchFamily="18" charset="0"/>
                <a:cs typeface="Times New Roman" panose="02020603050405020304" pitchFamily="18" charset="0"/>
              </a:rPr>
              <a:t>1.No Real-Time Alerts:</a:t>
            </a:r>
          </a:p>
          <a:p>
            <a:pPr marL="0" indent="0" algn="just">
              <a:lnSpc>
                <a:spcPct val="150000"/>
              </a:lnSpc>
              <a:buNone/>
            </a:pPr>
            <a:r>
              <a:rPr lang="en-US" altLang="en-US" sz="1800" dirty="0">
                <a:latin typeface="Times New Roman" panose="02020603050405020304" pitchFamily="18" charset="0"/>
                <a:cs typeface="Times New Roman" panose="02020603050405020304" pitchFamily="18" charset="0"/>
              </a:rPr>
              <a:t>	Typical systems are not able to alert the user in real time when stealing is </a:t>
            </a:r>
            <a:r>
              <a:rPr lang="en-US" altLang="en-US" sz="1800" dirty="0" err="1">
                <a:latin typeface="Times New Roman" panose="02020603050405020304" pitchFamily="18" charset="0"/>
                <a:cs typeface="Times New Roman" panose="02020603050405020304" pitchFamily="18" charset="0"/>
              </a:rPr>
              <a:t>happening.Before</a:t>
            </a:r>
            <a:r>
              <a:rPr lang="en-US" altLang="en-US" sz="1800" dirty="0">
                <a:latin typeface="Times New Roman" panose="02020603050405020304" pitchFamily="18" charset="0"/>
                <a:cs typeface="Times New Roman" panose="02020603050405020304" pitchFamily="18" charset="0"/>
              </a:rPr>
              <a:t> the owner realizes it, the bike can be already relocated or stolen.</a:t>
            </a:r>
          </a:p>
          <a:p>
            <a:pPr marL="0" indent="0" algn="just">
              <a:lnSpc>
                <a:spcPct val="150000"/>
              </a:lnSpc>
              <a:buNone/>
            </a:pPr>
            <a:r>
              <a:rPr lang="en-US" altLang="en-US" sz="1800" b="1" dirty="0">
                <a:latin typeface="Times New Roman" panose="02020603050405020304" pitchFamily="18" charset="0"/>
                <a:cs typeface="Times New Roman" panose="02020603050405020304" pitchFamily="18" charset="0"/>
              </a:rPr>
              <a:t>2.No Remote Control or Action:</a:t>
            </a:r>
          </a:p>
          <a:p>
            <a:pPr marL="0" indent="0" algn="just">
              <a:lnSpc>
                <a:spcPct val="150000"/>
              </a:lnSpc>
              <a:buNone/>
            </a:pPr>
            <a:r>
              <a:rPr lang="en-US" altLang="en-US" sz="1800" dirty="0">
                <a:latin typeface="Times New Roman" panose="02020603050405020304" pitchFamily="18" charset="0"/>
                <a:cs typeface="Times New Roman" panose="02020603050405020304" pitchFamily="18" charset="0"/>
              </a:rPr>
              <a:t>	There is no means of reacting in real-time (e.g., remotely stopping the bike).There is a requirement for a remote ignition control or immobilizer.</a:t>
            </a:r>
          </a:p>
          <a:p>
            <a:pPr marL="0" indent="0" algn="just">
              <a:lnSpc>
                <a:spcPct val="150000"/>
              </a:lnSpc>
              <a:buNone/>
            </a:pPr>
            <a:r>
              <a:rPr lang="en-US" altLang="en-US" sz="1800" b="1" dirty="0">
                <a:latin typeface="Times New Roman" panose="02020603050405020304" pitchFamily="18" charset="0"/>
                <a:cs typeface="Times New Roman" panose="02020603050405020304" pitchFamily="18" charset="0"/>
              </a:rPr>
              <a:t>3.No Location Tracking:</a:t>
            </a:r>
          </a:p>
          <a:p>
            <a:pPr marL="0" indent="0" algn="just">
              <a:lnSpc>
                <a:spcPct val="150000"/>
              </a:lnSpc>
              <a:buNone/>
            </a:pPr>
            <a:r>
              <a:rPr lang="en-US" altLang="en-US" sz="1800" dirty="0">
                <a:latin typeface="Times New Roman" panose="02020603050405020304" pitchFamily="18" charset="0"/>
                <a:cs typeface="Times New Roman" panose="02020603050405020304" pitchFamily="18" charset="0"/>
              </a:rPr>
              <a:t>	After a bike is stolen, recovery is not easy without a GPS </a:t>
            </a:r>
            <a:r>
              <a:rPr lang="en-US" altLang="en-US" sz="1800" dirty="0" err="1">
                <a:latin typeface="Times New Roman" panose="02020603050405020304" pitchFamily="18" charset="0"/>
                <a:cs typeface="Times New Roman" panose="02020603050405020304" pitchFamily="18" charset="0"/>
              </a:rPr>
              <a:t>tracker.Owners</a:t>
            </a:r>
            <a:r>
              <a:rPr lang="en-US" altLang="en-US" sz="1800" dirty="0">
                <a:latin typeface="Times New Roman" panose="02020603050405020304" pitchFamily="18" charset="0"/>
                <a:cs typeface="Times New Roman" panose="02020603050405020304" pitchFamily="18" charset="0"/>
              </a:rPr>
              <a:t> have to depend on police or CCTV, which is slow and unreliable.</a:t>
            </a:r>
          </a:p>
          <a:p>
            <a:pPr marL="0" indent="0" algn="just">
              <a:lnSpc>
                <a:spcPct val="150000"/>
              </a:lnSpc>
              <a:buNone/>
            </a:pPr>
            <a:r>
              <a:rPr lang="en-US" altLang="en-US" sz="1800" b="1" dirty="0">
                <a:latin typeface="Times New Roman" panose="02020603050405020304" pitchFamily="18" charset="0"/>
                <a:cs typeface="Times New Roman" panose="02020603050405020304" pitchFamily="18" charset="0"/>
              </a:rPr>
              <a:t>4.Relying on GSM (SMS-based) Communication:</a:t>
            </a:r>
          </a:p>
          <a:p>
            <a:pPr marL="0" indent="0" algn="just">
              <a:lnSpc>
                <a:spcPct val="150000"/>
              </a:lnSpc>
              <a:buNone/>
            </a:pPr>
            <a:r>
              <a:rPr lang="en-US" altLang="en-US" sz="1800" b="1" dirty="0">
                <a:latin typeface="Times New Roman" panose="02020603050405020304" pitchFamily="18" charset="0"/>
                <a:cs typeface="Times New Roman" panose="02020603050405020304" pitchFamily="18" charset="0"/>
              </a:rPr>
              <a:t>       </a:t>
            </a:r>
            <a:r>
              <a:rPr lang="en-US" altLang="en-US" sz="1800" dirty="0">
                <a:latin typeface="Times New Roman" panose="02020603050405020304" pitchFamily="18" charset="0"/>
                <a:cs typeface="Times New Roman" panose="02020603050405020304" pitchFamily="18" charset="0"/>
              </a:rPr>
              <a:t>Most of the current systems are based on SMS alerts over GSM, which is delayed and less reliable compared to </a:t>
            </a:r>
            <a:r>
              <a:rPr lang="en-US" altLang="en-US" sz="1800" dirty="0" err="1">
                <a:latin typeface="Times New Roman" panose="02020603050405020304" pitchFamily="18" charset="0"/>
                <a:cs typeface="Times New Roman" panose="02020603050405020304" pitchFamily="18" charset="0"/>
              </a:rPr>
              <a:t>IoT</a:t>
            </a:r>
            <a:r>
              <a:rPr lang="en-US" altLang="en-US" sz="1800" dirty="0">
                <a:latin typeface="Times New Roman" panose="02020603050405020304" pitchFamily="18" charset="0"/>
                <a:cs typeface="Times New Roman" panose="02020603050405020304" pitchFamily="18" charset="0"/>
              </a:rPr>
              <a:t>-based solutions over Wi-Fi/mobile data.</a:t>
            </a:r>
            <a:endParaRPr lang="en-GB" altLang="en-US" sz="1800" dirty="0">
              <a:latin typeface="Times New Roman" panose="02020603050405020304" pitchFamily="18" charset="0"/>
              <a:cs typeface="Times New Roman" panose="02020603050405020304" pitchFamily="18" charset="0"/>
            </a:endParaRPr>
          </a:p>
          <a:p>
            <a:pPr algn="just">
              <a:lnSpc>
                <a:spcPct val="150000"/>
              </a:lnSpc>
            </a:pPr>
            <a:endParaRPr lang="en-US" altLang="en-US" sz="1800" dirty="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GB" sz="3600" b="1" dirty="0">
                <a:latin typeface="Times New Roman" panose="02020603050405020304" charset="0"/>
                <a:cs typeface="Times New Roman" panose="02020603050405020304" charset="0"/>
              </a:rPr>
              <a:t>SOLUTION</a:t>
            </a:r>
          </a:p>
        </p:txBody>
      </p:sp>
      <p:sp>
        <p:nvSpPr>
          <p:cNvPr id="3" name="Content Placeholder 2"/>
          <p:cNvSpPr>
            <a:spLocks noGrp="1"/>
          </p:cNvSpPr>
          <p:nvPr>
            <p:ph idx="1"/>
          </p:nvPr>
        </p:nvSpPr>
        <p:spPr/>
        <p:txBody>
          <a:bodyPr>
            <a:normAutofit/>
          </a:bodyPr>
          <a:lstStyle/>
          <a:p>
            <a:pPr marL="0" indent="457200" algn="just">
              <a:lnSpc>
                <a:spcPct val="150000"/>
              </a:lnSpc>
              <a:buNone/>
            </a:pPr>
            <a:r>
              <a:rPr lang="en-US" sz="2000" dirty="0">
                <a:latin typeface="Times New Roman" pitchFamily="18" charset="0"/>
                <a:cs typeface="Times New Roman" pitchFamily="18" charset="0"/>
              </a:rPr>
              <a:t>The proposed motorbike anti-theft system is a cost-effective and intelligent solution designed to enhance bike security. It uses a microcontroller integrated with sensors to detect unauthorized movement, a GPS module to track real-time location, and a GSM or Wi-Fi module to send instant alerts to the owner's </a:t>
            </a:r>
            <a:r>
              <a:rPr lang="en-US" sz="2000" dirty="0" err="1">
                <a:latin typeface="Times New Roman" pitchFamily="18" charset="0"/>
                <a:cs typeface="Times New Roman" pitchFamily="18" charset="0"/>
              </a:rPr>
              <a:t>smartphone</a:t>
            </a:r>
            <a:r>
              <a:rPr lang="en-US" sz="2000" dirty="0">
                <a:latin typeface="Times New Roman" pitchFamily="18" charset="0"/>
                <a:cs typeface="Times New Roman" pitchFamily="18" charset="0"/>
              </a:rPr>
              <a:t>. The system allows remote immobilization of the bike through a relay, preventing theft. With continuous monitoring and real-time notifications via a mobile app, this solution provides reliable protection against motorbike theft in both urban and rural areas.</a:t>
            </a:r>
          </a:p>
          <a:p>
            <a:pPr marL="0" indent="457200" algn="just">
              <a:lnSpc>
                <a:spcPct val="150000"/>
              </a:lnSpc>
              <a:buNone/>
            </a:pPr>
            <a:endParaRPr lang="en-GB" altLang="en-US" sz="2200" dirty="0">
              <a:latin typeface="Times New Roman" panose="02020603050405020304" charset="0"/>
              <a:cs typeface="Times New Roman" panose="020206030504050203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a:latin typeface="Times New Roman" panose="02020603050405020304" charset="0"/>
                <a:cs typeface="Times New Roman" panose="02020603050405020304" charset="0"/>
              </a:rPr>
              <a:t>TECHNOLOGY ADOPTED</a:t>
            </a:r>
          </a:p>
        </p:txBody>
      </p:sp>
      <p:sp>
        <p:nvSpPr>
          <p:cNvPr id="3" name="Content Placeholder 2"/>
          <p:cNvSpPr>
            <a:spLocks noGrp="1"/>
          </p:cNvSpPr>
          <p:nvPr>
            <p:ph idx="1"/>
          </p:nvPr>
        </p:nvSpPr>
        <p:spPr>
          <a:xfrm>
            <a:off x="609600" y="1207725"/>
            <a:ext cx="10972800" cy="4813695"/>
          </a:xfrm>
        </p:spPr>
        <p:txBody>
          <a:bodyPr/>
          <a:lstStyle/>
          <a:p>
            <a:pPr marL="0" indent="0" algn="just">
              <a:buNone/>
            </a:pPr>
            <a:r>
              <a:rPr lang="en-US" sz="2000" b="1" dirty="0">
                <a:latin typeface="Times New Roman" panose="02020603050405020304" pitchFamily="18" charset="0"/>
                <a:cs typeface="Times New Roman" panose="02020603050405020304" pitchFamily="18" charset="0"/>
              </a:rPr>
              <a:t>1.Microcontroller: </a:t>
            </a:r>
            <a:r>
              <a:rPr lang="en-US" sz="2000" b="1" dirty="0" err="1">
                <a:latin typeface="Times New Roman" panose="02020603050405020304" pitchFamily="18" charset="0"/>
                <a:cs typeface="Times New Roman" panose="02020603050405020304" pitchFamily="18" charset="0"/>
              </a:rPr>
              <a:t>NodeMCU</a:t>
            </a:r>
            <a:r>
              <a:rPr lang="en-US" sz="2000" b="1" dirty="0">
                <a:latin typeface="Times New Roman" panose="02020603050405020304" pitchFamily="18" charset="0"/>
                <a:cs typeface="Times New Roman" panose="02020603050405020304" pitchFamily="18" charset="0"/>
              </a:rPr>
              <a:t> (ESP8266/ESP32):</a:t>
            </a:r>
          </a:p>
          <a:p>
            <a:pPr marL="0" indent="0" algn="just">
              <a:buNone/>
            </a:pPr>
            <a:r>
              <a:rPr lang="en-US" sz="2000" dirty="0">
                <a:latin typeface="Times New Roman" panose="02020603050405020304" pitchFamily="18" charset="0"/>
                <a:cs typeface="Times New Roman" panose="02020603050405020304" pitchFamily="18" charset="0"/>
              </a:rPr>
              <a:t>	Integrated Wi-Fi supports real-time communication with the </a:t>
            </a:r>
            <a:r>
              <a:rPr lang="en-US" sz="2000" dirty="0" err="1">
                <a:latin typeface="Times New Roman" panose="02020603050405020304" pitchFamily="18" charset="0"/>
                <a:cs typeface="Times New Roman" panose="02020603050405020304" pitchFamily="18" charset="0"/>
              </a:rPr>
              <a:t>Blynk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cloud.Interfaces</a:t>
            </a:r>
            <a:r>
              <a:rPr lang="en-US" sz="2000" dirty="0">
                <a:latin typeface="Times New Roman" panose="02020603050405020304" pitchFamily="18" charset="0"/>
                <a:cs typeface="Times New Roman" panose="02020603050405020304" pitchFamily="18" charset="0"/>
              </a:rPr>
              <a:t> with relay modules, GPS, and sensors.</a:t>
            </a:r>
          </a:p>
          <a:p>
            <a:pPr marL="0" indent="0" algn="just">
              <a:buNone/>
            </a:pPr>
            <a:r>
              <a:rPr lang="en-US" sz="2000" b="1" dirty="0">
                <a:latin typeface="Times New Roman" panose="02020603050405020304" pitchFamily="18" charset="0"/>
                <a:cs typeface="Times New Roman" panose="02020603050405020304" pitchFamily="18" charset="0"/>
              </a:rPr>
              <a:t>2. </a:t>
            </a:r>
            <a:r>
              <a:rPr lang="en-US" sz="2000" b="1" dirty="0" err="1">
                <a:latin typeface="Times New Roman" panose="02020603050405020304" pitchFamily="18" charset="0"/>
                <a:cs typeface="Times New Roman" panose="02020603050405020304" pitchFamily="18" charset="0"/>
              </a:rPr>
              <a:t>IoT</a:t>
            </a:r>
            <a:r>
              <a:rPr lang="en-US" sz="2000" b="1" dirty="0">
                <a:latin typeface="Times New Roman" panose="02020603050405020304" pitchFamily="18" charset="0"/>
                <a:cs typeface="Times New Roman" panose="02020603050405020304" pitchFamily="18" charset="0"/>
              </a:rPr>
              <a:t> Platform: </a:t>
            </a:r>
            <a:r>
              <a:rPr lang="en-US" sz="2000" b="1" dirty="0" err="1">
                <a:latin typeface="Times New Roman" panose="02020603050405020304" pitchFamily="18" charset="0"/>
                <a:cs typeface="Times New Roman" panose="02020603050405020304" pitchFamily="18" charset="0"/>
              </a:rPr>
              <a:t>Blynk</a:t>
            </a:r>
            <a:r>
              <a:rPr lang="en-US" sz="2000" b="1" dirty="0">
                <a:latin typeface="Times New Roman" panose="02020603050405020304" pitchFamily="18" charset="0"/>
                <a:cs typeface="Times New Roman" panose="02020603050405020304" pitchFamily="18" charset="0"/>
              </a:rPr>
              <a:t> App:</a:t>
            </a:r>
          </a:p>
          <a:p>
            <a:pPr marL="0" indent="0" algn="just">
              <a:buNone/>
            </a:pPr>
            <a:r>
              <a:rPr lang="en-US" sz="2000" dirty="0">
                <a:latin typeface="Times New Roman" panose="02020603050405020304" pitchFamily="18" charset="0"/>
                <a:cs typeface="Times New Roman" panose="02020603050405020304" pitchFamily="18" charset="0"/>
              </a:rPr>
              <a:t>	Send notifications to the </a:t>
            </a:r>
            <a:r>
              <a:rPr lang="en-US" sz="2000" dirty="0" err="1">
                <a:latin typeface="Times New Roman" panose="02020603050405020304" pitchFamily="18" charset="0"/>
                <a:cs typeface="Times New Roman" panose="02020603050405020304" pitchFamily="18" charset="0"/>
              </a:rPr>
              <a:t>user.Show</a:t>
            </a:r>
            <a:r>
              <a:rPr lang="en-US" sz="2000" dirty="0">
                <a:latin typeface="Times New Roman" panose="02020603050405020304" pitchFamily="18" charset="0"/>
                <a:cs typeface="Times New Roman" panose="02020603050405020304" pitchFamily="18" charset="0"/>
              </a:rPr>
              <a:t> bike location (via GPS).Control enable/disable relay (remote ignition control).</a:t>
            </a:r>
          </a:p>
          <a:p>
            <a:pPr marL="0" indent="0" algn="just">
              <a:buNone/>
            </a:pPr>
            <a:r>
              <a:rPr lang="en-US" sz="2000" b="1" dirty="0">
                <a:latin typeface="Times New Roman" panose="02020603050405020304" pitchFamily="18" charset="0"/>
                <a:cs typeface="Times New Roman" panose="02020603050405020304" pitchFamily="18" charset="0"/>
              </a:rPr>
              <a:t>3. GPS Module (e.g., NEO-6M):</a:t>
            </a:r>
          </a:p>
          <a:p>
            <a:pPr marL="0" indent="0" algn="just">
              <a:buNone/>
            </a:pPr>
            <a:r>
              <a:rPr lang="en-US" sz="2000" dirty="0">
                <a:latin typeface="Times New Roman" panose="02020603050405020304" pitchFamily="18" charset="0"/>
                <a:cs typeface="Times New Roman" panose="02020603050405020304" pitchFamily="18" charset="0"/>
              </a:rPr>
              <a:t>	Offers real-time location tracking of the </a:t>
            </a:r>
            <a:r>
              <a:rPr lang="en-US" sz="2000" dirty="0" err="1">
                <a:latin typeface="Times New Roman" panose="02020603050405020304" pitchFamily="18" charset="0"/>
                <a:cs typeface="Times New Roman" panose="02020603050405020304" pitchFamily="18" charset="0"/>
              </a:rPr>
              <a:t>bike.Transmits</a:t>
            </a:r>
            <a:r>
              <a:rPr lang="en-US" sz="2000" dirty="0">
                <a:latin typeface="Times New Roman" panose="02020603050405020304" pitchFamily="18" charset="0"/>
                <a:cs typeface="Times New Roman" panose="02020603050405020304" pitchFamily="18" charset="0"/>
              </a:rPr>
              <a:t> latitude and longitude coordinates to the </a:t>
            </a:r>
            <a:r>
              <a:rPr lang="en-US" sz="2000" dirty="0" err="1">
                <a:latin typeface="Times New Roman" panose="02020603050405020304" pitchFamily="18" charset="0"/>
                <a:cs typeface="Times New Roman" panose="02020603050405020304" pitchFamily="18" charset="0"/>
              </a:rPr>
              <a:t>NodeMCU.Location</a:t>
            </a:r>
            <a:r>
              <a:rPr lang="en-US" sz="2000" dirty="0">
                <a:latin typeface="Times New Roman" panose="02020603050405020304" pitchFamily="18" charset="0"/>
                <a:cs typeface="Times New Roman" panose="02020603050405020304" pitchFamily="18" charset="0"/>
              </a:rPr>
              <a:t> is shown on the </a:t>
            </a:r>
            <a:r>
              <a:rPr lang="en-US" sz="2000" dirty="0" err="1">
                <a:latin typeface="Times New Roman" panose="02020603050405020304" pitchFamily="18" charset="0"/>
                <a:cs typeface="Times New Roman" panose="02020603050405020304" pitchFamily="18" charset="0"/>
              </a:rPr>
              <a:t>Blynk</a:t>
            </a:r>
            <a:r>
              <a:rPr lang="en-US" sz="2000" dirty="0">
                <a:latin typeface="Times New Roman" panose="02020603050405020304" pitchFamily="18" charset="0"/>
                <a:cs typeface="Times New Roman" panose="02020603050405020304" pitchFamily="18" charset="0"/>
              </a:rPr>
              <a:t> app or utilized to locate the bike in case of theft.</a:t>
            </a:r>
          </a:p>
          <a:p>
            <a:pPr marL="0" indent="0" algn="just">
              <a:buNone/>
            </a:pPr>
            <a:r>
              <a:rPr lang="en-US" sz="2000" b="1" dirty="0">
                <a:latin typeface="Times New Roman" panose="02020603050405020304" pitchFamily="18" charset="0"/>
                <a:cs typeface="Times New Roman" panose="02020603050405020304" pitchFamily="18" charset="0"/>
              </a:rPr>
              <a:t>4. Cloud Connectivity:</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Blynk</a:t>
            </a:r>
            <a:r>
              <a:rPr lang="en-US" sz="2000" dirty="0">
                <a:latin typeface="Times New Roman" panose="02020603050405020304" pitchFamily="18" charset="0"/>
                <a:cs typeface="Times New Roman" panose="02020603050405020304" pitchFamily="18" charset="0"/>
              </a:rPr>
              <a:t> Cloud is the connection bridge between </a:t>
            </a:r>
            <a:r>
              <a:rPr lang="en-US" sz="2000" dirty="0" err="1">
                <a:latin typeface="Times New Roman" panose="02020603050405020304" pitchFamily="18" charset="0"/>
                <a:cs typeface="Times New Roman" panose="02020603050405020304" pitchFamily="18" charset="0"/>
              </a:rPr>
              <a:t>NodeMCU</a:t>
            </a:r>
            <a:r>
              <a:rPr lang="en-US" sz="2000" dirty="0">
                <a:latin typeface="Times New Roman" panose="02020603050405020304" pitchFamily="18" charset="0"/>
                <a:cs typeface="Times New Roman" panose="02020603050405020304" pitchFamily="18" charset="0"/>
              </a:rPr>
              <a:t> and mobile </a:t>
            </a:r>
            <a:r>
              <a:rPr lang="en-US" sz="2000" dirty="0" err="1">
                <a:latin typeface="Times New Roman" panose="02020603050405020304" pitchFamily="18" charset="0"/>
                <a:cs typeface="Times New Roman" panose="02020603050405020304" pitchFamily="18" charset="0"/>
              </a:rPr>
              <a:t>app.Ensures</a:t>
            </a:r>
            <a:r>
              <a:rPr lang="en-US" sz="2000" dirty="0">
                <a:latin typeface="Times New Roman" panose="02020603050405020304" pitchFamily="18" charset="0"/>
                <a:cs typeface="Times New Roman" panose="02020603050405020304" pitchFamily="18" charset="0"/>
              </a:rPr>
              <a:t> secure, fast transfer of data and notifications via Wi-Fi or cellular hotspot.</a:t>
            </a:r>
          </a:p>
          <a:p>
            <a:pPr marL="0" indent="0" algn="just">
              <a:buNone/>
            </a:pPr>
            <a:endParaRPr lang="en-US" sz="2000" dirty="0">
              <a:latin typeface="Times New Roman" panose="02020603050405020304" pitchFamily="18" charset="0"/>
              <a:cs typeface="Times New Roman" panose="02020603050405020304" pitchFamily="18" charset="0"/>
            </a:endParaRPr>
          </a:p>
          <a:p>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en-GB" b="1" dirty="0">
                <a:latin typeface="Times New Roman" panose="02020603050405020304" charset="0"/>
                <a:cs typeface="Times New Roman" panose="02020603050405020304" charset="0"/>
              </a:rPr>
              <a:t>CIRCUIT DIAGRAM</a:t>
            </a:r>
          </a:p>
        </p:txBody>
      </p:sp>
      <p:pic>
        <p:nvPicPr>
          <p:cNvPr id="5" name="Content Placeholder 3">
            <a:extLst>
              <a:ext uri="{FF2B5EF4-FFF2-40B4-BE49-F238E27FC236}">
                <a16:creationId xmlns:a16="http://schemas.microsoft.com/office/drawing/2014/main" xmlns="" id="{C6A301F0-656D-FC60-1CC5-A723E879BDD3}"/>
              </a:ext>
            </a:extLst>
          </p:cNvPr>
          <p:cNvPicPr>
            <a:picLocks noChangeAspect="1"/>
          </p:cNvPicPr>
          <p:nvPr/>
        </p:nvPicPr>
        <p:blipFill>
          <a:blip r:embed="rId2" cstate="print"/>
          <a:stretch>
            <a:fillRect/>
          </a:stretch>
        </p:blipFill>
        <p:spPr>
          <a:xfrm>
            <a:off x="6969760" y="1204546"/>
            <a:ext cx="3643117" cy="4622322"/>
          </a:xfrm>
          <a:prstGeom prst="rect">
            <a:avLst/>
          </a:prstGeom>
          <a:noFill/>
          <a:ln w="9525">
            <a:noFill/>
          </a:ln>
        </p:spPr>
      </p:pic>
      <p:pic>
        <p:nvPicPr>
          <p:cNvPr id="8" name="Content Placeholder 7">
            <a:extLst>
              <a:ext uri="{FF2B5EF4-FFF2-40B4-BE49-F238E27FC236}">
                <a16:creationId xmlns:a16="http://schemas.microsoft.com/office/drawing/2014/main" xmlns="" id="{8660F2BE-004C-6123-E358-3BC14400F4D5}"/>
              </a:ext>
            </a:extLst>
          </p:cNvPr>
          <p:cNvPicPr>
            <a:picLocks noGrp="1" noChangeAspect="1"/>
          </p:cNvPicPr>
          <p:nvPr>
            <p:ph idx="1"/>
          </p:nvPr>
        </p:nvPicPr>
        <p:blipFill>
          <a:blip r:embed="rId3"/>
          <a:stretch>
            <a:fillRect/>
          </a:stretch>
        </p:blipFill>
        <p:spPr>
          <a:xfrm>
            <a:off x="963038" y="1174750"/>
            <a:ext cx="5632315" cy="4953000"/>
          </a:xfrm>
          <a:prstGeom prst="rect">
            <a:avLst/>
          </a:prstGeom>
        </p:spPr>
      </p:pic>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369</Words>
  <Application>Microsoft Office PowerPoint</Application>
  <PresentationFormat>Custom</PresentationFormat>
  <Paragraphs>53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Orange Waves</vt:lpstr>
      <vt:lpstr>DEPARTMENT OF ELECTRONICS AND COMMUNICATION ENGINEERING  Academic Year 2024-2025 (EVEN SEM)</vt:lpstr>
      <vt:lpstr>Slide 2</vt:lpstr>
      <vt:lpstr>OBJECTIVE</vt:lpstr>
      <vt:lpstr>                  PROBLEM STATEMENT</vt:lpstr>
      <vt:lpstr>LITERATURE SURVEY</vt:lpstr>
      <vt:lpstr>PROBLEM ANALYSIS</vt:lpstr>
      <vt:lpstr>SOLUTION</vt:lpstr>
      <vt:lpstr>TECHNOLOGY ADOPTED</vt:lpstr>
      <vt:lpstr>CIRCUIT DIAGRAM</vt:lpstr>
      <vt:lpstr>CONCLUSION</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  Academic Year 2024-2025 (EVEN SEM)</dc:title>
  <dc:creator>ASUS</dc:creator>
  <cp:lastModifiedBy>ASUS</cp:lastModifiedBy>
  <cp:revision>18</cp:revision>
  <dcterms:created xsi:type="dcterms:W3CDTF">2025-01-31T04:50:00Z</dcterms:created>
  <dcterms:modified xsi:type="dcterms:W3CDTF">2025-06-03T07:29:06Z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4DC7D7B3B62F4969B8D8B936D129ADD2_12</vt:lpwstr>
  </property>
  <property fmtid="{D5CDD505-2E9C-101B-9397-08002B2CF9AE}" pid="3" name="KSOProductBuildVer">
    <vt:lpwstr>1033-12.2.0.21179</vt:lpwstr>
  </property>
</Properties>
</file>