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8809" autoAdjust="0"/>
    <p:restoredTop sz="94660"/>
  </p:normalViewPr>
  <p:slideViewPr>
    <p:cSldViewPr snapToGrid="0">
      <p:cViewPr varScale="1">
        <p:scale>
          <a:sx n="82" d="100"/>
          <a:sy n="82" d="100"/>
        </p:scale>
        <p:origin x="-307" y="-91"/>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b="1" dirty="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IN" sz="3200" b="1" dirty="0">
                <a:solidFill>
                  <a:schemeClr val="accent1">
                    <a:lumMod val="75000"/>
                  </a:schemeClr>
                </a:solidFill>
                <a:latin typeface="Arial"/>
                <a:cs typeface="Arial"/>
              </a:rPr>
              <a:t>CYBER SECURITY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R.Gowsika-Jeppiaar</a:t>
            </a:r>
            <a:r>
              <a:rPr lang="en-US" sz="2000" b="1" dirty="0">
                <a:solidFill>
                  <a:schemeClr val="accent1">
                    <a:lumMod val="75000"/>
                  </a:schemeClr>
                </a:solidFill>
                <a:latin typeface="Arial"/>
                <a:cs typeface="Arial"/>
              </a:rPr>
              <a:t> Institute of Technology-</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sz="2000" b="1" dirty="0"/>
              <a:t>Improved Security:</a:t>
            </a:r>
            <a:r>
              <a:rPr lang="en-US" sz="2000" dirty="0"/>
              <a:t> Integration of encryption mechanisms enhances data security, safeguarding sensitive information captured by the </a:t>
            </a:r>
            <a:r>
              <a:rPr lang="en-US" sz="2000" dirty="0" err="1"/>
              <a:t>keylogger</a:t>
            </a:r>
            <a:r>
              <a:rPr lang="en-US" sz="2000" dirty="0"/>
              <a:t>.</a:t>
            </a:r>
          </a:p>
          <a:p>
            <a:r>
              <a:rPr lang="en-US" sz="2000" b="1" dirty="0"/>
              <a:t>Enhanced Monitoring:</a:t>
            </a:r>
            <a:r>
              <a:rPr lang="en-US" sz="2000" dirty="0"/>
              <a:t> Advanced features such as remote monitoring and machine learning integration provide deeper insights into user behavior, facilitating better monitoring and analysis.</a:t>
            </a:r>
          </a:p>
          <a:p>
            <a:r>
              <a:rPr lang="en-US" sz="2000" b="1" dirty="0"/>
              <a:t>Cross-Platform Accessibility:</a:t>
            </a:r>
            <a:r>
              <a:rPr lang="en-US" sz="2000" dirty="0"/>
              <a:t> Ensuring compatibility across different operating systems and devices expands the program's reach, allowing for broader deployment and usage.</a:t>
            </a:r>
          </a:p>
          <a:p>
            <a:r>
              <a:rPr lang="en-US" sz="2000" b="1" dirty="0"/>
              <a:t>Ethical Considerations:</a:t>
            </a:r>
            <a:r>
              <a:rPr lang="en-US" sz="2000" dirty="0"/>
              <a:t> Incorporating prompts and guidelines for ethical use reinforces responsible usage practices and promotes user awareness of privacy concerns.</a:t>
            </a:r>
          </a:p>
          <a:p>
            <a:r>
              <a:rPr lang="en-US" sz="2000" b="1" dirty="0"/>
              <a:t>Community Collaboration:</a:t>
            </a:r>
            <a:r>
              <a:rPr lang="en-US" sz="2000" dirty="0"/>
              <a:t> Encouraging community contributions fosters collaboration and innovation, driving continuous improvement and development of the program.</a:t>
            </a:r>
          </a:p>
          <a:p>
            <a:pPr marL="0" indent="0">
              <a:buNone/>
            </a:pPr>
            <a:endParaRPr lang="en-US" sz="18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Analysis of </a:t>
            </a:r>
            <a:r>
              <a:rPr lang="en-IN" sz="2400" dirty="0" err="1"/>
              <a:t>Keylogger</a:t>
            </a:r>
            <a:r>
              <a:rPr lang="en-IN" sz="2400" dirty="0"/>
              <a:t> Attacks and Countermeasures by </a:t>
            </a:r>
            <a:r>
              <a:rPr lang="en-IN" sz="2400" dirty="0" err="1"/>
              <a:t>Hongliang</a:t>
            </a:r>
            <a:r>
              <a:rPr lang="en-IN" sz="2400" dirty="0"/>
              <a:t> Liu, </a:t>
            </a:r>
            <a:r>
              <a:rPr lang="en-IN" sz="2400" dirty="0" err="1"/>
              <a:t>Ruiying</a:t>
            </a:r>
            <a:r>
              <a:rPr lang="en-IN" sz="2400" dirty="0"/>
              <a:t> Du, and </a:t>
            </a:r>
            <a:r>
              <a:rPr lang="en-IN" sz="2400" dirty="0" err="1"/>
              <a:t>Quansheng</a:t>
            </a:r>
            <a:r>
              <a:rPr lang="en-IN" sz="2400" dirty="0"/>
              <a:t> </a:t>
            </a:r>
            <a:r>
              <a:rPr lang="en-IN" sz="2400" dirty="0" err="1"/>
              <a:t>Zhuang</a:t>
            </a:r>
            <a:r>
              <a:rPr lang="en-IN" sz="2400" dirty="0"/>
              <a:t> https://www.semanticscholar.org/paper/Analysis-of-Keylogger-Attacks-and-Countermeasures-Liu-Du/54c7255bace229c82e4a5fd812ba8dd8829180c1</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269523" y="868680"/>
            <a:ext cx="11029615" cy="4673324"/>
          </a:xfrm>
        </p:spPr>
        <p:txBody>
          <a:bodyPr/>
          <a:lstStyle/>
          <a:p>
            <a:r>
              <a:rPr lang="en-US" sz="2000" dirty="0"/>
              <a:t>Develop a Python </a:t>
            </a:r>
            <a:r>
              <a:rPr lang="en-US" sz="2000" dirty="0" err="1"/>
              <a:t>keylogger</a:t>
            </a:r>
            <a:r>
              <a:rPr lang="en-US" sz="2000" dirty="0"/>
              <a:t> application using </a:t>
            </a:r>
            <a:r>
              <a:rPr lang="en-US" sz="2000" dirty="0" err="1"/>
              <a:t>Tkinter</a:t>
            </a:r>
            <a:r>
              <a:rPr lang="en-US" sz="2000" dirty="0"/>
              <a:t> GUI, recording keyboard inputs as pressed, held, or released. Save recorded keys to both text and JSON files while providing start and stop functionality. Ensure ethical use and compliance with privacy regulations.</a:t>
            </a:r>
          </a:p>
          <a:p>
            <a:endParaRPr lang="en-US" sz="2000" dirty="0"/>
          </a:p>
          <a:p>
            <a:endParaRPr lang="en-US" dirty="0"/>
          </a:p>
          <a:p>
            <a:pPr>
              <a:buNone/>
            </a:pPr>
            <a:br>
              <a:rPr lang="en-US" dirty="0"/>
            </a:b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78515" y="1294027"/>
            <a:ext cx="11613485" cy="5563973"/>
          </a:xfrm>
        </p:spPr>
        <p:txBody>
          <a:bodyPr vert="horz" lIns="91440" tIns="45720" rIns="91440" bIns="45720" rtlCol="0" anchor="ctr">
            <a:noAutofit/>
          </a:bodyPr>
          <a:lstStyle/>
          <a:p>
            <a:r>
              <a:rPr lang="en-US" sz="1800" dirty="0"/>
              <a:t>Utilizing the </a:t>
            </a:r>
            <a:r>
              <a:rPr lang="en-US" sz="1800" dirty="0" err="1"/>
              <a:t>pynput</a:t>
            </a:r>
            <a:r>
              <a:rPr lang="en-US" sz="1800" dirty="0"/>
              <a:t> library to capture keyboard inputs, distinguishing between key press, hold, and release events.</a:t>
            </a:r>
          </a:p>
          <a:p>
            <a:r>
              <a:rPr lang="en-US" sz="1800" dirty="0"/>
              <a:t>Implementing a </a:t>
            </a:r>
            <a:r>
              <a:rPr lang="en-US" sz="1800" dirty="0" err="1"/>
              <a:t>Tkinter</a:t>
            </a:r>
            <a:r>
              <a:rPr lang="en-US" sz="1800" dirty="0"/>
              <a:t>-based graphical user interface (GUI) with "Start" and "Stop" buttons to control the </a:t>
            </a:r>
            <a:r>
              <a:rPr lang="en-US" sz="1800" dirty="0" err="1"/>
              <a:t>keylogging</a:t>
            </a:r>
            <a:r>
              <a:rPr lang="en-US" sz="1800" dirty="0"/>
              <a:t> process.</a:t>
            </a:r>
          </a:p>
          <a:p>
            <a:r>
              <a:rPr lang="en-US" sz="1800" dirty="0"/>
              <a:t>Creating functions to start and stop the </a:t>
            </a:r>
            <a:r>
              <a:rPr lang="en-US" sz="1800" dirty="0" err="1"/>
              <a:t>keylogger</a:t>
            </a:r>
            <a:r>
              <a:rPr lang="en-US" sz="1800" dirty="0"/>
              <a:t>, as well as to handle key press and release events, updating the UI accordingly.</a:t>
            </a:r>
          </a:p>
          <a:p>
            <a:r>
              <a:rPr lang="en-US" sz="1800" dirty="0"/>
              <a:t>Periodically saving the recorded keys to both a text file (key_log.txt) and a JSON file (</a:t>
            </a:r>
            <a:r>
              <a:rPr lang="en-US" sz="1800" dirty="0" err="1"/>
              <a:t>key_log.json</a:t>
            </a:r>
            <a:r>
              <a:rPr lang="en-US" sz="1800" dirty="0"/>
              <a:t>) for further analysis or auditing.</a:t>
            </a:r>
          </a:p>
          <a:p>
            <a:r>
              <a:rPr lang="en-US" sz="1800" dirty="0"/>
              <a:t>This solution ensures that the </a:t>
            </a:r>
            <a:r>
              <a:rPr lang="en-US" sz="1800" dirty="0" err="1"/>
              <a:t>keylogger</a:t>
            </a:r>
            <a:r>
              <a:rPr lang="en-US" sz="1800" dirty="0"/>
              <a:t> application is user-friendly, providing clear control over the </a:t>
            </a:r>
            <a:r>
              <a:rPr lang="en-US" sz="1800" dirty="0" err="1"/>
              <a:t>keylogging</a:t>
            </a:r>
            <a:r>
              <a:rPr lang="en-US" sz="1800" dirty="0"/>
              <a:t> process while adhering to ethical considerations regarding privacy and data security. Additionally, the use of </a:t>
            </a:r>
            <a:r>
              <a:rPr lang="en-US" sz="1800" dirty="0" err="1"/>
              <a:t>Tkinter</a:t>
            </a:r>
            <a:r>
              <a:rPr lang="en-US" sz="1800" dirty="0"/>
              <a:t> for the GUI facilitates ease of use and interaction for the end user.</a:t>
            </a:r>
          </a:p>
          <a:p>
            <a:pPr marL="305435" indent="-305435">
              <a:buNone/>
            </a:pPr>
            <a:endParaRPr lang="en-IN" sz="80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0000" lnSpcReduction="20000"/>
          </a:bodyPr>
          <a:lstStyle/>
          <a:p>
            <a:r>
              <a:rPr lang="en-US" sz="2100" b="1" dirty="0"/>
              <a:t>System Requirements:</a:t>
            </a:r>
            <a:endParaRPr lang="en-US" sz="2100" dirty="0"/>
          </a:p>
          <a:p>
            <a:r>
              <a:rPr lang="en-US" sz="2100" dirty="0"/>
              <a:t>Input Capture: Utilize the </a:t>
            </a:r>
            <a:r>
              <a:rPr lang="en-US" sz="2100" dirty="0" err="1"/>
              <a:t>pynput</a:t>
            </a:r>
            <a:r>
              <a:rPr lang="en-US" sz="2100" dirty="0"/>
              <a:t> library to capture keyboard inputs, distinguishing between key press, hold, and release events.</a:t>
            </a:r>
          </a:p>
          <a:p>
            <a:r>
              <a:rPr lang="en-US" sz="2100" dirty="0"/>
              <a:t>Data Storage: Maintain a data structure (</a:t>
            </a:r>
            <a:r>
              <a:rPr lang="en-US" sz="2100" dirty="0" err="1"/>
              <a:t>keys_used</a:t>
            </a:r>
            <a:r>
              <a:rPr lang="en-US" sz="2100" dirty="0"/>
              <a:t>) to store the recorded keys and periodically save them to text and JSON files.</a:t>
            </a:r>
          </a:p>
          <a:p>
            <a:r>
              <a:rPr lang="en-US" sz="2100" dirty="0"/>
              <a:t>User Interface: Develop a GUI using </a:t>
            </a:r>
            <a:r>
              <a:rPr lang="en-US" sz="2100" dirty="0" err="1"/>
              <a:t>Tkinter</a:t>
            </a:r>
            <a:r>
              <a:rPr lang="en-US" sz="2100" dirty="0"/>
              <a:t> with buttons for starting and stopping the </a:t>
            </a:r>
            <a:r>
              <a:rPr lang="en-US" sz="2100" dirty="0" err="1"/>
              <a:t>keylogger</a:t>
            </a:r>
            <a:r>
              <a:rPr lang="en-US" sz="2100" dirty="0"/>
              <a:t> and a label to display the current status.</a:t>
            </a:r>
          </a:p>
          <a:p>
            <a:r>
              <a:rPr lang="en-US" sz="2100" dirty="0"/>
              <a:t>Control Mechanism: Implement functions to start and stop the </a:t>
            </a:r>
            <a:r>
              <a:rPr lang="en-US" sz="2100" dirty="0" err="1"/>
              <a:t>keylogging</a:t>
            </a:r>
            <a:r>
              <a:rPr lang="en-US" sz="2100" dirty="0"/>
              <a:t> process, manage global variables for state control, and handle user interactions.</a:t>
            </a:r>
          </a:p>
          <a:p>
            <a:r>
              <a:rPr lang="en-US" sz="2100" dirty="0"/>
              <a:t>Error Handling: Implement error handling mechanisms to handle exceptions during file operations and listener setup, ensuring robustness and reliability.</a:t>
            </a:r>
          </a:p>
          <a:p>
            <a:r>
              <a:rPr lang="en-US" sz="2100" b="1" dirty="0"/>
              <a:t>Library Required:</a:t>
            </a:r>
            <a:endParaRPr lang="en-US" sz="2100" dirty="0"/>
          </a:p>
          <a:p>
            <a:r>
              <a:rPr lang="en-US" sz="2100" dirty="0" err="1"/>
              <a:t>Tkinter</a:t>
            </a:r>
            <a:r>
              <a:rPr lang="en-US" sz="2100" dirty="0"/>
              <a:t>: For creating the graphical user interface and handling user interactions.</a:t>
            </a:r>
          </a:p>
          <a:p>
            <a:r>
              <a:rPr lang="en-US" sz="2100" dirty="0" err="1"/>
              <a:t>pynput</a:t>
            </a:r>
            <a:r>
              <a:rPr lang="en-US" sz="2100" dirty="0"/>
              <a:t>: For capturing keyboard inputs and generating key press and release events.</a:t>
            </a:r>
          </a:p>
          <a:p>
            <a:r>
              <a:rPr lang="en-US" sz="2100" dirty="0" err="1"/>
              <a:t>json</a:t>
            </a:r>
            <a:r>
              <a:rPr lang="en-US" sz="2100" dirty="0"/>
              <a:t>: For encoding and decoding JSON data to save the recorded keys in a structured format.</a:t>
            </a:r>
          </a:p>
          <a:p>
            <a:r>
              <a:rPr lang="en-US" sz="2100" dirty="0"/>
              <a:t>Python Standard Library (e.g., </a:t>
            </a:r>
            <a:r>
              <a:rPr lang="en-US" sz="2100" dirty="0" err="1"/>
              <a:t>os</a:t>
            </a:r>
            <a:r>
              <a:rPr lang="en-US" sz="2100" dirty="0"/>
              <a:t>): For file operations, error handling, and other system-level functionalities.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r>
              <a:rPr lang="en-US" b="1" dirty="0"/>
              <a:t>Algorithm:</a:t>
            </a:r>
            <a:endParaRPr lang="en-US" dirty="0"/>
          </a:p>
          <a:p>
            <a:r>
              <a:rPr lang="en-US" dirty="0"/>
              <a:t>Initialize program &amp; GUI</a:t>
            </a:r>
          </a:p>
          <a:p>
            <a:r>
              <a:rPr lang="en-US" dirty="0"/>
              <a:t>Handle key events</a:t>
            </a:r>
          </a:p>
          <a:p>
            <a:r>
              <a:rPr lang="en-US" dirty="0"/>
              <a:t>Start/Stop </a:t>
            </a:r>
            <a:r>
              <a:rPr lang="en-US" dirty="0" err="1"/>
              <a:t>keylogging</a:t>
            </a:r>
            <a:endParaRPr lang="en-US" dirty="0"/>
          </a:p>
          <a:p>
            <a:r>
              <a:rPr lang="en-US" dirty="0"/>
              <a:t>Capture &amp; store keys</a:t>
            </a:r>
          </a:p>
          <a:p>
            <a:r>
              <a:rPr lang="en-US" dirty="0"/>
              <a:t>Update GUI &amp; user interaction</a:t>
            </a:r>
          </a:p>
          <a:p>
            <a:r>
              <a:rPr lang="en-US" b="1" dirty="0"/>
              <a:t>Deployment:</a:t>
            </a:r>
            <a:endParaRPr lang="en-US" dirty="0"/>
          </a:p>
          <a:p>
            <a:r>
              <a:rPr lang="en-US" dirty="0"/>
              <a:t>Local Execution</a:t>
            </a:r>
          </a:p>
          <a:p>
            <a:r>
              <a:rPr lang="en-US" dirty="0"/>
              <a:t>Executable Conversion</a:t>
            </a:r>
          </a:p>
          <a:p>
            <a:pPr marL="305435" indent="-305435">
              <a:buNone/>
            </a:pPr>
            <a:r>
              <a:rPr lang="en-IN" dirty="0">
                <a:ea typeface="+mn-lt"/>
                <a:cs typeface="+mn-lt"/>
              </a:rPr>
              <a:t>.</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3" name="Content Placeholder 12" descr="Screenshot (109).png"/>
          <p:cNvPicPr>
            <a:picLocks noGrp="1" noChangeAspect="1"/>
          </p:cNvPicPr>
          <p:nvPr>
            <p:ph idx="1"/>
          </p:nvPr>
        </p:nvPicPr>
        <p:blipFill>
          <a:blip r:embed="rId2"/>
          <a:stretch>
            <a:fillRect/>
          </a:stretch>
        </p:blipFill>
        <p:spPr>
          <a:xfrm>
            <a:off x="1133968" y="1225550"/>
            <a:ext cx="10113152"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Naan mudhulvan output w2.png"/>
          <p:cNvPicPr>
            <a:picLocks noGrp="1" noChangeAspect="1"/>
          </p:cNvPicPr>
          <p:nvPr>
            <p:ph idx="1"/>
          </p:nvPr>
        </p:nvPicPr>
        <p:blipFill>
          <a:blip r:embed="rId2"/>
          <a:stretch>
            <a:fillRect/>
          </a:stretch>
        </p:blipFill>
        <p:spPr>
          <a:xfrm>
            <a:off x="1335199" y="1329741"/>
            <a:ext cx="8308622" cy="46736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In conclusion, the developed Python </a:t>
            </a:r>
            <a:r>
              <a:rPr lang="en-US" sz="2000" dirty="0" err="1"/>
              <a:t>keylogger</a:t>
            </a:r>
            <a:r>
              <a:rPr lang="en-US" sz="2000" dirty="0"/>
              <a:t> program offers a comprehensive solution for covertly capturing and recording keyboard inputs. Utilizing the </a:t>
            </a:r>
            <a:r>
              <a:rPr lang="en-US" sz="2000" dirty="0" err="1"/>
              <a:t>pynput</a:t>
            </a:r>
            <a:r>
              <a:rPr lang="en-US" sz="2000" dirty="0"/>
              <a:t> library and </a:t>
            </a:r>
            <a:r>
              <a:rPr lang="en-US" sz="2000" dirty="0" err="1"/>
              <a:t>Tkinter</a:t>
            </a:r>
            <a:r>
              <a:rPr lang="en-US" sz="2000" dirty="0"/>
              <a:t> GUI, it effectively distinguishes between key press, hold, and release events, providing users with intuitive controls for starting and stopping the </a:t>
            </a:r>
            <a:r>
              <a:rPr lang="en-US" sz="2000" dirty="0" err="1"/>
              <a:t>keylogging</a:t>
            </a:r>
            <a:r>
              <a:rPr lang="en-US" sz="2000" dirty="0"/>
              <a:t> process. Despite challenges in file management and cross-platform compatibility, the program demonstrates effectiveness in its core functionality. Potential enhancements, such as real-time monitoring and data encryption, could further improve its utility and security. However, it's essential to emphasize the ethical considerations surrounding the use of </a:t>
            </a:r>
            <a:r>
              <a:rPr lang="en-US" sz="2000" dirty="0" err="1"/>
              <a:t>keyloggers</a:t>
            </a:r>
            <a:r>
              <a:rPr lang="en-US" sz="2000" dirty="0"/>
              <a:t> and the importance of obtaining proper authorization before deploying such tools.</a:t>
            </a:r>
            <a:r>
              <a:rPr lang="en-IN" sz="2000" dirty="0">
                <a:solidFill>
                  <a:srgbClr val="0F0F0F"/>
                </a:solidFill>
                <a:ea typeface="+mn-lt"/>
                <a:cs typeface="+mn-lt"/>
              </a:rPr>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44</TotalTime>
  <Words>685</Words>
  <Application>Microsoft Office PowerPoint</Application>
  <PresentationFormat>Widescreen</PresentationFormat>
  <Paragraphs>60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GOWSIKA R</cp:lastModifiedBy>
  <cp:revision>30</cp:revision>
  <dcterms:created xsi:type="dcterms:W3CDTF">2021-05-26T16:50:10Z</dcterms:created>
  <dcterms:modified xsi:type="dcterms:W3CDTF">2024-04-04T17:54:51Z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