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3" r:id="rId23"/>
    <p:sldId id="279" r:id="rId24"/>
    <p:sldId id="281" r:id="rId25"/>
    <p:sldId id="282" r:id="rId26"/>
    <p:sldId id="280" r:id="rId27"/>
    <p:sldId id="284" r:id="rId28"/>
    <p:sldId id="285" r:id="rId29"/>
    <p:sldId id="286" r:id="rId30"/>
  </p:sldIdLst>
  <p:sldSz cx="9144000" cy="5143500" type="screen16x9"/>
  <p:notesSz cx="6858000" cy="9144000"/>
  <p:embeddedFontLst>
    <p:embeddedFont>
      <p:font typeface="Minion Pro" panose="02040503050306020203"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8265D-175A-4911-8B81-588A71D14886}" v="1692" dt="2022-07-21T07:55:56.189"/>
    <p1510:client id="{D70D7DFA-140A-4049-9F7C-1E09CD40E385}" v="56" dt="2022-07-25T08:13:51.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96602" cy="4379492"/>
          </a:xfrm>
          <a:prstGeom prst="rect">
            <a:avLst/>
          </a:prstGeom>
          <a:noFill/>
          <a:ln>
            <a:noFill/>
          </a:ln>
        </p:spPr>
        <p:txBody>
          <a:bodyPr spcFirstLastPara="1" wrap="square" lIns="91425" tIns="91425" rIns="91425" bIns="91425" anchor="b" anchorCtr="0">
            <a:noAutofit/>
          </a:bodyPr>
          <a:lstStyle/>
          <a:p>
            <a:pPr algn="l"/>
            <a:r>
              <a:rPr lang="en-GB" sz="4200" b="1" dirty="0">
                <a:solidFill>
                  <a:srgbClr val="CC0000"/>
                </a:solidFill>
                <a:latin typeface="Montserrat"/>
                <a:ea typeface="Montserrat"/>
                <a:cs typeface="Montserrat"/>
                <a:sym typeface="Montserrat"/>
              </a:rPr>
              <a:t>           Capstone Project - 1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Global Terrorism Analysis</a:t>
            </a:r>
            <a:br>
              <a:rPr lang="en-IN" sz="3600" b="1" dirty="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2400" b="1" u="sng" dirty="0">
                <a:solidFill>
                  <a:schemeClr val="lt1"/>
                </a:solidFill>
                <a:latin typeface="Montserrat"/>
                <a:ea typeface="Montserrat"/>
                <a:cs typeface="Montserrat"/>
                <a:sym typeface="Montserrat"/>
              </a:rPr>
              <a:t>Team Members</a:t>
            </a:r>
            <a:br>
              <a:rPr lang="en-US" sz="3600" b="1" u="sng" dirty="0">
                <a:solidFill>
                  <a:schemeClr val="lt1"/>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Jayanth V</a:t>
            </a:r>
            <a:br>
              <a:rPr lang="en-US" sz="3600" b="1" u="sng" dirty="0">
                <a:solidFill>
                  <a:schemeClr val="lt1"/>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Gowthaam Kumarasamy</a:t>
            </a: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83D9-D6C9-6DF9-ED70-DA56C730DEEE}"/>
              </a:ext>
            </a:extLst>
          </p:cNvPr>
          <p:cNvSpPr>
            <a:spLocks noGrp="1"/>
          </p:cNvSpPr>
          <p:nvPr>
            <p:ph type="title"/>
          </p:nvPr>
        </p:nvSpPr>
        <p:spPr/>
        <p:txBody>
          <a:bodyPr/>
          <a:lstStyle/>
          <a:p>
            <a:r>
              <a:rPr lang="en-US" dirty="0"/>
              <a:t>Countries with the percentage of attacks</a:t>
            </a:r>
            <a:endParaRPr lang="en-IN" dirty="0"/>
          </a:p>
        </p:txBody>
      </p:sp>
      <p:sp>
        <p:nvSpPr>
          <p:cNvPr id="3" name="Text Placeholder 2">
            <a:extLst>
              <a:ext uri="{FF2B5EF4-FFF2-40B4-BE49-F238E27FC236}">
                <a16:creationId xmlns:a16="http://schemas.microsoft.com/office/drawing/2014/main" id="{E8A2C5B4-6AE6-FD92-3863-9CD1080AF2B2}"/>
              </a:ext>
            </a:extLst>
          </p:cNvPr>
          <p:cNvSpPr>
            <a:spLocks noGrp="1"/>
          </p:cNvSpPr>
          <p:nvPr>
            <p:ph type="body" idx="1"/>
          </p:nvPr>
        </p:nvSpPr>
        <p:spPr>
          <a:xfrm>
            <a:off x="311700" y="1017725"/>
            <a:ext cx="8856670" cy="3551150"/>
          </a:xfrm>
        </p:spPr>
        <p:txBody>
          <a:bodyPr/>
          <a:lstStyle/>
          <a:p>
            <a:pPr marL="114300" indent="0">
              <a:buNone/>
            </a:pPr>
            <a:r>
              <a:rPr lang="en-US" dirty="0">
                <a:solidFill>
                  <a:schemeClr val="bg2">
                    <a:lumMod val="25000"/>
                  </a:schemeClr>
                </a:solidFill>
                <a:latin typeface="Minion Pro" panose="02040503050306020203" pitchFamily="18" charset="0"/>
              </a:rPr>
              <a:t>1. This pie chart was derived from the analysis made of the countries that have the most number of terrorist attacks.</a:t>
            </a:r>
          </a:p>
          <a:p>
            <a:pPr marL="114300" indent="0">
              <a:buNone/>
            </a:pPr>
            <a:r>
              <a:rPr lang="en-IN" dirty="0">
                <a:solidFill>
                  <a:schemeClr val="bg2">
                    <a:lumMod val="25000"/>
                  </a:schemeClr>
                </a:solidFill>
                <a:latin typeface="Minion Pro" panose="02040503050306020203" pitchFamily="18" charset="0"/>
              </a:rPr>
              <a:t>2. </a:t>
            </a:r>
            <a:r>
              <a:rPr lang="en-IN" dirty="0">
                <a:solidFill>
                  <a:schemeClr val="tx2">
                    <a:lumMod val="25000"/>
                  </a:schemeClr>
                </a:solidFill>
                <a:latin typeface="Minion Pro" panose="02040503050306020203" pitchFamily="18" charset="0"/>
              </a:rPr>
              <a:t>IRAQ</a:t>
            </a:r>
            <a:r>
              <a:rPr lang="en-IN" dirty="0">
                <a:solidFill>
                  <a:schemeClr val="bg2">
                    <a:lumMod val="25000"/>
                  </a:schemeClr>
                </a:solidFill>
                <a:latin typeface="Minion Pro" panose="02040503050306020203" pitchFamily="18" charset="0"/>
              </a:rPr>
              <a:t> has the highest number of terrorist attacks compared</a:t>
            </a:r>
          </a:p>
          <a:p>
            <a:pPr marL="114300" indent="0">
              <a:buNone/>
            </a:pPr>
            <a:r>
              <a:rPr lang="en-IN" dirty="0">
                <a:solidFill>
                  <a:schemeClr val="bg2">
                    <a:lumMod val="25000"/>
                  </a:schemeClr>
                </a:solidFill>
                <a:latin typeface="Minion Pro" panose="02040503050306020203" pitchFamily="18" charset="0"/>
              </a:rPr>
              <a:t>To the rest of the world which has around </a:t>
            </a:r>
            <a:r>
              <a:rPr lang="en-IN" dirty="0">
                <a:solidFill>
                  <a:schemeClr val="tx2">
                    <a:lumMod val="25000"/>
                  </a:schemeClr>
                </a:solidFill>
                <a:latin typeface="Minion Pro" panose="02040503050306020203" pitchFamily="18" charset="0"/>
              </a:rPr>
              <a:t>24.7%</a:t>
            </a:r>
            <a:r>
              <a:rPr lang="en-IN" dirty="0">
                <a:solidFill>
                  <a:schemeClr val="bg2">
                    <a:lumMod val="25000"/>
                  </a:schemeClr>
                </a:solidFill>
                <a:latin typeface="Minion Pro" panose="02040503050306020203" pitchFamily="18" charset="0"/>
              </a:rPr>
              <a:t> </a:t>
            </a:r>
          </a:p>
          <a:p>
            <a:pPr marL="114300" indent="0">
              <a:buNone/>
            </a:pPr>
            <a:r>
              <a:rPr lang="en-IN" dirty="0">
                <a:solidFill>
                  <a:schemeClr val="bg2">
                    <a:lumMod val="25000"/>
                  </a:schemeClr>
                </a:solidFill>
                <a:latin typeface="Minion Pro" panose="02040503050306020203" pitchFamily="18" charset="0"/>
              </a:rPr>
              <a:t>3. Considering this pie chart, the least no of terror attacks </a:t>
            </a:r>
          </a:p>
          <a:p>
            <a:pPr marL="114300" indent="0">
              <a:buNone/>
            </a:pPr>
            <a:r>
              <a:rPr lang="en-IN" dirty="0">
                <a:solidFill>
                  <a:schemeClr val="bg2">
                    <a:lumMod val="25000"/>
                  </a:schemeClr>
                </a:solidFill>
                <a:latin typeface="Minion Pro" panose="02040503050306020203" pitchFamily="18" charset="0"/>
              </a:rPr>
              <a:t>Took Place in </a:t>
            </a:r>
            <a:r>
              <a:rPr lang="en-IN" dirty="0">
                <a:solidFill>
                  <a:schemeClr val="tx2">
                    <a:lumMod val="25000"/>
                  </a:schemeClr>
                </a:solidFill>
                <a:latin typeface="Minion Pro" panose="02040503050306020203" pitchFamily="18" charset="0"/>
              </a:rPr>
              <a:t>turkey</a:t>
            </a:r>
            <a:r>
              <a:rPr lang="en-IN" dirty="0">
                <a:solidFill>
                  <a:schemeClr val="bg2">
                    <a:lumMod val="25000"/>
                  </a:schemeClr>
                </a:solidFill>
                <a:latin typeface="Minion Pro" panose="02040503050306020203" pitchFamily="18" charset="0"/>
              </a:rPr>
              <a:t> since we are comparing only the </a:t>
            </a:r>
          </a:p>
          <a:p>
            <a:pPr marL="114300" indent="0">
              <a:buNone/>
            </a:pPr>
            <a:r>
              <a:rPr lang="en-IN" dirty="0">
                <a:solidFill>
                  <a:schemeClr val="bg2">
                    <a:lumMod val="25000"/>
                  </a:schemeClr>
                </a:solidFill>
                <a:latin typeface="Minion Pro" panose="02040503050306020203" pitchFamily="18" charset="0"/>
              </a:rPr>
              <a:t>top 10 countries.</a:t>
            </a:r>
          </a:p>
          <a:p>
            <a:pPr marL="114300" indent="0">
              <a:buNone/>
            </a:pPr>
            <a:r>
              <a:rPr lang="en-IN" dirty="0">
                <a:solidFill>
                  <a:schemeClr val="bg2">
                    <a:lumMod val="25000"/>
                  </a:schemeClr>
                </a:solidFill>
                <a:latin typeface="Minion Pro" panose="02040503050306020203" pitchFamily="18" charset="0"/>
              </a:rPr>
              <a:t>4. Surprisingly India is also on the list of the top 5 </a:t>
            </a:r>
          </a:p>
          <a:p>
            <a:pPr marL="114300" indent="0">
              <a:buNone/>
            </a:pPr>
            <a:r>
              <a:rPr lang="en-IN" dirty="0">
                <a:solidFill>
                  <a:schemeClr val="bg2">
                    <a:lumMod val="25000"/>
                  </a:schemeClr>
                </a:solidFill>
                <a:latin typeface="Minion Pro" panose="02040503050306020203" pitchFamily="18" charset="0"/>
              </a:rPr>
              <a:t>Countries with around </a:t>
            </a:r>
            <a:r>
              <a:rPr lang="en-IN" dirty="0">
                <a:solidFill>
                  <a:schemeClr val="tx2">
                    <a:lumMod val="25000"/>
                  </a:schemeClr>
                </a:solidFill>
                <a:latin typeface="Minion Pro" panose="02040503050306020203" pitchFamily="18" charset="0"/>
              </a:rPr>
              <a:t>12.0%  </a:t>
            </a:r>
          </a:p>
          <a:p>
            <a:pPr marL="114300" indent="0">
              <a:buNone/>
            </a:pPr>
            <a:r>
              <a:rPr lang="en-IN" dirty="0">
                <a:solidFill>
                  <a:schemeClr val="bg2">
                    <a:lumMod val="25000"/>
                  </a:schemeClr>
                </a:solidFill>
                <a:latin typeface="Minion Pro" panose="02040503050306020203" pitchFamily="18" charset="0"/>
              </a:rPr>
              <a:t> </a:t>
            </a:r>
          </a:p>
        </p:txBody>
      </p:sp>
      <p:pic>
        <p:nvPicPr>
          <p:cNvPr id="6146" name="Picture 2">
            <a:extLst>
              <a:ext uri="{FF2B5EF4-FFF2-40B4-BE49-F238E27FC236}">
                <a16:creationId xmlns:a16="http://schemas.microsoft.com/office/drawing/2014/main" id="{0222D38F-87A5-6579-F361-2721C7E1B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285" y="1918239"/>
            <a:ext cx="3965144" cy="3066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58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287B-8BA0-2954-C53B-5C68C542E422}"/>
              </a:ext>
            </a:extLst>
          </p:cNvPr>
          <p:cNvSpPr>
            <a:spLocks noGrp="1"/>
          </p:cNvSpPr>
          <p:nvPr>
            <p:ph type="title"/>
          </p:nvPr>
        </p:nvSpPr>
        <p:spPr/>
        <p:txBody>
          <a:bodyPr/>
          <a:lstStyle/>
          <a:p>
            <a:r>
              <a:rPr lang="en-US" dirty="0"/>
              <a:t>Deaths and Wounded in targeted regions</a:t>
            </a:r>
            <a:endParaRPr lang="en-IN" dirty="0"/>
          </a:p>
        </p:txBody>
      </p:sp>
      <p:sp>
        <p:nvSpPr>
          <p:cNvPr id="3" name="Text Placeholder 2">
            <a:extLst>
              <a:ext uri="{FF2B5EF4-FFF2-40B4-BE49-F238E27FC236}">
                <a16:creationId xmlns:a16="http://schemas.microsoft.com/office/drawing/2014/main" id="{EE0418A3-9B73-2ACA-757F-4FDEEDD67E57}"/>
              </a:ext>
            </a:extLst>
          </p:cNvPr>
          <p:cNvSpPr>
            <a:spLocks noGrp="1"/>
          </p:cNvSpPr>
          <p:nvPr>
            <p:ph type="body" idx="1"/>
          </p:nvPr>
        </p:nvSpPr>
        <p:spPr>
          <a:xfrm>
            <a:off x="198249" y="1017726"/>
            <a:ext cx="8970121" cy="4029762"/>
          </a:xfrm>
        </p:spPr>
        <p:txBody>
          <a:bodyPr/>
          <a:lstStyle/>
          <a:p>
            <a:pPr marL="114300" indent="0">
              <a:buNone/>
            </a:pPr>
            <a:r>
              <a:rPr lang="en-US" dirty="0">
                <a:solidFill>
                  <a:schemeClr val="bg2">
                    <a:lumMod val="25000"/>
                  </a:schemeClr>
                </a:solidFill>
                <a:latin typeface="Minion Pro" panose="02040503050306020203" pitchFamily="18" charset="0"/>
              </a:rPr>
              <a:t>1. From this bar graph we </a:t>
            </a:r>
          </a:p>
          <a:p>
            <a:pPr marL="114300" indent="0">
              <a:buNone/>
            </a:pPr>
            <a:r>
              <a:rPr lang="en-US" dirty="0">
                <a:solidFill>
                  <a:schemeClr val="bg2">
                    <a:lumMod val="25000"/>
                  </a:schemeClr>
                </a:solidFill>
                <a:latin typeface="Minion Pro" panose="02040503050306020203" pitchFamily="18" charset="0"/>
              </a:rPr>
              <a:t>Concluded that the most number </a:t>
            </a:r>
          </a:p>
          <a:p>
            <a:pPr marL="114300" indent="0">
              <a:buNone/>
            </a:pPr>
            <a:r>
              <a:rPr lang="en-US" dirty="0">
                <a:solidFill>
                  <a:schemeClr val="bg2">
                    <a:lumMod val="25000"/>
                  </a:schemeClr>
                </a:solidFill>
                <a:latin typeface="Minion Pro" panose="02040503050306020203" pitchFamily="18" charset="0"/>
              </a:rPr>
              <a:t>Of deaths took place in the </a:t>
            </a:r>
            <a:r>
              <a:rPr lang="en-US" dirty="0">
                <a:solidFill>
                  <a:schemeClr val="tx2">
                    <a:lumMod val="25000"/>
                  </a:schemeClr>
                </a:solidFill>
                <a:latin typeface="Minion Pro" panose="02040503050306020203" pitchFamily="18" charset="0"/>
              </a:rPr>
              <a:t>Middle</a:t>
            </a:r>
          </a:p>
          <a:p>
            <a:pPr marL="114300" indent="0">
              <a:buNone/>
            </a:pPr>
            <a:r>
              <a:rPr lang="en-US" dirty="0">
                <a:solidFill>
                  <a:schemeClr val="tx2">
                    <a:lumMod val="25000"/>
                  </a:schemeClr>
                </a:solidFill>
                <a:latin typeface="Minion Pro" panose="02040503050306020203" pitchFamily="18" charset="0"/>
              </a:rPr>
              <a:t>East &amp; North African region</a:t>
            </a:r>
            <a:r>
              <a:rPr lang="en-US" dirty="0">
                <a:solidFill>
                  <a:schemeClr val="bg2">
                    <a:lumMod val="25000"/>
                  </a:schemeClr>
                </a:solidFill>
                <a:latin typeface="Minion Pro" panose="02040503050306020203" pitchFamily="18" charset="0"/>
              </a:rPr>
              <a:t>,</a:t>
            </a:r>
          </a:p>
          <a:p>
            <a:pPr marL="114300" indent="0">
              <a:buNone/>
            </a:pPr>
            <a:r>
              <a:rPr lang="en-US" dirty="0">
                <a:solidFill>
                  <a:schemeClr val="bg2">
                    <a:lumMod val="25000"/>
                  </a:schemeClr>
                </a:solidFill>
                <a:latin typeface="Minion Pro" panose="02040503050306020203" pitchFamily="18" charset="0"/>
              </a:rPr>
              <a:t>The number is around </a:t>
            </a:r>
            <a:r>
              <a:rPr lang="en-US" dirty="0">
                <a:solidFill>
                  <a:schemeClr val="tx2">
                    <a:lumMod val="25000"/>
                  </a:schemeClr>
                </a:solidFill>
                <a:latin typeface="Minion Pro" panose="02040503050306020203" pitchFamily="18" charset="0"/>
              </a:rPr>
              <a:t>1,37,642</a:t>
            </a:r>
            <a:r>
              <a:rPr lang="en-US" dirty="0">
                <a:solidFill>
                  <a:schemeClr val="bg2">
                    <a:lumMod val="25000"/>
                  </a:schemeClr>
                </a:solidFill>
                <a:latin typeface="Minion Pro" panose="02040503050306020203" pitchFamily="18" charset="0"/>
              </a:rPr>
              <a:t>.</a:t>
            </a:r>
          </a:p>
          <a:p>
            <a:pPr marL="114300" indent="0">
              <a:buNone/>
            </a:pPr>
            <a:endParaRPr lang="en-US" dirty="0">
              <a:solidFill>
                <a:schemeClr val="bg2">
                  <a:lumMod val="25000"/>
                </a:schemeClr>
              </a:solidFill>
              <a:latin typeface="Minion Pro" panose="02040503050306020203" pitchFamily="18" charset="0"/>
            </a:endParaRPr>
          </a:p>
          <a:p>
            <a:pPr marL="114300" indent="0">
              <a:buNone/>
            </a:pPr>
            <a:r>
              <a:rPr lang="en-US" dirty="0">
                <a:solidFill>
                  <a:schemeClr val="bg2">
                    <a:lumMod val="25000"/>
                  </a:schemeClr>
                </a:solidFill>
                <a:latin typeface="Minion Pro" panose="02040503050306020203" pitchFamily="18" charset="0"/>
              </a:rPr>
              <a:t>2. Considering the wounded it </a:t>
            </a:r>
            <a:endParaRPr lang="en-IN" dirty="0">
              <a:solidFill>
                <a:schemeClr val="bg2">
                  <a:lumMod val="25000"/>
                </a:schemeClr>
              </a:solidFill>
              <a:latin typeface="Minion Pro" panose="02040503050306020203" pitchFamily="18" charset="0"/>
            </a:endParaRPr>
          </a:p>
          <a:p>
            <a:pPr marL="114300" indent="0">
              <a:buNone/>
            </a:pPr>
            <a:r>
              <a:rPr lang="en-IN" dirty="0">
                <a:solidFill>
                  <a:schemeClr val="bg2">
                    <a:lumMod val="25000"/>
                  </a:schemeClr>
                </a:solidFill>
                <a:latin typeface="Minion Pro" panose="02040503050306020203" pitchFamily="18" charset="0"/>
              </a:rPr>
              <a:t>Goes up to </a:t>
            </a:r>
            <a:r>
              <a:rPr lang="en-IN" dirty="0">
                <a:solidFill>
                  <a:schemeClr val="tx2">
                    <a:lumMod val="25000"/>
                  </a:schemeClr>
                </a:solidFill>
                <a:latin typeface="Minion Pro" panose="02040503050306020203" pitchFamily="18" charset="0"/>
              </a:rPr>
              <a:t>2,14,308</a:t>
            </a:r>
            <a:r>
              <a:rPr lang="en-IN" dirty="0">
                <a:solidFill>
                  <a:schemeClr val="bg2">
                    <a:lumMod val="25000"/>
                  </a:schemeClr>
                </a:solidFill>
                <a:latin typeface="Minion Pro" panose="02040503050306020203" pitchFamily="18" charset="0"/>
              </a:rPr>
              <a:t> in this region </a:t>
            </a:r>
          </a:p>
        </p:txBody>
      </p:sp>
      <p:pic>
        <p:nvPicPr>
          <p:cNvPr id="7170" name="Picture 2">
            <a:extLst>
              <a:ext uri="{FF2B5EF4-FFF2-40B4-BE49-F238E27FC236}">
                <a16:creationId xmlns:a16="http://schemas.microsoft.com/office/drawing/2014/main" id="{E580B34B-ED51-541F-E7E9-3A6E84D2D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57" y="1267968"/>
            <a:ext cx="5571744" cy="3300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1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D479-CC70-D20F-28CD-49FF815D9F79}"/>
              </a:ext>
            </a:extLst>
          </p:cNvPr>
          <p:cNvSpPr>
            <a:spLocks noGrp="1"/>
          </p:cNvSpPr>
          <p:nvPr>
            <p:ph type="title"/>
          </p:nvPr>
        </p:nvSpPr>
        <p:spPr/>
        <p:txBody>
          <a:bodyPr/>
          <a:lstStyle/>
          <a:p>
            <a:r>
              <a:rPr lang="en-US" dirty="0"/>
              <a:t>Percentages of deaths taking place each year</a:t>
            </a:r>
            <a:endParaRPr lang="en-IN" dirty="0"/>
          </a:p>
        </p:txBody>
      </p:sp>
      <p:sp>
        <p:nvSpPr>
          <p:cNvPr id="3" name="Text Placeholder 2">
            <a:extLst>
              <a:ext uri="{FF2B5EF4-FFF2-40B4-BE49-F238E27FC236}">
                <a16:creationId xmlns:a16="http://schemas.microsoft.com/office/drawing/2014/main" id="{3F81B20C-C2DC-84F7-CCDC-74355F4E8222}"/>
              </a:ext>
            </a:extLst>
          </p:cNvPr>
          <p:cNvSpPr>
            <a:spLocks noGrp="1"/>
          </p:cNvSpPr>
          <p:nvPr>
            <p:ph type="body" idx="1"/>
          </p:nvPr>
        </p:nvSpPr>
        <p:spPr>
          <a:xfrm>
            <a:off x="311700" y="1152474"/>
            <a:ext cx="8722572" cy="3991025"/>
          </a:xfrm>
        </p:spPr>
        <p:txBody>
          <a:bodyPr/>
          <a:lstStyle/>
          <a:p>
            <a:pPr marL="114300" indent="0">
              <a:buNone/>
            </a:pPr>
            <a:r>
              <a:rPr lang="en-US" dirty="0">
                <a:solidFill>
                  <a:schemeClr val="bg2">
                    <a:lumMod val="25000"/>
                  </a:schemeClr>
                </a:solidFill>
                <a:latin typeface="Minion Pro" panose="02040503050306020203" pitchFamily="18" charset="0"/>
              </a:rPr>
              <a:t>1. This is the pie chart that has the percentage of killings that happen each year and it’s </a:t>
            </a:r>
          </a:p>
          <a:p>
            <a:pPr marL="114300" indent="0">
              <a:buNone/>
            </a:pPr>
            <a:r>
              <a:rPr lang="en-US" b="0" dirty="0">
                <a:solidFill>
                  <a:schemeClr val="bg2">
                    <a:lumMod val="25000"/>
                  </a:schemeClr>
                </a:solidFill>
                <a:effectLst/>
                <a:latin typeface="Minion Pro"/>
              </a:rPr>
              <a:t>In the year 2014 where the number of killings got high i.e</a:t>
            </a:r>
            <a:r>
              <a:rPr lang="en-US" dirty="0">
                <a:solidFill>
                  <a:schemeClr val="bg2">
                    <a:lumMod val="25000"/>
                  </a:schemeClr>
                </a:solidFill>
                <a:latin typeface="Minion Pro"/>
              </a:rPr>
              <a:t>.</a:t>
            </a:r>
            <a:r>
              <a:rPr lang="en-US" b="0" dirty="0">
                <a:solidFill>
                  <a:schemeClr val="bg2">
                    <a:lumMod val="25000"/>
                  </a:schemeClr>
                </a:solidFill>
                <a:effectLst/>
                <a:latin typeface="Minion Pro"/>
              </a:rPr>
              <a:t> up to </a:t>
            </a:r>
            <a:r>
              <a:rPr lang="en-US" b="0" dirty="0">
                <a:solidFill>
                  <a:schemeClr val="tx2">
                    <a:lumMod val="25000"/>
                  </a:schemeClr>
                </a:solidFill>
                <a:effectLst/>
                <a:latin typeface="Minion Pro"/>
              </a:rPr>
              <a:t>19.7%</a:t>
            </a:r>
            <a:r>
              <a:rPr lang="en-US" b="0" dirty="0">
                <a:solidFill>
                  <a:schemeClr val="bg2">
                    <a:lumMod val="25000"/>
                  </a:schemeClr>
                </a:solidFill>
                <a:effectLst/>
                <a:latin typeface="Minion Pro"/>
              </a:rPr>
              <a:t>.</a:t>
            </a:r>
          </a:p>
          <a:p>
            <a:pPr marL="114300" indent="0">
              <a:buNone/>
            </a:pPr>
            <a:r>
              <a:rPr lang="en-US" dirty="0">
                <a:solidFill>
                  <a:schemeClr val="bg2">
                    <a:lumMod val="25000"/>
                  </a:schemeClr>
                </a:solidFill>
                <a:latin typeface="Minion Pro" panose="02040503050306020203" pitchFamily="18" charset="0"/>
              </a:rPr>
              <a:t>2. The least one is in the year </a:t>
            </a:r>
            <a:r>
              <a:rPr lang="en-US" dirty="0">
                <a:solidFill>
                  <a:schemeClr val="tx2">
                    <a:lumMod val="25000"/>
                  </a:schemeClr>
                </a:solidFill>
                <a:latin typeface="Minion Pro" panose="02040503050306020203" pitchFamily="18" charset="0"/>
              </a:rPr>
              <a:t>1992 with 4.3%.</a:t>
            </a:r>
          </a:p>
          <a:p>
            <a:pPr marL="114300" indent="0">
              <a:buNone/>
            </a:pPr>
            <a:r>
              <a:rPr lang="en-US" b="0" dirty="0">
                <a:solidFill>
                  <a:schemeClr val="bg2">
                    <a:lumMod val="25000"/>
                  </a:schemeClr>
                </a:solidFill>
                <a:effectLst/>
                <a:latin typeface="Minion Pro" panose="02040503050306020203" pitchFamily="18" charset="0"/>
              </a:rPr>
              <a:t>3. This clearly shows the drastic increase in the at</a:t>
            </a:r>
            <a:r>
              <a:rPr lang="en-US" dirty="0">
                <a:solidFill>
                  <a:schemeClr val="bg2">
                    <a:lumMod val="25000"/>
                  </a:schemeClr>
                </a:solidFill>
                <a:latin typeface="Minion Pro" panose="02040503050306020203" pitchFamily="18" charset="0"/>
              </a:rPr>
              <a:t>tacks as well as  </a:t>
            </a:r>
          </a:p>
          <a:p>
            <a:pPr marL="114300" indent="0">
              <a:buNone/>
            </a:pPr>
            <a:r>
              <a:rPr lang="en-US" b="0" dirty="0">
                <a:solidFill>
                  <a:schemeClr val="bg2">
                    <a:lumMod val="25000"/>
                  </a:schemeClr>
                </a:solidFill>
                <a:effectLst/>
                <a:latin typeface="Minion Pro" panose="02040503050306020203" pitchFamily="18" charset="0"/>
              </a:rPr>
              <a:t>The intensity of them through the kill rates.</a:t>
            </a:r>
          </a:p>
          <a:p>
            <a:pPr marL="114300" indent="0">
              <a:buNone/>
            </a:pPr>
            <a:r>
              <a:rPr lang="en-US" dirty="0">
                <a:solidFill>
                  <a:schemeClr val="bg2">
                    <a:lumMod val="25000"/>
                  </a:schemeClr>
                </a:solidFill>
                <a:latin typeface="Minion Pro" panose="02040503050306020203" pitchFamily="18" charset="0"/>
              </a:rPr>
              <a:t>4. In the years after 2014 that we could see that the </a:t>
            </a:r>
          </a:p>
          <a:p>
            <a:pPr marL="114300" indent="0">
              <a:buNone/>
            </a:pPr>
            <a:r>
              <a:rPr lang="en-US" dirty="0">
                <a:solidFill>
                  <a:schemeClr val="bg2">
                    <a:lumMod val="25000"/>
                  </a:schemeClr>
                </a:solidFill>
                <a:latin typeface="Minion Pro"/>
              </a:rPr>
              <a:t>Percentage g</a:t>
            </a:r>
            <a:r>
              <a:rPr lang="en-US" b="0" dirty="0">
                <a:solidFill>
                  <a:schemeClr val="bg2">
                    <a:lumMod val="25000"/>
                  </a:schemeClr>
                </a:solidFill>
                <a:effectLst/>
                <a:latin typeface="Minion Pro"/>
              </a:rPr>
              <a:t>oes quite low </a:t>
            </a:r>
            <a:r>
              <a:rPr lang="en-US" dirty="0">
                <a:solidFill>
                  <a:schemeClr val="bg2">
                    <a:lumMod val="25000"/>
                  </a:schemeClr>
                </a:solidFill>
                <a:latin typeface="Minion Pro"/>
              </a:rPr>
              <a:t>i.e. in the year </a:t>
            </a:r>
            <a:r>
              <a:rPr lang="en-US" dirty="0">
                <a:solidFill>
                  <a:schemeClr val="tx2">
                    <a:lumMod val="25000"/>
                  </a:schemeClr>
                </a:solidFill>
                <a:latin typeface="Minion Pro"/>
              </a:rPr>
              <a:t>2015</a:t>
            </a:r>
            <a:r>
              <a:rPr lang="en-US" dirty="0">
                <a:solidFill>
                  <a:schemeClr val="bg2">
                    <a:lumMod val="25000"/>
                  </a:schemeClr>
                </a:solidFill>
                <a:latin typeface="Minion Pro"/>
              </a:rPr>
              <a:t> </a:t>
            </a:r>
            <a:endParaRPr lang="en-US" dirty="0">
              <a:solidFill>
                <a:schemeClr val="bg2">
                  <a:lumMod val="25000"/>
                </a:schemeClr>
              </a:solidFill>
              <a:latin typeface="Minion Pro" panose="02040503050306020203" pitchFamily="18" charset="0"/>
            </a:endParaRPr>
          </a:p>
          <a:p>
            <a:pPr marL="114300" indent="0">
              <a:buNone/>
            </a:pPr>
            <a:r>
              <a:rPr lang="en-US" dirty="0">
                <a:solidFill>
                  <a:schemeClr val="bg2">
                    <a:lumMod val="25000"/>
                  </a:schemeClr>
                </a:solidFill>
                <a:latin typeface="Minion Pro" panose="02040503050306020203" pitchFamily="18" charset="0"/>
              </a:rPr>
              <a:t>only </a:t>
            </a:r>
            <a:r>
              <a:rPr lang="en-US" dirty="0">
                <a:solidFill>
                  <a:schemeClr val="tx2">
                    <a:lumMod val="25000"/>
                  </a:schemeClr>
                </a:solidFill>
                <a:latin typeface="Minion Pro" panose="02040503050306020203" pitchFamily="18" charset="0"/>
              </a:rPr>
              <a:t>17.2%</a:t>
            </a:r>
            <a:r>
              <a:rPr lang="en-US" dirty="0">
                <a:solidFill>
                  <a:schemeClr val="bg2">
                    <a:lumMod val="25000"/>
                  </a:schemeClr>
                </a:solidFill>
                <a:latin typeface="Minion Pro" panose="02040503050306020203" pitchFamily="18" charset="0"/>
              </a:rPr>
              <a:t> of casualties w</a:t>
            </a:r>
            <a:r>
              <a:rPr lang="en-US" b="0" dirty="0">
                <a:solidFill>
                  <a:schemeClr val="bg2">
                    <a:lumMod val="25000"/>
                  </a:schemeClr>
                </a:solidFill>
                <a:effectLst/>
                <a:latin typeface="Minion Pro" panose="02040503050306020203" pitchFamily="18" charset="0"/>
              </a:rPr>
              <a:t>ere reported and consecutive </a:t>
            </a:r>
          </a:p>
          <a:p>
            <a:pPr marL="114300" indent="0">
              <a:buNone/>
            </a:pPr>
            <a:r>
              <a:rPr lang="en-US" b="0" dirty="0">
                <a:solidFill>
                  <a:schemeClr val="bg2">
                    <a:lumMod val="25000"/>
                  </a:schemeClr>
                </a:solidFill>
                <a:effectLst/>
                <a:latin typeface="Minion Pro" panose="02040503050306020203" pitchFamily="18" charset="0"/>
              </a:rPr>
              <a:t>years after that </a:t>
            </a:r>
            <a:r>
              <a:rPr lang="en-US" dirty="0">
                <a:solidFill>
                  <a:schemeClr val="bg2">
                    <a:lumMod val="25000"/>
                  </a:schemeClr>
                </a:solidFill>
                <a:latin typeface="Minion Pro" panose="02040503050306020203" pitchFamily="18" charset="0"/>
              </a:rPr>
              <a:t>t</a:t>
            </a:r>
            <a:r>
              <a:rPr lang="en-US" b="0" dirty="0">
                <a:solidFill>
                  <a:schemeClr val="bg2">
                    <a:lumMod val="25000"/>
                  </a:schemeClr>
                </a:solidFill>
                <a:effectLst/>
                <a:latin typeface="Minion Pro" panose="02040503050306020203" pitchFamily="18" charset="0"/>
              </a:rPr>
              <a:t>he killing rate has got down </a:t>
            </a:r>
          </a:p>
          <a:p>
            <a:pPr marL="114300" indent="0">
              <a:buNone/>
            </a:pPr>
            <a:r>
              <a:rPr lang="en-US" b="0" dirty="0">
                <a:solidFill>
                  <a:schemeClr val="bg2">
                    <a:lumMod val="25000"/>
                  </a:schemeClr>
                </a:solidFill>
                <a:effectLst/>
                <a:latin typeface="Minion Pro" panose="02040503050306020203" pitchFamily="18" charset="0"/>
              </a:rPr>
              <a:t>significantly and so do the attacks.</a:t>
            </a:r>
          </a:p>
          <a:p>
            <a:endParaRPr lang="en-IN" dirty="0"/>
          </a:p>
        </p:txBody>
      </p:sp>
      <p:pic>
        <p:nvPicPr>
          <p:cNvPr id="1026" name="Picture 2">
            <a:extLst>
              <a:ext uri="{FF2B5EF4-FFF2-40B4-BE49-F238E27FC236}">
                <a16:creationId xmlns:a16="http://schemas.microsoft.com/office/drawing/2014/main" id="{A9EB1531-2B82-1592-8630-8DF036B3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2704" y="1853184"/>
            <a:ext cx="3511296" cy="341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14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37FE-4F7F-97CC-F16F-EE631AD61181}"/>
              </a:ext>
            </a:extLst>
          </p:cNvPr>
          <p:cNvSpPr>
            <a:spLocks noGrp="1"/>
          </p:cNvSpPr>
          <p:nvPr>
            <p:ph type="title"/>
          </p:nvPr>
        </p:nvSpPr>
        <p:spPr/>
        <p:txBody>
          <a:bodyPr/>
          <a:lstStyle/>
          <a:p>
            <a:r>
              <a:rPr lang="en-US" dirty="0"/>
              <a:t>People wounded in terrorist attacks</a:t>
            </a:r>
            <a:endParaRPr lang="en-IN" dirty="0"/>
          </a:p>
        </p:txBody>
      </p:sp>
      <p:sp>
        <p:nvSpPr>
          <p:cNvPr id="3" name="Text Placeholder 2">
            <a:extLst>
              <a:ext uri="{FF2B5EF4-FFF2-40B4-BE49-F238E27FC236}">
                <a16:creationId xmlns:a16="http://schemas.microsoft.com/office/drawing/2014/main" id="{90968159-DEC8-A135-11B0-9CCEC6939363}"/>
              </a:ext>
            </a:extLst>
          </p:cNvPr>
          <p:cNvSpPr>
            <a:spLocks noGrp="1"/>
          </p:cNvSpPr>
          <p:nvPr>
            <p:ph type="body" idx="1"/>
          </p:nvPr>
        </p:nvSpPr>
        <p:spPr>
          <a:xfrm>
            <a:off x="311699" y="1017726"/>
            <a:ext cx="8679097" cy="4125774"/>
          </a:xfrm>
        </p:spPr>
        <p:txBody>
          <a:bodyPr/>
          <a:lstStyle/>
          <a:p>
            <a:pPr marL="114300" indent="0">
              <a:buNone/>
            </a:pPr>
            <a:r>
              <a:rPr lang="en-US" dirty="0">
                <a:solidFill>
                  <a:schemeClr val="bg2">
                    <a:lumMod val="25000"/>
                  </a:schemeClr>
                </a:solidFill>
                <a:latin typeface="Minion Pro" panose="02040503050306020203" pitchFamily="18" charset="0"/>
              </a:rPr>
              <a:t>1. This is the bar graph showing the </a:t>
            </a:r>
          </a:p>
          <a:p>
            <a:pPr marL="114300" indent="0">
              <a:buNone/>
            </a:pPr>
            <a:r>
              <a:rPr lang="en-IN" dirty="0">
                <a:solidFill>
                  <a:schemeClr val="bg2">
                    <a:lumMod val="25000"/>
                  </a:schemeClr>
                </a:solidFill>
                <a:latin typeface="Minion Pro"/>
              </a:rPr>
              <a:t>people who got wounded year-wise.</a:t>
            </a:r>
            <a:endParaRPr lang="en-IN" dirty="0">
              <a:solidFill>
                <a:schemeClr val="bg2">
                  <a:lumMod val="25000"/>
                </a:schemeClr>
              </a:solidFill>
              <a:latin typeface="Minion Pro" panose="02040503050306020203" pitchFamily="18" charset="0"/>
            </a:endParaRPr>
          </a:p>
          <a:p>
            <a:pPr marL="114300" indent="0">
              <a:buNone/>
            </a:pPr>
            <a:r>
              <a:rPr lang="en-IN" dirty="0">
                <a:solidFill>
                  <a:schemeClr val="bg2">
                    <a:lumMod val="25000"/>
                  </a:schemeClr>
                </a:solidFill>
                <a:latin typeface="Minion Pro"/>
              </a:rPr>
              <a:t>and it is in the year </a:t>
            </a:r>
            <a:r>
              <a:rPr lang="en-IN" dirty="0">
                <a:solidFill>
                  <a:schemeClr val="tx2">
                    <a:lumMod val="25000"/>
                  </a:schemeClr>
                </a:solidFill>
                <a:latin typeface="Minion Pro"/>
              </a:rPr>
              <a:t>2015</a:t>
            </a:r>
            <a:r>
              <a:rPr lang="en-IN" dirty="0">
                <a:solidFill>
                  <a:schemeClr val="bg2">
                    <a:lumMod val="25000"/>
                  </a:schemeClr>
                </a:solidFill>
                <a:latin typeface="Minion Pro"/>
              </a:rPr>
              <a:t>, most people</a:t>
            </a:r>
            <a:endParaRPr lang="en-IN" dirty="0">
              <a:solidFill>
                <a:schemeClr val="bg2">
                  <a:lumMod val="25000"/>
                </a:schemeClr>
              </a:solidFill>
              <a:latin typeface="Minion Pro" panose="02040503050306020203" pitchFamily="18" charset="0"/>
            </a:endParaRPr>
          </a:p>
          <a:p>
            <a:pPr marL="114300" indent="0">
              <a:lnSpc>
                <a:spcPct val="114999"/>
              </a:lnSpc>
              <a:buNone/>
            </a:pPr>
            <a:r>
              <a:rPr lang="en-IN" dirty="0">
                <a:solidFill>
                  <a:schemeClr val="bg2">
                    <a:lumMod val="25000"/>
                  </a:schemeClr>
                </a:solidFill>
                <a:latin typeface="Minion Pro"/>
              </a:rPr>
              <a:t>got wounded during attacks.</a:t>
            </a:r>
          </a:p>
          <a:p>
            <a:pPr marL="114300" indent="0">
              <a:buNone/>
            </a:pPr>
            <a:endParaRPr lang="en-IN" dirty="0">
              <a:solidFill>
                <a:schemeClr val="bg2">
                  <a:lumMod val="25000"/>
                </a:schemeClr>
              </a:solidFill>
              <a:latin typeface="Minion Pro" panose="02040503050306020203" pitchFamily="18" charset="0"/>
            </a:endParaRPr>
          </a:p>
          <a:p>
            <a:pPr marL="114300" indent="0">
              <a:buNone/>
            </a:pPr>
            <a:r>
              <a:rPr lang="en-IN" dirty="0">
                <a:solidFill>
                  <a:schemeClr val="bg2">
                    <a:lumMod val="25000"/>
                  </a:schemeClr>
                </a:solidFill>
                <a:latin typeface="Minion Pro"/>
              </a:rPr>
              <a:t>2. Almost </a:t>
            </a:r>
            <a:r>
              <a:rPr lang="en-IN" dirty="0">
                <a:solidFill>
                  <a:schemeClr val="tx2">
                    <a:lumMod val="25000"/>
                  </a:schemeClr>
                </a:solidFill>
                <a:latin typeface="Minion Pro"/>
              </a:rPr>
              <a:t>44,043</a:t>
            </a:r>
            <a:r>
              <a:rPr lang="en-IN" dirty="0">
                <a:solidFill>
                  <a:schemeClr val="bg2">
                    <a:lumMod val="25000"/>
                  </a:schemeClr>
                </a:solidFill>
                <a:latin typeface="Minion Pro"/>
              </a:rPr>
              <a:t> people were </a:t>
            </a:r>
          </a:p>
          <a:p>
            <a:pPr marL="114300" indent="0">
              <a:lnSpc>
                <a:spcPct val="114999"/>
              </a:lnSpc>
              <a:buNone/>
            </a:pPr>
            <a:r>
              <a:rPr lang="en-IN" dirty="0">
                <a:solidFill>
                  <a:schemeClr val="bg2">
                    <a:lumMod val="25000"/>
                  </a:schemeClr>
                </a:solidFill>
                <a:latin typeface="Minion Pro"/>
              </a:rPr>
              <a:t>wounded in </a:t>
            </a:r>
            <a:r>
              <a:rPr lang="en-IN" dirty="0">
                <a:solidFill>
                  <a:schemeClr val="tx2">
                    <a:lumMod val="25000"/>
                  </a:schemeClr>
                </a:solidFill>
                <a:latin typeface="Minion Pro"/>
              </a:rPr>
              <a:t>2015.</a:t>
            </a:r>
            <a:endParaRPr lang="en-IN" dirty="0">
              <a:solidFill>
                <a:schemeClr val="tx2">
                  <a:lumMod val="25000"/>
                </a:schemeClr>
              </a:solidFill>
            </a:endParaRPr>
          </a:p>
          <a:p>
            <a:pPr marL="114300" indent="0">
              <a:buNone/>
            </a:pPr>
            <a:endParaRPr lang="en-IN" dirty="0">
              <a:solidFill>
                <a:schemeClr val="bg2">
                  <a:lumMod val="25000"/>
                </a:schemeClr>
              </a:solidFill>
              <a:latin typeface="Minion Pro" panose="02040503050306020203" pitchFamily="18" charset="0"/>
            </a:endParaRPr>
          </a:p>
          <a:p>
            <a:pPr marL="114300" indent="0">
              <a:buNone/>
            </a:pPr>
            <a:r>
              <a:rPr lang="en-IN" dirty="0">
                <a:solidFill>
                  <a:schemeClr val="bg2">
                    <a:lumMod val="25000"/>
                  </a:schemeClr>
                </a:solidFill>
                <a:latin typeface="Minion Pro"/>
              </a:rPr>
              <a:t>3. Comparing this with the least,</a:t>
            </a:r>
          </a:p>
          <a:p>
            <a:pPr marL="114300" indent="0">
              <a:lnSpc>
                <a:spcPct val="114999"/>
              </a:lnSpc>
              <a:buNone/>
            </a:pPr>
            <a:r>
              <a:rPr lang="en-IN" dirty="0">
                <a:solidFill>
                  <a:schemeClr val="tx2">
                    <a:lumMod val="25000"/>
                  </a:schemeClr>
                </a:solidFill>
                <a:latin typeface="Minion Pro"/>
              </a:rPr>
              <a:t>1971</a:t>
            </a:r>
            <a:r>
              <a:rPr lang="en-IN" dirty="0">
                <a:solidFill>
                  <a:schemeClr val="bg2">
                    <a:lumMod val="25000"/>
                  </a:schemeClr>
                </a:solidFill>
                <a:latin typeface="Minion Pro"/>
              </a:rPr>
              <a:t> in which only </a:t>
            </a:r>
            <a:r>
              <a:rPr lang="en-IN" dirty="0">
                <a:solidFill>
                  <a:schemeClr val="tx2">
                    <a:lumMod val="25000"/>
                  </a:schemeClr>
                </a:solidFill>
                <a:latin typeface="Minion Pro"/>
              </a:rPr>
              <a:t>82 people </a:t>
            </a:r>
            <a:endParaRPr lang="en-IN" dirty="0">
              <a:solidFill>
                <a:schemeClr val="tx2">
                  <a:lumMod val="25000"/>
                </a:schemeClr>
              </a:solidFill>
              <a:latin typeface="Minion Pro" panose="02040503050306020203" pitchFamily="18" charset="0"/>
            </a:endParaRPr>
          </a:p>
          <a:p>
            <a:pPr marL="114300" indent="0">
              <a:lnSpc>
                <a:spcPct val="114999"/>
              </a:lnSpc>
              <a:buNone/>
            </a:pPr>
            <a:r>
              <a:rPr lang="en-IN" dirty="0">
                <a:solidFill>
                  <a:schemeClr val="tx2">
                    <a:lumMod val="25000"/>
                  </a:schemeClr>
                </a:solidFill>
                <a:latin typeface="Minion Pro"/>
              </a:rPr>
              <a:t>wounded.</a:t>
            </a:r>
          </a:p>
        </p:txBody>
      </p:sp>
      <p:pic>
        <p:nvPicPr>
          <p:cNvPr id="2050" name="Picture 2">
            <a:extLst>
              <a:ext uri="{FF2B5EF4-FFF2-40B4-BE49-F238E27FC236}">
                <a16:creationId xmlns:a16="http://schemas.microsoft.com/office/drawing/2014/main" id="{5929AD5F-4FD4-698B-A594-787CACB3A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604" y="789634"/>
            <a:ext cx="5040588" cy="420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56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AC54-F513-A941-A73B-E9DB98F958DA}"/>
              </a:ext>
            </a:extLst>
          </p:cNvPr>
          <p:cNvSpPr>
            <a:spLocks noGrp="1"/>
          </p:cNvSpPr>
          <p:nvPr>
            <p:ph type="title"/>
          </p:nvPr>
        </p:nvSpPr>
        <p:spPr/>
        <p:txBody>
          <a:bodyPr/>
          <a:lstStyle/>
          <a:p>
            <a:r>
              <a:rPr lang="en-US" dirty="0"/>
              <a:t>Most c</a:t>
            </a:r>
            <a:r>
              <a:rPr lang="en-IN" dirty="0" err="1"/>
              <a:t>ommon</a:t>
            </a:r>
            <a:r>
              <a:rPr lang="en-IN" dirty="0"/>
              <a:t> weapons used </a:t>
            </a:r>
          </a:p>
        </p:txBody>
      </p:sp>
      <p:sp>
        <p:nvSpPr>
          <p:cNvPr id="3" name="Text Placeholder 2">
            <a:extLst>
              <a:ext uri="{FF2B5EF4-FFF2-40B4-BE49-F238E27FC236}">
                <a16:creationId xmlns:a16="http://schemas.microsoft.com/office/drawing/2014/main" id="{F5BA5E6C-54AF-BCC9-97C1-CF9F6991A2BF}"/>
              </a:ext>
            </a:extLst>
          </p:cNvPr>
          <p:cNvSpPr>
            <a:spLocks noGrp="1"/>
          </p:cNvSpPr>
          <p:nvPr>
            <p:ph type="body" idx="1"/>
          </p:nvPr>
        </p:nvSpPr>
        <p:spPr/>
        <p:txBody>
          <a:bodyPr/>
          <a:lstStyle/>
          <a:p>
            <a:pPr marL="114300" indent="0">
              <a:buNone/>
            </a:pPr>
            <a:r>
              <a:rPr lang="en-IN" dirty="0">
                <a:solidFill>
                  <a:schemeClr val="bg2">
                    <a:lumMod val="25000"/>
                  </a:schemeClr>
                </a:solidFill>
                <a:latin typeface="Minion Pro"/>
              </a:rPr>
              <a:t>1. This is the bar plot which shows</a:t>
            </a:r>
          </a:p>
          <a:p>
            <a:pPr marL="114300" indent="0">
              <a:lnSpc>
                <a:spcPct val="114999"/>
              </a:lnSpc>
              <a:buNone/>
            </a:pPr>
            <a:r>
              <a:rPr lang="en-IN" dirty="0">
                <a:solidFill>
                  <a:schemeClr val="bg2">
                    <a:lumMod val="25000"/>
                  </a:schemeClr>
                </a:solidFill>
                <a:latin typeface="Minion Pro"/>
              </a:rPr>
              <a:t>the weapons used by the terrorists</a:t>
            </a:r>
          </a:p>
          <a:p>
            <a:pPr marL="114300" indent="0">
              <a:lnSpc>
                <a:spcPct val="114999"/>
              </a:lnSpc>
              <a:buNone/>
            </a:pPr>
            <a:r>
              <a:rPr lang="en-IN" dirty="0">
                <a:solidFill>
                  <a:schemeClr val="bg2">
                    <a:lumMod val="25000"/>
                  </a:schemeClr>
                </a:solidFill>
                <a:latin typeface="Minion Pro"/>
              </a:rPr>
              <a:t>the most to least.</a:t>
            </a:r>
          </a:p>
          <a:p>
            <a:pPr marL="114300" indent="0">
              <a:lnSpc>
                <a:spcPct val="114999"/>
              </a:lnSpc>
              <a:buNone/>
            </a:pPr>
            <a:r>
              <a:rPr lang="en-IN" dirty="0">
                <a:solidFill>
                  <a:schemeClr val="bg2">
                    <a:lumMod val="25000"/>
                  </a:schemeClr>
                </a:solidFill>
                <a:latin typeface="Minion Pro"/>
              </a:rPr>
              <a:t>2. </a:t>
            </a:r>
            <a:r>
              <a:rPr lang="en-IN" dirty="0">
                <a:solidFill>
                  <a:schemeClr val="tx2">
                    <a:lumMod val="25000"/>
                  </a:schemeClr>
                </a:solidFill>
                <a:latin typeface="Minion Pro"/>
              </a:rPr>
              <a:t>Explosives</a:t>
            </a:r>
            <a:r>
              <a:rPr lang="en-IN" dirty="0">
                <a:solidFill>
                  <a:schemeClr val="bg2">
                    <a:lumMod val="25000"/>
                  </a:schemeClr>
                </a:solidFill>
                <a:latin typeface="Minion Pro"/>
              </a:rPr>
              <a:t> are the most used </a:t>
            </a:r>
          </a:p>
          <a:p>
            <a:pPr marL="114300" indent="0">
              <a:lnSpc>
                <a:spcPct val="114999"/>
              </a:lnSpc>
              <a:buNone/>
            </a:pPr>
            <a:r>
              <a:rPr lang="en-IN" dirty="0">
                <a:solidFill>
                  <a:schemeClr val="bg2">
                    <a:lumMod val="25000"/>
                  </a:schemeClr>
                </a:solidFill>
                <a:latin typeface="Minion Pro"/>
              </a:rPr>
              <a:t>weapons by the terrorists which </a:t>
            </a:r>
          </a:p>
          <a:p>
            <a:pPr marL="114300" indent="0">
              <a:lnSpc>
                <a:spcPct val="114999"/>
              </a:lnSpc>
              <a:buNone/>
            </a:pPr>
            <a:r>
              <a:rPr lang="en-IN" dirty="0">
                <a:solidFill>
                  <a:schemeClr val="bg2">
                    <a:lumMod val="25000"/>
                  </a:schemeClr>
                </a:solidFill>
                <a:latin typeface="Minion Pro"/>
              </a:rPr>
              <a:t>is about </a:t>
            </a:r>
            <a:r>
              <a:rPr lang="en-IN" dirty="0">
                <a:solidFill>
                  <a:schemeClr val="tx2">
                    <a:lumMod val="25000"/>
                  </a:schemeClr>
                </a:solidFill>
                <a:latin typeface="Minion Pro"/>
              </a:rPr>
              <a:t>92426</a:t>
            </a:r>
            <a:r>
              <a:rPr lang="en-IN" dirty="0">
                <a:solidFill>
                  <a:schemeClr val="bg2">
                    <a:lumMod val="25000"/>
                  </a:schemeClr>
                </a:solidFill>
                <a:latin typeface="Minion Pro"/>
              </a:rPr>
              <a:t> times.</a:t>
            </a:r>
          </a:p>
          <a:p>
            <a:pPr marL="114300" indent="0">
              <a:lnSpc>
                <a:spcPct val="114999"/>
              </a:lnSpc>
              <a:buNone/>
            </a:pPr>
            <a:r>
              <a:rPr lang="en-IN" dirty="0">
                <a:solidFill>
                  <a:schemeClr val="bg2">
                    <a:lumMod val="25000"/>
                  </a:schemeClr>
                </a:solidFill>
                <a:latin typeface="Minion Pro"/>
              </a:rPr>
              <a:t>3. </a:t>
            </a:r>
            <a:r>
              <a:rPr lang="en-IN" dirty="0">
                <a:solidFill>
                  <a:schemeClr val="tx2">
                    <a:lumMod val="25000"/>
                  </a:schemeClr>
                </a:solidFill>
                <a:latin typeface="Minion Pro"/>
              </a:rPr>
              <a:t>Radiological weapons </a:t>
            </a:r>
            <a:r>
              <a:rPr lang="en-IN" dirty="0">
                <a:solidFill>
                  <a:schemeClr val="bg2">
                    <a:lumMod val="25000"/>
                  </a:schemeClr>
                </a:solidFill>
                <a:latin typeface="Minion Pro"/>
              </a:rPr>
              <a:t>are the</a:t>
            </a:r>
          </a:p>
          <a:p>
            <a:pPr marL="114300" indent="0">
              <a:lnSpc>
                <a:spcPct val="114999"/>
              </a:lnSpc>
              <a:buNone/>
            </a:pPr>
            <a:r>
              <a:rPr lang="en-IN" dirty="0">
                <a:solidFill>
                  <a:schemeClr val="bg2">
                    <a:lumMod val="25000"/>
                  </a:schemeClr>
                </a:solidFill>
                <a:latin typeface="Minion Pro"/>
              </a:rPr>
              <a:t>least used about </a:t>
            </a:r>
            <a:r>
              <a:rPr lang="en-IN" dirty="0">
                <a:solidFill>
                  <a:schemeClr val="tx2">
                    <a:lumMod val="25000"/>
                  </a:schemeClr>
                </a:solidFill>
                <a:latin typeface="Minion Pro"/>
              </a:rPr>
              <a:t>14 times</a:t>
            </a:r>
            <a:r>
              <a:rPr lang="en-IN" dirty="0">
                <a:solidFill>
                  <a:schemeClr val="bg2">
                    <a:lumMod val="25000"/>
                  </a:schemeClr>
                </a:solidFill>
                <a:latin typeface="Minion Pro"/>
              </a:rPr>
              <a:t>.</a:t>
            </a:r>
          </a:p>
        </p:txBody>
      </p:sp>
      <p:pic>
        <p:nvPicPr>
          <p:cNvPr id="4" name="Picture 4">
            <a:extLst>
              <a:ext uri="{FF2B5EF4-FFF2-40B4-BE49-F238E27FC236}">
                <a16:creationId xmlns:a16="http://schemas.microsoft.com/office/drawing/2014/main" id="{3BFABA5F-9907-B5D3-D13A-48A8D3F87E0B}"/>
              </a:ext>
            </a:extLst>
          </p:cNvPr>
          <p:cNvPicPr>
            <a:picLocks noChangeAspect="1"/>
          </p:cNvPicPr>
          <p:nvPr/>
        </p:nvPicPr>
        <p:blipFill>
          <a:blip r:embed="rId2"/>
          <a:stretch>
            <a:fillRect/>
          </a:stretch>
        </p:blipFill>
        <p:spPr>
          <a:xfrm>
            <a:off x="3704221" y="986330"/>
            <a:ext cx="5442785" cy="4073207"/>
          </a:xfrm>
          <a:prstGeom prst="rect">
            <a:avLst/>
          </a:prstGeom>
        </p:spPr>
      </p:pic>
    </p:spTree>
    <p:extLst>
      <p:ext uri="{BB962C8B-B14F-4D97-AF65-F5344CB8AC3E}">
        <p14:creationId xmlns:p14="http://schemas.microsoft.com/office/powerpoint/2010/main" val="288690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14E3-E5FF-141E-23ED-5872702288DC}"/>
              </a:ext>
            </a:extLst>
          </p:cNvPr>
          <p:cNvSpPr>
            <a:spLocks noGrp="1"/>
          </p:cNvSpPr>
          <p:nvPr>
            <p:ph type="title"/>
          </p:nvPr>
        </p:nvSpPr>
        <p:spPr/>
        <p:txBody>
          <a:bodyPr/>
          <a:lstStyle/>
          <a:p>
            <a:r>
              <a:rPr lang="en-US" dirty="0"/>
              <a:t>Deaths due to usage of specific weapons</a:t>
            </a:r>
            <a:endParaRPr lang="en-IN" dirty="0"/>
          </a:p>
        </p:txBody>
      </p:sp>
      <p:sp>
        <p:nvSpPr>
          <p:cNvPr id="3" name="Text Placeholder 2">
            <a:extLst>
              <a:ext uri="{FF2B5EF4-FFF2-40B4-BE49-F238E27FC236}">
                <a16:creationId xmlns:a16="http://schemas.microsoft.com/office/drawing/2014/main" id="{389E6EE8-BCB5-AC04-1608-28D462D9185E}"/>
              </a:ext>
            </a:extLst>
          </p:cNvPr>
          <p:cNvSpPr>
            <a:spLocks noGrp="1"/>
          </p:cNvSpPr>
          <p:nvPr>
            <p:ph type="body" idx="1"/>
          </p:nvPr>
        </p:nvSpPr>
        <p:spPr/>
        <p:txBody>
          <a:bodyPr/>
          <a:lstStyle/>
          <a:p>
            <a:pPr marL="114300" indent="0">
              <a:buNone/>
            </a:pPr>
            <a:r>
              <a:rPr lang="en-IN" dirty="0">
                <a:solidFill>
                  <a:schemeClr val="bg2">
                    <a:lumMod val="25000"/>
                  </a:schemeClr>
                </a:solidFill>
                <a:latin typeface="Minion Pro"/>
              </a:rPr>
              <a:t>1. This is the bar chart that shows</a:t>
            </a:r>
          </a:p>
          <a:p>
            <a:pPr marL="114300" indent="0">
              <a:lnSpc>
                <a:spcPct val="114999"/>
              </a:lnSpc>
              <a:buNone/>
            </a:pPr>
            <a:r>
              <a:rPr lang="en-IN" dirty="0">
                <a:solidFill>
                  <a:schemeClr val="bg2">
                    <a:lumMod val="25000"/>
                  </a:schemeClr>
                </a:solidFill>
                <a:latin typeface="Minion Pro"/>
              </a:rPr>
              <a:t>The death rate for each weapon used.</a:t>
            </a:r>
          </a:p>
          <a:p>
            <a:pPr marL="114300" indent="0">
              <a:lnSpc>
                <a:spcPct val="114999"/>
              </a:lnSpc>
              <a:buNone/>
            </a:pPr>
            <a:r>
              <a:rPr lang="en-IN" dirty="0">
                <a:solidFill>
                  <a:schemeClr val="bg2">
                    <a:lumMod val="25000"/>
                  </a:schemeClr>
                </a:solidFill>
                <a:latin typeface="Minion Pro"/>
              </a:rPr>
              <a:t>2. Firearms are the most used </a:t>
            </a:r>
          </a:p>
          <a:p>
            <a:pPr marL="114300" indent="0">
              <a:lnSpc>
                <a:spcPct val="114999"/>
              </a:lnSpc>
              <a:buNone/>
            </a:pPr>
            <a:r>
              <a:rPr lang="en-IN" dirty="0">
                <a:solidFill>
                  <a:schemeClr val="bg2">
                    <a:lumMod val="25000"/>
                  </a:schemeClr>
                </a:solidFill>
                <a:latin typeface="Minion Pro"/>
              </a:rPr>
              <a:t>Weapons that lead to death.</a:t>
            </a:r>
          </a:p>
          <a:p>
            <a:pPr marL="114300" indent="0">
              <a:lnSpc>
                <a:spcPct val="114999"/>
              </a:lnSpc>
              <a:buNone/>
            </a:pPr>
            <a:r>
              <a:rPr lang="en-IN" dirty="0">
                <a:solidFill>
                  <a:schemeClr val="tx2">
                    <a:lumMod val="25000"/>
                  </a:schemeClr>
                </a:solidFill>
                <a:latin typeface="Minion Pro"/>
              </a:rPr>
              <a:t>174894</a:t>
            </a:r>
            <a:r>
              <a:rPr lang="en-IN" dirty="0">
                <a:solidFill>
                  <a:schemeClr val="bg2">
                    <a:lumMod val="25000"/>
                  </a:schemeClr>
                </a:solidFill>
                <a:latin typeface="Minion Pro"/>
              </a:rPr>
              <a:t> people were killed.</a:t>
            </a:r>
          </a:p>
          <a:p>
            <a:pPr marL="114300" indent="0">
              <a:lnSpc>
                <a:spcPct val="114999"/>
              </a:lnSpc>
              <a:buNone/>
            </a:pPr>
            <a:r>
              <a:rPr lang="en-IN" dirty="0">
                <a:solidFill>
                  <a:schemeClr val="bg2">
                    <a:lumMod val="25000"/>
                  </a:schemeClr>
                </a:solidFill>
                <a:latin typeface="Minion Pro"/>
              </a:rPr>
              <a:t>3. Fake weapons are the least used </a:t>
            </a:r>
          </a:p>
          <a:p>
            <a:pPr marL="114300" indent="0">
              <a:lnSpc>
                <a:spcPct val="114999"/>
              </a:lnSpc>
              <a:buNone/>
            </a:pPr>
            <a:r>
              <a:rPr lang="en-IN" dirty="0">
                <a:solidFill>
                  <a:schemeClr val="bg2">
                    <a:lumMod val="25000"/>
                  </a:schemeClr>
                </a:solidFill>
                <a:latin typeface="Minion Pro"/>
              </a:rPr>
              <a:t>for </a:t>
            </a:r>
            <a:r>
              <a:rPr lang="en-IN" dirty="0">
                <a:solidFill>
                  <a:schemeClr val="tx2">
                    <a:lumMod val="25000"/>
                  </a:schemeClr>
                </a:solidFill>
                <a:latin typeface="Minion Pro"/>
              </a:rPr>
              <a:t>deaths</a:t>
            </a:r>
            <a:r>
              <a:rPr lang="en-IN" dirty="0">
                <a:solidFill>
                  <a:schemeClr val="bg2">
                    <a:lumMod val="25000"/>
                  </a:schemeClr>
                </a:solidFill>
                <a:latin typeface="Minion Pro"/>
              </a:rPr>
              <a:t>. Only </a:t>
            </a:r>
            <a:r>
              <a:rPr lang="en-IN" dirty="0">
                <a:solidFill>
                  <a:schemeClr val="tx2">
                    <a:lumMod val="25000"/>
                  </a:schemeClr>
                </a:solidFill>
                <a:latin typeface="Minion Pro"/>
              </a:rPr>
              <a:t>1 person was killed</a:t>
            </a:r>
          </a:p>
          <a:p>
            <a:pPr marL="114300" indent="0">
              <a:lnSpc>
                <a:spcPct val="114999"/>
              </a:lnSpc>
              <a:buNone/>
            </a:pPr>
            <a:r>
              <a:rPr lang="en-IN" dirty="0">
                <a:solidFill>
                  <a:schemeClr val="bg2">
                    <a:lumMod val="25000"/>
                  </a:schemeClr>
                </a:solidFill>
                <a:latin typeface="Minion Pro"/>
              </a:rPr>
              <a:t>due to this.</a:t>
            </a:r>
          </a:p>
        </p:txBody>
      </p:sp>
      <p:pic>
        <p:nvPicPr>
          <p:cNvPr id="4" name="Picture 4">
            <a:extLst>
              <a:ext uri="{FF2B5EF4-FFF2-40B4-BE49-F238E27FC236}">
                <a16:creationId xmlns:a16="http://schemas.microsoft.com/office/drawing/2014/main" id="{C7DF8C45-3A37-E25E-2A7D-46BEE888880C}"/>
              </a:ext>
            </a:extLst>
          </p:cNvPr>
          <p:cNvPicPr>
            <a:picLocks noChangeAspect="1"/>
          </p:cNvPicPr>
          <p:nvPr/>
        </p:nvPicPr>
        <p:blipFill>
          <a:blip r:embed="rId2"/>
          <a:stretch>
            <a:fillRect/>
          </a:stretch>
        </p:blipFill>
        <p:spPr>
          <a:xfrm>
            <a:off x="3959894" y="1014289"/>
            <a:ext cx="5187113" cy="4130087"/>
          </a:xfrm>
          <a:prstGeom prst="rect">
            <a:avLst/>
          </a:prstGeom>
        </p:spPr>
      </p:pic>
    </p:spTree>
    <p:extLst>
      <p:ext uri="{BB962C8B-B14F-4D97-AF65-F5344CB8AC3E}">
        <p14:creationId xmlns:p14="http://schemas.microsoft.com/office/powerpoint/2010/main" val="90307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E11A-FCCA-C13A-1614-14BADDEF39B8}"/>
              </a:ext>
            </a:extLst>
          </p:cNvPr>
          <p:cNvSpPr>
            <a:spLocks noGrp="1"/>
          </p:cNvSpPr>
          <p:nvPr>
            <p:ph type="title"/>
          </p:nvPr>
        </p:nvSpPr>
        <p:spPr/>
        <p:txBody>
          <a:bodyPr/>
          <a:lstStyle/>
          <a:p>
            <a:r>
              <a:rPr lang="en-US" dirty="0"/>
              <a:t>Most common target areas</a:t>
            </a:r>
            <a:endParaRPr lang="en-IN" dirty="0"/>
          </a:p>
        </p:txBody>
      </p:sp>
      <p:sp>
        <p:nvSpPr>
          <p:cNvPr id="3" name="Text Placeholder 2">
            <a:extLst>
              <a:ext uri="{FF2B5EF4-FFF2-40B4-BE49-F238E27FC236}">
                <a16:creationId xmlns:a16="http://schemas.microsoft.com/office/drawing/2014/main" id="{B000E00F-AF7C-64A5-1418-DDEBCC2A8E0B}"/>
              </a:ext>
            </a:extLst>
          </p:cNvPr>
          <p:cNvSpPr>
            <a:spLocks noGrp="1"/>
          </p:cNvSpPr>
          <p:nvPr>
            <p:ph type="body" idx="1"/>
          </p:nvPr>
        </p:nvSpPr>
        <p:spPr/>
        <p:txBody>
          <a:bodyPr/>
          <a:lstStyle/>
          <a:p>
            <a:pPr marL="114300" indent="0">
              <a:lnSpc>
                <a:spcPct val="114999"/>
              </a:lnSpc>
              <a:buNone/>
            </a:pPr>
            <a:r>
              <a:rPr lang="en-IN" dirty="0">
                <a:solidFill>
                  <a:schemeClr val="bg2">
                    <a:lumMod val="25000"/>
                  </a:schemeClr>
                </a:solidFill>
                <a:latin typeface="Minion Pro"/>
              </a:rPr>
              <a:t>1. This is the bar plot which </a:t>
            </a:r>
          </a:p>
          <a:p>
            <a:pPr marL="114300" indent="0">
              <a:lnSpc>
                <a:spcPct val="114999"/>
              </a:lnSpc>
              <a:buNone/>
            </a:pPr>
            <a:r>
              <a:rPr lang="en-IN" dirty="0">
                <a:solidFill>
                  <a:schemeClr val="bg2">
                    <a:lumMod val="25000"/>
                  </a:schemeClr>
                </a:solidFill>
                <a:latin typeface="Minion Pro"/>
              </a:rPr>
              <a:t>Displays the target areas by the</a:t>
            </a:r>
          </a:p>
          <a:p>
            <a:pPr marL="114300" indent="0">
              <a:lnSpc>
                <a:spcPct val="114999"/>
              </a:lnSpc>
              <a:buNone/>
            </a:pPr>
            <a:r>
              <a:rPr lang="en-IN" dirty="0">
                <a:solidFill>
                  <a:schemeClr val="bg2">
                    <a:lumMod val="25000"/>
                  </a:schemeClr>
                </a:solidFill>
                <a:latin typeface="Minion Pro"/>
              </a:rPr>
              <a:t>terrorists during this span.</a:t>
            </a:r>
          </a:p>
          <a:p>
            <a:pPr marL="114300" indent="0">
              <a:lnSpc>
                <a:spcPct val="114999"/>
              </a:lnSpc>
              <a:buNone/>
            </a:pPr>
            <a:r>
              <a:rPr lang="en-IN" dirty="0">
                <a:solidFill>
                  <a:schemeClr val="bg2">
                    <a:lumMod val="25000"/>
                  </a:schemeClr>
                </a:solidFill>
                <a:latin typeface="Minion Pro"/>
              </a:rPr>
              <a:t>2. Here </a:t>
            </a:r>
            <a:r>
              <a:rPr lang="en-IN" dirty="0">
                <a:solidFill>
                  <a:schemeClr val="tx2">
                    <a:lumMod val="25000"/>
                  </a:schemeClr>
                </a:solidFill>
                <a:latin typeface="Minion Pro"/>
              </a:rPr>
              <a:t>Private citizens and </a:t>
            </a:r>
          </a:p>
          <a:p>
            <a:pPr marL="114300" indent="0">
              <a:lnSpc>
                <a:spcPct val="114999"/>
              </a:lnSpc>
              <a:buNone/>
            </a:pPr>
            <a:r>
              <a:rPr lang="en-IN" dirty="0">
                <a:solidFill>
                  <a:schemeClr val="tx2">
                    <a:lumMod val="25000"/>
                  </a:schemeClr>
                </a:solidFill>
                <a:latin typeface="Minion Pro"/>
              </a:rPr>
              <a:t>property</a:t>
            </a:r>
            <a:r>
              <a:rPr lang="en-IN" dirty="0">
                <a:solidFill>
                  <a:schemeClr val="bg2">
                    <a:lumMod val="25000"/>
                  </a:schemeClr>
                </a:solidFill>
                <a:latin typeface="Minion Pro"/>
              </a:rPr>
              <a:t> is the most targeted</a:t>
            </a:r>
          </a:p>
          <a:p>
            <a:pPr marL="114300" indent="0">
              <a:lnSpc>
                <a:spcPct val="114999"/>
              </a:lnSpc>
              <a:buNone/>
            </a:pPr>
            <a:r>
              <a:rPr lang="en-IN" dirty="0">
                <a:solidFill>
                  <a:schemeClr val="bg2">
                    <a:lumMod val="25000"/>
                  </a:schemeClr>
                </a:solidFill>
                <a:latin typeface="Minion Pro"/>
              </a:rPr>
              <a:t>and attacked for about 43511 </a:t>
            </a:r>
          </a:p>
          <a:p>
            <a:pPr marL="114300" indent="0">
              <a:lnSpc>
                <a:spcPct val="114999"/>
              </a:lnSpc>
              <a:buNone/>
            </a:pPr>
            <a:r>
              <a:rPr lang="en-IN" dirty="0">
                <a:solidFill>
                  <a:schemeClr val="bg2">
                    <a:lumMod val="25000"/>
                  </a:schemeClr>
                </a:solidFill>
                <a:latin typeface="Minion Pro"/>
              </a:rPr>
              <a:t>times, followed by the </a:t>
            </a:r>
            <a:r>
              <a:rPr lang="en-IN" dirty="0">
                <a:solidFill>
                  <a:schemeClr val="tx2">
                    <a:lumMod val="25000"/>
                  </a:schemeClr>
                </a:solidFill>
                <a:latin typeface="Minion Pro"/>
              </a:rPr>
              <a:t>military</a:t>
            </a:r>
            <a:r>
              <a:rPr lang="en-IN" dirty="0">
                <a:solidFill>
                  <a:schemeClr val="bg2">
                    <a:lumMod val="25000"/>
                  </a:schemeClr>
                </a:solidFill>
                <a:latin typeface="Minion Pro"/>
              </a:rPr>
              <a:t>.</a:t>
            </a:r>
          </a:p>
          <a:p>
            <a:pPr marL="114300" indent="0">
              <a:lnSpc>
                <a:spcPct val="114999"/>
              </a:lnSpc>
              <a:buNone/>
            </a:pPr>
            <a:r>
              <a:rPr lang="en-IN" dirty="0">
                <a:solidFill>
                  <a:schemeClr val="bg2">
                    <a:lumMod val="25000"/>
                  </a:schemeClr>
                </a:solidFill>
                <a:latin typeface="Minion Pro"/>
              </a:rPr>
              <a:t>3. Others category is the least</a:t>
            </a:r>
          </a:p>
          <a:p>
            <a:pPr marL="114300" indent="0">
              <a:lnSpc>
                <a:spcPct val="114999"/>
              </a:lnSpc>
              <a:buNone/>
            </a:pPr>
            <a:r>
              <a:rPr lang="en-IN" dirty="0">
                <a:solidFill>
                  <a:schemeClr val="bg2">
                    <a:lumMod val="25000"/>
                  </a:schemeClr>
                </a:solidFill>
                <a:latin typeface="Minion Pro"/>
              </a:rPr>
              <a:t>targeted about </a:t>
            </a:r>
            <a:r>
              <a:rPr lang="en-IN" dirty="0">
                <a:solidFill>
                  <a:schemeClr val="tx2">
                    <a:lumMod val="25000"/>
                  </a:schemeClr>
                </a:solidFill>
                <a:latin typeface="Minion Pro"/>
              </a:rPr>
              <a:t>137 times</a:t>
            </a:r>
            <a:r>
              <a:rPr lang="en-IN" dirty="0">
                <a:solidFill>
                  <a:schemeClr val="bg2">
                    <a:lumMod val="25000"/>
                  </a:schemeClr>
                </a:solidFill>
                <a:latin typeface="Minion Pro"/>
              </a:rPr>
              <a:t>.</a:t>
            </a:r>
          </a:p>
        </p:txBody>
      </p:sp>
      <p:pic>
        <p:nvPicPr>
          <p:cNvPr id="4" name="Picture 4">
            <a:extLst>
              <a:ext uri="{FF2B5EF4-FFF2-40B4-BE49-F238E27FC236}">
                <a16:creationId xmlns:a16="http://schemas.microsoft.com/office/drawing/2014/main" id="{1124F378-C504-6062-3E9B-EBDC93F8ECC8}"/>
              </a:ext>
            </a:extLst>
          </p:cNvPr>
          <p:cNvPicPr>
            <a:picLocks noChangeAspect="1"/>
          </p:cNvPicPr>
          <p:nvPr/>
        </p:nvPicPr>
        <p:blipFill>
          <a:blip r:embed="rId2"/>
          <a:stretch>
            <a:fillRect/>
          </a:stretch>
        </p:blipFill>
        <p:spPr>
          <a:xfrm>
            <a:off x="3531268" y="1042022"/>
            <a:ext cx="5585661" cy="3540718"/>
          </a:xfrm>
          <a:prstGeom prst="rect">
            <a:avLst/>
          </a:prstGeom>
        </p:spPr>
      </p:pic>
    </p:spTree>
    <p:extLst>
      <p:ext uri="{BB962C8B-B14F-4D97-AF65-F5344CB8AC3E}">
        <p14:creationId xmlns:p14="http://schemas.microsoft.com/office/powerpoint/2010/main" val="211905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8926-4514-B431-4F11-AE147694F21C}"/>
              </a:ext>
            </a:extLst>
          </p:cNvPr>
          <p:cNvSpPr>
            <a:spLocks noGrp="1"/>
          </p:cNvSpPr>
          <p:nvPr>
            <p:ph type="title"/>
          </p:nvPr>
        </p:nvSpPr>
        <p:spPr/>
        <p:txBody>
          <a:bodyPr/>
          <a:lstStyle/>
          <a:p>
            <a:r>
              <a:rPr lang="en-US" dirty="0"/>
              <a:t>R</a:t>
            </a:r>
            <a:r>
              <a:rPr lang="en-IN" dirty="0"/>
              <a:t>egions with most terror attacks</a:t>
            </a:r>
          </a:p>
        </p:txBody>
      </p:sp>
      <p:sp>
        <p:nvSpPr>
          <p:cNvPr id="3" name="Text Placeholder 2">
            <a:extLst>
              <a:ext uri="{FF2B5EF4-FFF2-40B4-BE49-F238E27FC236}">
                <a16:creationId xmlns:a16="http://schemas.microsoft.com/office/drawing/2014/main" id="{11F73E4B-6C37-0A44-4F4E-E8104E336BAC}"/>
              </a:ext>
            </a:extLst>
          </p:cNvPr>
          <p:cNvSpPr>
            <a:spLocks noGrp="1"/>
          </p:cNvSpPr>
          <p:nvPr>
            <p:ph type="body" idx="1"/>
          </p:nvPr>
        </p:nvSpPr>
        <p:spPr/>
        <p:txBody>
          <a:bodyPr/>
          <a:lstStyle/>
          <a:p>
            <a:pPr marL="114300" indent="0">
              <a:buNone/>
            </a:pPr>
            <a:r>
              <a:rPr lang="en-IN" dirty="0">
                <a:solidFill>
                  <a:schemeClr val="bg2">
                    <a:lumMod val="25000"/>
                  </a:schemeClr>
                </a:solidFill>
                <a:latin typeface="Minion Pro"/>
              </a:rPr>
              <a:t>1. This pie chart shows the percentage of</a:t>
            </a:r>
          </a:p>
          <a:p>
            <a:pPr marL="114300" indent="0">
              <a:lnSpc>
                <a:spcPct val="114999"/>
              </a:lnSpc>
              <a:buNone/>
            </a:pPr>
            <a:r>
              <a:rPr lang="en-IN" dirty="0">
                <a:solidFill>
                  <a:schemeClr val="bg2">
                    <a:lumMod val="25000"/>
                  </a:schemeClr>
                </a:solidFill>
                <a:latin typeface="Minion Pro"/>
              </a:rPr>
              <a:t>regions attacked by terrorists.</a:t>
            </a:r>
          </a:p>
          <a:p>
            <a:pPr marL="114300" indent="0">
              <a:lnSpc>
                <a:spcPct val="114999"/>
              </a:lnSpc>
              <a:buNone/>
            </a:pPr>
            <a:r>
              <a:rPr lang="en-IN" dirty="0">
                <a:solidFill>
                  <a:schemeClr val="bg2">
                    <a:lumMod val="25000"/>
                  </a:schemeClr>
                </a:solidFill>
                <a:latin typeface="Minion Pro"/>
              </a:rPr>
              <a:t>2</a:t>
            </a:r>
            <a:r>
              <a:rPr lang="en-IN" dirty="0">
                <a:solidFill>
                  <a:schemeClr val="tx2">
                    <a:lumMod val="25000"/>
                  </a:schemeClr>
                </a:solidFill>
                <a:latin typeface="Minion Pro"/>
              </a:rPr>
              <a:t>. Middle east &amp; North Africa (27.8%)</a:t>
            </a:r>
          </a:p>
          <a:p>
            <a:pPr marL="114300" indent="0">
              <a:lnSpc>
                <a:spcPct val="114999"/>
              </a:lnSpc>
              <a:buNone/>
            </a:pPr>
            <a:r>
              <a:rPr lang="en-IN" dirty="0">
                <a:solidFill>
                  <a:schemeClr val="bg2">
                    <a:lumMod val="25000"/>
                  </a:schemeClr>
                </a:solidFill>
                <a:latin typeface="Minion Pro"/>
              </a:rPr>
              <a:t>is the most attacked region followed by</a:t>
            </a:r>
          </a:p>
          <a:p>
            <a:pPr marL="114300" indent="0">
              <a:lnSpc>
                <a:spcPct val="114999"/>
              </a:lnSpc>
              <a:buNone/>
            </a:pPr>
            <a:r>
              <a:rPr lang="en-IN" dirty="0">
                <a:solidFill>
                  <a:schemeClr val="tx2">
                    <a:lumMod val="25000"/>
                  </a:schemeClr>
                </a:solidFill>
                <a:latin typeface="Minion Pro"/>
              </a:rPr>
              <a:t>South Asia (24.8%).</a:t>
            </a:r>
          </a:p>
          <a:p>
            <a:pPr marL="114300" indent="0">
              <a:lnSpc>
                <a:spcPct val="114999"/>
              </a:lnSpc>
              <a:buNone/>
            </a:pPr>
            <a:r>
              <a:rPr lang="en-IN" dirty="0">
                <a:solidFill>
                  <a:schemeClr val="bg2">
                    <a:lumMod val="25000"/>
                  </a:schemeClr>
                </a:solidFill>
                <a:latin typeface="Minion Pro"/>
              </a:rPr>
              <a:t>3. </a:t>
            </a:r>
            <a:r>
              <a:rPr lang="en-IN" dirty="0">
                <a:solidFill>
                  <a:schemeClr val="tx2">
                    <a:lumMod val="25000"/>
                  </a:schemeClr>
                </a:solidFill>
                <a:latin typeface="Minion Pro"/>
              </a:rPr>
              <a:t>Australasia and Oceania </a:t>
            </a:r>
            <a:r>
              <a:rPr lang="en-IN" dirty="0">
                <a:solidFill>
                  <a:schemeClr val="bg2">
                    <a:lumMod val="25000"/>
                  </a:schemeClr>
                </a:solidFill>
                <a:latin typeface="Minion Pro"/>
              </a:rPr>
              <a:t>is the region </a:t>
            </a:r>
          </a:p>
          <a:p>
            <a:pPr marL="114300" indent="0">
              <a:lnSpc>
                <a:spcPct val="114999"/>
              </a:lnSpc>
              <a:buNone/>
            </a:pPr>
            <a:r>
              <a:rPr lang="en-IN" dirty="0">
                <a:solidFill>
                  <a:schemeClr val="bg2">
                    <a:lumMod val="25000"/>
                  </a:schemeClr>
                </a:solidFill>
                <a:latin typeface="Minion Pro"/>
              </a:rPr>
              <a:t>which is the least attacked </a:t>
            </a:r>
            <a:r>
              <a:rPr lang="en-IN" dirty="0">
                <a:solidFill>
                  <a:schemeClr val="tx2">
                    <a:lumMod val="25000"/>
                  </a:schemeClr>
                </a:solidFill>
                <a:latin typeface="Minion Pro"/>
              </a:rPr>
              <a:t>(0.2%).</a:t>
            </a:r>
          </a:p>
        </p:txBody>
      </p:sp>
      <p:pic>
        <p:nvPicPr>
          <p:cNvPr id="4" name="Picture 4">
            <a:extLst>
              <a:ext uri="{FF2B5EF4-FFF2-40B4-BE49-F238E27FC236}">
                <a16:creationId xmlns:a16="http://schemas.microsoft.com/office/drawing/2014/main" id="{C46D564B-44C0-835F-28A3-45A02F113FF4}"/>
              </a:ext>
            </a:extLst>
          </p:cNvPr>
          <p:cNvPicPr>
            <a:picLocks noChangeAspect="1"/>
          </p:cNvPicPr>
          <p:nvPr/>
        </p:nvPicPr>
        <p:blipFill>
          <a:blip r:embed="rId2"/>
          <a:stretch>
            <a:fillRect/>
          </a:stretch>
        </p:blipFill>
        <p:spPr>
          <a:xfrm>
            <a:off x="4696829" y="1154406"/>
            <a:ext cx="4450179" cy="3879930"/>
          </a:xfrm>
          <a:prstGeom prst="rect">
            <a:avLst/>
          </a:prstGeom>
        </p:spPr>
      </p:pic>
    </p:spTree>
    <p:extLst>
      <p:ext uri="{BB962C8B-B14F-4D97-AF65-F5344CB8AC3E}">
        <p14:creationId xmlns:p14="http://schemas.microsoft.com/office/powerpoint/2010/main" val="234212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E37-E871-310B-523D-0CD230036152}"/>
              </a:ext>
            </a:extLst>
          </p:cNvPr>
          <p:cNvSpPr>
            <a:spLocks noGrp="1"/>
          </p:cNvSpPr>
          <p:nvPr>
            <p:ph type="title"/>
          </p:nvPr>
        </p:nvSpPr>
        <p:spPr/>
        <p:txBody>
          <a:bodyPr/>
          <a:lstStyle/>
          <a:p>
            <a:r>
              <a:rPr lang="en-US" dirty="0"/>
              <a:t>Cities with highest attacks</a:t>
            </a:r>
            <a:endParaRPr lang="en-IN" dirty="0"/>
          </a:p>
        </p:txBody>
      </p:sp>
      <p:sp>
        <p:nvSpPr>
          <p:cNvPr id="3" name="Text Placeholder 2">
            <a:extLst>
              <a:ext uri="{FF2B5EF4-FFF2-40B4-BE49-F238E27FC236}">
                <a16:creationId xmlns:a16="http://schemas.microsoft.com/office/drawing/2014/main" id="{E04C4EAF-DF45-85B9-4170-9331DC0FA310}"/>
              </a:ext>
            </a:extLst>
          </p:cNvPr>
          <p:cNvSpPr>
            <a:spLocks noGrp="1"/>
          </p:cNvSpPr>
          <p:nvPr>
            <p:ph type="body" idx="1"/>
          </p:nvPr>
        </p:nvSpPr>
        <p:spPr>
          <a:xfrm>
            <a:off x="93628" y="1159995"/>
            <a:ext cx="8520600" cy="3416400"/>
          </a:xfrm>
        </p:spPr>
        <p:txBody>
          <a:bodyPr/>
          <a:lstStyle/>
          <a:p>
            <a:pPr marL="114300" indent="0">
              <a:buNone/>
            </a:pPr>
            <a:r>
              <a:rPr lang="en-IN" dirty="0">
                <a:solidFill>
                  <a:schemeClr val="bg2">
                    <a:lumMod val="25000"/>
                  </a:schemeClr>
                </a:solidFill>
                <a:latin typeface="Minion Pro"/>
              </a:rPr>
              <a:t>1. This seaborn bar plot shows the top</a:t>
            </a:r>
          </a:p>
          <a:p>
            <a:pPr marL="114300" indent="0">
              <a:lnSpc>
                <a:spcPct val="114999"/>
              </a:lnSpc>
              <a:buNone/>
            </a:pPr>
            <a:r>
              <a:rPr lang="en-IN" dirty="0">
                <a:solidFill>
                  <a:schemeClr val="tx2">
                    <a:lumMod val="25000"/>
                  </a:schemeClr>
                </a:solidFill>
                <a:latin typeface="Minion Pro"/>
              </a:rPr>
              <a:t>15 most attacked </a:t>
            </a:r>
            <a:r>
              <a:rPr lang="en-IN" dirty="0">
                <a:solidFill>
                  <a:schemeClr val="bg2">
                    <a:lumMod val="25000"/>
                  </a:schemeClr>
                </a:solidFill>
                <a:latin typeface="Minion Pro"/>
              </a:rPr>
              <a:t>cities in the world.</a:t>
            </a:r>
          </a:p>
          <a:p>
            <a:pPr marL="114300" indent="0">
              <a:lnSpc>
                <a:spcPct val="114999"/>
              </a:lnSpc>
              <a:buNone/>
            </a:pPr>
            <a:r>
              <a:rPr lang="en-IN" dirty="0">
                <a:solidFill>
                  <a:schemeClr val="bg2">
                    <a:lumMod val="25000"/>
                  </a:schemeClr>
                </a:solidFill>
                <a:latin typeface="Minion Pro"/>
              </a:rPr>
              <a:t>2. </a:t>
            </a:r>
            <a:r>
              <a:rPr lang="en-IN" dirty="0">
                <a:solidFill>
                  <a:schemeClr val="tx2">
                    <a:lumMod val="25000"/>
                  </a:schemeClr>
                </a:solidFill>
                <a:latin typeface="Minion Pro"/>
              </a:rPr>
              <a:t>Baghdad</a:t>
            </a:r>
            <a:r>
              <a:rPr lang="en-IN" dirty="0">
                <a:solidFill>
                  <a:schemeClr val="bg2">
                    <a:lumMod val="25000"/>
                  </a:schemeClr>
                </a:solidFill>
                <a:latin typeface="Minion Pro"/>
              </a:rPr>
              <a:t> is the highest attacked city</a:t>
            </a:r>
          </a:p>
          <a:p>
            <a:pPr marL="114300" indent="0">
              <a:lnSpc>
                <a:spcPct val="114999"/>
              </a:lnSpc>
              <a:buNone/>
            </a:pPr>
            <a:r>
              <a:rPr lang="en-IN" dirty="0">
                <a:solidFill>
                  <a:schemeClr val="bg2">
                    <a:lumMod val="25000"/>
                  </a:schemeClr>
                </a:solidFill>
                <a:latin typeface="Minion Pro"/>
              </a:rPr>
              <a:t>in the world. It is attacked at about </a:t>
            </a:r>
            <a:r>
              <a:rPr lang="en-IN" dirty="0">
                <a:solidFill>
                  <a:schemeClr val="tx2">
                    <a:lumMod val="25000"/>
                  </a:schemeClr>
                </a:solidFill>
                <a:latin typeface="Minion Pro"/>
              </a:rPr>
              <a:t>7589</a:t>
            </a:r>
          </a:p>
          <a:p>
            <a:pPr marL="114300" indent="0">
              <a:lnSpc>
                <a:spcPct val="114999"/>
              </a:lnSpc>
              <a:buNone/>
            </a:pPr>
            <a:r>
              <a:rPr lang="en-IN" dirty="0">
                <a:solidFill>
                  <a:schemeClr val="tx2">
                    <a:lumMod val="25000"/>
                  </a:schemeClr>
                </a:solidFill>
                <a:latin typeface="Minion Pro"/>
              </a:rPr>
              <a:t>Times.</a:t>
            </a:r>
          </a:p>
          <a:p>
            <a:pPr marL="114300" indent="0">
              <a:lnSpc>
                <a:spcPct val="114999"/>
              </a:lnSpc>
              <a:buNone/>
            </a:pPr>
            <a:r>
              <a:rPr lang="en-IN" dirty="0">
                <a:solidFill>
                  <a:schemeClr val="bg2">
                    <a:lumMod val="25000"/>
                  </a:schemeClr>
                </a:solidFill>
                <a:latin typeface="Minion Pro"/>
              </a:rPr>
              <a:t>3. We can learn that the top cities </a:t>
            </a:r>
          </a:p>
          <a:p>
            <a:pPr marL="114300" indent="0">
              <a:lnSpc>
                <a:spcPct val="114999"/>
              </a:lnSpc>
              <a:buNone/>
            </a:pPr>
            <a:r>
              <a:rPr lang="en-IN" dirty="0">
                <a:solidFill>
                  <a:schemeClr val="bg2">
                    <a:lumMod val="25000"/>
                  </a:schemeClr>
                </a:solidFill>
                <a:latin typeface="Minion Pro"/>
              </a:rPr>
              <a:t>Mostly lies in the </a:t>
            </a:r>
            <a:r>
              <a:rPr lang="en-IN" dirty="0">
                <a:solidFill>
                  <a:schemeClr val="tx2">
                    <a:lumMod val="25000"/>
                  </a:schemeClr>
                </a:solidFill>
                <a:latin typeface="Minion Pro"/>
              </a:rPr>
              <a:t>Middle East and North</a:t>
            </a:r>
          </a:p>
          <a:p>
            <a:pPr marL="114300" indent="0">
              <a:lnSpc>
                <a:spcPct val="114999"/>
              </a:lnSpc>
              <a:buNone/>
            </a:pPr>
            <a:r>
              <a:rPr lang="en-IN" dirty="0">
                <a:solidFill>
                  <a:schemeClr val="tx2">
                    <a:lumMod val="25000"/>
                  </a:schemeClr>
                </a:solidFill>
                <a:latin typeface="Minion Pro"/>
              </a:rPr>
              <a:t>Africa region.</a:t>
            </a:r>
          </a:p>
          <a:p>
            <a:pPr marL="114300" indent="0">
              <a:lnSpc>
                <a:spcPct val="114999"/>
              </a:lnSpc>
              <a:buNone/>
            </a:pPr>
            <a:endParaRPr lang="en-IN" dirty="0">
              <a:solidFill>
                <a:schemeClr val="bg2">
                  <a:lumMod val="25000"/>
                </a:schemeClr>
              </a:solidFill>
              <a:latin typeface="Minion Pro"/>
            </a:endParaRPr>
          </a:p>
        </p:txBody>
      </p:sp>
      <p:pic>
        <p:nvPicPr>
          <p:cNvPr id="4" name="Picture 4">
            <a:extLst>
              <a:ext uri="{FF2B5EF4-FFF2-40B4-BE49-F238E27FC236}">
                <a16:creationId xmlns:a16="http://schemas.microsoft.com/office/drawing/2014/main" id="{1654742A-2F99-D458-2B2D-D02D1C54CDFD}"/>
              </a:ext>
            </a:extLst>
          </p:cNvPr>
          <p:cNvPicPr>
            <a:picLocks noChangeAspect="1"/>
          </p:cNvPicPr>
          <p:nvPr/>
        </p:nvPicPr>
        <p:blipFill>
          <a:blip r:embed="rId2"/>
          <a:stretch>
            <a:fillRect/>
          </a:stretch>
        </p:blipFill>
        <p:spPr>
          <a:xfrm>
            <a:off x="4110288" y="1015074"/>
            <a:ext cx="5066798" cy="3346462"/>
          </a:xfrm>
          <a:prstGeom prst="rect">
            <a:avLst/>
          </a:prstGeom>
        </p:spPr>
      </p:pic>
    </p:spTree>
    <p:extLst>
      <p:ext uri="{BB962C8B-B14F-4D97-AF65-F5344CB8AC3E}">
        <p14:creationId xmlns:p14="http://schemas.microsoft.com/office/powerpoint/2010/main" val="229942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A4FE-30AA-3967-5797-D8CFBE44700F}"/>
              </a:ext>
            </a:extLst>
          </p:cNvPr>
          <p:cNvSpPr>
            <a:spLocks noGrp="1"/>
          </p:cNvSpPr>
          <p:nvPr>
            <p:ph type="title"/>
          </p:nvPr>
        </p:nvSpPr>
        <p:spPr/>
        <p:txBody>
          <a:bodyPr/>
          <a:lstStyle/>
          <a:p>
            <a:r>
              <a:rPr lang="en-IN" dirty="0"/>
              <a:t>Common attack types carried out </a:t>
            </a:r>
            <a:br>
              <a:rPr lang="en-IN" dirty="0"/>
            </a:br>
            <a:endParaRPr lang="en-IN" dirty="0"/>
          </a:p>
        </p:txBody>
      </p:sp>
      <p:sp>
        <p:nvSpPr>
          <p:cNvPr id="3" name="Text Placeholder 2">
            <a:extLst>
              <a:ext uri="{FF2B5EF4-FFF2-40B4-BE49-F238E27FC236}">
                <a16:creationId xmlns:a16="http://schemas.microsoft.com/office/drawing/2014/main" id="{23FAC855-833F-A32C-B786-E79D09AC30BC}"/>
              </a:ext>
            </a:extLst>
          </p:cNvPr>
          <p:cNvSpPr>
            <a:spLocks noGrp="1"/>
          </p:cNvSpPr>
          <p:nvPr>
            <p:ph type="body" idx="1"/>
          </p:nvPr>
        </p:nvSpPr>
        <p:spPr/>
        <p:txBody>
          <a:bodyPr/>
          <a:lstStyle/>
          <a:p>
            <a:pPr marL="114300" indent="0">
              <a:buNone/>
            </a:pPr>
            <a:r>
              <a:rPr lang="en-IN" dirty="0">
                <a:solidFill>
                  <a:schemeClr val="bg2">
                    <a:lumMod val="25000"/>
                  </a:schemeClr>
                </a:solidFill>
                <a:latin typeface="Minion Pro"/>
              </a:rPr>
              <a:t>1. This is the line plot that infers </a:t>
            </a:r>
            <a:endParaRPr lang="en-IN" dirty="0">
              <a:solidFill>
                <a:schemeClr val="bg2">
                  <a:lumMod val="25000"/>
                </a:schemeClr>
              </a:solidFill>
            </a:endParaRPr>
          </a:p>
          <a:p>
            <a:pPr marL="114300" indent="0">
              <a:lnSpc>
                <a:spcPct val="114999"/>
              </a:lnSpc>
              <a:buNone/>
            </a:pPr>
            <a:r>
              <a:rPr lang="en-IN" dirty="0">
                <a:solidFill>
                  <a:schemeClr val="bg2">
                    <a:lumMod val="25000"/>
                  </a:schemeClr>
                </a:solidFill>
                <a:latin typeface="Minion Pro"/>
              </a:rPr>
              <a:t>The attacking types of the terrorists.</a:t>
            </a:r>
          </a:p>
          <a:p>
            <a:pPr marL="114300" indent="0">
              <a:lnSpc>
                <a:spcPct val="114999"/>
              </a:lnSpc>
              <a:buNone/>
            </a:pPr>
            <a:r>
              <a:rPr lang="en-IN" dirty="0">
                <a:solidFill>
                  <a:schemeClr val="bg2">
                    <a:lumMod val="25000"/>
                  </a:schemeClr>
                </a:solidFill>
                <a:latin typeface="Minion Pro"/>
              </a:rPr>
              <a:t>2. </a:t>
            </a:r>
            <a:r>
              <a:rPr lang="en-IN" dirty="0">
                <a:solidFill>
                  <a:schemeClr val="tx2">
                    <a:lumMod val="25000"/>
                  </a:schemeClr>
                </a:solidFill>
                <a:latin typeface="Minion Pro"/>
              </a:rPr>
              <a:t>Bombing/Explosion </a:t>
            </a:r>
            <a:r>
              <a:rPr lang="en-IN" dirty="0">
                <a:solidFill>
                  <a:schemeClr val="bg2">
                    <a:lumMod val="25000"/>
                  </a:schemeClr>
                </a:solidFill>
                <a:latin typeface="Minion Pro"/>
              </a:rPr>
              <a:t>is the type of</a:t>
            </a:r>
          </a:p>
          <a:p>
            <a:pPr marL="114300" indent="0">
              <a:lnSpc>
                <a:spcPct val="114999"/>
              </a:lnSpc>
              <a:buNone/>
            </a:pPr>
            <a:r>
              <a:rPr lang="en-IN" dirty="0">
                <a:solidFill>
                  <a:schemeClr val="bg2">
                    <a:lumMod val="25000"/>
                  </a:schemeClr>
                </a:solidFill>
                <a:latin typeface="Minion Pro"/>
              </a:rPr>
              <a:t>attack was mostly executed </a:t>
            </a:r>
          </a:p>
          <a:p>
            <a:pPr marL="114300" indent="0">
              <a:lnSpc>
                <a:spcPct val="114999"/>
              </a:lnSpc>
              <a:buNone/>
            </a:pPr>
            <a:r>
              <a:rPr lang="en-IN" dirty="0">
                <a:solidFill>
                  <a:schemeClr val="bg2">
                    <a:lumMod val="25000"/>
                  </a:schemeClr>
                </a:solidFill>
                <a:latin typeface="Minion Pro"/>
              </a:rPr>
              <a:t>by the Terrorists </a:t>
            </a:r>
          </a:p>
          <a:p>
            <a:pPr marL="114300" indent="0">
              <a:lnSpc>
                <a:spcPct val="114999"/>
              </a:lnSpc>
              <a:buNone/>
            </a:pPr>
            <a:r>
              <a:rPr lang="en-IN" dirty="0">
                <a:solidFill>
                  <a:schemeClr val="bg2">
                    <a:lumMod val="25000"/>
                  </a:schemeClr>
                </a:solidFill>
                <a:latin typeface="Minion Pro"/>
              </a:rPr>
              <a:t>i.e. </a:t>
            </a:r>
            <a:r>
              <a:rPr lang="en-IN" dirty="0">
                <a:solidFill>
                  <a:schemeClr val="tx2">
                    <a:lumMod val="25000"/>
                  </a:schemeClr>
                </a:solidFill>
                <a:latin typeface="Minion Pro"/>
              </a:rPr>
              <a:t>88255 times</a:t>
            </a:r>
            <a:r>
              <a:rPr lang="en-IN" dirty="0">
                <a:solidFill>
                  <a:schemeClr val="bg2">
                    <a:lumMod val="25000"/>
                  </a:schemeClr>
                </a:solidFill>
                <a:latin typeface="Minion Pro"/>
              </a:rPr>
              <a:t>, followed</a:t>
            </a:r>
          </a:p>
          <a:p>
            <a:pPr marL="114300" indent="0">
              <a:lnSpc>
                <a:spcPct val="114999"/>
              </a:lnSpc>
              <a:buNone/>
            </a:pPr>
            <a:r>
              <a:rPr lang="en-IN" dirty="0">
                <a:solidFill>
                  <a:schemeClr val="bg2">
                    <a:lumMod val="25000"/>
                  </a:schemeClr>
                </a:solidFill>
                <a:latin typeface="Minion Pro"/>
              </a:rPr>
              <a:t>by the </a:t>
            </a:r>
            <a:r>
              <a:rPr lang="en-IN" dirty="0">
                <a:solidFill>
                  <a:schemeClr val="tx2">
                    <a:lumMod val="25000"/>
                  </a:schemeClr>
                </a:solidFill>
                <a:latin typeface="Minion Pro"/>
              </a:rPr>
              <a:t>Armed Assault (42669 times).</a:t>
            </a:r>
          </a:p>
          <a:p>
            <a:pPr marL="114300" indent="0">
              <a:lnSpc>
                <a:spcPct val="114999"/>
              </a:lnSpc>
              <a:buNone/>
            </a:pPr>
            <a:r>
              <a:rPr lang="en-IN" dirty="0">
                <a:solidFill>
                  <a:schemeClr val="bg2">
                    <a:lumMod val="25000"/>
                  </a:schemeClr>
                </a:solidFill>
                <a:latin typeface="Minion Pro"/>
              </a:rPr>
              <a:t>3. </a:t>
            </a:r>
            <a:r>
              <a:rPr lang="en-IN" dirty="0">
                <a:solidFill>
                  <a:schemeClr val="tx2">
                    <a:lumMod val="25000"/>
                  </a:schemeClr>
                </a:solidFill>
                <a:latin typeface="Minion Pro"/>
              </a:rPr>
              <a:t>Hijacking</a:t>
            </a:r>
            <a:r>
              <a:rPr lang="en-IN" dirty="0">
                <a:solidFill>
                  <a:schemeClr val="bg2">
                    <a:lumMod val="25000"/>
                  </a:schemeClr>
                </a:solidFill>
                <a:latin typeface="Minion Pro"/>
              </a:rPr>
              <a:t> is the least used attack </a:t>
            </a:r>
          </a:p>
          <a:p>
            <a:pPr marL="114300" indent="0">
              <a:lnSpc>
                <a:spcPct val="114999"/>
              </a:lnSpc>
              <a:buNone/>
            </a:pPr>
            <a:r>
              <a:rPr lang="en-IN" dirty="0">
                <a:solidFill>
                  <a:schemeClr val="bg2">
                    <a:lumMod val="25000"/>
                  </a:schemeClr>
                </a:solidFill>
                <a:latin typeface="Minion Pro"/>
              </a:rPr>
              <a:t>type which is about </a:t>
            </a:r>
            <a:r>
              <a:rPr lang="en-IN" dirty="0">
                <a:solidFill>
                  <a:schemeClr val="tx2">
                    <a:lumMod val="25000"/>
                  </a:schemeClr>
                </a:solidFill>
                <a:latin typeface="Minion Pro"/>
              </a:rPr>
              <a:t>659 times</a:t>
            </a:r>
            <a:r>
              <a:rPr lang="en-IN" dirty="0">
                <a:solidFill>
                  <a:schemeClr val="bg2">
                    <a:lumMod val="25000"/>
                  </a:schemeClr>
                </a:solidFill>
                <a:latin typeface="Minion Pro"/>
              </a:rPr>
              <a:t>.</a:t>
            </a:r>
          </a:p>
          <a:p>
            <a:pPr marL="114300" indent="0">
              <a:lnSpc>
                <a:spcPct val="114999"/>
              </a:lnSpc>
              <a:buNone/>
            </a:pPr>
            <a:endParaRPr lang="en-IN" dirty="0">
              <a:solidFill>
                <a:schemeClr val="bg2">
                  <a:lumMod val="25000"/>
                </a:schemeClr>
              </a:solidFill>
              <a:latin typeface="Minion Pro"/>
            </a:endParaRPr>
          </a:p>
        </p:txBody>
      </p:sp>
      <p:pic>
        <p:nvPicPr>
          <p:cNvPr id="4" name="Picture 4">
            <a:extLst>
              <a:ext uri="{FF2B5EF4-FFF2-40B4-BE49-F238E27FC236}">
                <a16:creationId xmlns:a16="http://schemas.microsoft.com/office/drawing/2014/main" id="{7D35D886-37FD-8E29-EEC5-2FA1ECC5C425}"/>
              </a:ext>
            </a:extLst>
          </p:cNvPr>
          <p:cNvPicPr>
            <a:picLocks noChangeAspect="1"/>
          </p:cNvPicPr>
          <p:nvPr/>
        </p:nvPicPr>
        <p:blipFill>
          <a:blip r:embed="rId2"/>
          <a:stretch>
            <a:fillRect/>
          </a:stretch>
        </p:blipFill>
        <p:spPr>
          <a:xfrm>
            <a:off x="3929815" y="1115767"/>
            <a:ext cx="5217192" cy="2626217"/>
          </a:xfrm>
          <a:prstGeom prst="rect">
            <a:avLst/>
          </a:prstGeom>
        </p:spPr>
      </p:pic>
    </p:spTree>
    <p:extLst>
      <p:ext uri="{BB962C8B-B14F-4D97-AF65-F5344CB8AC3E}">
        <p14:creationId xmlns:p14="http://schemas.microsoft.com/office/powerpoint/2010/main" val="3099457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13BB-0081-B74E-A63C-6055D1F59529}"/>
              </a:ext>
            </a:extLst>
          </p:cNvPr>
          <p:cNvSpPr>
            <a:spLocks noGrp="1"/>
          </p:cNvSpPr>
          <p:nvPr>
            <p:ph type="title"/>
          </p:nvPr>
        </p:nvSpPr>
        <p:spPr/>
        <p:txBody>
          <a:bodyPr/>
          <a:lstStyle/>
          <a:p>
            <a:r>
              <a:rPr lang="en-US" b="1" dirty="0"/>
              <a:t>Prerequisites Followed For This Analysis</a:t>
            </a:r>
            <a:endParaRPr lang="en-IN" b="1" dirty="0"/>
          </a:p>
        </p:txBody>
      </p:sp>
      <p:sp>
        <p:nvSpPr>
          <p:cNvPr id="3" name="Text Placeholder 2">
            <a:extLst>
              <a:ext uri="{FF2B5EF4-FFF2-40B4-BE49-F238E27FC236}">
                <a16:creationId xmlns:a16="http://schemas.microsoft.com/office/drawing/2014/main" id="{314D5D33-982D-E754-1C97-15E87FE9B8E8}"/>
              </a:ext>
            </a:extLst>
          </p:cNvPr>
          <p:cNvSpPr>
            <a:spLocks noGrp="1"/>
          </p:cNvSpPr>
          <p:nvPr>
            <p:ph type="body" idx="1"/>
          </p:nvPr>
        </p:nvSpPr>
        <p:spPr>
          <a:xfrm>
            <a:off x="311700" y="1237201"/>
            <a:ext cx="8309289" cy="3331673"/>
          </a:xfrm>
        </p:spPr>
        <p:txBody>
          <a:bodyPr/>
          <a:lstStyle/>
          <a:p>
            <a:pPr marL="114300" indent="0">
              <a:buNone/>
            </a:pPr>
            <a:r>
              <a:rPr lang="en-US" b="1" dirty="0">
                <a:solidFill>
                  <a:schemeClr val="bg2">
                    <a:lumMod val="25000"/>
                  </a:schemeClr>
                </a:solidFill>
              </a:rPr>
              <a:t>1. Defining the problem statement</a:t>
            </a:r>
          </a:p>
          <a:p>
            <a:pPr marL="114300" indent="0">
              <a:buNone/>
            </a:pPr>
            <a:r>
              <a:rPr lang="en-US" b="1" dirty="0">
                <a:solidFill>
                  <a:schemeClr val="bg2">
                    <a:lumMod val="25000"/>
                  </a:schemeClr>
                </a:solidFill>
              </a:rPr>
              <a:t>2. Importing necessary libraries</a:t>
            </a:r>
          </a:p>
          <a:p>
            <a:pPr marL="114300" indent="0">
              <a:buNone/>
            </a:pPr>
            <a:r>
              <a:rPr lang="en-US" b="1" dirty="0">
                <a:solidFill>
                  <a:schemeClr val="bg2">
                    <a:lumMod val="25000"/>
                  </a:schemeClr>
                </a:solidFill>
              </a:rPr>
              <a:t>3. Descriptive statistics summary</a:t>
            </a:r>
          </a:p>
          <a:p>
            <a:pPr marL="114300" indent="0">
              <a:buNone/>
            </a:pPr>
            <a:r>
              <a:rPr lang="en-US" b="1" dirty="0">
                <a:solidFill>
                  <a:schemeClr val="bg2">
                    <a:lumMod val="25000"/>
                  </a:schemeClr>
                </a:solidFill>
              </a:rPr>
              <a:t>4. Data cleaning(Null value treatment, dropping columns, etc.)</a:t>
            </a:r>
          </a:p>
          <a:p>
            <a:pPr marL="114300" indent="0">
              <a:buNone/>
            </a:pPr>
            <a:r>
              <a:rPr lang="en-US" b="1" dirty="0">
                <a:solidFill>
                  <a:schemeClr val="bg2">
                    <a:lumMod val="25000"/>
                  </a:schemeClr>
                </a:solidFill>
              </a:rPr>
              <a:t>5. Graphical portrayal </a:t>
            </a:r>
            <a:endParaRPr lang="en-IN" b="1" dirty="0">
              <a:solidFill>
                <a:schemeClr val="bg2">
                  <a:lumMod val="25000"/>
                </a:schemeClr>
              </a:solidFill>
            </a:endParaRPr>
          </a:p>
        </p:txBody>
      </p:sp>
      <p:pic>
        <p:nvPicPr>
          <p:cNvPr id="1026" name="Picture 2" descr="The Inscription Terrorism on a Black Background. the Concept of Stop  Terror, Terrorist Attack, Explosions, Attempted Stock Illustration -  Illustration of explosions, black: 157844916">
            <a:extLst>
              <a:ext uri="{FF2B5EF4-FFF2-40B4-BE49-F238E27FC236}">
                <a16:creationId xmlns:a16="http://schemas.microsoft.com/office/drawing/2014/main" id="{FCFE8F3F-851A-9281-A9B0-DECBAF6D1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709" y="2890406"/>
            <a:ext cx="4145280" cy="2031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990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88B6-985B-3808-00FF-A572FF0E00C6}"/>
              </a:ext>
            </a:extLst>
          </p:cNvPr>
          <p:cNvSpPr>
            <a:spLocks noGrp="1"/>
          </p:cNvSpPr>
          <p:nvPr>
            <p:ph type="title"/>
          </p:nvPr>
        </p:nvSpPr>
        <p:spPr/>
        <p:txBody>
          <a:bodyPr/>
          <a:lstStyle/>
          <a:p>
            <a:r>
              <a:rPr lang="en-US" dirty="0"/>
              <a:t>S</a:t>
            </a:r>
            <a:r>
              <a:rPr lang="en-IN" dirty="0"/>
              <a:t>uicides during terrorist attacks</a:t>
            </a:r>
          </a:p>
        </p:txBody>
      </p:sp>
      <p:sp>
        <p:nvSpPr>
          <p:cNvPr id="3" name="Text Placeholder 2">
            <a:extLst>
              <a:ext uri="{FF2B5EF4-FFF2-40B4-BE49-F238E27FC236}">
                <a16:creationId xmlns:a16="http://schemas.microsoft.com/office/drawing/2014/main" id="{81657B01-EDAF-ED58-4435-3C80D2CE82C6}"/>
              </a:ext>
            </a:extLst>
          </p:cNvPr>
          <p:cNvSpPr>
            <a:spLocks noGrp="1"/>
          </p:cNvSpPr>
          <p:nvPr>
            <p:ph type="body" idx="1"/>
          </p:nvPr>
        </p:nvSpPr>
        <p:spPr/>
        <p:txBody>
          <a:bodyPr/>
          <a:lstStyle/>
          <a:p>
            <a:pPr marL="114300" indent="0">
              <a:buNone/>
            </a:pPr>
            <a:r>
              <a:rPr lang="en-IN" dirty="0">
                <a:solidFill>
                  <a:schemeClr val="bg2">
                    <a:lumMod val="25000"/>
                  </a:schemeClr>
                </a:solidFill>
                <a:latin typeface="Minion Pro"/>
              </a:rPr>
              <a:t>1. This is the chart that shows the</a:t>
            </a:r>
          </a:p>
          <a:p>
            <a:pPr marL="114300" indent="0">
              <a:lnSpc>
                <a:spcPct val="114999"/>
              </a:lnSpc>
              <a:buNone/>
            </a:pPr>
            <a:r>
              <a:rPr lang="en-IN" dirty="0">
                <a:solidFill>
                  <a:schemeClr val="bg2">
                    <a:lumMod val="25000"/>
                  </a:schemeClr>
                </a:solidFill>
                <a:latin typeface="Minion Pro"/>
              </a:rPr>
              <a:t>data about which suicides that </a:t>
            </a:r>
          </a:p>
          <a:p>
            <a:pPr marL="114300" indent="0">
              <a:lnSpc>
                <a:spcPct val="114999"/>
              </a:lnSpc>
              <a:buNone/>
            </a:pPr>
            <a:r>
              <a:rPr lang="en-IN" dirty="0">
                <a:solidFill>
                  <a:schemeClr val="bg2">
                    <a:lumMod val="25000"/>
                  </a:schemeClr>
                </a:solidFill>
                <a:latin typeface="Minion Pro"/>
              </a:rPr>
              <a:t>happened during the attacks.</a:t>
            </a:r>
          </a:p>
          <a:p>
            <a:pPr marL="114300" indent="0">
              <a:lnSpc>
                <a:spcPct val="114999"/>
              </a:lnSpc>
              <a:buNone/>
            </a:pPr>
            <a:r>
              <a:rPr lang="en-IN" dirty="0">
                <a:solidFill>
                  <a:schemeClr val="bg2">
                    <a:lumMod val="25000"/>
                  </a:schemeClr>
                </a:solidFill>
                <a:latin typeface="Minion Pro"/>
              </a:rPr>
              <a:t>2. It shows only </a:t>
            </a:r>
            <a:r>
              <a:rPr lang="en-IN" dirty="0">
                <a:solidFill>
                  <a:schemeClr val="tx2">
                    <a:lumMod val="25000"/>
                  </a:schemeClr>
                </a:solidFill>
                <a:latin typeface="Minion Pro"/>
              </a:rPr>
              <a:t>6633</a:t>
            </a:r>
            <a:r>
              <a:rPr lang="en-IN" dirty="0">
                <a:solidFill>
                  <a:schemeClr val="bg2">
                    <a:lumMod val="25000"/>
                  </a:schemeClr>
                </a:solidFill>
                <a:latin typeface="Minion Pro"/>
              </a:rPr>
              <a:t> </a:t>
            </a:r>
            <a:r>
              <a:rPr lang="en-IN" dirty="0">
                <a:solidFill>
                  <a:schemeClr val="tx2">
                    <a:lumMod val="25000"/>
                  </a:schemeClr>
                </a:solidFill>
                <a:latin typeface="Minion Pro"/>
              </a:rPr>
              <a:t>suicides</a:t>
            </a:r>
          </a:p>
          <a:p>
            <a:pPr marL="114300" indent="0">
              <a:lnSpc>
                <a:spcPct val="114999"/>
              </a:lnSpc>
              <a:buNone/>
            </a:pPr>
            <a:r>
              <a:rPr lang="en-IN" dirty="0">
                <a:solidFill>
                  <a:schemeClr val="bg2">
                    <a:lumMod val="25000"/>
                  </a:schemeClr>
                </a:solidFill>
                <a:latin typeface="Minion Pro"/>
              </a:rPr>
              <a:t>held during the terrorist attacks</a:t>
            </a:r>
          </a:p>
          <a:p>
            <a:pPr marL="114300" indent="0">
              <a:lnSpc>
                <a:spcPct val="114999"/>
              </a:lnSpc>
              <a:buNone/>
            </a:pPr>
            <a:r>
              <a:rPr lang="en-IN" dirty="0">
                <a:solidFill>
                  <a:schemeClr val="bg2">
                    <a:lumMod val="25000"/>
                  </a:schemeClr>
                </a:solidFill>
                <a:latin typeface="Minion Pro"/>
              </a:rPr>
              <a:t>During the span of </a:t>
            </a:r>
            <a:r>
              <a:rPr lang="en-IN" dirty="0">
                <a:solidFill>
                  <a:schemeClr val="tx2">
                    <a:lumMod val="25000"/>
                  </a:schemeClr>
                </a:solidFill>
                <a:latin typeface="Minion Pro"/>
              </a:rPr>
              <a:t>1970 – 2017</a:t>
            </a:r>
            <a:r>
              <a:rPr lang="en-IN" dirty="0">
                <a:solidFill>
                  <a:schemeClr val="bg2">
                    <a:lumMod val="25000"/>
                  </a:schemeClr>
                </a:solidFill>
                <a:latin typeface="Minion Pro"/>
              </a:rPr>
              <a:t>.</a:t>
            </a:r>
          </a:p>
        </p:txBody>
      </p:sp>
      <p:pic>
        <p:nvPicPr>
          <p:cNvPr id="4" name="Picture 4">
            <a:extLst>
              <a:ext uri="{FF2B5EF4-FFF2-40B4-BE49-F238E27FC236}">
                <a16:creationId xmlns:a16="http://schemas.microsoft.com/office/drawing/2014/main" id="{2535C764-B3B5-7591-E527-68B8648C9458}"/>
              </a:ext>
            </a:extLst>
          </p:cNvPr>
          <p:cNvPicPr>
            <a:picLocks noChangeAspect="1"/>
          </p:cNvPicPr>
          <p:nvPr/>
        </p:nvPicPr>
        <p:blipFill>
          <a:blip r:embed="rId2"/>
          <a:stretch>
            <a:fillRect/>
          </a:stretch>
        </p:blipFill>
        <p:spPr>
          <a:xfrm>
            <a:off x="3764381" y="1018050"/>
            <a:ext cx="5382627" cy="3242754"/>
          </a:xfrm>
          <a:prstGeom prst="rect">
            <a:avLst/>
          </a:prstGeom>
        </p:spPr>
      </p:pic>
    </p:spTree>
    <p:extLst>
      <p:ext uri="{BB962C8B-B14F-4D97-AF65-F5344CB8AC3E}">
        <p14:creationId xmlns:p14="http://schemas.microsoft.com/office/powerpoint/2010/main" val="40123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EF22-C80E-C733-D2D8-5AA29F9DA401}"/>
              </a:ext>
            </a:extLst>
          </p:cNvPr>
          <p:cNvSpPr>
            <a:spLocks noGrp="1"/>
          </p:cNvSpPr>
          <p:nvPr>
            <p:ph type="title"/>
          </p:nvPr>
        </p:nvSpPr>
        <p:spPr/>
        <p:txBody>
          <a:bodyPr/>
          <a:lstStyle/>
          <a:p>
            <a:r>
              <a:rPr lang="en-US" dirty="0"/>
              <a:t>Success rate</a:t>
            </a:r>
          </a:p>
        </p:txBody>
      </p:sp>
      <p:sp>
        <p:nvSpPr>
          <p:cNvPr id="3" name="Text Placeholder 2">
            <a:extLst>
              <a:ext uri="{FF2B5EF4-FFF2-40B4-BE49-F238E27FC236}">
                <a16:creationId xmlns:a16="http://schemas.microsoft.com/office/drawing/2014/main" id="{5392F726-510F-06D3-AE0B-5752227551CE}"/>
              </a:ext>
            </a:extLst>
          </p:cNvPr>
          <p:cNvSpPr>
            <a:spLocks noGrp="1"/>
          </p:cNvSpPr>
          <p:nvPr>
            <p:ph type="body" idx="1"/>
          </p:nvPr>
        </p:nvSpPr>
        <p:spPr/>
        <p:txBody>
          <a:bodyPr/>
          <a:lstStyle/>
          <a:p>
            <a:pPr marL="114300" indent="0">
              <a:buNone/>
            </a:pPr>
            <a:r>
              <a:rPr lang="en-US" dirty="0">
                <a:solidFill>
                  <a:schemeClr val="bg2">
                    <a:lumMod val="25000"/>
                  </a:schemeClr>
                </a:solidFill>
                <a:latin typeface="Minion Pro"/>
              </a:rPr>
              <a:t>1. This is the success rate of the terrorist </a:t>
            </a:r>
          </a:p>
          <a:p>
            <a:pPr marL="114300" indent="0">
              <a:buNone/>
            </a:pPr>
            <a:r>
              <a:rPr lang="en-US" dirty="0">
                <a:solidFill>
                  <a:schemeClr val="bg2">
                    <a:lumMod val="25000"/>
                  </a:schemeClr>
                </a:solidFill>
                <a:latin typeface="Minion Pro"/>
              </a:rPr>
              <a:t>Attacks Which planned and executed </a:t>
            </a:r>
          </a:p>
          <a:p>
            <a:pPr marL="114300" indent="0">
              <a:buNone/>
            </a:pPr>
            <a:r>
              <a:rPr lang="en-US" dirty="0">
                <a:solidFill>
                  <a:schemeClr val="bg2">
                    <a:lumMod val="25000"/>
                  </a:schemeClr>
                </a:solidFill>
                <a:latin typeface="Minion Pro"/>
              </a:rPr>
              <a:t>successfully.</a:t>
            </a:r>
          </a:p>
          <a:p>
            <a:pPr marL="114300" indent="0">
              <a:lnSpc>
                <a:spcPct val="114999"/>
              </a:lnSpc>
              <a:buNone/>
            </a:pPr>
            <a:r>
              <a:rPr lang="en-US" dirty="0">
                <a:solidFill>
                  <a:schemeClr val="bg2">
                    <a:lumMod val="25000"/>
                  </a:schemeClr>
                </a:solidFill>
                <a:latin typeface="Minion Pro"/>
              </a:rPr>
              <a:t>2. </a:t>
            </a:r>
            <a:r>
              <a:rPr lang="en-US" dirty="0">
                <a:solidFill>
                  <a:schemeClr val="tx2">
                    <a:lumMod val="25000"/>
                  </a:schemeClr>
                </a:solidFill>
                <a:latin typeface="Minion Pro"/>
              </a:rPr>
              <a:t>161632</a:t>
            </a:r>
            <a:r>
              <a:rPr lang="en-US" dirty="0">
                <a:solidFill>
                  <a:schemeClr val="bg2">
                    <a:lumMod val="25000"/>
                  </a:schemeClr>
                </a:solidFill>
                <a:latin typeface="Minion Pro"/>
              </a:rPr>
              <a:t> attacks have been successfully</a:t>
            </a:r>
          </a:p>
          <a:p>
            <a:pPr marL="114300" indent="0">
              <a:lnSpc>
                <a:spcPct val="114999"/>
              </a:lnSpc>
              <a:buNone/>
            </a:pPr>
            <a:r>
              <a:rPr lang="en-US" dirty="0">
                <a:solidFill>
                  <a:schemeClr val="bg2">
                    <a:lumMod val="25000"/>
                  </a:schemeClr>
                </a:solidFill>
                <a:latin typeface="Minion Pro"/>
              </a:rPr>
              <a:t>done which is about </a:t>
            </a:r>
            <a:r>
              <a:rPr lang="en-US" dirty="0">
                <a:solidFill>
                  <a:schemeClr val="tx2">
                    <a:lumMod val="25000"/>
                  </a:schemeClr>
                </a:solidFill>
                <a:latin typeface="Minion Pro"/>
              </a:rPr>
              <a:t>89%</a:t>
            </a:r>
            <a:r>
              <a:rPr lang="en-US" dirty="0">
                <a:solidFill>
                  <a:schemeClr val="bg2">
                    <a:lumMod val="25000"/>
                  </a:schemeClr>
                </a:solidFill>
                <a:latin typeface="Minion Pro"/>
              </a:rPr>
              <a:t> success rate of </a:t>
            </a:r>
          </a:p>
          <a:p>
            <a:pPr marL="114300" indent="0">
              <a:lnSpc>
                <a:spcPct val="114999"/>
              </a:lnSpc>
              <a:buNone/>
            </a:pPr>
            <a:r>
              <a:rPr lang="en-US" dirty="0">
                <a:solidFill>
                  <a:schemeClr val="bg2">
                    <a:lumMod val="25000"/>
                  </a:schemeClr>
                </a:solidFill>
                <a:latin typeface="Minion Pro"/>
              </a:rPr>
              <a:t>total attacks involved.</a:t>
            </a:r>
          </a:p>
          <a:p>
            <a:pPr marL="114300" indent="0">
              <a:lnSpc>
                <a:spcPct val="114999"/>
              </a:lnSpc>
              <a:buNone/>
            </a:pPr>
            <a:r>
              <a:rPr lang="en-US" dirty="0">
                <a:solidFill>
                  <a:schemeClr val="bg2">
                    <a:lumMod val="25000"/>
                  </a:schemeClr>
                </a:solidFill>
                <a:latin typeface="Minion Pro"/>
              </a:rPr>
              <a:t>3. </a:t>
            </a:r>
            <a:r>
              <a:rPr lang="en-US" dirty="0">
                <a:solidFill>
                  <a:schemeClr val="tx2">
                    <a:lumMod val="25000"/>
                  </a:schemeClr>
                </a:solidFill>
                <a:latin typeface="Minion Pro"/>
              </a:rPr>
              <a:t>20059 </a:t>
            </a:r>
            <a:r>
              <a:rPr lang="en-US" dirty="0">
                <a:solidFill>
                  <a:schemeClr val="bg2">
                    <a:lumMod val="25000"/>
                  </a:schemeClr>
                </a:solidFill>
                <a:latin typeface="Minion Pro"/>
              </a:rPr>
              <a:t>attacks </a:t>
            </a:r>
            <a:r>
              <a:rPr lang="en-US" dirty="0">
                <a:solidFill>
                  <a:schemeClr val="tx2">
                    <a:lumMod val="25000"/>
                  </a:schemeClr>
                </a:solidFill>
                <a:latin typeface="Minion Pro"/>
              </a:rPr>
              <a:t>(11%) </a:t>
            </a:r>
            <a:r>
              <a:rPr lang="en-US" dirty="0">
                <a:solidFill>
                  <a:schemeClr val="bg2">
                    <a:lumMod val="25000"/>
                  </a:schemeClr>
                </a:solidFill>
                <a:latin typeface="Minion Pro"/>
              </a:rPr>
              <a:t>were failed attacks</a:t>
            </a:r>
          </a:p>
          <a:p>
            <a:pPr marL="114300" indent="0">
              <a:lnSpc>
                <a:spcPct val="114999"/>
              </a:lnSpc>
              <a:buNone/>
            </a:pPr>
            <a:r>
              <a:rPr lang="en-US" dirty="0">
                <a:solidFill>
                  <a:schemeClr val="bg2">
                    <a:lumMod val="25000"/>
                  </a:schemeClr>
                </a:solidFill>
                <a:latin typeface="Minion Pro"/>
              </a:rPr>
              <a:t> by the terrorists.</a:t>
            </a:r>
            <a:endParaRPr lang="en-US" dirty="0">
              <a:solidFill>
                <a:schemeClr val="bg2">
                  <a:lumMod val="25000"/>
                </a:schemeClr>
              </a:solidFill>
            </a:endParaRPr>
          </a:p>
        </p:txBody>
      </p:sp>
      <p:pic>
        <p:nvPicPr>
          <p:cNvPr id="4" name="Picture 4">
            <a:extLst>
              <a:ext uri="{FF2B5EF4-FFF2-40B4-BE49-F238E27FC236}">
                <a16:creationId xmlns:a16="http://schemas.microsoft.com/office/drawing/2014/main" id="{B2A7F8B8-D12F-2C7C-B99E-CF6A65C53088}"/>
              </a:ext>
            </a:extLst>
          </p:cNvPr>
          <p:cNvPicPr>
            <a:picLocks noChangeAspect="1"/>
          </p:cNvPicPr>
          <p:nvPr/>
        </p:nvPicPr>
        <p:blipFill>
          <a:blip r:embed="rId2"/>
          <a:stretch>
            <a:fillRect/>
          </a:stretch>
        </p:blipFill>
        <p:spPr>
          <a:xfrm>
            <a:off x="4411078" y="960169"/>
            <a:ext cx="4735930" cy="3072767"/>
          </a:xfrm>
          <a:prstGeom prst="rect">
            <a:avLst/>
          </a:prstGeom>
        </p:spPr>
      </p:pic>
    </p:spTree>
    <p:extLst>
      <p:ext uri="{BB962C8B-B14F-4D97-AF65-F5344CB8AC3E}">
        <p14:creationId xmlns:p14="http://schemas.microsoft.com/office/powerpoint/2010/main" val="3206343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BE70-0A37-16CC-B034-FD3A308DDD29}"/>
              </a:ext>
            </a:extLst>
          </p:cNvPr>
          <p:cNvSpPr>
            <a:spLocks noGrp="1"/>
          </p:cNvSpPr>
          <p:nvPr>
            <p:ph type="title"/>
          </p:nvPr>
        </p:nvSpPr>
        <p:spPr/>
        <p:txBody>
          <a:bodyPr/>
          <a:lstStyle/>
          <a:p>
            <a:r>
              <a:rPr lang="en-US" dirty="0"/>
              <a:t>Overall analysis of the year 2014</a:t>
            </a:r>
          </a:p>
        </p:txBody>
      </p:sp>
      <p:sp>
        <p:nvSpPr>
          <p:cNvPr id="3" name="Text Placeholder 2">
            <a:extLst>
              <a:ext uri="{FF2B5EF4-FFF2-40B4-BE49-F238E27FC236}">
                <a16:creationId xmlns:a16="http://schemas.microsoft.com/office/drawing/2014/main" id="{FE6270E5-3E96-0355-C101-8527D2164D20}"/>
              </a:ext>
            </a:extLst>
          </p:cNvPr>
          <p:cNvSpPr>
            <a:spLocks noGrp="1"/>
          </p:cNvSpPr>
          <p:nvPr>
            <p:ph type="body" idx="1"/>
          </p:nvPr>
        </p:nvSpPr>
        <p:spPr/>
        <p:txBody>
          <a:bodyPr/>
          <a:lstStyle/>
          <a:p>
            <a:pPr>
              <a:lnSpc>
                <a:spcPct val="114999"/>
              </a:lnSpc>
              <a:buNone/>
            </a:pPr>
            <a:r>
              <a:rPr lang="en-US" b="1" dirty="0">
                <a:solidFill>
                  <a:schemeClr val="bg2">
                    <a:lumMod val="25000"/>
                  </a:schemeClr>
                </a:solidFill>
              </a:rPr>
              <a:t>The year 2014 attacks (Most number of attacks)</a:t>
            </a:r>
            <a:r>
              <a:rPr lang="en-US" dirty="0">
                <a:solidFill>
                  <a:schemeClr val="bg2">
                    <a:lumMod val="25000"/>
                  </a:schemeClr>
                </a:solidFill>
              </a:rPr>
              <a:t>: </a:t>
            </a:r>
          </a:p>
          <a:p>
            <a:pPr>
              <a:lnSpc>
                <a:spcPct val="114999"/>
              </a:lnSpc>
              <a:buNone/>
            </a:pPr>
            <a:r>
              <a:rPr lang="en-US" dirty="0">
                <a:solidFill>
                  <a:schemeClr val="bg2">
                    <a:lumMod val="25000"/>
                  </a:schemeClr>
                </a:solidFill>
              </a:rPr>
              <a:t>(</a:t>
            </a:r>
            <a:r>
              <a:rPr lang="en-US" dirty="0" err="1">
                <a:solidFill>
                  <a:schemeClr val="bg2">
                    <a:lumMod val="25000"/>
                  </a:schemeClr>
                </a:solidFill>
              </a:rPr>
              <a:t>i</a:t>
            </a:r>
            <a:r>
              <a:rPr lang="en-US" dirty="0">
                <a:solidFill>
                  <a:schemeClr val="bg2">
                    <a:lumMod val="25000"/>
                  </a:schemeClr>
                </a:solidFill>
              </a:rPr>
              <a:t>). Country: number of attacks is </a:t>
            </a:r>
            <a:r>
              <a:rPr lang="en-US" dirty="0">
                <a:solidFill>
                  <a:schemeClr val="tx2">
                    <a:lumMod val="25000"/>
                  </a:schemeClr>
                </a:solidFill>
              </a:rPr>
              <a:t>3933 in “Iraq” </a:t>
            </a:r>
          </a:p>
          <a:p>
            <a:pPr>
              <a:lnSpc>
                <a:spcPct val="114999"/>
              </a:lnSpc>
              <a:buNone/>
            </a:pPr>
            <a:r>
              <a:rPr lang="en-US" dirty="0">
                <a:solidFill>
                  <a:schemeClr val="bg2">
                    <a:lumMod val="25000"/>
                  </a:schemeClr>
                </a:solidFill>
              </a:rPr>
              <a:t>(ii). Regions: number of attacks is </a:t>
            </a:r>
            <a:r>
              <a:rPr lang="en-US" dirty="0">
                <a:solidFill>
                  <a:schemeClr val="tx2">
                    <a:lumMod val="25000"/>
                  </a:schemeClr>
                </a:solidFill>
              </a:rPr>
              <a:t>6939 in “The Middle East &amp; North Africa” </a:t>
            </a:r>
          </a:p>
          <a:p>
            <a:pPr>
              <a:lnSpc>
                <a:spcPct val="114999"/>
              </a:lnSpc>
              <a:buNone/>
            </a:pPr>
            <a:r>
              <a:rPr lang="en-US" dirty="0">
                <a:solidFill>
                  <a:schemeClr val="bg2">
                    <a:lumMod val="25000"/>
                  </a:schemeClr>
                </a:solidFill>
              </a:rPr>
              <a:t>(iii). Attack types: </a:t>
            </a:r>
            <a:r>
              <a:rPr lang="en-US" dirty="0">
                <a:solidFill>
                  <a:schemeClr val="tx2">
                    <a:lumMod val="25000"/>
                  </a:schemeClr>
                </a:solidFill>
              </a:rPr>
              <a:t>8799 </a:t>
            </a:r>
            <a:r>
              <a:rPr lang="en-US" dirty="0">
                <a:solidFill>
                  <a:schemeClr val="bg2">
                    <a:lumMod val="25000"/>
                  </a:schemeClr>
                </a:solidFill>
              </a:rPr>
              <a:t>attacks by </a:t>
            </a:r>
            <a:r>
              <a:rPr lang="en-US" dirty="0">
                <a:solidFill>
                  <a:schemeClr val="tx2">
                    <a:lumMod val="25000"/>
                  </a:schemeClr>
                </a:solidFill>
              </a:rPr>
              <a:t>Bombing /Explosion </a:t>
            </a:r>
            <a:r>
              <a:rPr lang="en-US" dirty="0">
                <a:solidFill>
                  <a:schemeClr val="bg2">
                    <a:lumMod val="25000"/>
                  </a:schemeClr>
                </a:solidFill>
              </a:rPr>
              <a:t>is the most </a:t>
            </a:r>
          </a:p>
          <a:p>
            <a:pPr>
              <a:lnSpc>
                <a:spcPct val="114999"/>
              </a:lnSpc>
              <a:buNone/>
            </a:pPr>
            <a:r>
              <a:rPr lang="en-US" dirty="0">
                <a:solidFill>
                  <a:schemeClr val="bg2">
                    <a:lumMod val="25000"/>
                  </a:schemeClr>
                </a:solidFill>
              </a:rPr>
              <a:t>(iv). Target types: </a:t>
            </a:r>
            <a:r>
              <a:rPr lang="en-US" dirty="0">
                <a:solidFill>
                  <a:schemeClr val="tx2">
                    <a:lumMod val="25000"/>
                  </a:schemeClr>
                </a:solidFill>
              </a:rPr>
              <a:t>4331 </a:t>
            </a:r>
            <a:r>
              <a:rPr lang="en-US" dirty="0">
                <a:solidFill>
                  <a:schemeClr val="bg2">
                    <a:lumMod val="25000"/>
                  </a:schemeClr>
                </a:solidFill>
              </a:rPr>
              <a:t>attacks on </a:t>
            </a:r>
            <a:r>
              <a:rPr lang="en-US" dirty="0">
                <a:solidFill>
                  <a:schemeClr val="tx2">
                    <a:lumMod val="25000"/>
                  </a:schemeClr>
                </a:solidFill>
              </a:rPr>
              <a:t>Private Citizens &amp; Property </a:t>
            </a:r>
          </a:p>
          <a:p>
            <a:pPr>
              <a:lnSpc>
                <a:spcPct val="114999"/>
              </a:lnSpc>
              <a:buNone/>
            </a:pPr>
            <a:r>
              <a:rPr lang="en-US" dirty="0">
                <a:solidFill>
                  <a:schemeClr val="bg2">
                    <a:lumMod val="25000"/>
                  </a:schemeClr>
                </a:solidFill>
              </a:rPr>
              <a:t>(v). Weapon type: </a:t>
            </a:r>
            <a:r>
              <a:rPr lang="en-US" dirty="0">
                <a:solidFill>
                  <a:schemeClr val="tx2">
                    <a:lumMod val="25000"/>
                  </a:schemeClr>
                </a:solidFill>
              </a:rPr>
              <a:t>9521 Explosives </a:t>
            </a:r>
            <a:r>
              <a:rPr lang="en-US" dirty="0">
                <a:solidFill>
                  <a:schemeClr val="bg2">
                    <a:lumMod val="25000"/>
                  </a:schemeClr>
                </a:solidFill>
              </a:rPr>
              <a:t>are used </a:t>
            </a:r>
          </a:p>
          <a:p>
            <a:pPr>
              <a:lnSpc>
                <a:spcPct val="114999"/>
              </a:lnSpc>
              <a:buNone/>
            </a:pPr>
            <a:r>
              <a:rPr lang="en-US" dirty="0">
                <a:solidFill>
                  <a:schemeClr val="bg2">
                    <a:lumMod val="25000"/>
                  </a:schemeClr>
                </a:solidFill>
              </a:rPr>
              <a:t>(vi). City: The most attacked city is </a:t>
            </a:r>
            <a:r>
              <a:rPr lang="en-US" dirty="0">
                <a:solidFill>
                  <a:schemeClr val="tx2">
                    <a:lumMod val="25000"/>
                  </a:schemeClr>
                </a:solidFill>
              </a:rPr>
              <a:t>Baghdad </a:t>
            </a:r>
            <a:r>
              <a:rPr lang="en-US" dirty="0">
                <a:solidFill>
                  <a:schemeClr val="bg2">
                    <a:lumMod val="25000"/>
                  </a:schemeClr>
                </a:solidFill>
              </a:rPr>
              <a:t>with </a:t>
            </a:r>
            <a:r>
              <a:rPr lang="en-US" dirty="0">
                <a:solidFill>
                  <a:schemeClr val="tx2">
                    <a:lumMod val="25000"/>
                  </a:schemeClr>
                </a:solidFill>
              </a:rPr>
              <a:t>898</a:t>
            </a:r>
            <a:r>
              <a:rPr lang="en-US" dirty="0">
                <a:solidFill>
                  <a:schemeClr val="bg2">
                    <a:lumMod val="25000"/>
                  </a:schemeClr>
                </a:solidFill>
              </a:rPr>
              <a:t> attacks.</a:t>
            </a:r>
          </a:p>
          <a:p>
            <a:pPr>
              <a:lnSpc>
                <a:spcPct val="114999"/>
              </a:lnSpc>
              <a:buNone/>
            </a:pPr>
            <a:endParaRPr lang="en-US" dirty="0">
              <a:solidFill>
                <a:schemeClr val="bg2">
                  <a:lumMod val="25000"/>
                </a:schemeClr>
              </a:solidFill>
            </a:endParaRPr>
          </a:p>
          <a:p>
            <a:pPr>
              <a:lnSpc>
                <a:spcPct val="114999"/>
              </a:lnSpc>
              <a:buNone/>
            </a:pPr>
            <a:r>
              <a:rPr lang="en-US" dirty="0">
                <a:solidFill>
                  <a:schemeClr val="bg2">
                    <a:lumMod val="25000"/>
                  </a:schemeClr>
                </a:solidFill>
                <a:latin typeface="Minion Pro"/>
              </a:rPr>
              <a:t>The following charts show the results and inferences of the terrorist attacks held in </a:t>
            </a:r>
            <a:endParaRPr lang="en-US" dirty="0">
              <a:solidFill>
                <a:schemeClr val="bg2">
                  <a:lumMod val="25000"/>
                </a:schemeClr>
              </a:solidFill>
            </a:endParaRPr>
          </a:p>
          <a:p>
            <a:pPr>
              <a:lnSpc>
                <a:spcPct val="114999"/>
              </a:lnSpc>
              <a:buNone/>
            </a:pPr>
            <a:r>
              <a:rPr lang="en-US" dirty="0">
                <a:solidFill>
                  <a:schemeClr val="bg2">
                    <a:lumMod val="25000"/>
                  </a:schemeClr>
                </a:solidFill>
                <a:latin typeface="Minion Pro"/>
              </a:rPr>
              <a:t>2014:</a:t>
            </a:r>
          </a:p>
          <a:p>
            <a:pPr>
              <a:lnSpc>
                <a:spcPct val="114999"/>
              </a:lnSpc>
              <a:buNone/>
            </a:pPr>
            <a:r>
              <a:rPr lang="en-US" dirty="0"/>
              <a:t>[ ]</a:t>
            </a:r>
          </a:p>
          <a:p>
            <a:pPr>
              <a:lnSpc>
                <a:spcPct val="114999"/>
              </a:lnSpc>
              <a:buNone/>
            </a:pPr>
            <a:br>
              <a:rPr lang="en-US" dirty="0"/>
            </a:br>
            <a:endParaRPr lang="en-US" dirty="0"/>
          </a:p>
          <a:p>
            <a:pPr marL="114300" indent="0">
              <a:lnSpc>
                <a:spcPct val="114999"/>
              </a:lnSpc>
              <a:buNone/>
            </a:pPr>
            <a:endParaRPr lang="en-US" dirty="0">
              <a:solidFill>
                <a:schemeClr val="bg2">
                  <a:lumMod val="25000"/>
                </a:schemeClr>
              </a:solidFill>
              <a:latin typeface="Minion Pro"/>
            </a:endParaRPr>
          </a:p>
        </p:txBody>
      </p:sp>
    </p:spTree>
    <p:extLst>
      <p:ext uri="{BB962C8B-B14F-4D97-AF65-F5344CB8AC3E}">
        <p14:creationId xmlns:p14="http://schemas.microsoft.com/office/powerpoint/2010/main" val="1713970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3B08-BAD8-D4A5-DC77-F61BF1A6C87D}"/>
              </a:ext>
            </a:extLst>
          </p:cNvPr>
          <p:cNvSpPr>
            <a:spLocks noGrp="1"/>
          </p:cNvSpPr>
          <p:nvPr>
            <p:ph type="title"/>
          </p:nvPr>
        </p:nvSpPr>
        <p:spPr/>
        <p:txBody>
          <a:bodyPr/>
          <a:lstStyle/>
          <a:p>
            <a:r>
              <a:rPr lang="en-US" dirty="0"/>
              <a:t>Comparison between countries and regions and their attack rates.</a:t>
            </a:r>
          </a:p>
        </p:txBody>
      </p:sp>
      <p:sp>
        <p:nvSpPr>
          <p:cNvPr id="3" name="Text Placeholder 2">
            <a:extLst>
              <a:ext uri="{FF2B5EF4-FFF2-40B4-BE49-F238E27FC236}">
                <a16:creationId xmlns:a16="http://schemas.microsoft.com/office/drawing/2014/main" id="{D22BCA40-EAD7-5602-37DE-CD0E79025B3A}"/>
              </a:ext>
            </a:extLst>
          </p:cNvPr>
          <p:cNvSpPr>
            <a:spLocks noGrp="1"/>
          </p:cNvSpPr>
          <p:nvPr>
            <p:ph type="body" idx="1"/>
          </p:nvPr>
        </p:nvSpPr>
        <p:spPr>
          <a:xfrm flipH="1">
            <a:off x="8313439" y="32034"/>
            <a:ext cx="217334" cy="40039"/>
          </a:xfrm>
        </p:spPr>
        <p:txBody>
          <a:bodyPr/>
          <a:lstStyle/>
          <a:p>
            <a:endParaRPr lang="en-US"/>
          </a:p>
        </p:txBody>
      </p:sp>
      <p:pic>
        <p:nvPicPr>
          <p:cNvPr id="5" name="Picture 5">
            <a:extLst>
              <a:ext uri="{FF2B5EF4-FFF2-40B4-BE49-F238E27FC236}">
                <a16:creationId xmlns:a16="http://schemas.microsoft.com/office/drawing/2014/main" id="{900C2F47-91F6-5968-6C72-1D4717ADAB6E}"/>
              </a:ext>
            </a:extLst>
          </p:cNvPr>
          <p:cNvPicPr>
            <a:picLocks noChangeAspect="1"/>
          </p:cNvPicPr>
          <p:nvPr/>
        </p:nvPicPr>
        <p:blipFill>
          <a:blip r:embed="rId2"/>
          <a:stretch>
            <a:fillRect/>
          </a:stretch>
        </p:blipFill>
        <p:spPr>
          <a:xfrm>
            <a:off x="-3008" y="1386977"/>
            <a:ext cx="4472741" cy="2910967"/>
          </a:xfrm>
          <a:prstGeom prst="rect">
            <a:avLst/>
          </a:prstGeom>
        </p:spPr>
      </p:pic>
      <p:pic>
        <p:nvPicPr>
          <p:cNvPr id="6" name="Picture 6">
            <a:extLst>
              <a:ext uri="{FF2B5EF4-FFF2-40B4-BE49-F238E27FC236}">
                <a16:creationId xmlns:a16="http://schemas.microsoft.com/office/drawing/2014/main" id="{94BF8FCB-37C4-93B6-E19D-784935A28B12}"/>
              </a:ext>
            </a:extLst>
          </p:cNvPr>
          <p:cNvPicPr>
            <a:picLocks noChangeAspect="1"/>
          </p:cNvPicPr>
          <p:nvPr/>
        </p:nvPicPr>
        <p:blipFill>
          <a:blip r:embed="rId3"/>
          <a:stretch>
            <a:fillRect/>
          </a:stretch>
        </p:blipFill>
        <p:spPr>
          <a:xfrm>
            <a:off x="4463717" y="1386978"/>
            <a:ext cx="4608094" cy="2910966"/>
          </a:xfrm>
          <a:prstGeom prst="rect">
            <a:avLst/>
          </a:prstGeom>
        </p:spPr>
      </p:pic>
    </p:spTree>
    <p:extLst>
      <p:ext uri="{BB962C8B-B14F-4D97-AF65-F5344CB8AC3E}">
        <p14:creationId xmlns:p14="http://schemas.microsoft.com/office/powerpoint/2010/main" val="220491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BD05-8856-2D3C-DC0D-91771DF8F595}"/>
              </a:ext>
            </a:extLst>
          </p:cNvPr>
          <p:cNvSpPr>
            <a:spLocks noGrp="1"/>
          </p:cNvSpPr>
          <p:nvPr>
            <p:ph type="title"/>
          </p:nvPr>
        </p:nvSpPr>
        <p:spPr/>
        <p:txBody>
          <a:bodyPr/>
          <a:lstStyle/>
          <a:p>
            <a:r>
              <a:rPr lang="en-US" dirty="0"/>
              <a:t>Comparison between </a:t>
            </a:r>
            <a:r>
              <a:rPr lang="en-US" dirty="0" err="1"/>
              <a:t>attack_types</a:t>
            </a:r>
            <a:r>
              <a:rPr lang="en-US" dirty="0"/>
              <a:t> and cities</a:t>
            </a:r>
            <a:br>
              <a:rPr lang="en-US" dirty="0"/>
            </a:br>
            <a:r>
              <a:rPr lang="en-US" dirty="0"/>
              <a:t> </a:t>
            </a:r>
          </a:p>
        </p:txBody>
      </p:sp>
      <p:pic>
        <p:nvPicPr>
          <p:cNvPr id="4" name="Picture 4">
            <a:extLst>
              <a:ext uri="{FF2B5EF4-FFF2-40B4-BE49-F238E27FC236}">
                <a16:creationId xmlns:a16="http://schemas.microsoft.com/office/drawing/2014/main" id="{41A2610F-FE54-9071-E6BA-5C79BF0B6BA7}"/>
              </a:ext>
            </a:extLst>
          </p:cNvPr>
          <p:cNvPicPr>
            <a:picLocks noChangeAspect="1"/>
          </p:cNvPicPr>
          <p:nvPr/>
        </p:nvPicPr>
        <p:blipFill>
          <a:blip r:embed="rId2"/>
          <a:stretch>
            <a:fillRect/>
          </a:stretch>
        </p:blipFill>
        <p:spPr>
          <a:xfrm>
            <a:off x="-3008" y="1287624"/>
            <a:ext cx="4758489" cy="3402940"/>
          </a:xfrm>
          <a:prstGeom prst="rect">
            <a:avLst/>
          </a:prstGeom>
        </p:spPr>
      </p:pic>
      <p:pic>
        <p:nvPicPr>
          <p:cNvPr id="5" name="Picture 5">
            <a:extLst>
              <a:ext uri="{FF2B5EF4-FFF2-40B4-BE49-F238E27FC236}">
                <a16:creationId xmlns:a16="http://schemas.microsoft.com/office/drawing/2014/main" id="{85DD48C4-9EA1-3A43-4603-6282E31F33F5}"/>
              </a:ext>
            </a:extLst>
          </p:cNvPr>
          <p:cNvPicPr>
            <a:picLocks noChangeAspect="1"/>
          </p:cNvPicPr>
          <p:nvPr/>
        </p:nvPicPr>
        <p:blipFill>
          <a:blip r:embed="rId3"/>
          <a:stretch>
            <a:fillRect/>
          </a:stretch>
        </p:blipFill>
        <p:spPr>
          <a:xfrm>
            <a:off x="4749466" y="1287751"/>
            <a:ext cx="4337385" cy="2477763"/>
          </a:xfrm>
          <a:prstGeom prst="rect">
            <a:avLst/>
          </a:prstGeom>
        </p:spPr>
      </p:pic>
    </p:spTree>
    <p:extLst>
      <p:ext uri="{BB962C8B-B14F-4D97-AF65-F5344CB8AC3E}">
        <p14:creationId xmlns:p14="http://schemas.microsoft.com/office/powerpoint/2010/main" val="3177206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8E5D-A610-670B-77E7-3367AD1A6D44}"/>
              </a:ext>
            </a:extLst>
          </p:cNvPr>
          <p:cNvSpPr>
            <a:spLocks noGrp="1"/>
          </p:cNvSpPr>
          <p:nvPr>
            <p:ph type="title"/>
          </p:nvPr>
        </p:nvSpPr>
        <p:spPr>
          <a:xfrm>
            <a:off x="57151" y="288413"/>
            <a:ext cx="8673804" cy="932671"/>
          </a:xfrm>
        </p:spPr>
        <p:txBody>
          <a:bodyPr/>
          <a:lstStyle/>
          <a:p>
            <a:r>
              <a:rPr lang="en-US" dirty="0"/>
              <a:t>Charts displayed for comparison (most weapons used vs most targeted areas)</a:t>
            </a:r>
          </a:p>
        </p:txBody>
      </p:sp>
      <p:pic>
        <p:nvPicPr>
          <p:cNvPr id="4" name="Picture 4">
            <a:extLst>
              <a:ext uri="{FF2B5EF4-FFF2-40B4-BE49-F238E27FC236}">
                <a16:creationId xmlns:a16="http://schemas.microsoft.com/office/drawing/2014/main" id="{B4998B87-D7B8-1AE0-EE2D-9CF501ED9619}"/>
              </a:ext>
            </a:extLst>
          </p:cNvPr>
          <p:cNvPicPr>
            <a:picLocks noChangeAspect="1"/>
          </p:cNvPicPr>
          <p:nvPr/>
        </p:nvPicPr>
        <p:blipFill>
          <a:blip r:embed="rId2"/>
          <a:stretch>
            <a:fillRect/>
          </a:stretch>
        </p:blipFill>
        <p:spPr>
          <a:xfrm>
            <a:off x="-3008" y="1221084"/>
            <a:ext cx="4585535" cy="3829293"/>
          </a:xfrm>
          <a:prstGeom prst="rect">
            <a:avLst/>
          </a:prstGeom>
        </p:spPr>
      </p:pic>
      <p:pic>
        <p:nvPicPr>
          <p:cNvPr id="5" name="Picture 5">
            <a:extLst>
              <a:ext uri="{FF2B5EF4-FFF2-40B4-BE49-F238E27FC236}">
                <a16:creationId xmlns:a16="http://schemas.microsoft.com/office/drawing/2014/main" id="{B116BEE5-35B6-411B-7788-EB9CB4D2D141}"/>
              </a:ext>
            </a:extLst>
          </p:cNvPr>
          <p:cNvPicPr>
            <a:picLocks noChangeAspect="1"/>
          </p:cNvPicPr>
          <p:nvPr/>
        </p:nvPicPr>
        <p:blipFill>
          <a:blip r:embed="rId3"/>
          <a:stretch>
            <a:fillRect/>
          </a:stretch>
        </p:blipFill>
        <p:spPr>
          <a:xfrm>
            <a:off x="4576513" y="1178052"/>
            <a:ext cx="4510336" cy="3764962"/>
          </a:xfrm>
          <a:prstGeom prst="rect">
            <a:avLst/>
          </a:prstGeom>
        </p:spPr>
      </p:pic>
    </p:spTree>
    <p:extLst>
      <p:ext uri="{BB962C8B-B14F-4D97-AF65-F5344CB8AC3E}">
        <p14:creationId xmlns:p14="http://schemas.microsoft.com/office/powerpoint/2010/main" val="4006823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2EC2-6BE7-8087-25E7-1531F83FF256}"/>
              </a:ext>
            </a:extLst>
          </p:cNvPr>
          <p:cNvSpPr>
            <a:spLocks noGrp="1"/>
          </p:cNvSpPr>
          <p:nvPr>
            <p:ph type="title"/>
          </p:nvPr>
        </p:nvSpPr>
        <p:spPr/>
        <p:txBody>
          <a:bodyPr/>
          <a:lstStyle/>
          <a:p>
            <a:r>
              <a:rPr lang="en-US" dirty="0"/>
              <a:t>Final Insights</a:t>
            </a:r>
          </a:p>
        </p:txBody>
      </p:sp>
      <p:sp>
        <p:nvSpPr>
          <p:cNvPr id="3" name="Text Placeholder 2">
            <a:extLst>
              <a:ext uri="{FF2B5EF4-FFF2-40B4-BE49-F238E27FC236}">
                <a16:creationId xmlns:a16="http://schemas.microsoft.com/office/drawing/2014/main" id="{E737A798-E161-B471-3483-F6E42B0EAC96}"/>
              </a:ext>
            </a:extLst>
          </p:cNvPr>
          <p:cNvSpPr>
            <a:spLocks noGrp="1"/>
          </p:cNvSpPr>
          <p:nvPr>
            <p:ph type="body" idx="1"/>
          </p:nvPr>
        </p:nvSpPr>
        <p:spPr>
          <a:xfrm>
            <a:off x="228983" y="987041"/>
            <a:ext cx="8836428" cy="3769827"/>
          </a:xfrm>
        </p:spPr>
        <p:txBody>
          <a:bodyPr/>
          <a:lstStyle/>
          <a:p>
            <a:pPr marL="114300" indent="0">
              <a:buNone/>
            </a:pPr>
            <a:r>
              <a:rPr lang="en-US" sz="1600" b="1" dirty="0">
                <a:solidFill>
                  <a:schemeClr val="bg2">
                    <a:lumMod val="25000"/>
                  </a:schemeClr>
                </a:solidFill>
              </a:rPr>
              <a:t>The Final Observations/Insights that we derive from the Global Terrorism Dataset using the Exploratory Data Analysis:</a:t>
            </a:r>
            <a:endParaRPr lang="en-US" sz="1600" dirty="0">
              <a:solidFill>
                <a:schemeClr val="bg2">
                  <a:lumMod val="25000"/>
                </a:schemeClr>
              </a:solidFill>
              <a:latin typeface="Minion Pro"/>
            </a:endParaRPr>
          </a:p>
          <a:p>
            <a:pPr marL="114300" indent="0">
              <a:lnSpc>
                <a:spcPct val="114999"/>
              </a:lnSpc>
              <a:buNone/>
            </a:pPr>
            <a:endParaRPr lang="en-US" sz="1600" b="1" dirty="0">
              <a:solidFill>
                <a:schemeClr val="bg2">
                  <a:lumMod val="25000"/>
                </a:schemeClr>
              </a:solidFill>
            </a:endParaRPr>
          </a:p>
          <a:p>
            <a:pPr marL="114300" indent="0">
              <a:lnSpc>
                <a:spcPct val="114999"/>
              </a:lnSpc>
              <a:buNone/>
            </a:pPr>
            <a:r>
              <a:rPr lang="en-US" sz="1600" dirty="0">
                <a:solidFill>
                  <a:schemeClr val="bg2">
                    <a:lumMod val="25000"/>
                  </a:schemeClr>
                </a:solidFill>
              </a:rPr>
              <a:t>1. </a:t>
            </a:r>
            <a:r>
              <a:rPr lang="en-US" sz="1600" b="1" dirty="0">
                <a:solidFill>
                  <a:schemeClr val="bg2">
                    <a:lumMod val="25000"/>
                  </a:schemeClr>
                </a:solidFill>
              </a:rPr>
              <a:t>Attacks over years</a:t>
            </a:r>
            <a:r>
              <a:rPr lang="en-US" sz="1600" dirty="0">
                <a:solidFill>
                  <a:schemeClr val="bg2">
                    <a:lumMod val="25000"/>
                  </a:schemeClr>
                </a:solidFill>
              </a:rPr>
              <a:t>: The year </a:t>
            </a:r>
            <a:r>
              <a:rPr lang="en-US" sz="1600" dirty="0">
                <a:solidFill>
                  <a:schemeClr val="tx2">
                    <a:lumMod val="25000"/>
                  </a:schemeClr>
                </a:solidFill>
              </a:rPr>
              <a:t>2014</a:t>
            </a:r>
            <a:r>
              <a:rPr lang="en-US" sz="1600" dirty="0">
                <a:solidFill>
                  <a:schemeClr val="bg2">
                    <a:lumMod val="25000"/>
                  </a:schemeClr>
                </a:solidFill>
              </a:rPr>
              <a:t> had the most number of terrorist attacks i.e. </a:t>
            </a:r>
            <a:r>
              <a:rPr lang="en-US" sz="1600" dirty="0">
                <a:solidFill>
                  <a:schemeClr val="tx2">
                    <a:lumMod val="25000"/>
                  </a:schemeClr>
                </a:solidFill>
              </a:rPr>
              <a:t>16903 attacks </a:t>
            </a:r>
            <a:r>
              <a:rPr lang="en-US" sz="1600" dirty="0">
                <a:solidFill>
                  <a:schemeClr val="bg2">
                    <a:lumMod val="25000"/>
                  </a:schemeClr>
                </a:solidFill>
              </a:rPr>
              <a:t>and the lowest number of attacks happened in the year </a:t>
            </a:r>
            <a:r>
              <a:rPr lang="en-US" sz="1600" dirty="0">
                <a:solidFill>
                  <a:schemeClr val="tx2">
                    <a:lumMod val="25000"/>
                  </a:schemeClr>
                </a:solidFill>
              </a:rPr>
              <a:t>1971</a:t>
            </a:r>
            <a:r>
              <a:rPr lang="en-US" sz="1600" dirty="0">
                <a:solidFill>
                  <a:schemeClr val="bg2">
                    <a:lumMod val="25000"/>
                  </a:schemeClr>
                </a:solidFill>
              </a:rPr>
              <a:t> i.e. </a:t>
            </a:r>
            <a:r>
              <a:rPr lang="en-US" sz="1600" dirty="0">
                <a:solidFill>
                  <a:schemeClr val="tx2">
                    <a:lumMod val="25000"/>
                  </a:schemeClr>
                </a:solidFill>
              </a:rPr>
              <a:t>471 attacks</a:t>
            </a:r>
            <a:r>
              <a:rPr lang="en-US" sz="1600" dirty="0">
                <a:solidFill>
                  <a:schemeClr val="bg2">
                    <a:lumMod val="25000"/>
                  </a:schemeClr>
                </a:solidFill>
              </a:rPr>
              <a:t>.</a:t>
            </a:r>
          </a:p>
          <a:p>
            <a:pPr marL="114300" indent="0">
              <a:lnSpc>
                <a:spcPct val="114999"/>
              </a:lnSpc>
              <a:buNone/>
            </a:pPr>
            <a:r>
              <a:rPr lang="en-US" sz="1600" dirty="0">
                <a:solidFill>
                  <a:schemeClr val="bg2">
                    <a:lumMod val="25000"/>
                  </a:schemeClr>
                </a:solidFill>
              </a:rPr>
              <a:t>2. </a:t>
            </a:r>
            <a:r>
              <a:rPr lang="en-US" sz="1600" b="1" dirty="0">
                <a:solidFill>
                  <a:schemeClr val="bg2">
                    <a:lumMod val="25000"/>
                  </a:schemeClr>
                </a:solidFill>
              </a:rPr>
              <a:t>Terrorist groups</a:t>
            </a:r>
            <a:r>
              <a:rPr lang="en-US" sz="1600" dirty="0">
                <a:solidFill>
                  <a:schemeClr val="bg2">
                    <a:lumMod val="25000"/>
                  </a:schemeClr>
                </a:solidFill>
              </a:rPr>
              <a:t>: Unknown group is the one which has done the most number of attacks </a:t>
            </a:r>
            <a:r>
              <a:rPr lang="en-US" sz="1600" dirty="0">
                <a:solidFill>
                  <a:schemeClr val="tx2">
                    <a:lumMod val="25000"/>
                  </a:schemeClr>
                </a:solidFill>
              </a:rPr>
              <a:t>82728</a:t>
            </a:r>
            <a:r>
              <a:rPr lang="en-US" sz="1600" dirty="0">
                <a:solidFill>
                  <a:schemeClr val="bg2">
                    <a:lumMod val="25000"/>
                  </a:schemeClr>
                </a:solidFill>
              </a:rPr>
              <a:t> with the </a:t>
            </a:r>
            <a:r>
              <a:rPr lang="en-US" sz="1600" dirty="0">
                <a:solidFill>
                  <a:schemeClr val="tx2">
                    <a:lumMod val="25000"/>
                  </a:schemeClr>
                </a:solidFill>
              </a:rPr>
              <a:t>Taliban</a:t>
            </a:r>
            <a:r>
              <a:rPr lang="en-US" sz="1600" dirty="0">
                <a:solidFill>
                  <a:schemeClr val="bg2">
                    <a:lumMod val="25000"/>
                  </a:schemeClr>
                </a:solidFill>
              </a:rPr>
              <a:t> in the </a:t>
            </a:r>
            <a:r>
              <a:rPr lang="en-US" sz="1600" dirty="0">
                <a:solidFill>
                  <a:schemeClr val="tx2">
                    <a:lumMod val="25000"/>
                  </a:schemeClr>
                </a:solidFill>
              </a:rPr>
              <a:t>2nd place </a:t>
            </a:r>
            <a:r>
              <a:rPr lang="en-US" sz="1600" dirty="0">
                <a:solidFill>
                  <a:schemeClr val="bg2">
                    <a:lumMod val="25000"/>
                  </a:schemeClr>
                </a:solidFill>
              </a:rPr>
              <a:t>with </a:t>
            </a:r>
            <a:r>
              <a:rPr lang="en-US" sz="1600" dirty="0">
                <a:solidFill>
                  <a:schemeClr val="tx2">
                    <a:lumMod val="25000"/>
                  </a:schemeClr>
                </a:solidFill>
              </a:rPr>
              <a:t>7478 attacks</a:t>
            </a:r>
            <a:r>
              <a:rPr lang="en-US" sz="1600" dirty="0">
                <a:solidFill>
                  <a:schemeClr val="bg2">
                    <a:lumMod val="25000"/>
                  </a:schemeClr>
                </a:solidFill>
              </a:rPr>
              <a:t>.</a:t>
            </a:r>
          </a:p>
          <a:p>
            <a:pPr marL="114300" indent="0">
              <a:lnSpc>
                <a:spcPct val="114999"/>
              </a:lnSpc>
              <a:buNone/>
            </a:pPr>
            <a:r>
              <a:rPr lang="en-US" sz="1600" dirty="0">
                <a:solidFill>
                  <a:schemeClr val="bg2">
                    <a:lumMod val="25000"/>
                  </a:schemeClr>
                </a:solidFill>
              </a:rPr>
              <a:t>3. </a:t>
            </a:r>
            <a:r>
              <a:rPr lang="en-US" sz="1600" b="1" dirty="0">
                <a:solidFill>
                  <a:schemeClr val="bg2">
                    <a:lumMod val="25000"/>
                  </a:schemeClr>
                </a:solidFill>
              </a:rPr>
              <a:t>Countries attacked</a:t>
            </a:r>
            <a:r>
              <a:rPr lang="en-US" sz="1600" dirty="0">
                <a:solidFill>
                  <a:schemeClr val="bg2">
                    <a:lumMod val="25000"/>
                  </a:schemeClr>
                </a:solidFill>
              </a:rPr>
              <a:t>: </a:t>
            </a:r>
            <a:r>
              <a:rPr lang="en-US" sz="1600" dirty="0">
                <a:solidFill>
                  <a:schemeClr val="tx2">
                    <a:lumMod val="25000"/>
                  </a:schemeClr>
                </a:solidFill>
              </a:rPr>
              <a:t>Iraq</a:t>
            </a:r>
            <a:r>
              <a:rPr lang="en-US" sz="1600" dirty="0">
                <a:solidFill>
                  <a:schemeClr val="bg2">
                    <a:lumMod val="25000"/>
                  </a:schemeClr>
                </a:solidFill>
              </a:rPr>
              <a:t> has been the country with the most number of attacks i.e. </a:t>
            </a:r>
            <a:r>
              <a:rPr lang="en-US" sz="1600" dirty="0">
                <a:solidFill>
                  <a:schemeClr val="tx2">
                    <a:lumMod val="25000"/>
                  </a:schemeClr>
                </a:solidFill>
              </a:rPr>
              <a:t>24636</a:t>
            </a:r>
            <a:r>
              <a:rPr lang="en-US" sz="1600" dirty="0">
                <a:solidFill>
                  <a:schemeClr val="bg2">
                    <a:lumMod val="25000"/>
                  </a:schemeClr>
                </a:solidFill>
              </a:rPr>
              <a:t> and the least number of attacks held in </a:t>
            </a:r>
            <a:r>
              <a:rPr lang="en-US" sz="1600" dirty="0">
                <a:solidFill>
                  <a:schemeClr val="tx2">
                    <a:lumMod val="25000"/>
                  </a:schemeClr>
                </a:solidFill>
              </a:rPr>
              <a:t>10 plus countries</a:t>
            </a:r>
            <a:r>
              <a:rPr lang="en-US" sz="1600" dirty="0">
                <a:solidFill>
                  <a:schemeClr val="bg2">
                    <a:lumMod val="25000"/>
                  </a:schemeClr>
                </a:solidFill>
              </a:rPr>
              <a:t>.</a:t>
            </a:r>
          </a:p>
          <a:p>
            <a:pPr marL="114300" indent="0">
              <a:lnSpc>
                <a:spcPct val="114999"/>
              </a:lnSpc>
              <a:buNone/>
            </a:pPr>
            <a:r>
              <a:rPr lang="en-US" sz="1600" dirty="0">
                <a:solidFill>
                  <a:schemeClr val="bg2">
                    <a:lumMod val="25000"/>
                  </a:schemeClr>
                </a:solidFill>
              </a:rPr>
              <a:t>4. </a:t>
            </a:r>
            <a:r>
              <a:rPr lang="en-US" sz="1600" b="1" dirty="0">
                <a:solidFill>
                  <a:schemeClr val="bg2">
                    <a:lumMod val="25000"/>
                  </a:schemeClr>
                </a:solidFill>
              </a:rPr>
              <a:t>Region-wise killing and wounds</a:t>
            </a:r>
            <a:r>
              <a:rPr lang="en-US" sz="1600" dirty="0">
                <a:solidFill>
                  <a:schemeClr val="bg2">
                    <a:lumMod val="25000"/>
                  </a:schemeClr>
                </a:solidFill>
              </a:rPr>
              <a:t>: </a:t>
            </a:r>
            <a:r>
              <a:rPr lang="en-US" sz="1600" dirty="0">
                <a:solidFill>
                  <a:schemeClr val="tx2">
                    <a:lumMod val="25000"/>
                  </a:schemeClr>
                </a:solidFill>
              </a:rPr>
              <a:t>The</a:t>
            </a:r>
            <a:r>
              <a:rPr lang="en-US" sz="1600" dirty="0">
                <a:solidFill>
                  <a:schemeClr val="bg2">
                    <a:lumMod val="25000"/>
                  </a:schemeClr>
                </a:solidFill>
              </a:rPr>
              <a:t> </a:t>
            </a:r>
            <a:r>
              <a:rPr lang="en-US" sz="1600" dirty="0">
                <a:solidFill>
                  <a:schemeClr val="tx2">
                    <a:lumMod val="25000"/>
                  </a:schemeClr>
                </a:solidFill>
              </a:rPr>
              <a:t>Middle East and North Africa </a:t>
            </a:r>
            <a:r>
              <a:rPr lang="en-US" sz="1600" dirty="0">
                <a:solidFill>
                  <a:schemeClr val="bg2">
                    <a:lumMod val="25000"/>
                  </a:schemeClr>
                </a:solidFill>
              </a:rPr>
              <a:t>are the regions with the most kills </a:t>
            </a:r>
            <a:r>
              <a:rPr lang="en-US" sz="1600" dirty="0">
                <a:solidFill>
                  <a:schemeClr val="tx2">
                    <a:lumMod val="25000"/>
                  </a:schemeClr>
                </a:solidFill>
              </a:rPr>
              <a:t>(137642) </a:t>
            </a:r>
            <a:r>
              <a:rPr lang="en-US" sz="1600" dirty="0">
                <a:solidFill>
                  <a:schemeClr val="bg2">
                    <a:lumMod val="25000"/>
                  </a:schemeClr>
                </a:solidFill>
              </a:rPr>
              <a:t>and most wounds </a:t>
            </a:r>
            <a:r>
              <a:rPr lang="en-US" sz="1600" dirty="0">
                <a:solidFill>
                  <a:schemeClr val="tx2">
                    <a:lumMod val="25000"/>
                  </a:schemeClr>
                </a:solidFill>
              </a:rPr>
              <a:t>(214308).</a:t>
            </a:r>
          </a:p>
          <a:p>
            <a:pPr marL="114300" indent="0">
              <a:lnSpc>
                <a:spcPct val="114999"/>
              </a:lnSpc>
              <a:buNone/>
            </a:pPr>
            <a:r>
              <a:rPr lang="en-US" sz="1600" dirty="0">
                <a:solidFill>
                  <a:schemeClr val="bg2">
                    <a:lumMod val="25000"/>
                  </a:schemeClr>
                </a:solidFill>
              </a:rPr>
              <a:t>5. </a:t>
            </a:r>
            <a:r>
              <a:rPr lang="en-US" sz="1600" b="1" dirty="0">
                <a:solidFill>
                  <a:schemeClr val="bg2">
                    <a:lumMod val="25000"/>
                  </a:schemeClr>
                </a:solidFill>
              </a:rPr>
              <a:t>Year-wise killing and wounds</a:t>
            </a:r>
            <a:r>
              <a:rPr lang="en-US" sz="1600" dirty="0">
                <a:solidFill>
                  <a:schemeClr val="bg2">
                    <a:lumMod val="25000"/>
                  </a:schemeClr>
                </a:solidFill>
              </a:rPr>
              <a:t>: </a:t>
            </a:r>
            <a:r>
              <a:rPr lang="en-US" sz="1600" dirty="0">
                <a:solidFill>
                  <a:schemeClr val="tx2">
                    <a:lumMod val="25000"/>
                  </a:schemeClr>
                </a:solidFill>
              </a:rPr>
              <a:t>2014</a:t>
            </a:r>
            <a:r>
              <a:rPr lang="en-US" sz="1600" dirty="0">
                <a:solidFill>
                  <a:schemeClr val="bg2">
                    <a:lumMod val="25000"/>
                  </a:schemeClr>
                </a:solidFill>
              </a:rPr>
              <a:t> has been the year with the most kills i.e. </a:t>
            </a:r>
            <a:r>
              <a:rPr lang="en-US" sz="1600" dirty="0">
                <a:solidFill>
                  <a:schemeClr val="tx2">
                    <a:lumMod val="25000"/>
                  </a:schemeClr>
                </a:solidFill>
              </a:rPr>
              <a:t>44490 kills </a:t>
            </a:r>
            <a:r>
              <a:rPr lang="en-US" sz="1600" dirty="0">
                <a:solidFill>
                  <a:schemeClr val="bg2">
                    <a:lumMod val="25000"/>
                  </a:schemeClr>
                </a:solidFill>
              </a:rPr>
              <a:t>and </a:t>
            </a:r>
            <a:r>
              <a:rPr lang="en-US" sz="1600" dirty="0">
                <a:solidFill>
                  <a:schemeClr val="tx2">
                    <a:lumMod val="25000"/>
                  </a:schemeClr>
                </a:solidFill>
              </a:rPr>
              <a:t>2015</a:t>
            </a:r>
            <a:r>
              <a:rPr lang="en-US" sz="1600" dirty="0">
                <a:solidFill>
                  <a:schemeClr val="bg2">
                    <a:lumMod val="25000"/>
                  </a:schemeClr>
                </a:solidFill>
              </a:rPr>
              <a:t> has the most wounds occurred and remains at the top i.e. </a:t>
            </a:r>
            <a:r>
              <a:rPr lang="en-US" sz="1600" dirty="0">
                <a:solidFill>
                  <a:schemeClr val="tx2">
                    <a:lumMod val="25000"/>
                  </a:schemeClr>
                </a:solidFill>
              </a:rPr>
              <a:t>44043 wounds</a:t>
            </a:r>
            <a:r>
              <a:rPr lang="en-US" sz="1600" dirty="0">
                <a:solidFill>
                  <a:schemeClr val="bg2">
                    <a:lumMod val="25000"/>
                  </a:schemeClr>
                </a:solidFill>
              </a:rPr>
              <a:t>.</a:t>
            </a:r>
          </a:p>
          <a:p>
            <a:pPr>
              <a:lnSpc>
                <a:spcPct val="114999"/>
              </a:lnSpc>
            </a:pPr>
            <a:endParaRPr lang="en-US" dirty="0">
              <a:solidFill>
                <a:schemeClr val="bg2">
                  <a:lumMod val="25000"/>
                </a:schemeClr>
              </a:solidFill>
              <a:latin typeface="Minion Pro"/>
            </a:endParaRPr>
          </a:p>
        </p:txBody>
      </p:sp>
    </p:spTree>
    <p:extLst>
      <p:ext uri="{BB962C8B-B14F-4D97-AF65-F5344CB8AC3E}">
        <p14:creationId xmlns:p14="http://schemas.microsoft.com/office/powerpoint/2010/main" val="3435185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5876-86B6-A236-C6C2-4107D95328E1}"/>
              </a:ext>
            </a:extLst>
          </p:cNvPr>
          <p:cNvSpPr>
            <a:spLocks noGrp="1"/>
          </p:cNvSpPr>
          <p:nvPr>
            <p:ph type="title"/>
          </p:nvPr>
        </p:nvSpPr>
        <p:spPr/>
        <p:txBody>
          <a:bodyPr/>
          <a:lstStyle/>
          <a:p>
            <a:r>
              <a:rPr lang="en-US" dirty="0"/>
              <a:t>Final Insights</a:t>
            </a:r>
          </a:p>
        </p:txBody>
      </p:sp>
      <p:sp>
        <p:nvSpPr>
          <p:cNvPr id="3" name="Text Placeholder 2">
            <a:extLst>
              <a:ext uri="{FF2B5EF4-FFF2-40B4-BE49-F238E27FC236}">
                <a16:creationId xmlns:a16="http://schemas.microsoft.com/office/drawing/2014/main" id="{CCAD4FF2-10E6-7899-26EE-A868BDA17807}"/>
              </a:ext>
            </a:extLst>
          </p:cNvPr>
          <p:cNvSpPr>
            <a:spLocks noGrp="1"/>
          </p:cNvSpPr>
          <p:nvPr>
            <p:ph type="body" idx="1"/>
          </p:nvPr>
        </p:nvSpPr>
        <p:spPr>
          <a:xfrm>
            <a:off x="-177083" y="1069757"/>
            <a:ext cx="9317691" cy="4070617"/>
          </a:xfrm>
        </p:spPr>
        <p:txBody>
          <a:bodyPr/>
          <a:lstStyle/>
          <a:p>
            <a:r>
              <a:rPr lang="en-US" sz="1600" dirty="0">
                <a:solidFill>
                  <a:schemeClr val="bg2">
                    <a:lumMod val="25000"/>
                  </a:schemeClr>
                </a:solidFill>
              </a:rPr>
              <a:t>6. </a:t>
            </a:r>
            <a:r>
              <a:rPr lang="en-US" sz="1600" b="1" dirty="0">
                <a:solidFill>
                  <a:schemeClr val="bg2">
                    <a:lumMod val="25000"/>
                  </a:schemeClr>
                </a:solidFill>
              </a:rPr>
              <a:t>Weapon types of terrorists</a:t>
            </a:r>
            <a:r>
              <a:rPr lang="en-US" sz="1600" dirty="0">
                <a:solidFill>
                  <a:schemeClr val="tx2">
                    <a:lumMod val="25000"/>
                  </a:schemeClr>
                </a:solidFill>
              </a:rPr>
              <a:t>: Explosives </a:t>
            </a:r>
            <a:r>
              <a:rPr lang="en-US" sz="1600" dirty="0">
                <a:solidFill>
                  <a:schemeClr val="bg2">
                    <a:lumMod val="25000"/>
                  </a:schemeClr>
                </a:solidFill>
              </a:rPr>
              <a:t>are the most frequently used weapon </a:t>
            </a:r>
            <a:r>
              <a:rPr lang="en-US" sz="1600" dirty="0">
                <a:solidFill>
                  <a:schemeClr val="tx2">
                    <a:lumMod val="25000"/>
                  </a:schemeClr>
                </a:solidFill>
              </a:rPr>
              <a:t>92426 times </a:t>
            </a:r>
            <a:r>
              <a:rPr lang="en-US" sz="1600" dirty="0">
                <a:solidFill>
                  <a:schemeClr val="bg2">
                    <a:lumMod val="25000"/>
                  </a:schemeClr>
                </a:solidFill>
              </a:rPr>
              <a:t>and </a:t>
            </a:r>
            <a:r>
              <a:rPr lang="en-US" sz="1600" dirty="0">
                <a:solidFill>
                  <a:schemeClr val="tx2">
                    <a:lumMod val="25000"/>
                  </a:schemeClr>
                </a:solidFill>
              </a:rPr>
              <a:t>Radiological weapons </a:t>
            </a:r>
            <a:r>
              <a:rPr lang="en-US" sz="1600" dirty="0">
                <a:solidFill>
                  <a:schemeClr val="bg2">
                    <a:lumMod val="25000"/>
                  </a:schemeClr>
                </a:solidFill>
              </a:rPr>
              <a:t>are the least used i.e. </a:t>
            </a:r>
            <a:r>
              <a:rPr lang="en-US" sz="1600" dirty="0">
                <a:solidFill>
                  <a:schemeClr val="tx2">
                    <a:lumMod val="25000"/>
                  </a:schemeClr>
                </a:solidFill>
              </a:rPr>
              <a:t>14 times</a:t>
            </a:r>
            <a:r>
              <a:rPr lang="en-US" sz="1600" dirty="0">
                <a:solidFill>
                  <a:schemeClr val="bg2">
                    <a:lumMod val="25000"/>
                  </a:schemeClr>
                </a:solidFill>
              </a:rPr>
              <a:t>.</a:t>
            </a:r>
          </a:p>
          <a:p>
            <a:pPr>
              <a:lnSpc>
                <a:spcPct val="114999"/>
              </a:lnSpc>
            </a:pPr>
            <a:r>
              <a:rPr lang="en-US" sz="1600" dirty="0">
                <a:solidFill>
                  <a:schemeClr val="bg2">
                    <a:lumMod val="25000"/>
                  </a:schemeClr>
                </a:solidFill>
              </a:rPr>
              <a:t>7. </a:t>
            </a:r>
            <a:r>
              <a:rPr lang="en-US" sz="1600" b="1" dirty="0">
                <a:solidFill>
                  <a:schemeClr val="bg2">
                    <a:lumMod val="25000"/>
                  </a:schemeClr>
                </a:solidFill>
              </a:rPr>
              <a:t>Target types of terrorists</a:t>
            </a:r>
            <a:r>
              <a:rPr lang="en-US" sz="1600" dirty="0">
                <a:solidFill>
                  <a:schemeClr val="bg2">
                    <a:lumMod val="25000"/>
                  </a:schemeClr>
                </a:solidFill>
              </a:rPr>
              <a:t>: </a:t>
            </a:r>
            <a:r>
              <a:rPr lang="en-US" sz="1600" dirty="0">
                <a:solidFill>
                  <a:schemeClr val="tx2">
                    <a:lumMod val="25000"/>
                  </a:schemeClr>
                </a:solidFill>
              </a:rPr>
              <a:t>Private Citizens &amp; Property </a:t>
            </a:r>
            <a:r>
              <a:rPr lang="en-US" sz="1600" dirty="0">
                <a:solidFill>
                  <a:schemeClr val="bg2">
                    <a:lumMod val="25000"/>
                  </a:schemeClr>
                </a:solidFill>
              </a:rPr>
              <a:t>are the most targeted i.e. </a:t>
            </a:r>
            <a:r>
              <a:rPr lang="en-US" sz="1600" dirty="0">
                <a:solidFill>
                  <a:schemeClr val="tx2">
                    <a:lumMod val="25000"/>
                  </a:schemeClr>
                </a:solidFill>
              </a:rPr>
              <a:t>43511 times </a:t>
            </a:r>
            <a:r>
              <a:rPr lang="en-US" sz="1600" dirty="0">
                <a:solidFill>
                  <a:schemeClr val="bg2">
                    <a:lumMod val="25000"/>
                  </a:schemeClr>
                </a:solidFill>
              </a:rPr>
              <a:t>and another unknown target type is the least targeted </a:t>
            </a:r>
            <a:r>
              <a:rPr lang="en-US" sz="1600" dirty="0">
                <a:solidFill>
                  <a:schemeClr val="tx2">
                    <a:lumMod val="25000"/>
                  </a:schemeClr>
                </a:solidFill>
              </a:rPr>
              <a:t>137 times</a:t>
            </a:r>
            <a:r>
              <a:rPr lang="en-US" sz="1600" dirty="0">
                <a:solidFill>
                  <a:schemeClr val="bg2">
                    <a:lumMod val="25000"/>
                  </a:schemeClr>
                </a:solidFill>
              </a:rPr>
              <a:t>.</a:t>
            </a:r>
          </a:p>
          <a:p>
            <a:pPr>
              <a:lnSpc>
                <a:spcPct val="114999"/>
              </a:lnSpc>
            </a:pPr>
            <a:r>
              <a:rPr lang="en-US" sz="1600" dirty="0">
                <a:solidFill>
                  <a:schemeClr val="bg2">
                    <a:lumMod val="25000"/>
                  </a:schemeClr>
                </a:solidFill>
              </a:rPr>
              <a:t>8. </a:t>
            </a:r>
            <a:r>
              <a:rPr lang="en-US" sz="1600" b="1" dirty="0">
                <a:solidFill>
                  <a:schemeClr val="bg2">
                    <a:lumMod val="25000"/>
                  </a:schemeClr>
                </a:solidFill>
              </a:rPr>
              <a:t>Region-wise attacks</a:t>
            </a:r>
            <a:r>
              <a:rPr lang="en-US" sz="1600" dirty="0">
                <a:solidFill>
                  <a:schemeClr val="bg2">
                    <a:lumMod val="25000"/>
                  </a:schemeClr>
                </a:solidFill>
              </a:rPr>
              <a:t>: The most targeted region for terrorist attacks is the </a:t>
            </a:r>
            <a:r>
              <a:rPr lang="en-US" sz="1600" dirty="0">
                <a:solidFill>
                  <a:schemeClr val="tx2">
                    <a:lumMod val="25000"/>
                  </a:schemeClr>
                </a:solidFill>
              </a:rPr>
              <a:t>Middle East &amp; North Africa </a:t>
            </a:r>
            <a:r>
              <a:rPr lang="en-US" sz="1600" dirty="0">
                <a:solidFill>
                  <a:schemeClr val="bg2">
                    <a:lumMod val="25000"/>
                  </a:schemeClr>
                </a:solidFill>
              </a:rPr>
              <a:t>with </a:t>
            </a:r>
            <a:r>
              <a:rPr lang="en-US" sz="1600" dirty="0">
                <a:solidFill>
                  <a:schemeClr val="tx2">
                    <a:lumMod val="25000"/>
                  </a:schemeClr>
                </a:solidFill>
              </a:rPr>
              <a:t>50474 attacks (27.8%) </a:t>
            </a:r>
            <a:r>
              <a:rPr lang="en-US" sz="1600" dirty="0">
                <a:solidFill>
                  <a:schemeClr val="bg2">
                    <a:lumMod val="25000"/>
                  </a:schemeClr>
                </a:solidFill>
              </a:rPr>
              <a:t>and the least targeted region is </a:t>
            </a:r>
            <a:r>
              <a:rPr lang="en-US" sz="1600" dirty="0">
                <a:solidFill>
                  <a:schemeClr val="tx2">
                    <a:lumMod val="25000"/>
                  </a:schemeClr>
                </a:solidFill>
              </a:rPr>
              <a:t>Australasia &amp; Oceania </a:t>
            </a:r>
            <a:r>
              <a:rPr lang="en-US" sz="1600" dirty="0">
                <a:solidFill>
                  <a:schemeClr val="bg2">
                    <a:lumMod val="25000"/>
                  </a:schemeClr>
                </a:solidFill>
              </a:rPr>
              <a:t>with </a:t>
            </a:r>
            <a:r>
              <a:rPr lang="en-US" sz="1600" dirty="0">
                <a:solidFill>
                  <a:schemeClr val="tx2">
                    <a:lumMod val="25000"/>
                  </a:schemeClr>
                </a:solidFill>
              </a:rPr>
              <a:t>282 attacks (0.2%).</a:t>
            </a:r>
          </a:p>
          <a:p>
            <a:pPr>
              <a:lnSpc>
                <a:spcPct val="114999"/>
              </a:lnSpc>
            </a:pPr>
            <a:r>
              <a:rPr lang="en-US" sz="1600" dirty="0">
                <a:solidFill>
                  <a:schemeClr val="bg2">
                    <a:lumMod val="25000"/>
                  </a:schemeClr>
                </a:solidFill>
              </a:rPr>
              <a:t>9. </a:t>
            </a:r>
            <a:r>
              <a:rPr lang="en-US" sz="1600" b="1" dirty="0">
                <a:solidFill>
                  <a:schemeClr val="bg2">
                    <a:lumMod val="25000"/>
                  </a:schemeClr>
                </a:solidFill>
              </a:rPr>
              <a:t>City-wise attacks</a:t>
            </a:r>
            <a:r>
              <a:rPr lang="en-US" sz="1600" dirty="0">
                <a:solidFill>
                  <a:schemeClr val="bg2">
                    <a:lumMod val="25000"/>
                  </a:schemeClr>
                </a:solidFill>
              </a:rPr>
              <a:t>: </a:t>
            </a:r>
            <a:r>
              <a:rPr lang="en-US" sz="1600" dirty="0">
                <a:solidFill>
                  <a:schemeClr val="tx2">
                    <a:lumMod val="25000"/>
                  </a:schemeClr>
                </a:solidFill>
              </a:rPr>
              <a:t>Baghdad</a:t>
            </a:r>
            <a:r>
              <a:rPr lang="en-US" sz="1600" dirty="0">
                <a:solidFill>
                  <a:schemeClr val="bg2">
                    <a:lumMod val="25000"/>
                  </a:schemeClr>
                </a:solidFill>
              </a:rPr>
              <a:t> is the most attacked city with </a:t>
            </a:r>
            <a:r>
              <a:rPr lang="en-US" sz="1600" dirty="0">
                <a:solidFill>
                  <a:schemeClr val="tx2">
                    <a:lumMod val="25000"/>
                  </a:schemeClr>
                </a:solidFill>
              </a:rPr>
              <a:t>7589 attacks </a:t>
            </a:r>
            <a:r>
              <a:rPr lang="en-US" sz="1600" dirty="0">
                <a:solidFill>
                  <a:schemeClr val="bg2">
                    <a:lumMod val="25000"/>
                  </a:schemeClr>
                </a:solidFill>
              </a:rPr>
              <a:t>and </a:t>
            </a:r>
            <a:r>
              <a:rPr lang="en-US" sz="1600" dirty="0">
                <a:solidFill>
                  <a:schemeClr val="tx2">
                    <a:lumMod val="25000"/>
                  </a:schemeClr>
                </a:solidFill>
              </a:rPr>
              <a:t>Benghazi</a:t>
            </a:r>
            <a:r>
              <a:rPr lang="en-US" sz="1600" dirty="0">
                <a:solidFill>
                  <a:schemeClr val="bg2">
                    <a:lumMod val="25000"/>
                  </a:schemeClr>
                </a:solidFill>
              </a:rPr>
              <a:t> is the least attacked city with </a:t>
            </a:r>
            <a:r>
              <a:rPr lang="en-US" sz="1600" dirty="0">
                <a:solidFill>
                  <a:schemeClr val="tx2">
                    <a:lumMod val="25000"/>
                  </a:schemeClr>
                </a:solidFill>
              </a:rPr>
              <a:t>840</a:t>
            </a:r>
            <a:r>
              <a:rPr lang="en-US" sz="1600" dirty="0">
                <a:solidFill>
                  <a:schemeClr val="bg2">
                    <a:lumMod val="25000"/>
                  </a:schemeClr>
                </a:solidFill>
              </a:rPr>
              <a:t> </a:t>
            </a:r>
            <a:r>
              <a:rPr lang="en-US" sz="1600" dirty="0">
                <a:solidFill>
                  <a:schemeClr val="tx2">
                    <a:lumMod val="25000"/>
                  </a:schemeClr>
                </a:solidFill>
              </a:rPr>
              <a:t>attacks</a:t>
            </a:r>
            <a:r>
              <a:rPr lang="en-US" sz="1600" dirty="0">
                <a:solidFill>
                  <a:schemeClr val="bg2">
                    <a:lumMod val="25000"/>
                  </a:schemeClr>
                </a:solidFill>
              </a:rPr>
              <a:t>.</a:t>
            </a:r>
          </a:p>
          <a:p>
            <a:pPr>
              <a:lnSpc>
                <a:spcPct val="114999"/>
              </a:lnSpc>
            </a:pPr>
            <a:r>
              <a:rPr lang="en-US" sz="1600" dirty="0">
                <a:solidFill>
                  <a:schemeClr val="bg2">
                    <a:lumMod val="25000"/>
                  </a:schemeClr>
                </a:solidFill>
              </a:rPr>
              <a:t>10. </a:t>
            </a:r>
            <a:r>
              <a:rPr lang="en-US" sz="1600" b="1" dirty="0">
                <a:solidFill>
                  <a:schemeClr val="bg2">
                    <a:lumMod val="25000"/>
                  </a:schemeClr>
                </a:solidFill>
              </a:rPr>
              <a:t>Attack types</a:t>
            </a:r>
            <a:r>
              <a:rPr lang="en-US" sz="1600" dirty="0">
                <a:solidFill>
                  <a:schemeClr val="bg2">
                    <a:lumMod val="25000"/>
                  </a:schemeClr>
                </a:solidFill>
              </a:rPr>
              <a:t>: The most frequently used attack type is </a:t>
            </a:r>
            <a:r>
              <a:rPr lang="en-US" sz="1600" dirty="0">
                <a:solidFill>
                  <a:schemeClr val="tx2">
                    <a:lumMod val="25000"/>
                  </a:schemeClr>
                </a:solidFill>
              </a:rPr>
              <a:t>Bombing/Explosion </a:t>
            </a:r>
            <a:r>
              <a:rPr lang="en-US" sz="1600" dirty="0">
                <a:solidFill>
                  <a:schemeClr val="bg2">
                    <a:lumMod val="25000"/>
                  </a:schemeClr>
                </a:solidFill>
              </a:rPr>
              <a:t>with </a:t>
            </a:r>
            <a:r>
              <a:rPr lang="en-US" sz="1600" dirty="0">
                <a:solidFill>
                  <a:schemeClr val="tx2">
                    <a:lumMod val="25000"/>
                  </a:schemeClr>
                </a:solidFill>
              </a:rPr>
              <a:t>88255 times</a:t>
            </a:r>
            <a:r>
              <a:rPr lang="en-US" sz="1600" dirty="0">
                <a:solidFill>
                  <a:schemeClr val="bg2">
                    <a:lumMod val="25000"/>
                  </a:schemeClr>
                </a:solidFill>
              </a:rPr>
              <a:t> and the lowest used type is </a:t>
            </a:r>
            <a:r>
              <a:rPr lang="en-US" sz="1600" dirty="0">
                <a:solidFill>
                  <a:schemeClr val="tx2">
                    <a:lumMod val="25000"/>
                  </a:schemeClr>
                </a:solidFill>
              </a:rPr>
              <a:t>Hijacking</a:t>
            </a:r>
            <a:r>
              <a:rPr lang="en-US" sz="1600" dirty="0">
                <a:solidFill>
                  <a:schemeClr val="bg2">
                    <a:lumMod val="25000"/>
                  </a:schemeClr>
                </a:solidFill>
              </a:rPr>
              <a:t> with </a:t>
            </a:r>
            <a:r>
              <a:rPr lang="en-US" sz="1600" dirty="0">
                <a:solidFill>
                  <a:schemeClr val="tx2">
                    <a:lumMod val="25000"/>
                  </a:schemeClr>
                </a:solidFill>
              </a:rPr>
              <a:t>659</a:t>
            </a:r>
            <a:r>
              <a:rPr lang="en-US" sz="1600" dirty="0">
                <a:solidFill>
                  <a:schemeClr val="bg2">
                    <a:lumMod val="25000"/>
                  </a:schemeClr>
                </a:solidFill>
              </a:rPr>
              <a:t> </a:t>
            </a:r>
            <a:r>
              <a:rPr lang="en-US" sz="1600" dirty="0">
                <a:solidFill>
                  <a:schemeClr val="tx2">
                    <a:lumMod val="25000"/>
                  </a:schemeClr>
                </a:solidFill>
              </a:rPr>
              <a:t>times</a:t>
            </a:r>
            <a:r>
              <a:rPr lang="en-US" sz="1600" dirty="0">
                <a:solidFill>
                  <a:schemeClr val="bg2">
                    <a:lumMod val="25000"/>
                  </a:schemeClr>
                </a:solidFill>
              </a:rPr>
              <a:t>.</a:t>
            </a:r>
          </a:p>
          <a:p>
            <a:pPr>
              <a:lnSpc>
                <a:spcPct val="114999"/>
              </a:lnSpc>
            </a:pPr>
            <a:endParaRPr lang="en-US" dirty="0"/>
          </a:p>
        </p:txBody>
      </p:sp>
    </p:spTree>
    <p:extLst>
      <p:ext uri="{BB962C8B-B14F-4D97-AF65-F5344CB8AC3E}">
        <p14:creationId xmlns:p14="http://schemas.microsoft.com/office/powerpoint/2010/main" val="639073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5053-AE70-5EF0-099D-7F389166B3B5}"/>
              </a:ext>
            </a:extLst>
          </p:cNvPr>
          <p:cNvSpPr>
            <a:spLocks noGrp="1"/>
          </p:cNvSpPr>
          <p:nvPr>
            <p:ph type="title"/>
          </p:nvPr>
        </p:nvSpPr>
        <p:spPr/>
        <p:txBody>
          <a:bodyPr/>
          <a:lstStyle/>
          <a:p>
            <a:r>
              <a:rPr lang="en-US" dirty="0"/>
              <a:t>Final Insights</a:t>
            </a:r>
          </a:p>
        </p:txBody>
      </p:sp>
      <p:sp>
        <p:nvSpPr>
          <p:cNvPr id="3" name="Text Placeholder 2">
            <a:extLst>
              <a:ext uri="{FF2B5EF4-FFF2-40B4-BE49-F238E27FC236}">
                <a16:creationId xmlns:a16="http://schemas.microsoft.com/office/drawing/2014/main" id="{98EEF7F2-6C9A-C0C9-51AE-CA41415F7248}"/>
              </a:ext>
            </a:extLst>
          </p:cNvPr>
          <p:cNvSpPr>
            <a:spLocks noGrp="1"/>
          </p:cNvSpPr>
          <p:nvPr>
            <p:ph type="body" idx="1"/>
          </p:nvPr>
        </p:nvSpPr>
        <p:spPr>
          <a:xfrm>
            <a:off x="183865" y="1152475"/>
            <a:ext cx="8904106" cy="3807425"/>
          </a:xfrm>
        </p:spPr>
        <p:txBody>
          <a:bodyPr/>
          <a:lstStyle/>
          <a:p>
            <a:pPr marL="114300" indent="0">
              <a:buNone/>
            </a:pPr>
            <a:r>
              <a:rPr lang="en-US" sz="1600" dirty="0">
                <a:solidFill>
                  <a:schemeClr val="bg2">
                    <a:lumMod val="25000"/>
                  </a:schemeClr>
                </a:solidFill>
              </a:rPr>
              <a:t>11. </a:t>
            </a:r>
            <a:r>
              <a:rPr lang="en-US" sz="1600" b="1" dirty="0">
                <a:solidFill>
                  <a:schemeClr val="bg2">
                    <a:lumMod val="25000"/>
                  </a:schemeClr>
                </a:solidFill>
              </a:rPr>
              <a:t>Suicides</a:t>
            </a:r>
            <a:r>
              <a:rPr lang="en-US" sz="1600" dirty="0">
                <a:solidFill>
                  <a:schemeClr val="bg2">
                    <a:lumMod val="25000"/>
                  </a:schemeClr>
                </a:solidFill>
              </a:rPr>
              <a:t>: </a:t>
            </a:r>
            <a:r>
              <a:rPr lang="en-US" sz="1600" dirty="0">
                <a:solidFill>
                  <a:schemeClr val="tx2">
                    <a:lumMod val="25000"/>
                  </a:schemeClr>
                </a:solidFill>
              </a:rPr>
              <a:t>6633 suicides </a:t>
            </a:r>
            <a:r>
              <a:rPr lang="en-US" sz="1600" dirty="0">
                <a:solidFill>
                  <a:schemeClr val="bg2">
                    <a:lumMod val="25000"/>
                  </a:schemeClr>
                </a:solidFill>
              </a:rPr>
              <a:t>happened during the terrorist attacks.</a:t>
            </a:r>
          </a:p>
          <a:p>
            <a:pPr marL="114300" indent="0">
              <a:lnSpc>
                <a:spcPct val="114999"/>
              </a:lnSpc>
              <a:buNone/>
            </a:pPr>
            <a:r>
              <a:rPr lang="en-US" sz="1600" dirty="0">
                <a:solidFill>
                  <a:schemeClr val="bg2">
                    <a:lumMod val="25000"/>
                  </a:schemeClr>
                </a:solidFill>
              </a:rPr>
              <a:t>12. </a:t>
            </a:r>
            <a:r>
              <a:rPr lang="en-US" sz="1600" b="1" dirty="0">
                <a:solidFill>
                  <a:schemeClr val="bg2">
                    <a:lumMod val="25000"/>
                  </a:schemeClr>
                </a:solidFill>
              </a:rPr>
              <a:t>Successful attacks</a:t>
            </a:r>
            <a:r>
              <a:rPr lang="en-US" sz="1600" dirty="0">
                <a:solidFill>
                  <a:schemeClr val="bg2">
                    <a:lumMod val="25000"/>
                  </a:schemeClr>
                </a:solidFill>
              </a:rPr>
              <a:t>: Total successful attacks are </a:t>
            </a:r>
            <a:r>
              <a:rPr lang="en-US" sz="1600" dirty="0">
                <a:solidFill>
                  <a:schemeClr val="tx2">
                    <a:lumMod val="25000"/>
                  </a:schemeClr>
                </a:solidFill>
              </a:rPr>
              <a:t>161632</a:t>
            </a:r>
            <a:r>
              <a:rPr lang="en-US" sz="1600" dirty="0">
                <a:solidFill>
                  <a:schemeClr val="bg2">
                    <a:lumMod val="25000"/>
                  </a:schemeClr>
                </a:solidFill>
              </a:rPr>
              <a:t> attacks and the attacks that went </a:t>
            </a:r>
            <a:r>
              <a:rPr lang="en-US" sz="1600" dirty="0">
                <a:solidFill>
                  <a:schemeClr val="tx2">
                    <a:lumMod val="25000"/>
                  </a:schemeClr>
                </a:solidFill>
              </a:rPr>
              <a:t>unsuccessful</a:t>
            </a:r>
            <a:r>
              <a:rPr lang="en-US" sz="1600" dirty="0">
                <a:solidFill>
                  <a:schemeClr val="bg2">
                    <a:lumMod val="25000"/>
                  </a:schemeClr>
                </a:solidFill>
              </a:rPr>
              <a:t> are </a:t>
            </a:r>
            <a:r>
              <a:rPr lang="en-US" sz="1600" dirty="0">
                <a:solidFill>
                  <a:schemeClr val="tx2">
                    <a:lumMod val="25000"/>
                  </a:schemeClr>
                </a:solidFill>
              </a:rPr>
              <a:t>20059</a:t>
            </a:r>
            <a:r>
              <a:rPr lang="en-US" sz="1600" dirty="0">
                <a:solidFill>
                  <a:schemeClr val="bg2">
                    <a:lumMod val="25000"/>
                  </a:schemeClr>
                </a:solidFill>
              </a:rPr>
              <a:t> attacks of the total attacks held.</a:t>
            </a:r>
          </a:p>
          <a:p>
            <a:pPr marL="114300" indent="0">
              <a:lnSpc>
                <a:spcPct val="114999"/>
              </a:lnSpc>
              <a:buNone/>
            </a:pPr>
            <a:r>
              <a:rPr lang="en-US" sz="1600" dirty="0">
                <a:solidFill>
                  <a:schemeClr val="bg2">
                    <a:lumMod val="25000"/>
                  </a:schemeClr>
                </a:solidFill>
              </a:rPr>
              <a:t>13. </a:t>
            </a:r>
            <a:r>
              <a:rPr lang="en-US" sz="1600" b="1" dirty="0">
                <a:solidFill>
                  <a:schemeClr val="bg2">
                    <a:lumMod val="25000"/>
                  </a:schemeClr>
                </a:solidFill>
              </a:rPr>
              <a:t>The</a:t>
            </a:r>
            <a:r>
              <a:rPr lang="en-US" sz="1600" dirty="0">
                <a:solidFill>
                  <a:schemeClr val="bg2">
                    <a:lumMod val="25000"/>
                  </a:schemeClr>
                </a:solidFill>
              </a:rPr>
              <a:t> </a:t>
            </a:r>
            <a:r>
              <a:rPr lang="en-US" sz="1600" b="1" dirty="0">
                <a:solidFill>
                  <a:schemeClr val="bg2">
                    <a:lumMod val="25000"/>
                  </a:schemeClr>
                </a:solidFill>
              </a:rPr>
              <a:t>Year 2014 attacks (Most number of attacks)</a:t>
            </a:r>
            <a:r>
              <a:rPr lang="en-US" sz="1600" dirty="0">
                <a:solidFill>
                  <a:schemeClr val="bg2">
                    <a:lumMod val="25000"/>
                  </a:schemeClr>
                </a:solidFill>
              </a:rPr>
              <a:t>: </a:t>
            </a:r>
          </a:p>
          <a:p>
            <a:pPr marL="114300" indent="0">
              <a:lnSpc>
                <a:spcPct val="114999"/>
              </a:lnSpc>
              <a:buNone/>
            </a:pPr>
            <a:r>
              <a:rPr lang="en-US" sz="1600" dirty="0">
                <a:solidFill>
                  <a:schemeClr val="bg2">
                    <a:lumMod val="25000"/>
                  </a:schemeClr>
                </a:solidFill>
              </a:rPr>
              <a:t>(</a:t>
            </a:r>
            <a:r>
              <a:rPr lang="en-US" sz="1600" dirty="0" err="1">
                <a:solidFill>
                  <a:schemeClr val="bg2">
                    <a:lumMod val="25000"/>
                  </a:schemeClr>
                </a:solidFill>
              </a:rPr>
              <a:t>i</a:t>
            </a:r>
            <a:r>
              <a:rPr lang="en-US" sz="1600" dirty="0">
                <a:solidFill>
                  <a:schemeClr val="bg2">
                    <a:lumMod val="25000"/>
                  </a:schemeClr>
                </a:solidFill>
              </a:rPr>
              <a:t>). Country: number of attacks is </a:t>
            </a:r>
            <a:r>
              <a:rPr lang="en-US" sz="1600" dirty="0">
                <a:solidFill>
                  <a:schemeClr val="tx2">
                    <a:lumMod val="25000"/>
                  </a:schemeClr>
                </a:solidFill>
              </a:rPr>
              <a:t>3933 in “Iraq” </a:t>
            </a:r>
            <a:endParaRPr lang="en-US" dirty="0">
              <a:solidFill>
                <a:schemeClr val="tx2">
                  <a:lumMod val="25000"/>
                </a:schemeClr>
              </a:solidFill>
            </a:endParaRPr>
          </a:p>
          <a:p>
            <a:pPr marL="114300" indent="0">
              <a:lnSpc>
                <a:spcPct val="114999"/>
              </a:lnSpc>
              <a:buNone/>
            </a:pPr>
            <a:r>
              <a:rPr lang="en-US" sz="1600" dirty="0">
                <a:solidFill>
                  <a:schemeClr val="bg2">
                    <a:lumMod val="25000"/>
                  </a:schemeClr>
                </a:solidFill>
              </a:rPr>
              <a:t>(ii). Regions: number of attacks is </a:t>
            </a:r>
            <a:r>
              <a:rPr lang="en-US" sz="1600" dirty="0">
                <a:solidFill>
                  <a:schemeClr val="tx2">
                    <a:lumMod val="25000"/>
                  </a:schemeClr>
                </a:solidFill>
              </a:rPr>
              <a:t>6939</a:t>
            </a:r>
            <a:r>
              <a:rPr lang="en-US" sz="1600" dirty="0">
                <a:solidFill>
                  <a:schemeClr val="bg2">
                    <a:lumMod val="25000"/>
                  </a:schemeClr>
                </a:solidFill>
              </a:rPr>
              <a:t> in </a:t>
            </a:r>
            <a:r>
              <a:rPr lang="en-US" sz="1600" dirty="0">
                <a:solidFill>
                  <a:schemeClr val="tx2">
                    <a:lumMod val="25000"/>
                  </a:schemeClr>
                </a:solidFill>
              </a:rPr>
              <a:t>“The Middle East &amp; North Africa” </a:t>
            </a:r>
            <a:endParaRPr lang="en-US" dirty="0">
              <a:solidFill>
                <a:schemeClr val="tx2">
                  <a:lumMod val="25000"/>
                </a:schemeClr>
              </a:solidFill>
            </a:endParaRPr>
          </a:p>
          <a:p>
            <a:pPr marL="114300" indent="0">
              <a:lnSpc>
                <a:spcPct val="114999"/>
              </a:lnSpc>
              <a:buNone/>
            </a:pPr>
            <a:r>
              <a:rPr lang="en-US" sz="1600" dirty="0">
                <a:solidFill>
                  <a:schemeClr val="bg2">
                    <a:lumMod val="25000"/>
                  </a:schemeClr>
                </a:solidFill>
              </a:rPr>
              <a:t>(iii). Attack types: </a:t>
            </a:r>
            <a:r>
              <a:rPr lang="en-US" sz="1600" dirty="0">
                <a:solidFill>
                  <a:schemeClr val="tx2">
                    <a:lumMod val="25000"/>
                  </a:schemeClr>
                </a:solidFill>
              </a:rPr>
              <a:t>8799</a:t>
            </a:r>
            <a:r>
              <a:rPr lang="en-US" sz="1600" dirty="0">
                <a:solidFill>
                  <a:schemeClr val="bg2">
                    <a:lumMod val="25000"/>
                  </a:schemeClr>
                </a:solidFill>
              </a:rPr>
              <a:t> attacks by </a:t>
            </a:r>
            <a:r>
              <a:rPr lang="en-US" sz="1600" dirty="0">
                <a:solidFill>
                  <a:schemeClr val="tx2">
                    <a:lumMod val="25000"/>
                  </a:schemeClr>
                </a:solidFill>
              </a:rPr>
              <a:t>Bombing /Explosion</a:t>
            </a:r>
            <a:r>
              <a:rPr lang="en-US" sz="1600" dirty="0">
                <a:solidFill>
                  <a:schemeClr val="bg2">
                    <a:lumMod val="25000"/>
                  </a:schemeClr>
                </a:solidFill>
              </a:rPr>
              <a:t> is the most </a:t>
            </a:r>
            <a:endParaRPr lang="en-US" dirty="0">
              <a:solidFill>
                <a:schemeClr val="bg2">
                  <a:lumMod val="25000"/>
                </a:schemeClr>
              </a:solidFill>
            </a:endParaRPr>
          </a:p>
          <a:p>
            <a:pPr marL="114300" indent="0">
              <a:lnSpc>
                <a:spcPct val="114999"/>
              </a:lnSpc>
              <a:buNone/>
            </a:pPr>
            <a:r>
              <a:rPr lang="en-US" sz="1600" dirty="0">
                <a:solidFill>
                  <a:schemeClr val="bg2">
                    <a:lumMod val="25000"/>
                  </a:schemeClr>
                </a:solidFill>
              </a:rPr>
              <a:t>(iv) Target types: </a:t>
            </a:r>
            <a:r>
              <a:rPr lang="en-US" sz="1600" dirty="0">
                <a:solidFill>
                  <a:schemeClr val="tx2">
                    <a:lumMod val="25000"/>
                  </a:schemeClr>
                </a:solidFill>
              </a:rPr>
              <a:t>4331</a:t>
            </a:r>
            <a:r>
              <a:rPr lang="en-US" sz="1600" dirty="0">
                <a:solidFill>
                  <a:schemeClr val="bg2">
                    <a:lumMod val="25000"/>
                  </a:schemeClr>
                </a:solidFill>
              </a:rPr>
              <a:t> attacks over </a:t>
            </a:r>
            <a:r>
              <a:rPr lang="en-US" sz="1600" dirty="0">
                <a:solidFill>
                  <a:schemeClr val="tx2">
                    <a:lumMod val="25000"/>
                  </a:schemeClr>
                </a:solidFill>
              </a:rPr>
              <a:t>Private Citizens &amp; Property </a:t>
            </a:r>
            <a:endParaRPr lang="en-US" dirty="0">
              <a:solidFill>
                <a:schemeClr val="tx2">
                  <a:lumMod val="25000"/>
                </a:schemeClr>
              </a:solidFill>
            </a:endParaRPr>
          </a:p>
          <a:p>
            <a:pPr marL="114300" indent="0">
              <a:lnSpc>
                <a:spcPct val="114999"/>
              </a:lnSpc>
              <a:buNone/>
            </a:pPr>
            <a:r>
              <a:rPr lang="en-US" sz="1600" dirty="0">
                <a:solidFill>
                  <a:schemeClr val="bg2">
                    <a:lumMod val="25000"/>
                  </a:schemeClr>
                </a:solidFill>
              </a:rPr>
              <a:t>(v) weapon type: </a:t>
            </a:r>
            <a:r>
              <a:rPr lang="en-US" sz="1600" dirty="0">
                <a:solidFill>
                  <a:schemeClr val="tx2">
                    <a:lumMod val="25000"/>
                  </a:schemeClr>
                </a:solidFill>
              </a:rPr>
              <a:t>9521</a:t>
            </a:r>
            <a:r>
              <a:rPr lang="en-US" sz="1600" dirty="0">
                <a:solidFill>
                  <a:schemeClr val="bg2">
                    <a:lumMod val="25000"/>
                  </a:schemeClr>
                </a:solidFill>
              </a:rPr>
              <a:t> </a:t>
            </a:r>
            <a:r>
              <a:rPr lang="en-US" sz="1600" dirty="0">
                <a:solidFill>
                  <a:schemeClr val="tx2">
                    <a:lumMod val="25000"/>
                  </a:schemeClr>
                </a:solidFill>
              </a:rPr>
              <a:t>Explosives</a:t>
            </a:r>
            <a:r>
              <a:rPr lang="en-US" sz="1600" dirty="0">
                <a:solidFill>
                  <a:schemeClr val="bg2">
                    <a:lumMod val="25000"/>
                  </a:schemeClr>
                </a:solidFill>
              </a:rPr>
              <a:t> are used </a:t>
            </a:r>
            <a:endParaRPr lang="en-US" dirty="0">
              <a:solidFill>
                <a:schemeClr val="bg2">
                  <a:lumMod val="25000"/>
                </a:schemeClr>
              </a:solidFill>
            </a:endParaRPr>
          </a:p>
          <a:p>
            <a:pPr marL="114300" indent="0">
              <a:lnSpc>
                <a:spcPct val="114999"/>
              </a:lnSpc>
              <a:buNone/>
            </a:pPr>
            <a:r>
              <a:rPr lang="en-US" sz="1600" dirty="0">
                <a:solidFill>
                  <a:schemeClr val="bg2">
                    <a:lumMod val="25000"/>
                  </a:schemeClr>
                </a:solidFill>
              </a:rPr>
              <a:t>(vi) City: The most attacked city is </a:t>
            </a:r>
            <a:r>
              <a:rPr lang="en-US" sz="1600" dirty="0">
                <a:solidFill>
                  <a:schemeClr val="tx2">
                    <a:lumMod val="25000"/>
                  </a:schemeClr>
                </a:solidFill>
              </a:rPr>
              <a:t>Baghdad</a:t>
            </a:r>
            <a:r>
              <a:rPr lang="en-US" sz="1600" dirty="0">
                <a:solidFill>
                  <a:schemeClr val="bg2">
                    <a:lumMod val="25000"/>
                  </a:schemeClr>
                </a:solidFill>
              </a:rPr>
              <a:t> with </a:t>
            </a:r>
            <a:r>
              <a:rPr lang="en-US" sz="1600" dirty="0">
                <a:solidFill>
                  <a:schemeClr val="tx2">
                    <a:lumMod val="25000"/>
                  </a:schemeClr>
                </a:solidFill>
              </a:rPr>
              <a:t>898 attacks</a:t>
            </a:r>
            <a:r>
              <a:rPr lang="en-US" sz="1600" dirty="0">
                <a:solidFill>
                  <a:schemeClr val="bg2">
                    <a:lumMod val="25000"/>
                  </a:schemeClr>
                </a:solidFill>
              </a:rPr>
              <a:t>.</a:t>
            </a:r>
            <a:endParaRPr lang="en-US" dirty="0">
              <a:solidFill>
                <a:schemeClr val="bg2">
                  <a:lumMod val="25000"/>
                </a:schemeClr>
              </a:solidFill>
            </a:endParaRPr>
          </a:p>
          <a:p>
            <a:pPr>
              <a:lnSpc>
                <a:spcPct val="114999"/>
              </a:lnSpc>
            </a:pPr>
            <a:endParaRPr lang="en-US" dirty="0"/>
          </a:p>
        </p:txBody>
      </p:sp>
    </p:spTree>
    <p:extLst>
      <p:ext uri="{BB962C8B-B14F-4D97-AF65-F5344CB8AC3E}">
        <p14:creationId xmlns:p14="http://schemas.microsoft.com/office/powerpoint/2010/main" val="1135961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7AF5-A7AA-6CEF-B8ED-F74F6CF47B7F}"/>
              </a:ext>
            </a:extLst>
          </p:cNvPr>
          <p:cNvSpPr>
            <a:spLocks noGrp="1"/>
          </p:cNvSpPr>
          <p:nvPr>
            <p:ph type="title"/>
          </p:nvPr>
        </p:nvSpPr>
        <p:spPr>
          <a:xfrm>
            <a:off x="244023" y="2061769"/>
            <a:ext cx="8520600" cy="572700"/>
          </a:xfrm>
        </p:spPr>
        <p:txBody>
          <a:bodyPr/>
          <a:lstStyle/>
          <a:p>
            <a:pPr algn="ctr"/>
            <a:r>
              <a:rPr lang="en-US" sz="4800" dirty="0"/>
              <a:t>Q &amp; A</a:t>
            </a:r>
          </a:p>
        </p:txBody>
      </p:sp>
      <p:sp>
        <p:nvSpPr>
          <p:cNvPr id="3" name="Text Placeholder 2">
            <a:extLst>
              <a:ext uri="{FF2B5EF4-FFF2-40B4-BE49-F238E27FC236}">
                <a16:creationId xmlns:a16="http://schemas.microsoft.com/office/drawing/2014/main" id="{F99C8428-8377-ECA7-26A4-79CE01C48D04}"/>
              </a:ext>
            </a:extLst>
          </p:cNvPr>
          <p:cNvSpPr>
            <a:spLocks noGrp="1"/>
          </p:cNvSpPr>
          <p:nvPr>
            <p:ph type="body" idx="1"/>
          </p:nvPr>
        </p:nvSpPr>
        <p:spPr>
          <a:xfrm flipV="1">
            <a:off x="161305" y="1568500"/>
            <a:ext cx="38337" cy="50198"/>
          </a:xfrm>
        </p:spPr>
        <p:txBody>
          <a:bodyPr/>
          <a:lstStyle/>
          <a:p>
            <a:pPr marL="114300" indent="0">
              <a:buNone/>
            </a:pPr>
            <a:endParaRPr lang="en-US"/>
          </a:p>
        </p:txBody>
      </p:sp>
    </p:spTree>
    <p:extLst>
      <p:ext uri="{BB962C8B-B14F-4D97-AF65-F5344CB8AC3E}">
        <p14:creationId xmlns:p14="http://schemas.microsoft.com/office/powerpoint/2010/main" val="170092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DF9F-BB97-06ED-FFFE-B6DE634658C7}"/>
              </a:ext>
            </a:extLst>
          </p:cNvPr>
          <p:cNvSpPr>
            <a:spLocks noGrp="1"/>
          </p:cNvSpPr>
          <p:nvPr>
            <p:ph type="title"/>
          </p:nvPr>
        </p:nvSpPr>
        <p:spPr/>
        <p:txBody>
          <a:bodyPr/>
          <a:lstStyle/>
          <a:p>
            <a:r>
              <a:rPr lang="en-US" b="1" dirty="0"/>
              <a:t>Global Terrorism</a:t>
            </a:r>
            <a:endParaRPr lang="en-IN" b="1" dirty="0"/>
          </a:p>
        </p:txBody>
      </p:sp>
      <p:sp>
        <p:nvSpPr>
          <p:cNvPr id="3" name="Text Placeholder 2">
            <a:extLst>
              <a:ext uri="{FF2B5EF4-FFF2-40B4-BE49-F238E27FC236}">
                <a16:creationId xmlns:a16="http://schemas.microsoft.com/office/drawing/2014/main" id="{2D3B7B1A-6E3C-D5B1-9291-46E56831E165}"/>
              </a:ext>
            </a:extLst>
          </p:cNvPr>
          <p:cNvSpPr>
            <a:spLocks noGrp="1"/>
          </p:cNvSpPr>
          <p:nvPr>
            <p:ph type="body" idx="1"/>
          </p:nvPr>
        </p:nvSpPr>
        <p:spPr>
          <a:xfrm>
            <a:off x="177588" y="1017724"/>
            <a:ext cx="8520600" cy="3993187"/>
          </a:xfrm>
        </p:spPr>
        <p:txBody>
          <a:bodyPr/>
          <a:lstStyle/>
          <a:p>
            <a:pPr marL="114300" indent="0">
              <a:buNone/>
            </a:pPr>
            <a:endParaRPr lang="en-US" dirty="0">
              <a:solidFill>
                <a:schemeClr val="bg2">
                  <a:lumMod val="25000"/>
                </a:schemeClr>
              </a:solidFill>
              <a:latin typeface="Minion Pro" panose="02040503050306020203" pitchFamily="18" charset="0"/>
            </a:endParaRPr>
          </a:p>
          <a:p>
            <a:pPr marL="114300" indent="0">
              <a:buNone/>
            </a:pPr>
            <a:endParaRPr lang="en-US" dirty="0">
              <a:solidFill>
                <a:schemeClr val="bg2">
                  <a:lumMod val="25000"/>
                </a:schemeClr>
              </a:solidFill>
              <a:latin typeface="Minion Pro" panose="02040503050306020203" pitchFamily="18" charset="0"/>
            </a:endParaRPr>
          </a:p>
          <a:p>
            <a:pPr marL="114300" indent="0">
              <a:buNone/>
            </a:pPr>
            <a:endParaRPr lang="en-US" dirty="0">
              <a:solidFill>
                <a:schemeClr val="bg2">
                  <a:lumMod val="25000"/>
                </a:schemeClr>
              </a:solidFill>
              <a:latin typeface="Minion Pro" panose="02040503050306020203" pitchFamily="18" charset="0"/>
            </a:endParaRPr>
          </a:p>
          <a:p>
            <a:pPr marL="114300" indent="0">
              <a:buNone/>
            </a:pPr>
            <a:endParaRPr lang="en-US" dirty="0">
              <a:solidFill>
                <a:schemeClr val="bg2">
                  <a:lumMod val="25000"/>
                </a:schemeClr>
              </a:solidFill>
              <a:latin typeface="Minion Pro" panose="02040503050306020203" pitchFamily="18" charset="0"/>
            </a:endParaRPr>
          </a:p>
          <a:p>
            <a:pPr marL="114300" indent="0">
              <a:buNone/>
            </a:pPr>
            <a:endParaRPr lang="en-US" dirty="0">
              <a:solidFill>
                <a:schemeClr val="bg2">
                  <a:lumMod val="25000"/>
                </a:schemeClr>
              </a:solidFill>
              <a:latin typeface="Minion Pro" panose="02040503050306020203" pitchFamily="18" charset="0"/>
            </a:endParaRPr>
          </a:p>
          <a:p>
            <a:pPr marL="114300" indent="0">
              <a:buNone/>
            </a:pPr>
            <a:r>
              <a:rPr lang="en-US" dirty="0">
                <a:solidFill>
                  <a:schemeClr val="bg2">
                    <a:lumMod val="25000"/>
                  </a:schemeClr>
                </a:solidFill>
                <a:latin typeface="Minion Pro" panose="02040503050306020203" pitchFamily="18" charset="0"/>
              </a:rPr>
              <a:t>T</a:t>
            </a:r>
            <a:r>
              <a:rPr lang="en-US" b="0" i="0" dirty="0">
                <a:solidFill>
                  <a:schemeClr val="bg2">
                    <a:lumMod val="25000"/>
                  </a:schemeClr>
                </a:solidFill>
                <a:effectLst/>
                <a:latin typeface="Minion Pro" panose="02040503050306020203" pitchFamily="18" charset="0"/>
              </a:rPr>
              <a:t>errorism is generally defined as using indiscriminate violence to incite fear or terror in the heart of people in order to achieve religious, financial, ideological, or political goals. In recent years, terrorism has spread its tentacles globally and is the favorite method of fanatics to gain what they desire. </a:t>
            </a:r>
            <a:r>
              <a:rPr lang="en-US" dirty="0">
                <a:solidFill>
                  <a:schemeClr val="bg2">
                    <a:lumMod val="25000"/>
                  </a:schemeClr>
                </a:solidFill>
                <a:latin typeface="Minion Pro" panose="02040503050306020203" pitchFamily="18" charset="0"/>
              </a:rPr>
              <a:t>Terrorism</a:t>
            </a:r>
            <a:r>
              <a:rPr lang="en-US" b="0" i="0" dirty="0">
                <a:solidFill>
                  <a:schemeClr val="bg2">
                    <a:lumMod val="25000"/>
                  </a:schemeClr>
                </a:solidFill>
                <a:effectLst/>
                <a:latin typeface="Minion Pro" panose="02040503050306020203" pitchFamily="18" charset="0"/>
              </a:rPr>
              <a:t> is a major problem all over the world at the moment. It affects a country’s economy and we make an analysis on the basis of this, from th</a:t>
            </a:r>
            <a:r>
              <a:rPr lang="en-US" dirty="0">
                <a:solidFill>
                  <a:schemeClr val="bg2">
                    <a:lumMod val="25000"/>
                  </a:schemeClr>
                </a:solidFill>
                <a:latin typeface="Minion Pro" panose="02040503050306020203" pitchFamily="18" charset="0"/>
              </a:rPr>
              <a:t>e dataset that we got from the </a:t>
            </a:r>
            <a:r>
              <a:rPr lang="en-US" i="0" dirty="0">
                <a:solidFill>
                  <a:schemeClr val="bg2">
                    <a:lumMod val="25000"/>
                  </a:schemeClr>
                </a:solidFill>
                <a:effectLst/>
                <a:latin typeface="Minion Pro" panose="02040503050306020203" pitchFamily="18" charset="0"/>
              </a:rPr>
              <a:t>Study of Terrorism and Responses to Terrorism (START). This dataset consists of the attacks that took place from the year 1970 to 2017.</a:t>
            </a:r>
          </a:p>
          <a:p>
            <a:pPr marL="114300" indent="0">
              <a:buNone/>
            </a:pPr>
            <a:endParaRPr lang="en-IN" dirty="0">
              <a:solidFill>
                <a:schemeClr val="bg2">
                  <a:lumMod val="25000"/>
                </a:schemeClr>
              </a:solidFill>
            </a:endParaRPr>
          </a:p>
        </p:txBody>
      </p:sp>
      <p:pic>
        <p:nvPicPr>
          <p:cNvPr id="2052" name="Picture 4" descr="India, UAE join hands to combat global terrorism">
            <a:extLst>
              <a:ext uri="{FF2B5EF4-FFF2-40B4-BE49-F238E27FC236}">
                <a16:creationId xmlns:a16="http://schemas.microsoft.com/office/drawing/2014/main" id="{9D1A47A1-F1BE-0AB9-AA3F-E3E5C7B5C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12" y="1017723"/>
            <a:ext cx="2767584" cy="15567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errorism: understanding Islamic State, modern terrorism | Guy Rundle -  Crikey">
            <a:extLst>
              <a:ext uri="{FF2B5EF4-FFF2-40B4-BE49-F238E27FC236}">
                <a16:creationId xmlns:a16="http://schemas.microsoft.com/office/drawing/2014/main" id="{506F907C-5F25-5E23-2194-5FB60675C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620" y="1121231"/>
            <a:ext cx="2297388" cy="14505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hreats Global Terrorism Stock Vector (Royalty Free) 453560344 |  Shutterstock">
            <a:extLst>
              <a:ext uri="{FF2B5EF4-FFF2-40B4-BE49-F238E27FC236}">
                <a16:creationId xmlns:a16="http://schemas.microsoft.com/office/drawing/2014/main" id="{F6E7CDA0-6594-5D1D-0B2B-7C92D91405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878" y="1121230"/>
            <a:ext cx="1346911" cy="145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8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F307-96C0-732B-4053-1CCF788F12CF}"/>
              </a:ext>
            </a:extLst>
          </p:cNvPr>
          <p:cNvSpPr>
            <a:spLocks noGrp="1"/>
          </p:cNvSpPr>
          <p:nvPr>
            <p:ph type="title"/>
          </p:nvPr>
        </p:nvSpPr>
        <p:spPr/>
        <p:txBody>
          <a:bodyPr/>
          <a:lstStyle/>
          <a:p>
            <a:r>
              <a:rPr lang="en-US" dirty="0"/>
              <a:t>Points for Discussion</a:t>
            </a:r>
            <a:endParaRPr lang="en-IN" dirty="0"/>
          </a:p>
        </p:txBody>
      </p:sp>
      <p:sp>
        <p:nvSpPr>
          <p:cNvPr id="3" name="Text Placeholder 2">
            <a:extLst>
              <a:ext uri="{FF2B5EF4-FFF2-40B4-BE49-F238E27FC236}">
                <a16:creationId xmlns:a16="http://schemas.microsoft.com/office/drawing/2014/main" id="{D5C5C326-47D9-1C96-017B-8336C4DA2C32}"/>
              </a:ext>
            </a:extLst>
          </p:cNvPr>
          <p:cNvSpPr>
            <a:spLocks noGrp="1"/>
          </p:cNvSpPr>
          <p:nvPr>
            <p:ph type="body" idx="1"/>
          </p:nvPr>
        </p:nvSpPr>
        <p:spPr/>
        <p:txBody>
          <a:bodyPr/>
          <a:lstStyle/>
          <a:p>
            <a:pPr marL="114300" indent="0">
              <a:buNone/>
            </a:pPr>
            <a:r>
              <a:rPr lang="en-US" b="0" dirty="0">
                <a:solidFill>
                  <a:schemeClr val="bg2">
                    <a:lumMod val="25000"/>
                  </a:schemeClr>
                </a:solidFill>
                <a:effectLst/>
                <a:latin typeface="Minion Pro" panose="02040503050306020203" pitchFamily="18" charset="0"/>
              </a:rPr>
              <a:t>1. </a:t>
            </a:r>
            <a:r>
              <a:rPr lang="en-US" dirty="0">
                <a:solidFill>
                  <a:schemeClr val="bg2">
                    <a:lumMod val="25000"/>
                  </a:schemeClr>
                </a:solidFill>
                <a:latin typeface="Minion Pro" panose="02040503050306020203" pitchFamily="18" charset="0"/>
              </a:rPr>
              <a:t>Terrorist attacks each year</a:t>
            </a:r>
            <a:r>
              <a:rPr lang="en-US" b="0" dirty="0">
                <a:solidFill>
                  <a:schemeClr val="bg2">
                    <a:lumMod val="25000"/>
                  </a:schemeClr>
                </a:solidFill>
                <a:effectLst/>
                <a:latin typeface="Minion Pro" panose="02040503050306020203" pitchFamily="18" charset="0"/>
              </a:rPr>
              <a:t>. </a:t>
            </a:r>
          </a:p>
          <a:p>
            <a:pPr marL="114300" indent="0">
              <a:buNone/>
            </a:pPr>
            <a:r>
              <a:rPr lang="en-US" dirty="0">
                <a:solidFill>
                  <a:schemeClr val="bg2">
                    <a:lumMod val="25000"/>
                  </a:schemeClr>
                </a:solidFill>
                <a:latin typeface="Minion Pro" panose="02040503050306020203" pitchFamily="18" charset="0"/>
              </a:rPr>
              <a:t>2. T</a:t>
            </a:r>
            <a:r>
              <a:rPr lang="en-US" b="0" dirty="0">
                <a:solidFill>
                  <a:schemeClr val="bg2">
                    <a:lumMod val="25000"/>
                  </a:schemeClr>
                </a:solidFill>
                <a:effectLst/>
                <a:latin typeface="Minion Pro" panose="02040503050306020203" pitchFamily="18" charset="0"/>
              </a:rPr>
              <a:t>errorist groups with the most number of attacks.</a:t>
            </a:r>
          </a:p>
          <a:p>
            <a:pPr marL="114300" indent="0">
              <a:buNone/>
            </a:pPr>
            <a:r>
              <a:rPr lang="en-US" b="0" dirty="0">
                <a:solidFill>
                  <a:schemeClr val="bg2">
                    <a:lumMod val="25000"/>
                  </a:schemeClr>
                </a:solidFill>
                <a:effectLst/>
                <a:latin typeface="Minion Pro" panose="02040503050306020203" pitchFamily="18" charset="0"/>
              </a:rPr>
              <a:t>3. Top countries with the most number of attacks.</a:t>
            </a:r>
          </a:p>
          <a:p>
            <a:pPr marL="114300" indent="0">
              <a:buNone/>
            </a:pPr>
            <a:r>
              <a:rPr lang="en-US" dirty="0">
                <a:solidFill>
                  <a:schemeClr val="bg2">
                    <a:lumMod val="25000"/>
                  </a:schemeClr>
                </a:solidFill>
                <a:latin typeface="Minion Pro" panose="02040503050306020203" pitchFamily="18" charset="0"/>
              </a:rPr>
              <a:t>4. </a:t>
            </a:r>
            <a:r>
              <a:rPr lang="en-US" b="0" dirty="0">
                <a:solidFill>
                  <a:schemeClr val="bg2">
                    <a:lumMod val="25000"/>
                  </a:schemeClr>
                </a:solidFill>
                <a:effectLst/>
                <a:latin typeface="Minion Pro" panose="02040503050306020203" pitchFamily="18" charset="0"/>
              </a:rPr>
              <a:t>Number of casualties in a region and also in a country.</a:t>
            </a:r>
          </a:p>
          <a:p>
            <a:pPr marL="114300" indent="0">
              <a:buNone/>
            </a:pPr>
            <a:r>
              <a:rPr lang="en-US" b="0" dirty="0">
                <a:solidFill>
                  <a:schemeClr val="bg2">
                    <a:lumMod val="25000"/>
                  </a:schemeClr>
                </a:solidFill>
                <a:effectLst/>
                <a:latin typeface="Minion Pro" panose="02040503050306020203" pitchFamily="18" charset="0"/>
              </a:rPr>
              <a:t>5. D</a:t>
            </a:r>
            <a:r>
              <a:rPr lang="en-US" dirty="0">
                <a:solidFill>
                  <a:schemeClr val="bg2">
                    <a:lumMod val="25000"/>
                  </a:schemeClr>
                </a:solidFill>
                <a:latin typeface="Minion Pro" panose="02040503050306020203" pitchFamily="18" charset="0"/>
              </a:rPr>
              <a:t>eaths and damages that take place each year.</a:t>
            </a:r>
          </a:p>
          <a:p>
            <a:pPr marL="114300" indent="0">
              <a:buNone/>
            </a:pPr>
            <a:r>
              <a:rPr lang="en-US" b="0" dirty="0">
                <a:solidFill>
                  <a:schemeClr val="bg2">
                    <a:lumMod val="25000"/>
                  </a:schemeClr>
                </a:solidFill>
                <a:effectLst/>
                <a:latin typeface="Minion Pro" panose="02040503050306020203" pitchFamily="18" charset="0"/>
              </a:rPr>
              <a:t>6. </a:t>
            </a:r>
            <a:r>
              <a:rPr lang="en-US" dirty="0">
                <a:solidFill>
                  <a:schemeClr val="bg2">
                    <a:lumMod val="25000"/>
                  </a:schemeClr>
                </a:solidFill>
                <a:latin typeface="Minion Pro" panose="02040503050306020203" pitchFamily="18" charset="0"/>
              </a:rPr>
              <a:t>W</a:t>
            </a:r>
            <a:r>
              <a:rPr lang="en-US" b="0" dirty="0">
                <a:solidFill>
                  <a:schemeClr val="bg2">
                    <a:lumMod val="25000"/>
                  </a:schemeClr>
                </a:solidFill>
                <a:effectLst/>
                <a:latin typeface="Minion Pro" panose="02040503050306020203" pitchFamily="18" charset="0"/>
              </a:rPr>
              <a:t>eapons used to carry out attacks.</a:t>
            </a:r>
          </a:p>
          <a:p>
            <a:pPr marL="114300" indent="0">
              <a:buNone/>
            </a:pPr>
            <a:r>
              <a:rPr lang="en-US" b="0" dirty="0">
                <a:solidFill>
                  <a:schemeClr val="bg2">
                    <a:lumMod val="25000"/>
                  </a:schemeClr>
                </a:solidFill>
                <a:effectLst/>
                <a:latin typeface="Minion Pro" panose="02040503050306020203" pitchFamily="18" charset="0"/>
              </a:rPr>
              <a:t>7.  </a:t>
            </a:r>
            <a:r>
              <a:rPr lang="en-US" dirty="0">
                <a:solidFill>
                  <a:schemeClr val="bg2">
                    <a:lumMod val="25000"/>
                  </a:schemeClr>
                </a:solidFill>
                <a:latin typeface="Minion Pro" panose="02040503050306020203" pitchFamily="18" charset="0"/>
              </a:rPr>
              <a:t>Most frequent target areas.</a:t>
            </a:r>
            <a:endParaRPr lang="en-US" b="0" dirty="0">
              <a:solidFill>
                <a:schemeClr val="bg2">
                  <a:lumMod val="25000"/>
                </a:schemeClr>
              </a:solidFill>
              <a:effectLst/>
              <a:latin typeface="Minion Pro" panose="02040503050306020203" pitchFamily="18" charset="0"/>
            </a:endParaRPr>
          </a:p>
          <a:p>
            <a:pPr marL="114300" indent="0">
              <a:buNone/>
            </a:pPr>
            <a:r>
              <a:rPr lang="en-US" b="0" dirty="0">
                <a:solidFill>
                  <a:schemeClr val="bg2">
                    <a:lumMod val="25000"/>
                  </a:schemeClr>
                </a:solidFill>
                <a:effectLst/>
                <a:latin typeface="Minion Pro" panose="02040503050306020203" pitchFamily="18" charset="0"/>
              </a:rPr>
              <a:t>8.  Region and city-wise terrorist attacks</a:t>
            </a:r>
          </a:p>
          <a:p>
            <a:pPr marL="114300" indent="0">
              <a:buNone/>
            </a:pPr>
            <a:r>
              <a:rPr lang="en-US" b="0" dirty="0">
                <a:solidFill>
                  <a:schemeClr val="bg2">
                    <a:lumMod val="25000"/>
                  </a:schemeClr>
                </a:solidFill>
                <a:effectLst/>
                <a:latin typeface="Minion Pro" panose="02040503050306020203" pitchFamily="18" charset="0"/>
              </a:rPr>
              <a:t>9. </a:t>
            </a:r>
            <a:r>
              <a:rPr lang="en-US" i="0" dirty="0">
                <a:solidFill>
                  <a:schemeClr val="bg2">
                    <a:lumMod val="25000"/>
                  </a:schemeClr>
                </a:solidFill>
                <a:effectLst/>
                <a:latin typeface="Minion Pro" panose="02040503050306020203" pitchFamily="18" charset="0"/>
              </a:rPr>
              <a:t>Suicides that happened during the terrorist attacks.</a:t>
            </a:r>
          </a:p>
          <a:p>
            <a:pPr marL="114300" indent="0">
              <a:buNone/>
            </a:pPr>
            <a:r>
              <a:rPr lang="en-US" dirty="0">
                <a:solidFill>
                  <a:schemeClr val="bg2">
                    <a:lumMod val="25000"/>
                  </a:schemeClr>
                </a:solidFill>
                <a:latin typeface="Minion Pro" panose="02040503050306020203" pitchFamily="18" charset="0"/>
              </a:rPr>
              <a:t>10. </a:t>
            </a:r>
            <a:r>
              <a:rPr lang="en-US" i="0" dirty="0">
                <a:solidFill>
                  <a:schemeClr val="bg2">
                    <a:lumMod val="25000"/>
                  </a:schemeClr>
                </a:solidFill>
                <a:effectLst/>
                <a:latin typeface="Minion Pro" panose="02040503050306020203" pitchFamily="18" charset="0"/>
              </a:rPr>
              <a:t>Successful attacks by the terrorists</a:t>
            </a:r>
          </a:p>
          <a:p>
            <a:pPr marL="114300" indent="0">
              <a:buNone/>
            </a:pPr>
            <a:endParaRPr lang="en-US" i="0" dirty="0">
              <a:solidFill>
                <a:schemeClr val="bg2">
                  <a:lumMod val="25000"/>
                </a:schemeClr>
              </a:solidFill>
              <a:effectLst/>
              <a:latin typeface="Minion Pro" panose="02040503050306020203" pitchFamily="18" charset="0"/>
            </a:endParaRPr>
          </a:p>
          <a:p>
            <a:pPr marL="114300" indent="0">
              <a:buNone/>
            </a:pPr>
            <a:endParaRPr lang="en-US" b="0" dirty="0">
              <a:solidFill>
                <a:schemeClr val="bg2">
                  <a:lumMod val="25000"/>
                </a:schemeClr>
              </a:solidFill>
              <a:effectLst/>
              <a:latin typeface="Minion Pro" panose="02040503050306020203" pitchFamily="18" charset="0"/>
            </a:endParaRPr>
          </a:p>
          <a:p>
            <a:pPr marL="114300" indent="0">
              <a:buNone/>
            </a:pPr>
            <a:endParaRPr lang="en-US" b="0" dirty="0">
              <a:solidFill>
                <a:schemeClr val="bg2">
                  <a:lumMod val="25000"/>
                </a:schemeClr>
              </a:solidFill>
              <a:effectLst/>
              <a:latin typeface="Minion Pro" panose="02040503050306020203" pitchFamily="18" charset="0"/>
            </a:endParaRPr>
          </a:p>
          <a:p>
            <a:pPr marL="114300" indent="0">
              <a:buNone/>
            </a:pPr>
            <a:endParaRPr lang="en-IN" dirty="0">
              <a:solidFill>
                <a:schemeClr val="bg2">
                  <a:lumMod val="25000"/>
                </a:schemeClr>
              </a:solidFill>
            </a:endParaRPr>
          </a:p>
        </p:txBody>
      </p:sp>
    </p:spTree>
    <p:extLst>
      <p:ext uri="{BB962C8B-B14F-4D97-AF65-F5344CB8AC3E}">
        <p14:creationId xmlns:p14="http://schemas.microsoft.com/office/powerpoint/2010/main" val="382448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41F3-B8E3-0712-B9F4-B0BEDF758D1F}"/>
              </a:ext>
            </a:extLst>
          </p:cNvPr>
          <p:cNvSpPr>
            <a:spLocks noGrp="1"/>
          </p:cNvSpPr>
          <p:nvPr>
            <p:ph type="title"/>
          </p:nvPr>
        </p:nvSpPr>
        <p:spPr/>
        <p:txBody>
          <a:bodyPr/>
          <a:lstStyle/>
          <a:p>
            <a:r>
              <a:rPr lang="en-US" dirty="0"/>
              <a:t>Data Analysis Steps</a:t>
            </a:r>
            <a:endParaRPr lang="en-IN" dirty="0"/>
          </a:p>
        </p:txBody>
      </p:sp>
      <p:sp>
        <p:nvSpPr>
          <p:cNvPr id="3" name="Text Placeholder 2">
            <a:extLst>
              <a:ext uri="{FF2B5EF4-FFF2-40B4-BE49-F238E27FC236}">
                <a16:creationId xmlns:a16="http://schemas.microsoft.com/office/drawing/2014/main" id="{240EB66B-BEE4-FADB-8FA7-3FE0709C17C6}"/>
              </a:ext>
            </a:extLst>
          </p:cNvPr>
          <p:cNvSpPr>
            <a:spLocks noGrp="1"/>
          </p:cNvSpPr>
          <p:nvPr>
            <p:ph type="body" idx="1"/>
          </p:nvPr>
        </p:nvSpPr>
        <p:spPr>
          <a:xfrm>
            <a:off x="182880" y="1017726"/>
            <a:ext cx="8790432" cy="4005378"/>
          </a:xfrm>
        </p:spPr>
        <p:txBody>
          <a:bodyPr/>
          <a:lstStyle/>
          <a:p>
            <a:pPr marL="114300" indent="0">
              <a:buNone/>
            </a:pPr>
            <a:r>
              <a:rPr lang="en-US" b="1" u="sng" dirty="0">
                <a:solidFill>
                  <a:schemeClr val="bg2">
                    <a:lumMod val="25000"/>
                  </a:schemeClr>
                </a:solidFill>
              </a:rPr>
              <a:t>Importing necessary libraries </a:t>
            </a:r>
            <a:r>
              <a:rPr lang="en-US" b="1" dirty="0">
                <a:solidFill>
                  <a:schemeClr val="bg2">
                    <a:lumMod val="25000"/>
                  </a:schemeClr>
                </a:solidFill>
              </a:rPr>
              <a:t>: </a:t>
            </a:r>
          </a:p>
          <a:p>
            <a:pPr marL="114300" indent="0">
              <a:buNone/>
            </a:pPr>
            <a:r>
              <a:rPr lang="en-US" sz="1600" dirty="0">
                <a:solidFill>
                  <a:schemeClr val="bg2">
                    <a:lumMod val="25000"/>
                  </a:schemeClr>
                </a:solidFill>
                <a:latin typeface="Minion Pro" panose="02040503050306020203" pitchFamily="18" charset="0"/>
              </a:rPr>
              <a:t>To carry out our analysis we have imported the necessary libraries like pandas, NumPy, seaborn, and matplotlib.</a:t>
            </a:r>
            <a:endParaRPr lang="en-US" sz="1600" b="1" dirty="0">
              <a:solidFill>
                <a:schemeClr val="bg2">
                  <a:lumMod val="25000"/>
                </a:schemeClr>
              </a:solidFill>
              <a:latin typeface="Minion Pro" panose="02040503050306020203" pitchFamily="18" charset="0"/>
            </a:endParaRPr>
          </a:p>
          <a:p>
            <a:pPr marL="114300" indent="0">
              <a:buNone/>
            </a:pPr>
            <a:r>
              <a:rPr lang="en-US" b="1" u="sng" dirty="0">
                <a:solidFill>
                  <a:schemeClr val="bg2">
                    <a:lumMod val="25000"/>
                  </a:schemeClr>
                </a:solidFill>
              </a:rPr>
              <a:t>Descriptive statistics summary </a:t>
            </a:r>
            <a:r>
              <a:rPr lang="en-US" b="1" dirty="0">
                <a:solidFill>
                  <a:schemeClr val="bg2">
                    <a:lumMod val="25000"/>
                  </a:schemeClr>
                </a:solidFill>
              </a:rPr>
              <a:t>:</a:t>
            </a:r>
          </a:p>
          <a:p>
            <a:pPr marL="114300" indent="0">
              <a:buNone/>
            </a:pPr>
            <a:r>
              <a:rPr lang="en-US" sz="1600" dirty="0">
                <a:solidFill>
                  <a:schemeClr val="bg2">
                    <a:lumMod val="25000"/>
                  </a:schemeClr>
                </a:solidFill>
                <a:latin typeface="Minion Pro" panose="02040503050306020203" pitchFamily="18" charset="0"/>
              </a:rPr>
              <a:t>In this part, we start by looking at descriptive statistic parameters for the dataset. We will use describe() for this.</a:t>
            </a:r>
          </a:p>
          <a:p>
            <a:pPr marL="114300" indent="0">
              <a:buNone/>
            </a:pPr>
            <a:r>
              <a:rPr lang="en-US" b="1" u="sng" dirty="0">
                <a:solidFill>
                  <a:schemeClr val="bg2">
                    <a:lumMod val="25000"/>
                  </a:schemeClr>
                </a:solidFill>
              </a:rPr>
              <a:t>Data cleaning(Null value treatment, dropping columns, etc.) :</a:t>
            </a:r>
          </a:p>
          <a:p>
            <a:pPr marL="114300" indent="0">
              <a:buNone/>
            </a:pPr>
            <a:r>
              <a:rPr lang="en-US" sz="1600" dirty="0">
                <a:solidFill>
                  <a:schemeClr val="bg2">
                    <a:lumMod val="25000"/>
                  </a:schemeClr>
                </a:solidFill>
                <a:latin typeface="Minion Pro" panose="02040503050306020203" pitchFamily="18" charset="0"/>
              </a:rPr>
              <a:t>Further, we get to clean the data by dropping unnecessary columns and columns that have the most number of NAN values.</a:t>
            </a:r>
          </a:p>
          <a:p>
            <a:pPr marL="114300" indent="0">
              <a:buNone/>
            </a:pPr>
            <a:r>
              <a:rPr lang="en-US" b="1" u="sng" dirty="0">
                <a:solidFill>
                  <a:schemeClr val="bg2">
                    <a:lumMod val="25000"/>
                  </a:schemeClr>
                </a:solidFill>
              </a:rPr>
              <a:t>The graphical portrayal of our data frame</a:t>
            </a:r>
            <a:r>
              <a:rPr lang="en-US" b="1" dirty="0">
                <a:solidFill>
                  <a:schemeClr val="bg2">
                    <a:lumMod val="25000"/>
                  </a:schemeClr>
                </a:solidFill>
              </a:rPr>
              <a:t>:</a:t>
            </a:r>
          </a:p>
          <a:p>
            <a:pPr marL="114300" indent="0">
              <a:buNone/>
            </a:pPr>
            <a:r>
              <a:rPr lang="en-US" sz="1600" dirty="0">
                <a:solidFill>
                  <a:schemeClr val="bg2">
                    <a:lumMod val="25000"/>
                  </a:schemeClr>
                </a:solidFill>
                <a:latin typeface="Minion Pro" panose="02040503050306020203" pitchFamily="18" charset="0"/>
              </a:rPr>
              <a:t>In the journey of our analysis, we tend to graphically represent our analyzed data frame put under various circumstances.</a:t>
            </a:r>
            <a:endParaRPr lang="en-IN" sz="1600" dirty="0">
              <a:solidFill>
                <a:schemeClr val="bg2">
                  <a:lumMod val="25000"/>
                </a:schemeClr>
              </a:solidFill>
              <a:latin typeface="Minion Pro" panose="02040503050306020203" pitchFamily="18" charset="0"/>
            </a:endParaRPr>
          </a:p>
          <a:p>
            <a:endParaRPr lang="en-IN" dirty="0"/>
          </a:p>
        </p:txBody>
      </p:sp>
    </p:spTree>
    <p:extLst>
      <p:ext uri="{BB962C8B-B14F-4D97-AF65-F5344CB8AC3E}">
        <p14:creationId xmlns:p14="http://schemas.microsoft.com/office/powerpoint/2010/main" val="282709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0325-0824-0A30-796B-EEB52F9356C6}"/>
              </a:ext>
            </a:extLst>
          </p:cNvPr>
          <p:cNvSpPr>
            <a:spLocks noGrp="1"/>
          </p:cNvSpPr>
          <p:nvPr>
            <p:ph type="title"/>
          </p:nvPr>
        </p:nvSpPr>
        <p:spPr/>
        <p:txBody>
          <a:bodyPr/>
          <a:lstStyle/>
          <a:p>
            <a:r>
              <a:rPr lang="en-US" dirty="0"/>
              <a:t>Generating Heat Map for the correlated data </a:t>
            </a:r>
            <a:endParaRPr lang="en-IN" dirty="0"/>
          </a:p>
        </p:txBody>
      </p:sp>
      <p:sp>
        <p:nvSpPr>
          <p:cNvPr id="3" name="Text Placeholder 2">
            <a:extLst>
              <a:ext uri="{FF2B5EF4-FFF2-40B4-BE49-F238E27FC236}">
                <a16:creationId xmlns:a16="http://schemas.microsoft.com/office/drawing/2014/main" id="{AB97F2C1-8677-3736-077F-71FB4FF2B0FB}"/>
              </a:ext>
            </a:extLst>
          </p:cNvPr>
          <p:cNvSpPr>
            <a:spLocks noGrp="1"/>
          </p:cNvSpPr>
          <p:nvPr>
            <p:ph type="body" idx="1"/>
          </p:nvPr>
        </p:nvSpPr>
        <p:spPr/>
        <p:txBody>
          <a:bodyPr/>
          <a:lstStyle/>
          <a:p>
            <a:pPr marL="114300" indent="0">
              <a:buNone/>
            </a:pPr>
            <a:r>
              <a:rPr lang="en-US" dirty="0">
                <a:solidFill>
                  <a:schemeClr val="bg2">
                    <a:lumMod val="25000"/>
                  </a:schemeClr>
                </a:solidFill>
                <a:latin typeface="Minion Pro" panose="02040503050306020203" pitchFamily="18" charset="0"/>
              </a:rPr>
              <a:t>1. After cleaning our dataset we then perform correlations between the columns just to get an insight into whether the values between two columns are negatively correlated to each other or not.</a:t>
            </a:r>
          </a:p>
          <a:p>
            <a:pPr marL="114300" indent="0">
              <a:buNone/>
            </a:pPr>
            <a:r>
              <a:rPr lang="en-US" dirty="0">
                <a:solidFill>
                  <a:schemeClr val="bg2">
                    <a:lumMod val="25000"/>
                  </a:schemeClr>
                </a:solidFill>
                <a:latin typeface="Minion Pro" panose="02040503050306020203" pitchFamily="18" charset="0"/>
              </a:rPr>
              <a:t> </a:t>
            </a:r>
          </a:p>
          <a:p>
            <a:pPr marL="114300" indent="0">
              <a:buNone/>
            </a:pPr>
            <a:r>
              <a:rPr lang="en-IN" dirty="0">
                <a:solidFill>
                  <a:schemeClr val="bg2">
                    <a:lumMod val="25000"/>
                  </a:schemeClr>
                </a:solidFill>
                <a:latin typeface="Minion Pro" panose="02040503050306020203" pitchFamily="18" charset="0"/>
              </a:rPr>
              <a:t>2. From this heatmap displayed we get to know the </a:t>
            </a:r>
          </a:p>
          <a:p>
            <a:pPr marL="114300" indent="0">
              <a:buNone/>
            </a:pPr>
            <a:r>
              <a:rPr lang="en-IN" dirty="0">
                <a:solidFill>
                  <a:schemeClr val="bg2">
                    <a:lumMod val="25000"/>
                  </a:schemeClr>
                </a:solidFill>
                <a:latin typeface="Minion Pro" panose="02040503050306020203" pitchFamily="18" charset="0"/>
              </a:rPr>
              <a:t>Correlation of the values between columns. Some</a:t>
            </a:r>
          </a:p>
          <a:p>
            <a:pPr marL="114300" indent="0">
              <a:buNone/>
            </a:pPr>
            <a:r>
              <a:rPr lang="en-IN" dirty="0">
                <a:solidFill>
                  <a:schemeClr val="bg2">
                    <a:lumMod val="25000"/>
                  </a:schemeClr>
                </a:solidFill>
                <a:latin typeface="Minion Pro" panose="02040503050306020203" pitchFamily="18" charset="0"/>
              </a:rPr>
              <a:t>of them have a negative correlation and some don’t</a:t>
            </a:r>
          </a:p>
          <a:p>
            <a:pPr marL="114300" indent="0">
              <a:buNone/>
            </a:pPr>
            <a:endParaRPr lang="en-IN" dirty="0">
              <a:solidFill>
                <a:schemeClr val="bg2">
                  <a:lumMod val="25000"/>
                </a:schemeClr>
              </a:solidFill>
              <a:latin typeface="Minion Pro" panose="02040503050306020203" pitchFamily="18" charset="0"/>
            </a:endParaRPr>
          </a:p>
          <a:p>
            <a:pPr marL="114300" indent="0">
              <a:buNone/>
            </a:pPr>
            <a:r>
              <a:rPr lang="en-IN" dirty="0">
                <a:solidFill>
                  <a:schemeClr val="bg2">
                    <a:lumMod val="25000"/>
                  </a:schemeClr>
                </a:solidFill>
                <a:latin typeface="Minion Pro" panose="02040503050306020203" pitchFamily="18" charset="0"/>
              </a:rPr>
              <a:t>3. The colours indicate the intensity of the variation</a:t>
            </a:r>
          </a:p>
          <a:p>
            <a:pPr marL="114300" indent="0">
              <a:buNone/>
            </a:pPr>
            <a:endParaRPr lang="en-IN" dirty="0">
              <a:solidFill>
                <a:schemeClr val="bg2">
                  <a:lumMod val="25000"/>
                </a:schemeClr>
              </a:solidFill>
              <a:latin typeface="Minion Pro" panose="02040503050306020203" pitchFamily="18" charset="0"/>
            </a:endParaRPr>
          </a:p>
        </p:txBody>
      </p:sp>
      <p:pic>
        <p:nvPicPr>
          <p:cNvPr id="3074" name="Picture 2">
            <a:extLst>
              <a:ext uri="{FF2B5EF4-FFF2-40B4-BE49-F238E27FC236}">
                <a16:creationId xmlns:a16="http://schemas.microsoft.com/office/drawing/2014/main" id="{D0291EC4-1FD2-E38B-070C-0BDD5ECC3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430" y="2217584"/>
            <a:ext cx="3531870" cy="292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96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982E-3305-C5DE-2E8D-7C7ED28733B8}"/>
              </a:ext>
            </a:extLst>
          </p:cNvPr>
          <p:cNvSpPr>
            <a:spLocks noGrp="1"/>
          </p:cNvSpPr>
          <p:nvPr>
            <p:ph type="title"/>
          </p:nvPr>
        </p:nvSpPr>
        <p:spPr/>
        <p:txBody>
          <a:bodyPr/>
          <a:lstStyle/>
          <a:p>
            <a:r>
              <a:rPr lang="en-US" dirty="0"/>
              <a:t>Most Number of attacks in recent years</a:t>
            </a:r>
            <a:endParaRPr lang="en-IN" dirty="0"/>
          </a:p>
        </p:txBody>
      </p:sp>
      <p:sp>
        <p:nvSpPr>
          <p:cNvPr id="3" name="Text Placeholder 2">
            <a:extLst>
              <a:ext uri="{FF2B5EF4-FFF2-40B4-BE49-F238E27FC236}">
                <a16:creationId xmlns:a16="http://schemas.microsoft.com/office/drawing/2014/main" id="{F7FDBA8F-8E96-64C1-C932-88574BA60D99}"/>
              </a:ext>
            </a:extLst>
          </p:cNvPr>
          <p:cNvSpPr>
            <a:spLocks noGrp="1"/>
          </p:cNvSpPr>
          <p:nvPr>
            <p:ph type="body" idx="1"/>
          </p:nvPr>
        </p:nvSpPr>
        <p:spPr>
          <a:xfrm>
            <a:off x="311700" y="1152474"/>
            <a:ext cx="8520600" cy="3991025"/>
          </a:xfrm>
        </p:spPr>
        <p:txBody>
          <a:bodyPr/>
          <a:lstStyle/>
          <a:p>
            <a:pPr marL="114300" indent="0">
              <a:buNone/>
            </a:pPr>
            <a:r>
              <a:rPr lang="en-US" dirty="0">
                <a:solidFill>
                  <a:schemeClr val="bg2">
                    <a:lumMod val="25000"/>
                  </a:schemeClr>
                </a:solidFill>
                <a:latin typeface="Minion Pro" panose="02040503050306020203" pitchFamily="18" charset="0"/>
              </a:rPr>
              <a:t>1. This bar graph shows the years in</a:t>
            </a:r>
          </a:p>
          <a:p>
            <a:pPr marL="114300" indent="0">
              <a:buNone/>
            </a:pPr>
            <a:r>
              <a:rPr lang="en-IN" dirty="0">
                <a:solidFill>
                  <a:schemeClr val="bg2">
                    <a:lumMod val="25000"/>
                  </a:schemeClr>
                </a:solidFill>
                <a:latin typeface="Minion Pro" panose="02040503050306020203" pitchFamily="18" charset="0"/>
              </a:rPr>
              <a:t>Which the most number of terrorist</a:t>
            </a:r>
          </a:p>
          <a:p>
            <a:pPr marL="114300" indent="0">
              <a:buNone/>
            </a:pPr>
            <a:r>
              <a:rPr lang="en-IN" dirty="0">
                <a:solidFill>
                  <a:schemeClr val="bg2">
                    <a:lumMod val="25000"/>
                  </a:schemeClr>
                </a:solidFill>
                <a:latin typeface="Minion Pro" panose="02040503050306020203" pitchFamily="18" charset="0"/>
              </a:rPr>
              <a:t>Attacks took place.</a:t>
            </a:r>
          </a:p>
          <a:p>
            <a:pPr marL="114300" indent="0">
              <a:buNone/>
            </a:pPr>
            <a:r>
              <a:rPr lang="en-IN" dirty="0">
                <a:solidFill>
                  <a:schemeClr val="bg2">
                    <a:lumMod val="25000"/>
                  </a:schemeClr>
                </a:solidFill>
                <a:latin typeface="Minion Pro" panose="02040503050306020203" pitchFamily="18" charset="0"/>
              </a:rPr>
              <a:t>2. The result is </a:t>
            </a:r>
            <a:r>
              <a:rPr lang="en-IN" dirty="0">
                <a:solidFill>
                  <a:schemeClr val="tx2">
                    <a:lumMod val="25000"/>
                  </a:schemeClr>
                </a:solidFill>
                <a:latin typeface="Minion Pro" panose="02040503050306020203" pitchFamily="18" charset="0"/>
              </a:rPr>
              <a:t>2014</a:t>
            </a:r>
            <a:r>
              <a:rPr lang="en-IN" dirty="0">
                <a:solidFill>
                  <a:schemeClr val="bg2">
                    <a:lumMod val="25000"/>
                  </a:schemeClr>
                </a:solidFill>
                <a:latin typeface="Minion Pro" panose="02040503050306020203" pitchFamily="18" charset="0"/>
              </a:rPr>
              <a:t> where more </a:t>
            </a:r>
          </a:p>
          <a:p>
            <a:pPr marL="114300" indent="0">
              <a:buNone/>
            </a:pPr>
            <a:r>
              <a:rPr lang="en-IN" dirty="0">
                <a:solidFill>
                  <a:schemeClr val="bg2">
                    <a:lumMod val="25000"/>
                  </a:schemeClr>
                </a:solidFill>
                <a:latin typeface="Minion Pro" panose="02040503050306020203" pitchFamily="18" charset="0"/>
              </a:rPr>
              <a:t>Number of terrorist acts that took</a:t>
            </a:r>
          </a:p>
          <a:p>
            <a:pPr marL="114300" indent="0">
              <a:buNone/>
            </a:pPr>
            <a:r>
              <a:rPr lang="en-IN" dirty="0">
                <a:solidFill>
                  <a:schemeClr val="bg2">
                    <a:lumMod val="25000"/>
                  </a:schemeClr>
                </a:solidFill>
                <a:latin typeface="Minion Pro" panose="02040503050306020203" pitchFamily="18" charset="0"/>
              </a:rPr>
              <a:t>place and the last one was in the </a:t>
            </a:r>
          </a:p>
          <a:p>
            <a:pPr marL="114300" indent="0">
              <a:buNone/>
            </a:pPr>
            <a:r>
              <a:rPr lang="en-IN" dirty="0">
                <a:solidFill>
                  <a:schemeClr val="bg2">
                    <a:lumMod val="25000"/>
                  </a:schemeClr>
                </a:solidFill>
                <a:latin typeface="Minion Pro" panose="02040503050306020203" pitchFamily="18" charset="0"/>
              </a:rPr>
              <a:t>span of  Years </a:t>
            </a:r>
            <a:r>
              <a:rPr lang="en-IN" dirty="0">
                <a:solidFill>
                  <a:schemeClr val="tx2">
                    <a:lumMod val="25000"/>
                  </a:schemeClr>
                </a:solidFill>
                <a:latin typeface="Minion Pro" panose="02040503050306020203" pitchFamily="18" charset="0"/>
              </a:rPr>
              <a:t>1970 to 2000</a:t>
            </a:r>
            <a:r>
              <a:rPr lang="en-IN" dirty="0">
                <a:solidFill>
                  <a:schemeClr val="bg2">
                    <a:lumMod val="25000"/>
                  </a:schemeClr>
                </a:solidFill>
                <a:latin typeface="Minion Pro" panose="02040503050306020203" pitchFamily="18" charset="0"/>
              </a:rPr>
              <a:t>.</a:t>
            </a:r>
          </a:p>
          <a:p>
            <a:pPr marL="114300" indent="0">
              <a:buNone/>
            </a:pPr>
            <a:endParaRPr lang="en-IN" dirty="0">
              <a:solidFill>
                <a:schemeClr val="bg2">
                  <a:lumMod val="25000"/>
                </a:schemeClr>
              </a:solidFill>
              <a:latin typeface="Minion Pro" panose="02040503050306020203" pitchFamily="18" charset="0"/>
            </a:endParaRPr>
          </a:p>
        </p:txBody>
      </p:sp>
      <p:pic>
        <p:nvPicPr>
          <p:cNvPr id="4100" name="Picture 4">
            <a:extLst>
              <a:ext uri="{FF2B5EF4-FFF2-40B4-BE49-F238E27FC236}">
                <a16:creationId xmlns:a16="http://schemas.microsoft.com/office/drawing/2014/main" id="{BE66992D-31E8-C7EF-EB68-116596221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160" y="1402080"/>
            <a:ext cx="4801505" cy="374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22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28D9-D099-0363-E34E-9A04B3FD4B37}"/>
              </a:ext>
            </a:extLst>
          </p:cNvPr>
          <p:cNvSpPr>
            <a:spLocks noGrp="1"/>
          </p:cNvSpPr>
          <p:nvPr>
            <p:ph type="title"/>
          </p:nvPr>
        </p:nvSpPr>
        <p:spPr/>
        <p:txBody>
          <a:bodyPr/>
          <a:lstStyle/>
          <a:p>
            <a:r>
              <a:rPr lang="en-US" dirty="0"/>
              <a:t>Organizations responsible to carry out these attacks</a:t>
            </a:r>
            <a:endParaRPr lang="en-IN" dirty="0"/>
          </a:p>
        </p:txBody>
      </p:sp>
      <p:sp>
        <p:nvSpPr>
          <p:cNvPr id="3" name="Text Placeholder 2">
            <a:extLst>
              <a:ext uri="{FF2B5EF4-FFF2-40B4-BE49-F238E27FC236}">
                <a16:creationId xmlns:a16="http://schemas.microsoft.com/office/drawing/2014/main" id="{70BF992F-C32B-018D-7254-1D15F5D1CA6A}"/>
              </a:ext>
            </a:extLst>
          </p:cNvPr>
          <p:cNvSpPr>
            <a:spLocks noGrp="1"/>
          </p:cNvSpPr>
          <p:nvPr>
            <p:ph type="body" idx="1"/>
          </p:nvPr>
        </p:nvSpPr>
        <p:spPr>
          <a:xfrm>
            <a:off x="310906" y="1102182"/>
            <a:ext cx="8833094" cy="4041317"/>
          </a:xfrm>
        </p:spPr>
        <p:txBody>
          <a:bodyPr/>
          <a:lstStyle/>
          <a:p>
            <a:pPr marL="114300" indent="0">
              <a:buNone/>
            </a:pPr>
            <a:r>
              <a:rPr lang="en-US" dirty="0">
                <a:solidFill>
                  <a:schemeClr val="bg2">
                    <a:lumMod val="25000"/>
                  </a:schemeClr>
                </a:solidFill>
                <a:latin typeface="Minion Pro" panose="02040503050306020203" pitchFamily="18" charset="0"/>
              </a:rPr>
              <a:t>1.  In this bar graph we tend to </a:t>
            </a:r>
            <a:r>
              <a:rPr lang="en-IN" dirty="0">
                <a:solidFill>
                  <a:schemeClr val="bg2">
                    <a:lumMod val="25000"/>
                  </a:schemeClr>
                </a:solidFill>
                <a:latin typeface="Minion Pro" panose="02040503050306020203" pitchFamily="18" charset="0"/>
              </a:rPr>
              <a:t>Conclude that the </a:t>
            </a:r>
            <a:r>
              <a:rPr lang="en-IN" dirty="0">
                <a:solidFill>
                  <a:schemeClr val="tx2">
                    <a:lumMod val="25000"/>
                  </a:schemeClr>
                </a:solidFill>
                <a:latin typeface="Minion Pro" panose="02040503050306020203" pitchFamily="18" charset="0"/>
              </a:rPr>
              <a:t>TALIBAN </a:t>
            </a:r>
            <a:r>
              <a:rPr lang="en-IN" dirty="0">
                <a:solidFill>
                  <a:schemeClr val="bg2">
                    <a:lumMod val="25000"/>
                  </a:schemeClr>
                </a:solidFill>
                <a:latin typeface="Minion Pro" panose="02040503050306020203" pitchFamily="18" charset="0"/>
              </a:rPr>
              <a:t>were responsible for carrying out the most numbers of attacks throughout the years.</a:t>
            </a:r>
          </a:p>
          <a:p>
            <a:pPr marL="114300" indent="0">
              <a:buNone/>
            </a:pPr>
            <a:r>
              <a:rPr lang="en-IN" dirty="0">
                <a:solidFill>
                  <a:schemeClr val="bg2">
                    <a:lumMod val="25000"/>
                  </a:schemeClr>
                </a:solidFill>
                <a:latin typeface="Minion Pro" panose="02040503050306020203" pitchFamily="18" charset="0"/>
              </a:rPr>
              <a:t>2. The peak value in the graph are the groups that are not recorded </a:t>
            </a:r>
          </a:p>
          <a:p>
            <a:pPr marL="114300" indent="0">
              <a:buNone/>
            </a:pPr>
            <a:r>
              <a:rPr lang="en-IN" dirty="0">
                <a:solidFill>
                  <a:schemeClr val="bg2">
                    <a:lumMod val="25000"/>
                  </a:schemeClr>
                </a:solidFill>
                <a:latin typeface="Minion Pro" panose="02040503050306020203" pitchFamily="18" charset="0"/>
              </a:rPr>
              <a:t>3. Over </a:t>
            </a:r>
            <a:r>
              <a:rPr lang="en-IN" b="1" dirty="0">
                <a:solidFill>
                  <a:schemeClr val="tx2">
                    <a:lumMod val="25000"/>
                  </a:schemeClr>
                </a:solidFill>
                <a:latin typeface="Minion Pro" panose="02040503050306020203" pitchFamily="18" charset="0"/>
              </a:rPr>
              <a:t>7478</a:t>
            </a:r>
            <a:r>
              <a:rPr lang="en-IN" dirty="0">
                <a:solidFill>
                  <a:schemeClr val="bg2">
                    <a:lumMod val="25000"/>
                  </a:schemeClr>
                </a:solidFill>
                <a:latin typeface="Minion Pro" panose="02040503050306020203" pitchFamily="18" charset="0"/>
              </a:rPr>
              <a:t> attacks took place over the </a:t>
            </a:r>
          </a:p>
          <a:p>
            <a:pPr marL="114300" indent="0">
              <a:buNone/>
            </a:pPr>
            <a:r>
              <a:rPr lang="en-IN" dirty="0">
                <a:solidFill>
                  <a:schemeClr val="bg2">
                    <a:lumMod val="25000"/>
                  </a:schemeClr>
                </a:solidFill>
                <a:latin typeface="Minion Pro" panose="02040503050306020203" pitchFamily="18" charset="0"/>
              </a:rPr>
              <a:t>Years in which the Taliban was the </a:t>
            </a:r>
          </a:p>
          <a:p>
            <a:pPr marL="114300" indent="0">
              <a:buNone/>
            </a:pPr>
            <a:r>
              <a:rPr lang="en-IN" dirty="0">
                <a:solidFill>
                  <a:schemeClr val="bg2">
                    <a:lumMod val="25000"/>
                  </a:schemeClr>
                </a:solidFill>
                <a:latin typeface="Minion Pro" panose="02040503050306020203" pitchFamily="18" charset="0"/>
              </a:rPr>
              <a:t>reason Behind it.</a:t>
            </a:r>
          </a:p>
          <a:p>
            <a:pPr marL="114300" indent="0">
              <a:buNone/>
            </a:pPr>
            <a:r>
              <a:rPr lang="en-IN" dirty="0">
                <a:solidFill>
                  <a:schemeClr val="bg2">
                    <a:lumMod val="25000"/>
                  </a:schemeClr>
                </a:solidFill>
                <a:latin typeface="Minion Pro" panose="02040503050306020203" pitchFamily="18" charset="0"/>
              </a:rPr>
              <a:t>4. The least attacks were made </a:t>
            </a:r>
          </a:p>
          <a:p>
            <a:pPr marL="114300" indent="0">
              <a:buNone/>
            </a:pPr>
            <a:r>
              <a:rPr lang="en-IN" dirty="0">
                <a:solidFill>
                  <a:schemeClr val="bg2">
                    <a:lumMod val="25000"/>
                  </a:schemeClr>
                </a:solidFill>
                <a:latin typeface="Minion Pro" panose="02040503050306020203" pitchFamily="18" charset="0"/>
              </a:rPr>
              <a:t>By the organization named </a:t>
            </a:r>
          </a:p>
          <a:p>
            <a:pPr marL="114300" indent="0">
              <a:buNone/>
            </a:pPr>
            <a:r>
              <a:rPr lang="en-IN" dirty="0">
                <a:solidFill>
                  <a:schemeClr val="tx2">
                    <a:lumMod val="25000"/>
                  </a:schemeClr>
                </a:solidFill>
                <a:latin typeface="Minion Pro" panose="02040503050306020203" pitchFamily="18" charset="0"/>
              </a:rPr>
              <a:t>BOKO-HARAM</a:t>
            </a:r>
            <a:r>
              <a:rPr lang="en-IN" dirty="0">
                <a:solidFill>
                  <a:schemeClr val="bg2">
                    <a:lumMod val="25000"/>
                  </a:schemeClr>
                </a:solidFill>
                <a:latin typeface="Minion Pro" panose="02040503050306020203" pitchFamily="18" charset="0"/>
              </a:rPr>
              <a:t>.</a:t>
            </a:r>
          </a:p>
        </p:txBody>
      </p:sp>
      <p:pic>
        <p:nvPicPr>
          <p:cNvPr id="5122" name="Picture 2">
            <a:extLst>
              <a:ext uri="{FF2B5EF4-FFF2-40B4-BE49-F238E27FC236}">
                <a16:creationId xmlns:a16="http://schemas.microsoft.com/office/drawing/2014/main" id="{2C9886A0-8EEC-04BA-9FAB-4ACB468EC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783" y="2273301"/>
            <a:ext cx="4986529" cy="287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5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F494-F99B-9A5C-60AB-71254188DED4}"/>
              </a:ext>
            </a:extLst>
          </p:cNvPr>
          <p:cNvSpPr>
            <a:spLocks noGrp="1"/>
          </p:cNvSpPr>
          <p:nvPr>
            <p:ph type="title"/>
          </p:nvPr>
        </p:nvSpPr>
        <p:spPr/>
        <p:txBody>
          <a:bodyPr/>
          <a:lstStyle/>
          <a:p>
            <a:r>
              <a:rPr lang="en-US" dirty="0"/>
              <a:t>Countries with most attacks</a:t>
            </a:r>
            <a:endParaRPr lang="en-IN" dirty="0"/>
          </a:p>
        </p:txBody>
      </p:sp>
      <p:sp>
        <p:nvSpPr>
          <p:cNvPr id="3" name="Text Placeholder 2">
            <a:extLst>
              <a:ext uri="{FF2B5EF4-FFF2-40B4-BE49-F238E27FC236}">
                <a16:creationId xmlns:a16="http://schemas.microsoft.com/office/drawing/2014/main" id="{216D079A-21BA-E8B0-6D57-4E046C3A5EE4}"/>
              </a:ext>
            </a:extLst>
          </p:cNvPr>
          <p:cNvSpPr>
            <a:spLocks noGrp="1"/>
          </p:cNvSpPr>
          <p:nvPr>
            <p:ph type="body" idx="1"/>
          </p:nvPr>
        </p:nvSpPr>
        <p:spPr>
          <a:xfrm>
            <a:off x="311700" y="1152474"/>
            <a:ext cx="8661612" cy="3991025"/>
          </a:xfrm>
        </p:spPr>
        <p:txBody>
          <a:bodyPr/>
          <a:lstStyle/>
          <a:p>
            <a:pPr marL="114300" indent="0">
              <a:buNone/>
            </a:pPr>
            <a:r>
              <a:rPr lang="en-US" dirty="0">
                <a:solidFill>
                  <a:schemeClr val="bg2">
                    <a:lumMod val="25000"/>
                  </a:schemeClr>
                </a:solidFill>
                <a:latin typeface="Minion Pro" panose="02040503050306020203" pitchFamily="18" charset="0"/>
              </a:rPr>
              <a:t>1. This is the table that has the country’s name listed and </a:t>
            </a:r>
          </a:p>
          <a:p>
            <a:pPr marL="114300" indent="0">
              <a:buNone/>
            </a:pPr>
            <a:r>
              <a:rPr lang="en-IN" dirty="0">
                <a:solidFill>
                  <a:schemeClr val="bg2">
                    <a:lumMod val="25000"/>
                  </a:schemeClr>
                </a:solidFill>
                <a:latin typeface="Minion Pro" panose="02040503050306020203" pitchFamily="18" charset="0"/>
              </a:rPr>
              <a:t>The corresponding number of attacks took place in them.</a:t>
            </a:r>
          </a:p>
          <a:p>
            <a:pPr marL="114300" indent="0">
              <a:buNone/>
            </a:pPr>
            <a:endParaRPr lang="en-IN" dirty="0">
              <a:solidFill>
                <a:schemeClr val="bg2">
                  <a:lumMod val="25000"/>
                </a:schemeClr>
              </a:solidFill>
              <a:latin typeface="Minion Pro" panose="02040503050306020203" pitchFamily="18" charset="0"/>
            </a:endParaRPr>
          </a:p>
          <a:p>
            <a:pPr marL="114300" lvl="0" indent="0" algn="l" rtl="0">
              <a:lnSpc>
                <a:spcPct val="115000"/>
              </a:lnSpc>
              <a:spcBef>
                <a:spcPts val="0"/>
              </a:spcBef>
              <a:spcAft>
                <a:spcPts val="0"/>
              </a:spcAft>
              <a:buSzPts val="1800"/>
              <a:buNone/>
            </a:pPr>
            <a:r>
              <a:rPr lang="en-IN" dirty="0">
                <a:solidFill>
                  <a:schemeClr val="bg2">
                    <a:lumMod val="25000"/>
                  </a:schemeClr>
                </a:solidFill>
                <a:latin typeface="Minion Pro" panose="02040503050306020203" pitchFamily="18" charset="0"/>
              </a:rPr>
              <a:t>2.</a:t>
            </a:r>
            <a:r>
              <a:rPr lang="en-US" dirty="0">
                <a:solidFill>
                  <a:srgbClr val="09272E"/>
                </a:solidFill>
              </a:rPr>
              <a:t> </a:t>
            </a:r>
            <a:r>
              <a:rPr lang="en-US" dirty="0">
                <a:solidFill>
                  <a:schemeClr val="bg2">
                    <a:lumMod val="25000"/>
                  </a:schemeClr>
                </a:solidFill>
                <a:latin typeface="Minion Pro" panose="02040503050306020203" pitchFamily="18" charset="0"/>
              </a:rPr>
              <a:t>We concluded that </a:t>
            </a:r>
            <a:r>
              <a:rPr lang="en-US" dirty="0">
                <a:solidFill>
                  <a:schemeClr val="tx2">
                    <a:lumMod val="25000"/>
                  </a:schemeClr>
                </a:solidFill>
                <a:latin typeface="Minion Pro" panose="02040503050306020203" pitchFamily="18" charset="0"/>
              </a:rPr>
              <a:t>“IRAQ” </a:t>
            </a:r>
            <a:r>
              <a:rPr lang="en-US" dirty="0">
                <a:solidFill>
                  <a:schemeClr val="bg2">
                    <a:lumMod val="25000"/>
                  </a:schemeClr>
                </a:solidFill>
                <a:latin typeface="Minion Pro" panose="02040503050306020203" pitchFamily="18" charset="0"/>
              </a:rPr>
              <a:t>is first place in the top</a:t>
            </a:r>
          </a:p>
          <a:p>
            <a:pPr marL="114300" lvl="0" indent="0" algn="l" rtl="0">
              <a:lnSpc>
                <a:spcPct val="115000"/>
              </a:lnSpc>
              <a:spcBef>
                <a:spcPts val="0"/>
              </a:spcBef>
              <a:spcAft>
                <a:spcPts val="0"/>
              </a:spcAft>
              <a:buSzPts val="1800"/>
              <a:buNone/>
            </a:pPr>
            <a:r>
              <a:rPr lang="en-US" dirty="0">
                <a:solidFill>
                  <a:schemeClr val="bg2">
                    <a:lumMod val="25000"/>
                  </a:schemeClr>
                </a:solidFill>
                <a:latin typeface="Minion Pro" panose="02040503050306020203" pitchFamily="18" charset="0"/>
              </a:rPr>
              <a:t>20 most terrorist attacked country.</a:t>
            </a:r>
          </a:p>
          <a:p>
            <a:pPr marL="114300" lvl="0" indent="0" algn="l" rtl="0">
              <a:lnSpc>
                <a:spcPct val="115000"/>
              </a:lnSpc>
              <a:spcBef>
                <a:spcPts val="0"/>
              </a:spcBef>
              <a:spcAft>
                <a:spcPts val="0"/>
              </a:spcAft>
              <a:buSzPts val="1800"/>
              <a:buNone/>
            </a:pPr>
            <a:endParaRPr lang="en-US" dirty="0">
              <a:solidFill>
                <a:schemeClr val="bg2">
                  <a:lumMod val="25000"/>
                </a:schemeClr>
              </a:solidFill>
              <a:latin typeface="Minion Pro" panose="02040503050306020203" pitchFamily="18" charset="0"/>
            </a:endParaRPr>
          </a:p>
          <a:p>
            <a:pPr marL="114300" lvl="0" indent="0" algn="l" rtl="0">
              <a:lnSpc>
                <a:spcPct val="115000"/>
              </a:lnSpc>
              <a:spcBef>
                <a:spcPts val="0"/>
              </a:spcBef>
              <a:spcAft>
                <a:spcPts val="0"/>
              </a:spcAft>
              <a:buSzPts val="1800"/>
              <a:buNone/>
            </a:pPr>
            <a:r>
              <a:rPr lang="en-US" dirty="0">
                <a:solidFill>
                  <a:schemeClr val="bg2">
                    <a:lumMod val="25000"/>
                  </a:schemeClr>
                </a:solidFill>
                <a:latin typeface="Minion Pro" panose="02040503050306020203" pitchFamily="18" charset="0"/>
              </a:rPr>
              <a:t>3.</a:t>
            </a:r>
            <a:r>
              <a:rPr lang="en-US" dirty="0">
                <a:solidFill>
                  <a:srgbClr val="09272E"/>
                </a:solidFill>
              </a:rPr>
              <a:t> </a:t>
            </a:r>
            <a:r>
              <a:rPr lang="en-US" dirty="0">
                <a:solidFill>
                  <a:schemeClr val="bg2">
                    <a:lumMod val="25000"/>
                  </a:schemeClr>
                </a:solidFill>
                <a:latin typeface="Minion Pro" panose="02040503050306020203" pitchFamily="18" charset="0"/>
              </a:rPr>
              <a:t>number of attacks from </a:t>
            </a:r>
            <a:r>
              <a:rPr lang="en-US" dirty="0">
                <a:solidFill>
                  <a:schemeClr val="tx2">
                    <a:lumMod val="25000"/>
                  </a:schemeClr>
                </a:solidFill>
                <a:latin typeface="Minion Pro" panose="02040503050306020203" pitchFamily="18" charset="0"/>
              </a:rPr>
              <a:t>1970</a:t>
            </a:r>
            <a:r>
              <a:rPr lang="en-US" dirty="0">
                <a:solidFill>
                  <a:schemeClr val="bg2">
                    <a:lumMod val="25000"/>
                  </a:schemeClr>
                </a:solidFill>
                <a:latin typeface="Minion Pro" panose="02040503050306020203" pitchFamily="18" charset="0"/>
              </a:rPr>
              <a:t> to </a:t>
            </a:r>
            <a:r>
              <a:rPr lang="en-US" dirty="0">
                <a:solidFill>
                  <a:schemeClr val="tx2">
                    <a:lumMod val="25000"/>
                  </a:schemeClr>
                </a:solidFill>
                <a:latin typeface="Minion Pro" panose="02040503050306020203" pitchFamily="18" charset="0"/>
              </a:rPr>
              <a:t>2017 </a:t>
            </a:r>
            <a:r>
              <a:rPr lang="en-US" dirty="0">
                <a:solidFill>
                  <a:schemeClr val="bg2">
                    <a:lumMod val="25000"/>
                  </a:schemeClr>
                </a:solidFill>
                <a:latin typeface="Minion Pro" panose="02040503050306020203" pitchFamily="18" charset="0"/>
              </a:rPr>
              <a:t>in IRAQ </a:t>
            </a:r>
          </a:p>
          <a:p>
            <a:pPr marL="114300" lvl="0" indent="0" algn="l" rtl="0">
              <a:lnSpc>
                <a:spcPct val="115000"/>
              </a:lnSpc>
              <a:spcBef>
                <a:spcPts val="0"/>
              </a:spcBef>
              <a:spcAft>
                <a:spcPts val="0"/>
              </a:spcAft>
              <a:buSzPts val="1800"/>
              <a:buNone/>
            </a:pPr>
            <a:r>
              <a:rPr lang="en-US" dirty="0">
                <a:solidFill>
                  <a:schemeClr val="bg2">
                    <a:lumMod val="25000"/>
                  </a:schemeClr>
                </a:solidFill>
                <a:latin typeface="Minion Pro" panose="02040503050306020203" pitchFamily="18" charset="0"/>
              </a:rPr>
              <a:t>were 24,636.</a:t>
            </a:r>
          </a:p>
          <a:p>
            <a:pPr marL="114300" lvl="0" indent="0" algn="l" rtl="0">
              <a:lnSpc>
                <a:spcPct val="115000"/>
              </a:lnSpc>
              <a:spcBef>
                <a:spcPts val="0"/>
              </a:spcBef>
              <a:spcAft>
                <a:spcPts val="0"/>
              </a:spcAft>
              <a:buSzPts val="1800"/>
              <a:buNone/>
            </a:pPr>
            <a:endParaRPr lang="en-US" b="1" dirty="0">
              <a:solidFill>
                <a:schemeClr val="bg2">
                  <a:lumMod val="25000"/>
                </a:schemeClr>
              </a:solidFill>
              <a:latin typeface="Minion Pro" panose="02040503050306020203" pitchFamily="18" charset="0"/>
            </a:endParaRPr>
          </a:p>
          <a:p>
            <a:pPr marL="114300" lvl="0" indent="0" algn="l" rtl="0">
              <a:lnSpc>
                <a:spcPct val="115000"/>
              </a:lnSpc>
              <a:spcBef>
                <a:spcPts val="0"/>
              </a:spcBef>
              <a:spcAft>
                <a:spcPts val="0"/>
              </a:spcAft>
              <a:buSzPts val="1800"/>
              <a:buNone/>
            </a:pPr>
            <a:r>
              <a:rPr lang="en-IN" dirty="0">
                <a:solidFill>
                  <a:schemeClr val="bg2">
                    <a:lumMod val="25000"/>
                  </a:schemeClr>
                </a:solidFill>
                <a:latin typeface="Minion Pro" panose="02040503050306020203" pitchFamily="18" charset="0"/>
              </a:rPr>
              <a:t>4.</a:t>
            </a:r>
            <a:r>
              <a:rPr lang="en-US" dirty="0">
                <a:solidFill>
                  <a:srgbClr val="09272E"/>
                </a:solidFill>
              </a:rPr>
              <a:t> </a:t>
            </a:r>
            <a:r>
              <a:rPr lang="en-US" dirty="0">
                <a:solidFill>
                  <a:schemeClr val="bg2">
                    <a:lumMod val="25000"/>
                  </a:schemeClr>
                </a:solidFill>
                <a:latin typeface="Minion Pro" panose="02040503050306020203" pitchFamily="18" charset="0"/>
              </a:rPr>
              <a:t>Minimum number of terrorist attacks happened in </a:t>
            </a:r>
          </a:p>
          <a:p>
            <a:pPr marL="114300" lvl="0" indent="0" algn="l" rtl="0">
              <a:lnSpc>
                <a:spcPct val="115000"/>
              </a:lnSpc>
              <a:spcBef>
                <a:spcPts val="0"/>
              </a:spcBef>
              <a:spcAft>
                <a:spcPts val="0"/>
              </a:spcAft>
              <a:buSzPts val="1800"/>
              <a:buNone/>
            </a:pPr>
            <a:r>
              <a:rPr lang="en-US" dirty="0">
                <a:solidFill>
                  <a:schemeClr val="tx2">
                    <a:lumMod val="25000"/>
                  </a:schemeClr>
                </a:solidFill>
                <a:latin typeface="Minion Pro" panose="02040503050306020203" pitchFamily="18" charset="0"/>
              </a:rPr>
              <a:t>Antigua and Barbuda. </a:t>
            </a:r>
            <a:endParaRPr lang="en-IN" dirty="0">
              <a:solidFill>
                <a:schemeClr val="tx2">
                  <a:lumMod val="25000"/>
                </a:schemeClr>
              </a:solidFill>
              <a:latin typeface="Minion Pro" panose="02040503050306020203" pitchFamily="18" charset="0"/>
            </a:endParaRPr>
          </a:p>
        </p:txBody>
      </p:sp>
      <p:pic>
        <p:nvPicPr>
          <p:cNvPr id="9" name="Picture 8">
            <a:extLst>
              <a:ext uri="{FF2B5EF4-FFF2-40B4-BE49-F238E27FC236}">
                <a16:creationId xmlns:a16="http://schemas.microsoft.com/office/drawing/2014/main" id="{306F96D1-9312-CE21-7BB3-2687C32C1E30}"/>
              </a:ext>
            </a:extLst>
          </p:cNvPr>
          <p:cNvPicPr>
            <a:picLocks noChangeAspect="1"/>
          </p:cNvPicPr>
          <p:nvPr/>
        </p:nvPicPr>
        <p:blipFill>
          <a:blip r:embed="rId2"/>
          <a:stretch>
            <a:fillRect/>
          </a:stretch>
        </p:blipFill>
        <p:spPr>
          <a:xfrm>
            <a:off x="5867098" y="1868432"/>
            <a:ext cx="2698845" cy="3052265"/>
          </a:xfrm>
          <a:prstGeom prst="rect">
            <a:avLst/>
          </a:prstGeom>
        </p:spPr>
      </p:pic>
      <p:pic>
        <p:nvPicPr>
          <p:cNvPr id="11" name="Picture 10">
            <a:extLst>
              <a:ext uri="{FF2B5EF4-FFF2-40B4-BE49-F238E27FC236}">
                <a16:creationId xmlns:a16="http://schemas.microsoft.com/office/drawing/2014/main" id="{20C8B3B5-DA55-CEDC-832A-6DE6C1A62F90}"/>
              </a:ext>
            </a:extLst>
          </p:cNvPr>
          <p:cNvPicPr>
            <a:picLocks noChangeAspect="1"/>
          </p:cNvPicPr>
          <p:nvPr/>
        </p:nvPicPr>
        <p:blipFill>
          <a:blip r:embed="rId3"/>
          <a:stretch>
            <a:fillRect/>
          </a:stretch>
        </p:blipFill>
        <p:spPr>
          <a:xfrm>
            <a:off x="5825870" y="574625"/>
            <a:ext cx="2781300" cy="3204895"/>
          </a:xfrm>
          <a:prstGeom prst="rect">
            <a:avLst/>
          </a:prstGeom>
        </p:spPr>
      </p:pic>
    </p:spTree>
    <p:extLst>
      <p:ext uri="{BB962C8B-B14F-4D97-AF65-F5344CB8AC3E}">
        <p14:creationId xmlns:p14="http://schemas.microsoft.com/office/powerpoint/2010/main" val="110597618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2118</Words>
  <Application>Microsoft Office PowerPoint</Application>
  <PresentationFormat>On-screen Show (16:9)</PresentationFormat>
  <Paragraphs>228</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Simple Light</vt:lpstr>
      <vt:lpstr>           Capstone Project - 1 Global Terrorism Analysis  Team Members Jayanth V Gowthaam Kumarasamy  </vt:lpstr>
      <vt:lpstr>Prerequisites Followed For This Analysis</vt:lpstr>
      <vt:lpstr>Global Terrorism</vt:lpstr>
      <vt:lpstr>Points for Discussion</vt:lpstr>
      <vt:lpstr>Data Analysis Steps</vt:lpstr>
      <vt:lpstr>Generating Heat Map for the correlated data </vt:lpstr>
      <vt:lpstr>Most Number of attacks in recent years</vt:lpstr>
      <vt:lpstr>Organizations responsible to carry out these attacks</vt:lpstr>
      <vt:lpstr>Countries with most attacks</vt:lpstr>
      <vt:lpstr>Countries with the percentage of attacks</vt:lpstr>
      <vt:lpstr>Deaths and Wounded in targeted regions</vt:lpstr>
      <vt:lpstr>Percentages of deaths taking place each year</vt:lpstr>
      <vt:lpstr>People wounded in terrorist attacks</vt:lpstr>
      <vt:lpstr>Most common weapons used </vt:lpstr>
      <vt:lpstr>Deaths due to usage of specific weapons</vt:lpstr>
      <vt:lpstr>Most common target areas</vt:lpstr>
      <vt:lpstr>Regions with most terror attacks</vt:lpstr>
      <vt:lpstr>Cities with highest attacks</vt:lpstr>
      <vt:lpstr>Common attack types carried out  </vt:lpstr>
      <vt:lpstr>Suicides during terrorist attacks</vt:lpstr>
      <vt:lpstr>Success rate</vt:lpstr>
      <vt:lpstr>Overall analysis of the year 2014</vt:lpstr>
      <vt:lpstr>Comparison between countries and regions and their attack rates.</vt:lpstr>
      <vt:lpstr>Comparison between attack_types and cities  </vt:lpstr>
      <vt:lpstr>Charts displayed for comparison (most weapons used vs most targeted areas)</vt:lpstr>
      <vt:lpstr>Final Insights</vt:lpstr>
      <vt:lpstr>Final Insights</vt:lpstr>
      <vt:lpstr>Final Insights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Global Terrorism Analysis  Team Members Jayanth V Gowthaam Kumarasamy</dc:title>
  <dc:creator>Admin</dc:creator>
  <cp:lastModifiedBy>Jayanth V</cp:lastModifiedBy>
  <cp:revision>493</cp:revision>
  <dcterms:modified xsi:type="dcterms:W3CDTF">2022-07-25T08:57:33Z</dcterms:modified>
</cp:coreProperties>
</file>