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8" r:id="rId22"/>
    <p:sldId id="281" r:id="rId23"/>
    <p:sldId id="282" r:id="rId24"/>
    <p:sldId id="283" r:id="rId25"/>
    <p:sldId id="280" r:id="rId26"/>
    <p:sldId id="279" r:id="rId27"/>
  </p:sldIdLst>
  <p:sldSz cx="9144000" cy="5143500" type="screen16x9"/>
  <p:notesSz cx="6858000" cy="9144000"/>
  <p:embeddedFontLst>
    <p:embeddedFont>
      <p:font typeface="Montserrat" panose="00000500000000000000" pitchFamily="2" charset="0"/>
      <p:regular r:id="rId29"/>
      <p:bold r:id="rId30"/>
      <p:italic r:id="rId31"/>
      <p:boldItalic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84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462054" y="2777212"/>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br>
              <a:rPr lang="en-GB" sz="4200" b="1" dirty="0">
                <a:solidFill>
                  <a:srgbClr val="CC0000"/>
                </a:solidFill>
                <a:latin typeface="Montserrat"/>
                <a:ea typeface="Montserrat"/>
                <a:cs typeface="Montserrat"/>
                <a:sym typeface="Montserrat"/>
              </a:rPr>
            </a:br>
            <a:endParaRPr lang="en-IN" sz="4200" b="1" dirty="0">
              <a:solidFill>
                <a:srgbClr val="CC0000"/>
              </a:solidFill>
              <a:latin typeface="Montserrat"/>
              <a:ea typeface="Montserrat"/>
              <a:cs typeface="Montserrat"/>
              <a:sym typeface="Montserrat"/>
            </a:endParaRPr>
          </a:p>
          <a:p>
            <a:r>
              <a:rPr lang="en-US" sz="3600" b="1" dirty="0">
                <a:solidFill>
                  <a:schemeClr val="lt1"/>
                </a:solidFill>
                <a:latin typeface="Montserrat"/>
                <a:ea typeface="Montserrat"/>
                <a:cs typeface="Montserrat"/>
                <a:sym typeface="Montserrat"/>
              </a:rPr>
              <a:t>RETAIL SALES PREDICTION</a:t>
            </a:r>
            <a:br>
              <a:rPr lang="en-US" sz="3600" b="1" dirty="0">
                <a:solidFill>
                  <a:schemeClr val="lt1"/>
                </a:solidFill>
                <a:latin typeface="Montserrat"/>
                <a:ea typeface="Montserrat"/>
                <a:cs typeface="Montserrat"/>
                <a:sym typeface="Montserrat"/>
              </a:rPr>
            </a:br>
            <a:br>
              <a:rPr lang="en-US" sz="3600" b="1" dirty="0">
                <a:solidFill>
                  <a:schemeClr val="lt1"/>
                </a:solidFill>
                <a:latin typeface="Montserrat"/>
                <a:ea typeface="Montserrat"/>
                <a:cs typeface="Montserrat"/>
                <a:sym typeface="Montserrat"/>
              </a:rPr>
            </a:br>
            <a:br>
              <a:rPr lang="en-US" sz="1600" dirty="0"/>
            </a:br>
            <a:r>
              <a:rPr lang="en-US" sz="1600" b="1" dirty="0"/>
              <a:t>Team Members</a:t>
            </a:r>
            <a:br>
              <a:rPr lang="en-US" sz="1600" dirty="0"/>
            </a:br>
            <a:br>
              <a:rPr lang="en-US" sz="1600" dirty="0"/>
            </a:br>
            <a:r>
              <a:rPr lang="en-US" sz="1600" dirty="0"/>
              <a:t>Jayanth V</a:t>
            </a:r>
            <a:br>
              <a:rPr lang="en-US" sz="1600" dirty="0"/>
            </a:br>
            <a:br>
              <a:rPr lang="en-US" sz="1600" dirty="0"/>
            </a:br>
            <a:r>
              <a:rPr lang="en-US" sz="1600" dirty="0" err="1"/>
              <a:t>Gowthaam</a:t>
            </a:r>
            <a:r>
              <a:rPr lang="en-US" sz="1600" dirty="0"/>
              <a:t> </a:t>
            </a:r>
            <a:r>
              <a:rPr lang="en-US" sz="1600" dirty="0" err="1"/>
              <a:t>Kumarasamy</a:t>
            </a:r>
            <a:br>
              <a:rPr lang="en-US" sz="1600" dirty="0"/>
            </a:br>
            <a:br>
              <a:rPr lang="en-US" sz="1600" dirty="0"/>
            </a:br>
            <a:endParaRPr lang="en-IN"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6BFD9-A6CF-C61B-707C-318D799F9D40}"/>
              </a:ext>
            </a:extLst>
          </p:cNvPr>
          <p:cNvSpPr>
            <a:spLocks noGrp="1"/>
          </p:cNvSpPr>
          <p:nvPr>
            <p:ph type="title"/>
          </p:nvPr>
        </p:nvSpPr>
        <p:spPr>
          <a:xfrm>
            <a:off x="311700" y="555600"/>
            <a:ext cx="8344620" cy="755700"/>
          </a:xfrm>
        </p:spPr>
        <p:txBody>
          <a:bodyPr/>
          <a:lstStyle/>
          <a:p>
            <a:r>
              <a:rPr lang="en-US" sz="1800" dirty="0">
                <a:solidFill>
                  <a:schemeClr val="accent2"/>
                </a:solidFill>
              </a:rPr>
              <a:t>Checking whether stores are open during state and school holidays.</a:t>
            </a:r>
            <a:endParaRPr lang="en-IN" sz="1800" dirty="0">
              <a:solidFill>
                <a:schemeClr val="accent2"/>
              </a:solidFill>
            </a:endParaRPr>
          </a:p>
        </p:txBody>
      </p:sp>
      <p:pic>
        <p:nvPicPr>
          <p:cNvPr id="4098" name="Picture 2">
            <a:extLst>
              <a:ext uri="{FF2B5EF4-FFF2-40B4-BE49-F238E27FC236}">
                <a16:creationId xmlns:a16="http://schemas.microsoft.com/office/drawing/2014/main" id="{43C11036-CB4D-3B54-85AE-0227F491E0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977" y="1926336"/>
            <a:ext cx="7950045" cy="2892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400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C0017-5742-CA01-848D-796F4715441F}"/>
              </a:ext>
            </a:extLst>
          </p:cNvPr>
          <p:cNvSpPr>
            <a:spLocks noGrp="1"/>
          </p:cNvSpPr>
          <p:nvPr>
            <p:ph type="title"/>
          </p:nvPr>
        </p:nvSpPr>
        <p:spPr>
          <a:xfrm>
            <a:off x="292819" y="994512"/>
            <a:ext cx="8625036" cy="755700"/>
          </a:xfrm>
        </p:spPr>
        <p:txBody>
          <a:bodyPr/>
          <a:lstStyle/>
          <a:p>
            <a:r>
              <a:rPr lang="en-US" sz="1800" b="0" dirty="0">
                <a:solidFill>
                  <a:schemeClr val="accent2"/>
                </a:solidFill>
                <a:effectLst/>
                <a:latin typeface="+mj-lt"/>
              </a:rPr>
              <a:t>Graph 1 shows the sales that take place on a day of the week and also Graph 2     shows a count plot that tells whether the stores were open on these days. We find out that there is an increase in sales while the stores are open, especially on Mondays.</a:t>
            </a:r>
            <a:br>
              <a:rPr lang="en-US" sz="1800" b="0" dirty="0">
                <a:solidFill>
                  <a:schemeClr val="accent2"/>
                </a:solidFill>
                <a:effectLst/>
                <a:latin typeface="+mj-lt"/>
              </a:rPr>
            </a:br>
            <a:endParaRPr lang="en-IN" sz="1800" dirty="0">
              <a:solidFill>
                <a:schemeClr val="accent2"/>
              </a:solidFill>
              <a:latin typeface="+mj-lt"/>
            </a:endParaRPr>
          </a:p>
        </p:txBody>
      </p:sp>
      <p:pic>
        <p:nvPicPr>
          <p:cNvPr id="5122" name="Picture 2">
            <a:extLst>
              <a:ext uri="{FF2B5EF4-FFF2-40B4-BE49-F238E27FC236}">
                <a16:creationId xmlns:a16="http://schemas.microsoft.com/office/drawing/2014/main" id="{FB03A612-D6BC-12B2-2090-677D9AA18C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1609725"/>
            <a:ext cx="9077325" cy="353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434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FB381-E45E-9F53-33A8-D07CC85EF6FC}"/>
              </a:ext>
            </a:extLst>
          </p:cNvPr>
          <p:cNvSpPr>
            <a:spLocks noGrp="1"/>
          </p:cNvSpPr>
          <p:nvPr>
            <p:ph type="title"/>
          </p:nvPr>
        </p:nvSpPr>
        <p:spPr>
          <a:xfrm>
            <a:off x="311700" y="1018896"/>
            <a:ext cx="8649420" cy="755700"/>
          </a:xfrm>
        </p:spPr>
        <p:txBody>
          <a:bodyPr/>
          <a:lstStyle/>
          <a:p>
            <a:r>
              <a:rPr lang="en-US" sz="1800" b="0" dirty="0">
                <a:solidFill>
                  <a:schemeClr val="accent2"/>
                </a:solidFill>
                <a:effectLst/>
                <a:latin typeface="+mj-lt"/>
              </a:rPr>
              <a:t>Graph 1 shows that sales take play in different years and also Graph 2 shows the no of customers in these years and we infer that the amount customers were </a:t>
            </a:r>
            <a:br>
              <a:rPr lang="en-US" sz="1800" b="0" dirty="0">
                <a:solidFill>
                  <a:schemeClr val="accent2"/>
                </a:solidFill>
                <a:effectLst/>
                <a:latin typeface="+mj-lt"/>
              </a:rPr>
            </a:br>
            <a:r>
              <a:rPr lang="en-US" sz="1800" b="0" dirty="0">
                <a:solidFill>
                  <a:schemeClr val="accent2"/>
                </a:solidFill>
                <a:effectLst/>
                <a:latin typeface="+mj-lt"/>
              </a:rPr>
              <a:t>high during the year 2014.</a:t>
            </a:r>
            <a:br>
              <a:rPr lang="en-US" b="0" dirty="0">
                <a:solidFill>
                  <a:srgbClr val="000000"/>
                </a:solidFill>
                <a:effectLst/>
                <a:latin typeface="Courier New" panose="02070309020205020404" pitchFamily="49" charset="0"/>
              </a:rPr>
            </a:br>
            <a:endParaRPr lang="en-IN" dirty="0">
              <a:solidFill>
                <a:schemeClr val="accent2"/>
              </a:solidFill>
            </a:endParaRPr>
          </a:p>
        </p:txBody>
      </p:sp>
      <p:pic>
        <p:nvPicPr>
          <p:cNvPr id="6146" name="Picture 2">
            <a:extLst>
              <a:ext uri="{FF2B5EF4-FFF2-40B4-BE49-F238E27FC236}">
                <a16:creationId xmlns:a16="http://schemas.microsoft.com/office/drawing/2014/main" id="{2BE07644-D3D9-2791-ECE4-F32DCF31D9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00" y="1826478"/>
            <a:ext cx="8649420" cy="3317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3656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833FF-94CE-9378-37A8-76463ACFB102}"/>
              </a:ext>
            </a:extLst>
          </p:cNvPr>
          <p:cNvSpPr>
            <a:spLocks noGrp="1"/>
          </p:cNvSpPr>
          <p:nvPr>
            <p:ph type="title"/>
          </p:nvPr>
        </p:nvSpPr>
        <p:spPr>
          <a:xfrm>
            <a:off x="298915" y="738480"/>
            <a:ext cx="8612844" cy="755700"/>
          </a:xfrm>
        </p:spPr>
        <p:txBody>
          <a:bodyPr/>
          <a:lstStyle/>
          <a:p>
            <a:r>
              <a:rPr lang="en-US" sz="1800" b="0" dirty="0">
                <a:solidFill>
                  <a:schemeClr val="accent2"/>
                </a:solidFill>
                <a:effectLst/>
                <a:latin typeface="+mj-lt"/>
              </a:rPr>
              <a:t>Graph 1 shows the effects that Assortment has on sales and Graph 2 shows the </a:t>
            </a:r>
            <a:br>
              <a:rPr lang="en-US" sz="1800" b="0" dirty="0">
                <a:solidFill>
                  <a:schemeClr val="accent2"/>
                </a:solidFill>
                <a:effectLst/>
                <a:latin typeface="+mj-lt"/>
              </a:rPr>
            </a:br>
            <a:r>
              <a:rPr lang="en-US" sz="1800" b="0" dirty="0">
                <a:solidFill>
                  <a:schemeClr val="accent2"/>
                </a:solidFill>
                <a:effectLst/>
                <a:latin typeface="+mj-lt"/>
              </a:rPr>
              <a:t>store type involved in determining the sales under varied assortments.</a:t>
            </a:r>
            <a:br>
              <a:rPr lang="en-US" b="0" dirty="0">
                <a:solidFill>
                  <a:srgbClr val="000000"/>
                </a:solidFill>
                <a:effectLst/>
                <a:latin typeface="Courier New" panose="02070309020205020404" pitchFamily="49" charset="0"/>
              </a:rPr>
            </a:br>
            <a:endParaRPr lang="en-IN" dirty="0">
              <a:solidFill>
                <a:schemeClr val="accent2"/>
              </a:solidFill>
            </a:endParaRPr>
          </a:p>
        </p:txBody>
      </p:sp>
      <p:pic>
        <p:nvPicPr>
          <p:cNvPr id="7170" name="Picture 2">
            <a:extLst>
              <a:ext uri="{FF2B5EF4-FFF2-40B4-BE49-F238E27FC236}">
                <a16:creationId xmlns:a16="http://schemas.microsoft.com/office/drawing/2014/main" id="{934A6253-B582-2113-841B-40424CFAB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1609725"/>
            <a:ext cx="9077325" cy="353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6772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44EE3-01B5-B485-E0F0-828FFE7EE8C5}"/>
              </a:ext>
            </a:extLst>
          </p:cNvPr>
          <p:cNvSpPr>
            <a:spLocks noGrp="1"/>
          </p:cNvSpPr>
          <p:nvPr>
            <p:ph type="title"/>
          </p:nvPr>
        </p:nvSpPr>
        <p:spPr>
          <a:xfrm>
            <a:off x="182880" y="0"/>
            <a:ext cx="8649420" cy="755700"/>
          </a:xfrm>
        </p:spPr>
        <p:txBody>
          <a:bodyPr/>
          <a:lstStyle/>
          <a:p>
            <a:r>
              <a:rPr lang="en-US" b="1" dirty="0"/>
              <a:t>Feature  Engineering</a:t>
            </a:r>
            <a:endParaRPr lang="en-IN" b="1" dirty="0"/>
          </a:p>
        </p:txBody>
      </p:sp>
      <p:sp>
        <p:nvSpPr>
          <p:cNvPr id="3" name="Text Placeholder 2">
            <a:extLst>
              <a:ext uri="{FF2B5EF4-FFF2-40B4-BE49-F238E27FC236}">
                <a16:creationId xmlns:a16="http://schemas.microsoft.com/office/drawing/2014/main" id="{8BDB37AA-0A38-6906-7159-5A48C80E3773}"/>
              </a:ext>
            </a:extLst>
          </p:cNvPr>
          <p:cNvSpPr>
            <a:spLocks noGrp="1"/>
          </p:cNvSpPr>
          <p:nvPr>
            <p:ph type="body" idx="1"/>
          </p:nvPr>
        </p:nvSpPr>
        <p:spPr>
          <a:xfrm>
            <a:off x="182880" y="879300"/>
            <a:ext cx="5967180" cy="3994500"/>
          </a:xfrm>
        </p:spPr>
        <p:txBody>
          <a:bodyPr/>
          <a:lstStyle/>
          <a:p>
            <a:pPr marL="457200" lvl="0" indent="-342900" algn="l" rtl="0">
              <a:lnSpc>
                <a:spcPct val="115000"/>
              </a:lnSpc>
              <a:spcBef>
                <a:spcPts val="0"/>
              </a:spcBef>
              <a:spcAft>
                <a:spcPts val="0"/>
              </a:spcAft>
              <a:buClr>
                <a:srgbClr val="000000"/>
              </a:buClr>
              <a:buSzPts val="1800"/>
              <a:buChar char="●"/>
            </a:pPr>
            <a:r>
              <a:rPr lang="en-US" sz="1800" dirty="0">
                <a:solidFill>
                  <a:srgbClr val="000000"/>
                </a:solidFill>
              </a:rPr>
              <a:t>After applying VIF, the customer’s column was selected, and the rest were discarded.</a:t>
            </a:r>
          </a:p>
          <a:p>
            <a:pPr marL="457200" lvl="0" indent="-342900" algn="l" rtl="0">
              <a:lnSpc>
                <a:spcPct val="115000"/>
              </a:lnSpc>
              <a:spcBef>
                <a:spcPts val="0"/>
              </a:spcBef>
              <a:spcAft>
                <a:spcPts val="0"/>
              </a:spcAft>
              <a:buClr>
                <a:srgbClr val="000000"/>
              </a:buClr>
              <a:buSzPts val="1800"/>
              <a:buChar char="●"/>
            </a:pPr>
            <a:r>
              <a:rPr lang="en-US" sz="1800" dirty="0">
                <a:solidFill>
                  <a:srgbClr val="000000"/>
                </a:solidFill>
              </a:rPr>
              <a:t>One hot encoding was applied on categorical columns like Store type, assortment, and Promo Interval.</a:t>
            </a:r>
          </a:p>
          <a:p>
            <a:pPr marL="457200" lvl="0" indent="-342900" algn="l" rtl="0">
              <a:lnSpc>
                <a:spcPct val="115000"/>
              </a:lnSpc>
              <a:spcBef>
                <a:spcPts val="0"/>
              </a:spcBef>
              <a:spcAft>
                <a:spcPts val="0"/>
              </a:spcAft>
              <a:buClr>
                <a:srgbClr val="000000"/>
              </a:buClr>
              <a:buSzPts val="1800"/>
              <a:buChar char="●"/>
            </a:pPr>
            <a:r>
              <a:rPr lang="en-US" sz="1800" b="0" i="0" dirty="0">
                <a:solidFill>
                  <a:srgbClr val="212121"/>
                </a:solidFill>
                <a:effectLst/>
                <a:latin typeface="Roboto" panose="02000000000000000000" pitchFamily="2" charset="0"/>
              </a:rPr>
              <a:t>Removing </a:t>
            </a:r>
            <a:r>
              <a:rPr lang="en-US" sz="1800" b="0" i="0" dirty="0" err="1">
                <a:solidFill>
                  <a:srgbClr val="212121"/>
                </a:solidFill>
                <a:effectLst/>
                <a:latin typeface="Roboto" panose="02000000000000000000" pitchFamily="2" charset="0"/>
              </a:rPr>
              <a:t>CompetitionDistance,CompetitionOpenSinceMonth</a:t>
            </a:r>
            <a:r>
              <a:rPr lang="en-US" sz="1800" b="0" i="0" dirty="0">
                <a:solidFill>
                  <a:srgbClr val="212121"/>
                </a:solidFill>
                <a:effectLst/>
                <a:latin typeface="Roboto" panose="02000000000000000000" pitchFamily="2" charset="0"/>
              </a:rPr>
              <a:t>, </a:t>
            </a:r>
            <a:r>
              <a:rPr lang="en-US" sz="1800" b="0" i="0" dirty="0" err="1">
                <a:solidFill>
                  <a:srgbClr val="212121"/>
                </a:solidFill>
                <a:effectLst/>
                <a:latin typeface="Roboto" panose="02000000000000000000" pitchFamily="2" charset="0"/>
              </a:rPr>
              <a:t>CompetitionOpenSinceYear</a:t>
            </a:r>
            <a:r>
              <a:rPr lang="en-US" sz="1800" b="0" i="0" dirty="0">
                <a:solidFill>
                  <a:srgbClr val="212121"/>
                </a:solidFill>
                <a:effectLst/>
                <a:latin typeface="Roboto" panose="02000000000000000000" pitchFamily="2" charset="0"/>
              </a:rPr>
              <a:t> since it has very low correlation with independent variable sales (&lt;0.03)</a:t>
            </a:r>
            <a:endParaRPr lang="en-US" sz="1800" dirty="0">
              <a:solidFill>
                <a:srgbClr val="000000"/>
              </a:solidFill>
            </a:endParaRPr>
          </a:p>
          <a:p>
            <a:endParaRPr lang="en-IN" dirty="0"/>
          </a:p>
        </p:txBody>
      </p:sp>
      <p:pic>
        <p:nvPicPr>
          <p:cNvPr id="5" name="Picture 4">
            <a:extLst>
              <a:ext uri="{FF2B5EF4-FFF2-40B4-BE49-F238E27FC236}">
                <a16:creationId xmlns:a16="http://schemas.microsoft.com/office/drawing/2014/main" id="{1B7CF4D7-EFA6-369E-58C7-039B2AABE63B}"/>
              </a:ext>
            </a:extLst>
          </p:cNvPr>
          <p:cNvPicPr>
            <a:picLocks noChangeAspect="1"/>
          </p:cNvPicPr>
          <p:nvPr/>
        </p:nvPicPr>
        <p:blipFill>
          <a:blip r:embed="rId2"/>
          <a:stretch>
            <a:fillRect/>
          </a:stretch>
        </p:blipFill>
        <p:spPr>
          <a:xfrm>
            <a:off x="6492621" y="1053970"/>
            <a:ext cx="2468499" cy="2379810"/>
          </a:xfrm>
          <a:prstGeom prst="rect">
            <a:avLst/>
          </a:prstGeom>
        </p:spPr>
      </p:pic>
      <p:pic>
        <p:nvPicPr>
          <p:cNvPr id="9" name="Picture 8">
            <a:extLst>
              <a:ext uri="{FF2B5EF4-FFF2-40B4-BE49-F238E27FC236}">
                <a16:creationId xmlns:a16="http://schemas.microsoft.com/office/drawing/2014/main" id="{F6696760-9AD1-1CF3-8B5E-D68CA10AE4D0}"/>
              </a:ext>
            </a:extLst>
          </p:cNvPr>
          <p:cNvPicPr>
            <a:picLocks noChangeAspect="1"/>
          </p:cNvPicPr>
          <p:nvPr/>
        </p:nvPicPr>
        <p:blipFill>
          <a:blip r:embed="rId3"/>
          <a:stretch>
            <a:fillRect/>
          </a:stretch>
        </p:blipFill>
        <p:spPr>
          <a:xfrm>
            <a:off x="6736270" y="4089530"/>
            <a:ext cx="1981200" cy="1047750"/>
          </a:xfrm>
          <a:prstGeom prst="rect">
            <a:avLst/>
          </a:prstGeom>
        </p:spPr>
      </p:pic>
      <p:sp>
        <p:nvSpPr>
          <p:cNvPr id="10" name="TextBox 9">
            <a:extLst>
              <a:ext uri="{FF2B5EF4-FFF2-40B4-BE49-F238E27FC236}">
                <a16:creationId xmlns:a16="http://schemas.microsoft.com/office/drawing/2014/main" id="{F1CC27BB-DD26-DECD-F29D-373ED91FF0A4}"/>
              </a:ext>
            </a:extLst>
          </p:cNvPr>
          <p:cNvSpPr txBox="1"/>
          <p:nvPr/>
        </p:nvSpPr>
        <p:spPr>
          <a:xfrm>
            <a:off x="6492621" y="755700"/>
            <a:ext cx="2114931" cy="307777"/>
          </a:xfrm>
          <a:prstGeom prst="rect">
            <a:avLst/>
          </a:prstGeom>
          <a:noFill/>
        </p:spPr>
        <p:txBody>
          <a:bodyPr wrap="square" rtlCol="0">
            <a:spAutoFit/>
          </a:bodyPr>
          <a:lstStyle/>
          <a:p>
            <a:r>
              <a:rPr lang="en-US" dirty="0"/>
              <a:t>Before Removal</a:t>
            </a:r>
            <a:endParaRPr lang="en-IN" dirty="0"/>
          </a:p>
        </p:txBody>
      </p:sp>
      <p:sp>
        <p:nvSpPr>
          <p:cNvPr id="13" name="TextBox 12">
            <a:extLst>
              <a:ext uri="{FF2B5EF4-FFF2-40B4-BE49-F238E27FC236}">
                <a16:creationId xmlns:a16="http://schemas.microsoft.com/office/drawing/2014/main" id="{FDE10C68-5664-BF58-2829-74D3F8193624}"/>
              </a:ext>
            </a:extLst>
          </p:cNvPr>
          <p:cNvSpPr txBox="1"/>
          <p:nvPr/>
        </p:nvSpPr>
        <p:spPr>
          <a:xfrm>
            <a:off x="6669404" y="3607766"/>
            <a:ext cx="2114931" cy="307777"/>
          </a:xfrm>
          <a:prstGeom prst="rect">
            <a:avLst/>
          </a:prstGeom>
          <a:noFill/>
        </p:spPr>
        <p:txBody>
          <a:bodyPr wrap="square" rtlCol="0">
            <a:spAutoFit/>
          </a:bodyPr>
          <a:lstStyle/>
          <a:p>
            <a:r>
              <a:rPr lang="en-US" dirty="0"/>
              <a:t>After Removal</a:t>
            </a:r>
            <a:endParaRPr lang="en-IN" dirty="0"/>
          </a:p>
        </p:txBody>
      </p:sp>
    </p:spTree>
    <p:extLst>
      <p:ext uri="{BB962C8B-B14F-4D97-AF65-F5344CB8AC3E}">
        <p14:creationId xmlns:p14="http://schemas.microsoft.com/office/powerpoint/2010/main" val="1057003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7E1EEE2-2836-10BC-7A82-8D45D4531FC8}"/>
              </a:ext>
            </a:extLst>
          </p:cNvPr>
          <p:cNvSpPr>
            <a:spLocks noGrp="1"/>
          </p:cNvSpPr>
          <p:nvPr>
            <p:ph type="body" idx="1"/>
          </p:nvPr>
        </p:nvSpPr>
        <p:spPr>
          <a:xfrm>
            <a:off x="259482" y="1243584"/>
            <a:ext cx="8884518" cy="1931817"/>
          </a:xfrm>
        </p:spPr>
        <p:txBody>
          <a:bodyPr/>
          <a:lstStyle/>
          <a:p>
            <a:r>
              <a:rPr lang="en-US" sz="1800" b="0" dirty="0">
                <a:solidFill>
                  <a:schemeClr val="accent2"/>
                </a:solidFill>
                <a:effectLst/>
                <a:latin typeface="+mj-lt"/>
              </a:rPr>
              <a:t>The final columns that we Consider after performing feature selection</a:t>
            </a:r>
          </a:p>
          <a:p>
            <a:endParaRPr lang="en-IN" dirty="0"/>
          </a:p>
        </p:txBody>
      </p:sp>
      <p:pic>
        <p:nvPicPr>
          <p:cNvPr id="5" name="Picture 4">
            <a:extLst>
              <a:ext uri="{FF2B5EF4-FFF2-40B4-BE49-F238E27FC236}">
                <a16:creationId xmlns:a16="http://schemas.microsoft.com/office/drawing/2014/main" id="{B0A1E487-CD66-6FDF-5D42-2A2A6A75A0E1}"/>
              </a:ext>
            </a:extLst>
          </p:cNvPr>
          <p:cNvPicPr>
            <a:picLocks noChangeAspect="1"/>
          </p:cNvPicPr>
          <p:nvPr/>
        </p:nvPicPr>
        <p:blipFill>
          <a:blip r:embed="rId2"/>
          <a:stretch>
            <a:fillRect/>
          </a:stretch>
        </p:blipFill>
        <p:spPr>
          <a:xfrm>
            <a:off x="560832" y="2377441"/>
            <a:ext cx="7851648" cy="2301841"/>
          </a:xfrm>
          <a:prstGeom prst="rect">
            <a:avLst/>
          </a:prstGeom>
        </p:spPr>
      </p:pic>
    </p:spTree>
    <p:extLst>
      <p:ext uri="{BB962C8B-B14F-4D97-AF65-F5344CB8AC3E}">
        <p14:creationId xmlns:p14="http://schemas.microsoft.com/office/powerpoint/2010/main" val="508739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2A6D25C-18C6-60F9-378B-D8787C6FD747}"/>
              </a:ext>
            </a:extLst>
          </p:cNvPr>
          <p:cNvSpPr>
            <a:spLocks noGrp="1"/>
          </p:cNvSpPr>
          <p:nvPr>
            <p:ph type="body" idx="1"/>
          </p:nvPr>
        </p:nvSpPr>
        <p:spPr>
          <a:xfrm>
            <a:off x="311700" y="280416"/>
            <a:ext cx="1760940" cy="4288584"/>
          </a:xfrm>
        </p:spPr>
        <p:txBody>
          <a:bodyPr/>
          <a:lstStyle/>
          <a:p>
            <a:pPr marL="152400" indent="0">
              <a:buNone/>
            </a:pPr>
            <a:r>
              <a:rPr lang="en-US" sz="1800" dirty="0">
                <a:solidFill>
                  <a:schemeClr val="accent2"/>
                </a:solidFill>
              </a:rPr>
              <a:t>After performing one hot encoding the columns are displayed in the form of a heat map.</a:t>
            </a:r>
            <a:endParaRPr lang="en-IN" sz="1800" dirty="0">
              <a:solidFill>
                <a:schemeClr val="accent2"/>
              </a:solidFill>
            </a:endParaRPr>
          </a:p>
        </p:txBody>
      </p:sp>
      <p:pic>
        <p:nvPicPr>
          <p:cNvPr id="8194" name="Picture 2">
            <a:extLst>
              <a:ext uri="{FF2B5EF4-FFF2-40B4-BE49-F238E27FC236}">
                <a16:creationId xmlns:a16="http://schemas.microsoft.com/office/drawing/2014/main" id="{A5F65EEF-28A1-F67C-2CD7-AD176F2A9F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0409" y="555600"/>
            <a:ext cx="6893591" cy="452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708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605D-1F67-DBE3-F1A0-7A407CCD1143}"/>
              </a:ext>
            </a:extLst>
          </p:cNvPr>
          <p:cNvSpPr>
            <a:spLocks noGrp="1"/>
          </p:cNvSpPr>
          <p:nvPr>
            <p:ph type="title"/>
          </p:nvPr>
        </p:nvSpPr>
        <p:spPr>
          <a:xfrm>
            <a:off x="518964" y="1816050"/>
            <a:ext cx="8332428" cy="755700"/>
          </a:xfrm>
        </p:spPr>
        <p:txBody>
          <a:bodyPr/>
          <a:lstStyle/>
          <a:p>
            <a:r>
              <a:rPr lang="en-US" sz="3200" b="1" dirty="0"/>
              <a:t>Machine Learning Model Implementation</a:t>
            </a:r>
            <a:endParaRPr lang="en-IN" sz="3200" b="1" dirty="0"/>
          </a:p>
        </p:txBody>
      </p:sp>
    </p:spTree>
    <p:extLst>
      <p:ext uri="{BB962C8B-B14F-4D97-AF65-F5344CB8AC3E}">
        <p14:creationId xmlns:p14="http://schemas.microsoft.com/office/powerpoint/2010/main" val="3178960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39E01-0F55-E5E1-4993-5955C8A97CFD}"/>
              </a:ext>
            </a:extLst>
          </p:cNvPr>
          <p:cNvSpPr>
            <a:spLocks noGrp="1"/>
          </p:cNvSpPr>
          <p:nvPr>
            <p:ph type="title"/>
          </p:nvPr>
        </p:nvSpPr>
        <p:spPr/>
        <p:txBody>
          <a:bodyPr/>
          <a:lstStyle/>
          <a:p>
            <a:r>
              <a:rPr lang="en-US" dirty="0"/>
              <a:t>Linear Regression</a:t>
            </a:r>
            <a:endParaRPr lang="en-IN" dirty="0"/>
          </a:p>
        </p:txBody>
      </p:sp>
      <p:sp>
        <p:nvSpPr>
          <p:cNvPr id="3" name="Text Placeholder 2">
            <a:extLst>
              <a:ext uri="{FF2B5EF4-FFF2-40B4-BE49-F238E27FC236}">
                <a16:creationId xmlns:a16="http://schemas.microsoft.com/office/drawing/2014/main" id="{82DFB86D-AD38-1E86-E46B-F97B543878DF}"/>
              </a:ext>
            </a:extLst>
          </p:cNvPr>
          <p:cNvSpPr>
            <a:spLocks noGrp="1"/>
          </p:cNvSpPr>
          <p:nvPr>
            <p:ph type="body" idx="1"/>
          </p:nvPr>
        </p:nvSpPr>
        <p:spPr>
          <a:xfrm>
            <a:off x="311700" y="1389600"/>
            <a:ext cx="8393388" cy="3179400"/>
          </a:xfrm>
        </p:spPr>
        <p:txBody>
          <a:bodyPr/>
          <a:lstStyle/>
          <a:p>
            <a:pPr marL="400050" lvl="0" indent="-285750" algn="l" rtl="0">
              <a:lnSpc>
                <a:spcPct val="115000"/>
              </a:lnSpc>
              <a:spcBef>
                <a:spcPts val="0"/>
              </a:spcBef>
              <a:spcAft>
                <a:spcPts val="0"/>
              </a:spcAft>
              <a:buClr>
                <a:srgbClr val="000000"/>
              </a:buClr>
              <a:buSzPts val="1800"/>
              <a:buFont typeface="Arial" panose="020B0604020202020204" pitchFamily="34" charset="0"/>
              <a:buChar char="•"/>
            </a:pPr>
            <a:r>
              <a:rPr lang="en-US" sz="1800" dirty="0">
                <a:solidFill>
                  <a:schemeClr val="accent2"/>
                </a:solidFill>
              </a:rPr>
              <a:t>Linear regression is used as our first model to predict the sales from the data.</a:t>
            </a:r>
          </a:p>
          <a:p>
            <a:pPr marL="400050" lvl="0" indent="-285750" algn="l" rtl="0">
              <a:lnSpc>
                <a:spcPct val="115000"/>
              </a:lnSpc>
              <a:spcBef>
                <a:spcPts val="0"/>
              </a:spcBef>
              <a:spcAft>
                <a:spcPts val="0"/>
              </a:spcAft>
              <a:buClr>
                <a:srgbClr val="000000"/>
              </a:buClr>
              <a:buSzPts val="1800"/>
              <a:buFont typeface="Arial" panose="020B0604020202020204" pitchFamily="34" charset="0"/>
              <a:buChar char="•"/>
            </a:pPr>
            <a:r>
              <a:rPr lang="en-US" sz="1800" dirty="0">
                <a:solidFill>
                  <a:schemeClr val="accent2"/>
                </a:solidFill>
              </a:rPr>
              <a:t>The parameters that we have found are listed below.</a:t>
            </a:r>
          </a:p>
          <a:p>
            <a:pPr marL="114300" lvl="0" indent="0" algn="l" rtl="0">
              <a:lnSpc>
                <a:spcPct val="115000"/>
              </a:lnSpc>
              <a:spcBef>
                <a:spcPts val="0"/>
              </a:spcBef>
              <a:spcAft>
                <a:spcPts val="0"/>
              </a:spcAft>
              <a:buClr>
                <a:srgbClr val="000000"/>
              </a:buClr>
              <a:buSzPts val="1800"/>
              <a:buNone/>
            </a:pPr>
            <a:r>
              <a:rPr lang="en-US" sz="1800" dirty="0">
                <a:solidFill>
                  <a:schemeClr val="accent2"/>
                </a:solidFill>
              </a:rPr>
              <a:t>Other parameters: </a:t>
            </a:r>
          </a:p>
          <a:p>
            <a:pPr marL="457200" lvl="0" indent="0" algn="l" rtl="0">
              <a:lnSpc>
                <a:spcPct val="115000"/>
              </a:lnSpc>
              <a:spcBef>
                <a:spcPts val="0"/>
              </a:spcBef>
              <a:spcAft>
                <a:spcPts val="0"/>
              </a:spcAft>
              <a:buSzPts val="1800"/>
              <a:buNone/>
            </a:pPr>
            <a:r>
              <a:rPr lang="en-US" sz="1600" b="0" i="0" dirty="0">
                <a:solidFill>
                  <a:schemeClr val="accent2"/>
                </a:solidFill>
                <a:effectLst/>
                <a:latin typeface="+mj-lt"/>
              </a:rPr>
              <a:t>Mean Squared Error: 1502490.7985908391</a:t>
            </a:r>
          </a:p>
          <a:p>
            <a:pPr marL="457200" lvl="0" indent="0" algn="l" rtl="0">
              <a:lnSpc>
                <a:spcPct val="115000"/>
              </a:lnSpc>
              <a:spcBef>
                <a:spcPts val="0"/>
              </a:spcBef>
              <a:spcAft>
                <a:spcPts val="0"/>
              </a:spcAft>
              <a:buSzPts val="1800"/>
              <a:buNone/>
            </a:pPr>
            <a:r>
              <a:rPr lang="en-US" sz="1600" b="0" i="0" dirty="0">
                <a:solidFill>
                  <a:schemeClr val="accent2"/>
                </a:solidFill>
                <a:effectLst/>
                <a:latin typeface="+mj-lt"/>
              </a:rPr>
              <a:t>Root of Mean Squared Error : 1225.7613138742954 </a:t>
            </a:r>
          </a:p>
          <a:p>
            <a:pPr marL="457200" lvl="0" indent="0" algn="l" rtl="0">
              <a:lnSpc>
                <a:spcPct val="115000"/>
              </a:lnSpc>
              <a:spcBef>
                <a:spcPts val="0"/>
              </a:spcBef>
              <a:spcAft>
                <a:spcPts val="0"/>
              </a:spcAft>
              <a:buSzPts val="1800"/>
              <a:buNone/>
            </a:pPr>
            <a:r>
              <a:rPr lang="en-US" sz="1600" b="0" i="0" dirty="0">
                <a:solidFill>
                  <a:schemeClr val="accent2"/>
                </a:solidFill>
                <a:effectLst/>
                <a:latin typeface="+mj-lt"/>
              </a:rPr>
              <a:t>r2 score test: 0.8983205251368941</a:t>
            </a:r>
            <a:endParaRPr lang="en-IN" sz="1600" dirty="0">
              <a:solidFill>
                <a:schemeClr val="accent2"/>
              </a:solidFill>
              <a:latin typeface="+mj-lt"/>
            </a:endParaRPr>
          </a:p>
        </p:txBody>
      </p:sp>
    </p:spTree>
    <p:extLst>
      <p:ext uri="{BB962C8B-B14F-4D97-AF65-F5344CB8AC3E}">
        <p14:creationId xmlns:p14="http://schemas.microsoft.com/office/powerpoint/2010/main" val="365673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51560-068B-1D05-4FF2-6E89AD9DEF0F}"/>
              </a:ext>
            </a:extLst>
          </p:cNvPr>
          <p:cNvSpPr>
            <a:spLocks noGrp="1"/>
          </p:cNvSpPr>
          <p:nvPr>
            <p:ph type="title"/>
          </p:nvPr>
        </p:nvSpPr>
        <p:spPr>
          <a:xfrm>
            <a:off x="311700" y="555600"/>
            <a:ext cx="7820364" cy="755700"/>
          </a:xfrm>
        </p:spPr>
        <p:txBody>
          <a:bodyPr/>
          <a:lstStyle/>
          <a:p>
            <a:r>
              <a:rPr lang="en-US" b="1" dirty="0"/>
              <a:t>Lasso Regularization</a:t>
            </a:r>
            <a:br>
              <a:rPr lang="en-IN" b="0" dirty="0">
                <a:solidFill>
                  <a:srgbClr val="000000"/>
                </a:solidFill>
                <a:effectLst/>
                <a:latin typeface="Courier New" panose="02070309020205020404" pitchFamily="49" charset="0"/>
              </a:rPr>
            </a:br>
            <a:endParaRPr lang="en-IN" dirty="0"/>
          </a:p>
        </p:txBody>
      </p:sp>
      <p:sp>
        <p:nvSpPr>
          <p:cNvPr id="3" name="Text Placeholder 2">
            <a:extLst>
              <a:ext uri="{FF2B5EF4-FFF2-40B4-BE49-F238E27FC236}">
                <a16:creationId xmlns:a16="http://schemas.microsoft.com/office/drawing/2014/main" id="{F810423A-46B4-3E0B-AEBA-7109651136A3}"/>
              </a:ext>
            </a:extLst>
          </p:cNvPr>
          <p:cNvSpPr>
            <a:spLocks noGrp="1"/>
          </p:cNvSpPr>
          <p:nvPr>
            <p:ph type="body" idx="1"/>
          </p:nvPr>
        </p:nvSpPr>
        <p:spPr>
          <a:xfrm>
            <a:off x="311700" y="1389600"/>
            <a:ext cx="8600652" cy="3179400"/>
          </a:xfrm>
        </p:spPr>
        <p:txBody>
          <a:bodyPr/>
          <a:lstStyle/>
          <a:p>
            <a:pPr>
              <a:buClrTx/>
              <a:buFont typeface="Wingdings" panose="05000000000000000000" pitchFamily="2" charset="2"/>
              <a:buChar char="§"/>
            </a:pPr>
            <a:r>
              <a:rPr lang="it-IT" sz="1800" b="0" i="0" dirty="0">
                <a:solidFill>
                  <a:srgbClr val="212121"/>
                </a:solidFill>
                <a:effectLst/>
                <a:latin typeface="+mj-lt"/>
              </a:rPr>
              <a:t>Lasso regularization is applied in order to determine the accuracy of the prediction compared to linear regression.</a:t>
            </a:r>
          </a:p>
          <a:p>
            <a:pPr>
              <a:buClrTx/>
              <a:buFont typeface="Wingdings" panose="05000000000000000000" pitchFamily="2" charset="2"/>
              <a:buChar char="§"/>
            </a:pPr>
            <a:endParaRPr lang="it-IT" sz="1800" dirty="0">
              <a:solidFill>
                <a:srgbClr val="212121"/>
              </a:solidFill>
              <a:latin typeface="+mj-lt"/>
            </a:endParaRPr>
          </a:p>
          <a:p>
            <a:pPr>
              <a:buClrTx/>
              <a:buFont typeface="Wingdings" panose="05000000000000000000" pitchFamily="2" charset="2"/>
              <a:buChar char="§"/>
            </a:pPr>
            <a:r>
              <a:rPr lang="it-IT" sz="1800" b="0" i="0" dirty="0">
                <a:solidFill>
                  <a:srgbClr val="212121"/>
                </a:solidFill>
                <a:effectLst/>
                <a:latin typeface="+mj-lt"/>
              </a:rPr>
              <a:t>We find that there is a slight difference in the accuracy compared to the previous model</a:t>
            </a:r>
          </a:p>
          <a:p>
            <a:pPr>
              <a:buFont typeface="Arial" panose="020B0604020202020204" pitchFamily="34" charset="0"/>
              <a:buChar char="•"/>
            </a:pPr>
            <a:endParaRPr lang="it-IT" sz="1800" dirty="0">
              <a:solidFill>
                <a:srgbClr val="212121"/>
              </a:solidFill>
              <a:latin typeface="+mj-lt"/>
            </a:endParaRPr>
          </a:p>
          <a:p>
            <a:pPr marL="152400" indent="0">
              <a:buNone/>
            </a:pPr>
            <a:r>
              <a:rPr lang="it-IT" sz="1800" b="0" i="0" dirty="0">
                <a:solidFill>
                  <a:srgbClr val="212121"/>
                </a:solidFill>
                <a:effectLst/>
                <a:latin typeface="+mj-lt"/>
              </a:rPr>
              <a:t>Final Parameters :</a:t>
            </a:r>
          </a:p>
          <a:p>
            <a:r>
              <a:rPr lang="it-IT" sz="1800" b="0" i="0" dirty="0">
                <a:solidFill>
                  <a:srgbClr val="212121"/>
                </a:solidFill>
                <a:effectLst/>
                <a:latin typeface="+mj-lt"/>
              </a:rPr>
              <a:t>MSE score for lasso : 1502499.995706478 </a:t>
            </a:r>
          </a:p>
          <a:p>
            <a:r>
              <a:rPr lang="it-IT" sz="1800" b="0" i="0" dirty="0">
                <a:solidFill>
                  <a:srgbClr val="212121"/>
                </a:solidFill>
                <a:effectLst/>
                <a:latin typeface="+mj-lt"/>
              </a:rPr>
              <a:t>RMSE score for lasso: 1225.765065461762 </a:t>
            </a:r>
          </a:p>
          <a:p>
            <a:r>
              <a:rPr lang="it-IT" sz="1800" b="0" i="0" dirty="0">
                <a:solidFill>
                  <a:srgbClr val="212121"/>
                </a:solidFill>
                <a:effectLst/>
                <a:latin typeface="+mj-lt"/>
              </a:rPr>
              <a:t>R2 score for lasso: 0.8983199027318256</a:t>
            </a:r>
            <a:endParaRPr lang="en-IN" sz="1800" dirty="0">
              <a:latin typeface="+mj-lt"/>
            </a:endParaRPr>
          </a:p>
        </p:txBody>
      </p:sp>
    </p:spTree>
    <p:extLst>
      <p:ext uri="{BB962C8B-B14F-4D97-AF65-F5344CB8AC3E}">
        <p14:creationId xmlns:p14="http://schemas.microsoft.com/office/powerpoint/2010/main" val="1155105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C1B3F-3426-347B-9DB2-12BDA4B9CA3A}"/>
              </a:ext>
            </a:extLst>
          </p:cNvPr>
          <p:cNvSpPr>
            <a:spLocks noGrp="1"/>
          </p:cNvSpPr>
          <p:nvPr>
            <p:ph type="title"/>
          </p:nvPr>
        </p:nvSpPr>
        <p:spPr/>
        <p:txBody>
          <a:bodyPr/>
          <a:lstStyle/>
          <a:p>
            <a:r>
              <a:rPr lang="en-US" b="1" dirty="0"/>
              <a:t>INDEX</a:t>
            </a:r>
            <a:endParaRPr lang="en-IN" dirty="0"/>
          </a:p>
        </p:txBody>
      </p:sp>
      <p:sp>
        <p:nvSpPr>
          <p:cNvPr id="3" name="Text Placeholder 2">
            <a:extLst>
              <a:ext uri="{FF2B5EF4-FFF2-40B4-BE49-F238E27FC236}">
                <a16:creationId xmlns:a16="http://schemas.microsoft.com/office/drawing/2014/main" id="{CAC16761-644B-8CEF-E892-CCC5E68C6FF6}"/>
              </a:ext>
            </a:extLst>
          </p:cNvPr>
          <p:cNvSpPr>
            <a:spLocks noGrp="1"/>
          </p:cNvSpPr>
          <p:nvPr>
            <p:ph type="body" idx="1"/>
          </p:nvPr>
        </p:nvSpPr>
        <p:spPr/>
        <p:txBody>
          <a:bodyPr/>
          <a:lstStyle/>
          <a:p>
            <a:pPr>
              <a:buClrTx/>
              <a:buFont typeface="Wingdings" panose="05000000000000000000" pitchFamily="2" charset="2"/>
              <a:buChar char="§"/>
            </a:pPr>
            <a:r>
              <a:rPr lang="en-US" dirty="0">
                <a:solidFill>
                  <a:schemeClr val="accent2"/>
                </a:solidFill>
              </a:rPr>
              <a:t>Problem Statement </a:t>
            </a:r>
          </a:p>
          <a:p>
            <a:pPr>
              <a:buClrTx/>
              <a:buFont typeface="Wingdings" panose="05000000000000000000" pitchFamily="2" charset="2"/>
              <a:buChar char="§"/>
            </a:pPr>
            <a:r>
              <a:rPr lang="en-US" dirty="0">
                <a:solidFill>
                  <a:schemeClr val="accent2"/>
                </a:solidFill>
              </a:rPr>
              <a:t>Data Overview</a:t>
            </a:r>
            <a:endParaRPr lang="en-IN" dirty="0">
              <a:solidFill>
                <a:schemeClr val="accent2"/>
              </a:solidFill>
            </a:endParaRPr>
          </a:p>
          <a:p>
            <a:pPr>
              <a:buClrTx/>
              <a:buFont typeface="Wingdings" panose="05000000000000000000" pitchFamily="2" charset="2"/>
              <a:buChar char="§"/>
            </a:pPr>
            <a:r>
              <a:rPr lang="en-IN" dirty="0">
                <a:solidFill>
                  <a:schemeClr val="accent2"/>
                </a:solidFill>
              </a:rPr>
              <a:t>Pre Processing Data</a:t>
            </a:r>
          </a:p>
          <a:p>
            <a:pPr>
              <a:buClrTx/>
              <a:buFont typeface="Wingdings" panose="05000000000000000000" pitchFamily="2" charset="2"/>
              <a:buChar char="§"/>
            </a:pPr>
            <a:r>
              <a:rPr lang="en-IN" dirty="0">
                <a:solidFill>
                  <a:schemeClr val="accent2"/>
                </a:solidFill>
              </a:rPr>
              <a:t>Exploratory Data Analysis</a:t>
            </a:r>
          </a:p>
          <a:p>
            <a:pPr>
              <a:buClrTx/>
              <a:buFont typeface="Wingdings" panose="05000000000000000000" pitchFamily="2" charset="2"/>
              <a:buChar char="§"/>
            </a:pPr>
            <a:r>
              <a:rPr lang="en-IN" dirty="0">
                <a:solidFill>
                  <a:schemeClr val="accent2"/>
                </a:solidFill>
              </a:rPr>
              <a:t>Feature Selection</a:t>
            </a:r>
          </a:p>
          <a:p>
            <a:pPr>
              <a:buClrTx/>
              <a:buFont typeface="Wingdings" panose="05000000000000000000" pitchFamily="2" charset="2"/>
              <a:buChar char="§"/>
            </a:pPr>
            <a:r>
              <a:rPr lang="en-IN" dirty="0">
                <a:solidFill>
                  <a:schemeClr val="accent2"/>
                </a:solidFill>
              </a:rPr>
              <a:t>Machine Learning Model Implementation</a:t>
            </a:r>
          </a:p>
          <a:p>
            <a:pPr>
              <a:buClrTx/>
              <a:buFont typeface="Wingdings" panose="05000000000000000000" pitchFamily="2" charset="2"/>
              <a:buChar char="§"/>
            </a:pPr>
            <a:r>
              <a:rPr lang="en-IN" dirty="0">
                <a:solidFill>
                  <a:schemeClr val="accent2"/>
                </a:solidFill>
              </a:rPr>
              <a:t>Finding the Best Model</a:t>
            </a:r>
          </a:p>
          <a:p>
            <a:pPr>
              <a:buClrTx/>
              <a:buFont typeface="Wingdings" panose="05000000000000000000" pitchFamily="2" charset="2"/>
              <a:buChar char="§"/>
            </a:pPr>
            <a:r>
              <a:rPr lang="en-IN" dirty="0">
                <a:solidFill>
                  <a:schemeClr val="accent2"/>
                </a:solidFill>
              </a:rPr>
              <a:t>Feature Importance</a:t>
            </a:r>
          </a:p>
          <a:p>
            <a:pPr>
              <a:buClrTx/>
              <a:buFont typeface="Wingdings" panose="05000000000000000000" pitchFamily="2" charset="2"/>
              <a:buChar char="§"/>
            </a:pPr>
            <a:r>
              <a:rPr lang="en-IN" dirty="0">
                <a:solidFill>
                  <a:schemeClr val="accent2"/>
                </a:solidFill>
              </a:rPr>
              <a:t>Conclusion</a:t>
            </a:r>
          </a:p>
        </p:txBody>
      </p:sp>
    </p:spTree>
    <p:extLst>
      <p:ext uri="{BB962C8B-B14F-4D97-AF65-F5344CB8AC3E}">
        <p14:creationId xmlns:p14="http://schemas.microsoft.com/office/powerpoint/2010/main" val="1989994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4EA9-4FA1-C609-1EF0-68F07D20B100}"/>
              </a:ext>
            </a:extLst>
          </p:cNvPr>
          <p:cNvSpPr>
            <a:spLocks noGrp="1"/>
          </p:cNvSpPr>
          <p:nvPr>
            <p:ph type="title"/>
          </p:nvPr>
        </p:nvSpPr>
        <p:spPr>
          <a:xfrm>
            <a:off x="182880" y="470256"/>
            <a:ext cx="8083296" cy="755700"/>
          </a:xfrm>
        </p:spPr>
        <p:txBody>
          <a:bodyPr/>
          <a:lstStyle/>
          <a:p>
            <a:r>
              <a:rPr lang="en-US" b="1" dirty="0"/>
              <a:t>Decision Tree </a:t>
            </a:r>
            <a:endParaRPr lang="en-IN" b="1" dirty="0"/>
          </a:p>
        </p:txBody>
      </p:sp>
      <p:sp>
        <p:nvSpPr>
          <p:cNvPr id="3" name="Text Placeholder 2">
            <a:extLst>
              <a:ext uri="{FF2B5EF4-FFF2-40B4-BE49-F238E27FC236}">
                <a16:creationId xmlns:a16="http://schemas.microsoft.com/office/drawing/2014/main" id="{DC1818AE-3C14-31DB-C30B-591D4D9E1199}"/>
              </a:ext>
            </a:extLst>
          </p:cNvPr>
          <p:cNvSpPr>
            <a:spLocks noGrp="1"/>
          </p:cNvSpPr>
          <p:nvPr>
            <p:ph type="body" idx="1"/>
          </p:nvPr>
        </p:nvSpPr>
        <p:spPr>
          <a:xfrm>
            <a:off x="311700" y="1389600"/>
            <a:ext cx="8247084" cy="3179400"/>
          </a:xfrm>
        </p:spPr>
        <p:txBody>
          <a:bodyPr/>
          <a:lstStyle/>
          <a:p>
            <a:pPr>
              <a:buClrTx/>
            </a:pPr>
            <a:r>
              <a:rPr lang="en-US" sz="1800" dirty="0">
                <a:solidFill>
                  <a:srgbClr val="000000"/>
                </a:solidFill>
                <a:latin typeface="+mj-lt"/>
              </a:rPr>
              <a:t>Decision Tree shows a good improvement in prediction accuracy.</a:t>
            </a:r>
            <a:endParaRPr lang="en-US" sz="1800" b="0" i="0" dirty="0">
              <a:solidFill>
                <a:srgbClr val="212121"/>
              </a:solidFill>
              <a:effectLst/>
              <a:latin typeface="+mj-lt"/>
            </a:endParaRPr>
          </a:p>
          <a:p>
            <a:pPr>
              <a:buClrTx/>
            </a:pPr>
            <a:endParaRPr lang="en-US" sz="1800" dirty="0">
              <a:solidFill>
                <a:srgbClr val="212121"/>
              </a:solidFill>
              <a:latin typeface="+mj-lt"/>
            </a:endParaRPr>
          </a:p>
          <a:p>
            <a:pPr>
              <a:buClrTx/>
            </a:pPr>
            <a:endParaRPr lang="en-US" sz="1800" b="0" i="0" dirty="0">
              <a:solidFill>
                <a:srgbClr val="212121"/>
              </a:solidFill>
              <a:effectLst/>
              <a:latin typeface="+mj-lt"/>
            </a:endParaRPr>
          </a:p>
          <a:p>
            <a:pPr>
              <a:buClrTx/>
            </a:pPr>
            <a:r>
              <a:rPr lang="en-US" sz="1800" dirty="0">
                <a:solidFill>
                  <a:srgbClr val="000000"/>
                </a:solidFill>
              </a:rPr>
              <a:t>After applying, accuracy was increased from 89 to 92.22, and RMSE was decreased from 1225 to 1072. </a:t>
            </a:r>
          </a:p>
          <a:p>
            <a:endParaRPr lang="en-US" sz="1800" dirty="0">
              <a:solidFill>
                <a:srgbClr val="212121"/>
              </a:solidFill>
              <a:latin typeface="+mj-lt"/>
            </a:endParaRPr>
          </a:p>
          <a:p>
            <a:pPr marL="152400" indent="0">
              <a:buNone/>
            </a:pPr>
            <a:r>
              <a:rPr lang="en-US" sz="1800" dirty="0">
                <a:solidFill>
                  <a:srgbClr val="212121"/>
                </a:solidFill>
                <a:latin typeface="+mj-lt"/>
              </a:rPr>
              <a:t>Final Parameters :</a:t>
            </a:r>
          </a:p>
          <a:p>
            <a:r>
              <a:rPr lang="en-US" sz="1800" b="0" i="0" dirty="0">
                <a:solidFill>
                  <a:srgbClr val="212121"/>
                </a:solidFill>
                <a:effectLst/>
                <a:latin typeface="+mj-lt"/>
              </a:rPr>
              <a:t>Testing RMSE: 1072.613743887029 </a:t>
            </a:r>
          </a:p>
          <a:p>
            <a:r>
              <a:rPr lang="en-US" sz="1800" b="0" i="0" dirty="0">
                <a:solidFill>
                  <a:srgbClr val="212121"/>
                </a:solidFill>
                <a:effectLst/>
                <a:latin typeface="+mj-lt"/>
              </a:rPr>
              <a:t>R2 score: 0.922141113472154</a:t>
            </a:r>
            <a:endParaRPr lang="en-IN" sz="1800" dirty="0">
              <a:latin typeface="+mj-lt"/>
            </a:endParaRPr>
          </a:p>
        </p:txBody>
      </p:sp>
    </p:spTree>
    <p:extLst>
      <p:ext uri="{BB962C8B-B14F-4D97-AF65-F5344CB8AC3E}">
        <p14:creationId xmlns:p14="http://schemas.microsoft.com/office/powerpoint/2010/main" val="3648783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46A91-0A49-0EA8-3511-9EDD81FE0FC5}"/>
              </a:ext>
            </a:extLst>
          </p:cNvPr>
          <p:cNvSpPr>
            <a:spLocks noGrp="1"/>
          </p:cNvSpPr>
          <p:nvPr>
            <p:ph type="title"/>
          </p:nvPr>
        </p:nvSpPr>
        <p:spPr>
          <a:xfrm>
            <a:off x="311700" y="555600"/>
            <a:ext cx="8503116" cy="755700"/>
          </a:xfrm>
        </p:spPr>
        <p:txBody>
          <a:bodyPr/>
          <a:lstStyle/>
          <a:p>
            <a:r>
              <a:rPr lang="en-US" b="1" dirty="0"/>
              <a:t>RANDOM FOREST</a:t>
            </a:r>
            <a:endParaRPr lang="en-IN" b="1" dirty="0"/>
          </a:p>
        </p:txBody>
      </p:sp>
      <p:sp>
        <p:nvSpPr>
          <p:cNvPr id="3" name="Text Placeholder 2">
            <a:extLst>
              <a:ext uri="{FF2B5EF4-FFF2-40B4-BE49-F238E27FC236}">
                <a16:creationId xmlns:a16="http://schemas.microsoft.com/office/drawing/2014/main" id="{10434A67-93AE-7D7A-81EA-3629BC24928B}"/>
              </a:ext>
            </a:extLst>
          </p:cNvPr>
          <p:cNvSpPr>
            <a:spLocks noGrp="1"/>
          </p:cNvSpPr>
          <p:nvPr>
            <p:ph type="body" idx="1"/>
          </p:nvPr>
        </p:nvSpPr>
        <p:spPr>
          <a:xfrm>
            <a:off x="311700" y="1389600"/>
            <a:ext cx="8588460" cy="3179400"/>
          </a:xfrm>
        </p:spPr>
        <p:txBody>
          <a:bodyPr/>
          <a:lstStyle/>
          <a:p>
            <a:pPr marL="152400" indent="0">
              <a:buNone/>
            </a:pPr>
            <a:r>
              <a:rPr lang="en-US" sz="1800" dirty="0">
                <a:solidFill>
                  <a:schemeClr val="accent2"/>
                </a:solidFill>
                <a:latin typeface="+mj-lt"/>
              </a:rPr>
              <a:t>Random Forest implementation got us an accuracy around 91 which is less compared to decision tree in which it shows around 92 and also other metrics are displayed below for comparison</a:t>
            </a:r>
            <a:r>
              <a:rPr lang="en-IN" sz="1800" dirty="0">
                <a:solidFill>
                  <a:schemeClr val="accent2"/>
                </a:solidFill>
                <a:latin typeface="+mj-lt"/>
              </a:rPr>
              <a:t>.</a:t>
            </a:r>
          </a:p>
          <a:p>
            <a:pPr marL="152400" indent="0">
              <a:buNone/>
            </a:pPr>
            <a:endParaRPr lang="en-IN" sz="1800" dirty="0">
              <a:solidFill>
                <a:schemeClr val="accent2"/>
              </a:solidFill>
              <a:latin typeface="+mj-lt"/>
            </a:endParaRPr>
          </a:p>
          <a:p>
            <a:pPr marL="152400" indent="0">
              <a:buNone/>
            </a:pPr>
            <a:r>
              <a:rPr lang="en-IN" sz="1800" dirty="0">
                <a:solidFill>
                  <a:schemeClr val="accent2"/>
                </a:solidFill>
                <a:latin typeface="+mj-lt"/>
              </a:rPr>
              <a:t>Random Forest Metrics :                                       Decision Tree Metrics :</a:t>
            </a:r>
          </a:p>
          <a:p>
            <a:pPr marL="152400" indent="0">
              <a:buNone/>
            </a:pPr>
            <a:endParaRPr lang="en-IN" sz="1800" dirty="0">
              <a:solidFill>
                <a:schemeClr val="accent2"/>
              </a:solidFill>
              <a:latin typeface="+mj-lt"/>
            </a:endParaRPr>
          </a:p>
        </p:txBody>
      </p:sp>
      <p:sp>
        <p:nvSpPr>
          <p:cNvPr id="4" name="Rectangle 3">
            <a:extLst>
              <a:ext uri="{FF2B5EF4-FFF2-40B4-BE49-F238E27FC236}">
                <a16:creationId xmlns:a16="http://schemas.microsoft.com/office/drawing/2014/main" id="{3BDA2232-1824-64AD-AAD6-F014D068A1F1}"/>
              </a:ext>
            </a:extLst>
          </p:cNvPr>
          <p:cNvSpPr/>
          <p:nvPr/>
        </p:nvSpPr>
        <p:spPr>
          <a:xfrm>
            <a:off x="4501662" y="3185327"/>
            <a:ext cx="3818373" cy="1155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2400" indent="0">
              <a:buNone/>
            </a:pPr>
            <a:r>
              <a:rPr lang="en-US" sz="1400" b="0" i="0" dirty="0">
                <a:solidFill>
                  <a:srgbClr val="212121"/>
                </a:solidFill>
                <a:effectLst/>
                <a:latin typeface="+mj-lt"/>
              </a:rPr>
              <a:t>Testing RMSE:  1072.613743887029 </a:t>
            </a:r>
          </a:p>
          <a:p>
            <a:r>
              <a:rPr lang="en-US" sz="1400" b="0" i="0" dirty="0">
                <a:solidFill>
                  <a:srgbClr val="212121"/>
                </a:solidFill>
                <a:effectLst/>
                <a:latin typeface="+mj-lt"/>
              </a:rPr>
              <a:t>     R2 score: 0.922141113472154</a:t>
            </a:r>
            <a:endParaRPr lang="en-IN" dirty="0"/>
          </a:p>
        </p:txBody>
      </p:sp>
      <p:sp>
        <p:nvSpPr>
          <p:cNvPr id="5" name="Rectangle 4">
            <a:extLst>
              <a:ext uri="{FF2B5EF4-FFF2-40B4-BE49-F238E27FC236}">
                <a16:creationId xmlns:a16="http://schemas.microsoft.com/office/drawing/2014/main" id="{59A65C7D-B32C-3C39-158F-EDC9FF759D88}"/>
              </a:ext>
            </a:extLst>
          </p:cNvPr>
          <p:cNvSpPr/>
          <p:nvPr/>
        </p:nvSpPr>
        <p:spPr>
          <a:xfrm>
            <a:off x="552659" y="3185327"/>
            <a:ext cx="3305908" cy="1155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2400" indent="0">
              <a:buNone/>
            </a:pPr>
            <a:r>
              <a:rPr lang="pt-BR" sz="1400" b="0" i="0">
                <a:solidFill>
                  <a:srgbClr val="212121"/>
                </a:solidFill>
                <a:effectLst/>
                <a:latin typeface="+mj-lt"/>
              </a:rPr>
              <a:t>RMSE: 1151.2184971819192                               </a:t>
            </a:r>
          </a:p>
          <a:p>
            <a:pPr marL="152400" indent="0">
              <a:buNone/>
            </a:pPr>
            <a:r>
              <a:rPr lang="pt-BR" sz="1400" b="0" i="0">
                <a:solidFill>
                  <a:srgbClr val="212121"/>
                </a:solidFill>
                <a:effectLst/>
                <a:latin typeface="+mj-lt"/>
              </a:rPr>
              <a:t>R2 score: 0.9103114523209124</a:t>
            </a:r>
            <a:endParaRPr lang="en-US" sz="1400" dirty="0">
              <a:solidFill>
                <a:schemeClr val="accent2"/>
              </a:solidFill>
              <a:latin typeface="+mj-lt"/>
            </a:endParaRPr>
          </a:p>
        </p:txBody>
      </p:sp>
    </p:spTree>
    <p:extLst>
      <p:ext uri="{BB962C8B-B14F-4D97-AF65-F5344CB8AC3E}">
        <p14:creationId xmlns:p14="http://schemas.microsoft.com/office/powerpoint/2010/main" val="60190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4785C-77AF-A337-42DE-6798E4E695C4}"/>
              </a:ext>
            </a:extLst>
          </p:cNvPr>
          <p:cNvSpPr>
            <a:spLocks noGrp="1"/>
          </p:cNvSpPr>
          <p:nvPr>
            <p:ph type="title"/>
          </p:nvPr>
        </p:nvSpPr>
        <p:spPr>
          <a:xfrm>
            <a:off x="311700" y="555600"/>
            <a:ext cx="7696836" cy="755700"/>
          </a:xfrm>
        </p:spPr>
        <p:txBody>
          <a:bodyPr/>
          <a:lstStyle/>
          <a:p>
            <a:r>
              <a:rPr lang="en-US" dirty="0"/>
              <a:t>Hyper </a:t>
            </a:r>
            <a:r>
              <a:rPr lang="en-US" dirty="0" err="1"/>
              <a:t>Paramater</a:t>
            </a:r>
            <a:r>
              <a:rPr lang="en-US" dirty="0"/>
              <a:t> Tuning</a:t>
            </a:r>
            <a:endParaRPr lang="en-IN" dirty="0"/>
          </a:p>
        </p:txBody>
      </p:sp>
      <p:sp>
        <p:nvSpPr>
          <p:cNvPr id="3" name="Text Placeholder 2">
            <a:extLst>
              <a:ext uri="{FF2B5EF4-FFF2-40B4-BE49-F238E27FC236}">
                <a16:creationId xmlns:a16="http://schemas.microsoft.com/office/drawing/2014/main" id="{938A14AF-1F65-29CD-3CEC-5CFD93B9FE80}"/>
              </a:ext>
            </a:extLst>
          </p:cNvPr>
          <p:cNvSpPr>
            <a:spLocks noGrp="1"/>
          </p:cNvSpPr>
          <p:nvPr>
            <p:ph type="body" idx="1"/>
          </p:nvPr>
        </p:nvSpPr>
        <p:spPr>
          <a:xfrm>
            <a:off x="311700" y="1389600"/>
            <a:ext cx="8249496" cy="3179400"/>
          </a:xfrm>
        </p:spPr>
        <p:txBody>
          <a:bodyPr/>
          <a:lstStyle/>
          <a:p>
            <a:pPr algn="l"/>
            <a:r>
              <a:rPr lang="en-US" sz="1800" b="0" i="0" dirty="0">
                <a:solidFill>
                  <a:srgbClr val="212121"/>
                </a:solidFill>
                <a:effectLst/>
                <a:latin typeface="+mj-lt"/>
              </a:rPr>
              <a:t>After applying all the Machine learning models we got high accuracy for the Decision tree hence we tend to perform hyper parameter tuning only for this model.</a:t>
            </a:r>
          </a:p>
          <a:p>
            <a:pPr algn="l"/>
            <a:endParaRPr lang="en-US" sz="1800" dirty="0">
              <a:solidFill>
                <a:srgbClr val="212121"/>
              </a:solidFill>
              <a:latin typeface="+mj-lt"/>
            </a:endParaRPr>
          </a:p>
          <a:p>
            <a:pPr algn="l"/>
            <a:r>
              <a:rPr lang="en-US" sz="1800" b="0" i="0" dirty="0">
                <a:solidFill>
                  <a:srgbClr val="212121"/>
                </a:solidFill>
                <a:effectLst/>
                <a:latin typeface="+mj-lt"/>
              </a:rPr>
              <a:t>We applied the decision tree again after hyperparameter tuning where we found the optimal value for parameter </a:t>
            </a:r>
            <a:r>
              <a:rPr lang="en-US" sz="1800" b="0" i="0" dirty="0" err="1">
                <a:solidFill>
                  <a:srgbClr val="212121"/>
                </a:solidFill>
                <a:effectLst/>
                <a:latin typeface="+mj-lt"/>
              </a:rPr>
              <a:t>min_samples_leaf</a:t>
            </a:r>
            <a:r>
              <a:rPr lang="en-US" sz="1800" b="0" i="0" dirty="0">
                <a:solidFill>
                  <a:srgbClr val="212121"/>
                </a:solidFill>
                <a:effectLst/>
                <a:latin typeface="+mj-lt"/>
              </a:rPr>
              <a:t> as 30.</a:t>
            </a:r>
          </a:p>
          <a:p>
            <a:pPr algn="l"/>
            <a:r>
              <a:rPr lang="en-US" sz="1800" b="0" i="0" dirty="0">
                <a:solidFill>
                  <a:srgbClr val="212121"/>
                </a:solidFill>
                <a:effectLst/>
                <a:latin typeface="+mj-lt"/>
              </a:rPr>
              <a:t>After putting that value in the decision tree model its accuracy is increased from 92.22 to 92.46, and the </a:t>
            </a:r>
            <a:r>
              <a:rPr lang="en-US" sz="1800" b="0" i="0" dirty="0" err="1">
                <a:solidFill>
                  <a:srgbClr val="212121"/>
                </a:solidFill>
                <a:effectLst/>
                <a:latin typeface="+mj-lt"/>
              </a:rPr>
              <a:t>rmse</a:t>
            </a:r>
            <a:r>
              <a:rPr lang="en-US" sz="1800" b="0" i="0" dirty="0">
                <a:solidFill>
                  <a:srgbClr val="212121"/>
                </a:solidFill>
                <a:effectLst/>
                <a:latin typeface="+mj-lt"/>
              </a:rPr>
              <a:t> value is decreased to 1055 from 1072.</a:t>
            </a:r>
          </a:p>
          <a:p>
            <a:endParaRPr lang="en-IN" dirty="0"/>
          </a:p>
        </p:txBody>
      </p:sp>
    </p:spTree>
    <p:extLst>
      <p:ext uri="{BB962C8B-B14F-4D97-AF65-F5344CB8AC3E}">
        <p14:creationId xmlns:p14="http://schemas.microsoft.com/office/powerpoint/2010/main" val="1400362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B237A-A875-88D5-4217-9076CA399572}"/>
              </a:ext>
            </a:extLst>
          </p:cNvPr>
          <p:cNvSpPr>
            <a:spLocks noGrp="1"/>
          </p:cNvSpPr>
          <p:nvPr>
            <p:ph type="title"/>
          </p:nvPr>
        </p:nvSpPr>
        <p:spPr>
          <a:xfrm>
            <a:off x="311700" y="555600"/>
            <a:ext cx="7817416" cy="755700"/>
          </a:xfrm>
        </p:spPr>
        <p:txBody>
          <a:bodyPr/>
          <a:lstStyle/>
          <a:p>
            <a:r>
              <a:rPr lang="en-US" dirty="0"/>
              <a:t>Final Evaluation</a:t>
            </a:r>
            <a:endParaRPr lang="en-IN" dirty="0"/>
          </a:p>
        </p:txBody>
      </p:sp>
      <p:sp>
        <p:nvSpPr>
          <p:cNvPr id="3" name="Text Placeholder 2">
            <a:extLst>
              <a:ext uri="{FF2B5EF4-FFF2-40B4-BE49-F238E27FC236}">
                <a16:creationId xmlns:a16="http://schemas.microsoft.com/office/drawing/2014/main" id="{8C9DAD0C-C583-5EEC-4E7F-B98DBD5488D7}"/>
              </a:ext>
            </a:extLst>
          </p:cNvPr>
          <p:cNvSpPr>
            <a:spLocks noGrp="1"/>
          </p:cNvSpPr>
          <p:nvPr>
            <p:ph type="body" idx="1"/>
          </p:nvPr>
        </p:nvSpPr>
        <p:spPr>
          <a:xfrm>
            <a:off x="311700" y="1389600"/>
            <a:ext cx="7817416" cy="3179400"/>
          </a:xfrm>
        </p:spPr>
        <p:txBody>
          <a:bodyPr/>
          <a:lstStyle/>
          <a:p>
            <a:pPr marL="152400" indent="0">
              <a:buNone/>
            </a:pPr>
            <a:r>
              <a:rPr lang="en-US" sz="1800" dirty="0">
                <a:solidFill>
                  <a:schemeClr val="accent2"/>
                </a:solidFill>
              </a:rPr>
              <a:t>As we have arrived at a conclusion that the decision tree model is performing well with our dataset in terms of prediction, In order to show the comparison between various models and their metrics we tend to form a data frame in which we rope in all the metrics found and displayed them.</a:t>
            </a:r>
          </a:p>
          <a:p>
            <a:pPr marL="152400" indent="0">
              <a:buNone/>
            </a:pPr>
            <a:endParaRPr lang="en-US" dirty="0">
              <a:solidFill>
                <a:schemeClr val="accent2"/>
              </a:solidFill>
            </a:endParaRPr>
          </a:p>
          <a:p>
            <a:pPr marL="152400" indent="0">
              <a:buNone/>
            </a:pPr>
            <a:endParaRPr lang="en-US" dirty="0">
              <a:solidFill>
                <a:schemeClr val="accent2"/>
              </a:solidFill>
            </a:endParaRPr>
          </a:p>
          <a:p>
            <a:pPr marL="152400" indent="0">
              <a:buNone/>
            </a:pPr>
            <a:endParaRPr lang="en-IN" dirty="0">
              <a:solidFill>
                <a:schemeClr val="accent2"/>
              </a:solidFill>
            </a:endParaRPr>
          </a:p>
        </p:txBody>
      </p:sp>
      <p:pic>
        <p:nvPicPr>
          <p:cNvPr id="5" name="Picture 4">
            <a:extLst>
              <a:ext uri="{FF2B5EF4-FFF2-40B4-BE49-F238E27FC236}">
                <a16:creationId xmlns:a16="http://schemas.microsoft.com/office/drawing/2014/main" id="{2CF58D1C-A4A3-3610-446D-B75B537FA4FB}"/>
              </a:ext>
            </a:extLst>
          </p:cNvPr>
          <p:cNvPicPr>
            <a:picLocks noChangeAspect="1"/>
          </p:cNvPicPr>
          <p:nvPr/>
        </p:nvPicPr>
        <p:blipFill>
          <a:blip r:embed="rId2"/>
          <a:stretch>
            <a:fillRect/>
          </a:stretch>
        </p:blipFill>
        <p:spPr>
          <a:xfrm>
            <a:off x="1542945" y="2979300"/>
            <a:ext cx="4591050" cy="1866900"/>
          </a:xfrm>
          <a:prstGeom prst="rect">
            <a:avLst/>
          </a:prstGeom>
        </p:spPr>
      </p:pic>
    </p:spTree>
    <p:extLst>
      <p:ext uri="{BB962C8B-B14F-4D97-AF65-F5344CB8AC3E}">
        <p14:creationId xmlns:p14="http://schemas.microsoft.com/office/powerpoint/2010/main" val="2775840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CB948EB-A33B-632E-C65D-5036623E7537}"/>
              </a:ext>
            </a:extLst>
          </p:cNvPr>
          <p:cNvSpPr>
            <a:spLocks noGrp="1"/>
          </p:cNvSpPr>
          <p:nvPr>
            <p:ph type="body" idx="1"/>
          </p:nvPr>
        </p:nvSpPr>
        <p:spPr>
          <a:xfrm>
            <a:off x="470806" y="982050"/>
            <a:ext cx="4452886" cy="3539708"/>
          </a:xfrm>
        </p:spPr>
        <p:txBody>
          <a:bodyPr/>
          <a:lstStyle/>
          <a:p>
            <a:pPr marL="152400" indent="0">
              <a:buNone/>
            </a:pPr>
            <a:r>
              <a:rPr lang="en-US" sz="1800" dirty="0">
                <a:solidFill>
                  <a:schemeClr val="accent2"/>
                </a:solidFill>
              </a:rPr>
              <a:t>The </a:t>
            </a:r>
            <a:r>
              <a:rPr lang="en-US" sz="1800" dirty="0" err="1">
                <a:solidFill>
                  <a:schemeClr val="accent2"/>
                </a:solidFill>
              </a:rPr>
              <a:t>dataframe</a:t>
            </a:r>
            <a:r>
              <a:rPr lang="en-US" sz="1800" dirty="0">
                <a:solidFill>
                  <a:schemeClr val="accent2"/>
                </a:solidFill>
              </a:rPr>
              <a:t> shows the comparison of the actual value and the predicted value after applying our models.</a:t>
            </a:r>
            <a:endParaRPr lang="en-IN" sz="1800" dirty="0">
              <a:solidFill>
                <a:schemeClr val="accent2"/>
              </a:solidFill>
            </a:endParaRPr>
          </a:p>
        </p:txBody>
      </p:sp>
      <p:pic>
        <p:nvPicPr>
          <p:cNvPr id="5" name="Picture 4">
            <a:extLst>
              <a:ext uri="{FF2B5EF4-FFF2-40B4-BE49-F238E27FC236}">
                <a16:creationId xmlns:a16="http://schemas.microsoft.com/office/drawing/2014/main" id="{4FBBF642-E8D6-FBA5-48C5-DA55AC2CD81F}"/>
              </a:ext>
            </a:extLst>
          </p:cNvPr>
          <p:cNvPicPr>
            <a:picLocks noChangeAspect="1"/>
          </p:cNvPicPr>
          <p:nvPr/>
        </p:nvPicPr>
        <p:blipFill>
          <a:blip r:embed="rId2"/>
          <a:stretch>
            <a:fillRect/>
          </a:stretch>
        </p:blipFill>
        <p:spPr>
          <a:xfrm>
            <a:off x="5213631" y="733425"/>
            <a:ext cx="3238500" cy="3676650"/>
          </a:xfrm>
          <a:prstGeom prst="rect">
            <a:avLst/>
          </a:prstGeom>
        </p:spPr>
      </p:pic>
    </p:spTree>
    <p:extLst>
      <p:ext uri="{BB962C8B-B14F-4D97-AF65-F5344CB8AC3E}">
        <p14:creationId xmlns:p14="http://schemas.microsoft.com/office/powerpoint/2010/main" val="230588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C81DF-2E06-D278-628C-2038573133A9}"/>
              </a:ext>
            </a:extLst>
          </p:cNvPr>
          <p:cNvSpPr>
            <a:spLocks noGrp="1"/>
          </p:cNvSpPr>
          <p:nvPr>
            <p:ph type="title"/>
          </p:nvPr>
        </p:nvSpPr>
        <p:spPr>
          <a:xfrm>
            <a:off x="311699" y="555600"/>
            <a:ext cx="8189205" cy="755700"/>
          </a:xfrm>
        </p:spPr>
        <p:txBody>
          <a:bodyPr/>
          <a:lstStyle/>
          <a:p>
            <a:r>
              <a:rPr lang="en-US" dirty="0"/>
              <a:t>Feature Importance</a:t>
            </a:r>
            <a:endParaRPr lang="en-IN" dirty="0"/>
          </a:p>
        </p:txBody>
      </p:sp>
      <p:pic>
        <p:nvPicPr>
          <p:cNvPr id="1026" name="Picture 2">
            <a:extLst>
              <a:ext uri="{FF2B5EF4-FFF2-40B4-BE49-F238E27FC236}">
                <a16:creationId xmlns:a16="http://schemas.microsoft.com/office/drawing/2014/main" id="{EAF18885-50B6-152E-7041-7921C652B6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6301" y="933450"/>
            <a:ext cx="4168968" cy="40117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FDBB9AC-8EE3-2E11-9C92-11C8EA0469F4}"/>
              </a:ext>
            </a:extLst>
          </p:cNvPr>
          <p:cNvSpPr txBox="1"/>
          <p:nvPr/>
        </p:nvSpPr>
        <p:spPr>
          <a:xfrm>
            <a:off x="311699" y="1487156"/>
            <a:ext cx="4019141" cy="138499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solidFill>
              </a:rPr>
              <a:t>After applying the Decision Tree model the customers is the feature that has a high impact on predicting the sales compared to other features in the dataset </a:t>
            </a:r>
          </a:p>
          <a:p>
            <a:pPr marL="285750" indent="-285750">
              <a:buFont typeface="Arial" panose="020B0604020202020204" pitchFamily="34" charset="0"/>
              <a:buChar char="•"/>
            </a:pPr>
            <a:endParaRPr lang="en-US" dirty="0">
              <a:solidFill>
                <a:schemeClr val="accent2"/>
              </a:solidFill>
            </a:endParaRPr>
          </a:p>
          <a:p>
            <a:pPr marL="285750" indent="-285750">
              <a:buFont typeface="Arial" panose="020B0604020202020204" pitchFamily="34" charset="0"/>
              <a:buChar char="•"/>
            </a:pPr>
            <a:r>
              <a:rPr lang="en-US" dirty="0">
                <a:solidFill>
                  <a:schemeClr val="accent2"/>
                </a:solidFill>
              </a:rPr>
              <a:t>The graph is shown for reference.</a:t>
            </a:r>
            <a:endParaRPr lang="en-IN" dirty="0">
              <a:solidFill>
                <a:schemeClr val="accent2"/>
              </a:solidFill>
            </a:endParaRPr>
          </a:p>
        </p:txBody>
      </p:sp>
    </p:spTree>
    <p:extLst>
      <p:ext uri="{BB962C8B-B14F-4D97-AF65-F5344CB8AC3E}">
        <p14:creationId xmlns:p14="http://schemas.microsoft.com/office/powerpoint/2010/main" val="922315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D16EE-F7B6-7C6E-93B1-7B8B4437A47E}"/>
              </a:ext>
            </a:extLst>
          </p:cNvPr>
          <p:cNvSpPr>
            <a:spLocks noGrp="1"/>
          </p:cNvSpPr>
          <p:nvPr>
            <p:ph type="title"/>
          </p:nvPr>
        </p:nvSpPr>
        <p:spPr/>
        <p:txBody>
          <a:bodyPr/>
          <a:lstStyle/>
          <a:p>
            <a:r>
              <a:rPr lang="en-US" b="1" dirty="0"/>
              <a:t>CONCLUSION</a:t>
            </a:r>
            <a:endParaRPr lang="en-IN" b="1" dirty="0"/>
          </a:p>
        </p:txBody>
      </p:sp>
      <p:sp>
        <p:nvSpPr>
          <p:cNvPr id="3" name="Text Placeholder 2">
            <a:extLst>
              <a:ext uri="{FF2B5EF4-FFF2-40B4-BE49-F238E27FC236}">
                <a16:creationId xmlns:a16="http://schemas.microsoft.com/office/drawing/2014/main" id="{1B4F4D8F-3E7C-9E93-5C54-884772D8A744}"/>
              </a:ext>
            </a:extLst>
          </p:cNvPr>
          <p:cNvSpPr>
            <a:spLocks noGrp="1"/>
          </p:cNvSpPr>
          <p:nvPr>
            <p:ph type="body" idx="1"/>
          </p:nvPr>
        </p:nvSpPr>
        <p:spPr>
          <a:xfrm>
            <a:off x="311700" y="1389600"/>
            <a:ext cx="8588460" cy="3179400"/>
          </a:xfrm>
        </p:spPr>
        <p:txBody>
          <a:bodyPr/>
          <a:lstStyle/>
          <a:p>
            <a:pPr algn="l"/>
            <a:endParaRPr lang="en-US" sz="1800" b="0" i="0" dirty="0">
              <a:solidFill>
                <a:srgbClr val="212121"/>
              </a:solidFill>
              <a:effectLst/>
              <a:latin typeface="+mj-lt"/>
            </a:endParaRPr>
          </a:p>
          <a:p>
            <a:pPr algn="l"/>
            <a:r>
              <a:rPr lang="en-US" sz="1800" b="0" i="0" dirty="0">
                <a:solidFill>
                  <a:srgbClr val="212121"/>
                </a:solidFill>
                <a:effectLst/>
                <a:latin typeface="+mj-lt"/>
              </a:rPr>
              <a:t>The main objective of sales forecasting is to paint an accurate picture of expected sales. Sales teams aim to either hit their expected target or exceed it.</a:t>
            </a:r>
          </a:p>
          <a:p>
            <a:pPr algn="l"/>
            <a:r>
              <a:rPr lang="en-US" sz="1800" b="0" i="0" dirty="0">
                <a:solidFill>
                  <a:srgbClr val="212121"/>
                </a:solidFill>
                <a:effectLst/>
                <a:latin typeface="+mj-lt"/>
              </a:rPr>
              <a:t>When the sales forecast is accurate, operations go smoothly and future planning for the company's growth is done efficiently.</a:t>
            </a:r>
          </a:p>
          <a:p>
            <a:pPr algn="l"/>
            <a:r>
              <a:rPr lang="en-US" sz="1800" b="0" i="0" dirty="0">
                <a:solidFill>
                  <a:srgbClr val="212121"/>
                </a:solidFill>
                <a:effectLst/>
                <a:latin typeface="+mj-lt"/>
              </a:rPr>
              <a:t>Upon having this analysis, it can be established that given the dataset, the model developed is able to explain 92.4649% of the variations and is able to predict the sales values in a good range.</a:t>
            </a:r>
          </a:p>
          <a:p>
            <a:endParaRPr lang="en-IN" sz="1800" dirty="0">
              <a:latin typeface="+mj-lt"/>
            </a:endParaRPr>
          </a:p>
        </p:txBody>
      </p:sp>
    </p:spTree>
    <p:extLst>
      <p:ext uri="{BB962C8B-B14F-4D97-AF65-F5344CB8AC3E}">
        <p14:creationId xmlns:p14="http://schemas.microsoft.com/office/powerpoint/2010/main" val="2112291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B72FC-0ABD-6317-EF54-E5992F5F8FE7}"/>
              </a:ext>
            </a:extLst>
          </p:cNvPr>
          <p:cNvSpPr>
            <a:spLocks noGrp="1"/>
          </p:cNvSpPr>
          <p:nvPr>
            <p:ph type="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4BB5C80C-CD6F-28A2-FC06-4D8C14D5BA04}"/>
              </a:ext>
            </a:extLst>
          </p:cNvPr>
          <p:cNvSpPr>
            <a:spLocks noGrp="1"/>
          </p:cNvSpPr>
          <p:nvPr>
            <p:ph type="body" idx="1"/>
          </p:nvPr>
        </p:nvSpPr>
        <p:spPr/>
        <p:txBody>
          <a:bodyPr/>
          <a:lstStyle/>
          <a:p>
            <a:pPr algn="l">
              <a:buClrTx/>
              <a:buFont typeface="Wingdings" panose="05000000000000000000" pitchFamily="2" charset="2"/>
              <a:buChar char="Ø"/>
            </a:pPr>
            <a:r>
              <a:rPr lang="en-US" b="0" i="0" dirty="0" err="1">
                <a:solidFill>
                  <a:schemeClr val="accent2"/>
                </a:solidFill>
                <a:effectLst/>
                <a:latin typeface="Roboto" panose="02000000000000000000" pitchFamily="2" charset="0"/>
              </a:rPr>
              <a:t>Rossmann</a:t>
            </a:r>
            <a:r>
              <a:rPr lang="en-US" b="0" i="0" dirty="0">
                <a:solidFill>
                  <a:schemeClr val="accent2"/>
                </a:solidFill>
                <a:effectLst/>
                <a:latin typeface="Roboto" panose="02000000000000000000" pitchFamily="2" charset="0"/>
              </a:rPr>
              <a:t> operates over 3,000 drug stores in 7 European countries.</a:t>
            </a:r>
          </a:p>
          <a:p>
            <a:pPr algn="l">
              <a:buClrTx/>
              <a:buFont typeface="Wingdings" panose="05000000000000000000" pitchFamily="2" charset="2"/>
              <a:buChar char="Ø"/>
            </a:pPr>
            <a:endParaRPr lang="en-US" dirty="0">
              <a:solidFill>
                <a:schemeClr val="accent2"/>
              </a:solidFill>
              <a:latin typeface="Roboto" panose="02000000000000000000" pitchFamily="2" charset="0"/>
            </a:endParaRPr>
          </a:p>
          <a:p>
            <a:pPr algn="l">
              <a:buClrTx/>
              <a:buFont typeface="Wingdings" panose="05000000000000000000" pitchFamily="2" charset="2"/>
              <a:buChar char="Ø"/>
            </a:pPr>
            <a:r>
              <a:rPr lang="en-US" b="0" i="0" dirty="0">
                <a:solidFill>
                  <a:schemeClr val="accent2"/>
                </a:solidFill>
                <a:effectLst/>
                <a:latin typeface="Roboto" panose="02000000000000000000" pitchFamily="2" charset="0"/>
              </a:rPr>
              <a:t> </a:t>
            </a:r>
            <a:r>
              <a:rPr lang="en-US" b="0" i="0" dirty="0" err="1">
                <a:solidFill>
                  <a:schemeClr val="accent2"/>
                </a:solidFill>
                <a:effectLst/>
                <a:latin typeface="Roboto" panose="02000000000000000000" pitchFamily="2" charset="0"/>
              </a:rPr>
              <a:t>Rossmann</a:t>
            </a:r>
            <a:r>
              <a:rPr lang="en-US" b="0" i="0" dirty="0">
                <a:solidFill>
                  <a:schemeClr val="accent2"/>
                </a:solidFill>
                <a:effectLst/>
                <a:latin typeface="Roboto" panose="02000000000000000000" pitchFamily="2" charset="0"/>
              </a:rPr>
              <a:t> store managers are currently tasked with predicting their daily sales up to six weeks in advance. </a:t>
            </a:r>
          </a:p>
          <a:p>
            <a:pPr algn="l">
              <a:buClrTx/>
              <a:buFont typeface="Wingdings" panose="05000000000000000000" pitchFamily="2" charset="2"/>
              <a:buChar char="Ø"/>
            </a:pPr>
            <a:endParaRPr lang="en-US" b="0" i="0" dirty="0">
              <a:solidFill>
                <a:schemeClr val="accent2"/>
              </a:solidFill>
              <a:effectLst/>
              <a:latin typeface="Roboto" panose="02000000000000000000" pitchFamily="2" charset="0"/>
            </a:endParaRPr>
          </a:p>
          <a:p>
            <a:pPr algn="l">
              <a:buClrTx/>
              <a:buFont typeface="Wingdings" panose="05000000000000000000" pitchFamily="2" charset="2"/>
              <a:buChar char="Ø"/>
            </a:pPr>
            <a:r>
              <a:rPr lang="en-US" b="0" i="0" dirty="0">
                <a:solidFill>
                  <a:schemeClr val="accent2"/>
                </a:solidFill>
                <a:effectLst/>
                <a:latin typeface="Roboto" panose="02000000000000000000" pitchFamily="2" charset="0"/>
              </a:rPr>
              <a:t>With thousands of individual managers predicting sales based on their unique circumstances, the accuracy of results can be quite varied.</a:t>
            </a:r>
          </a:p>
          <a:p>
            <a:pPr algn="l">
              <a:buClrTx/>
              <a:buFont typeface="Wingdings" panose="05000000000000000000" pitchFamily="2" charset="2"/>
              <a:buChar char="Ø"/>
            </a:pPr>
            <a:endParaRPr lang="en-US" b="0" i="0" dirty="0">
              <a:solidFill>
                <a:schemeClr val="accent2"/>
              </a:solidFill>
              <a:effectLst/>
              <a:latin typeface="Roboto" panose="02000000000000000000" pitchFamily="2" charset="0"/>
            </a:endParaRPr>
          </a:p>
          <a:p>
            <a:pPr algn="l">
              <a:buClrTx/>
              <a:buFont typeface="Wingdings" panose="05000000000000000000" pitchFamily="2" charset="2"/>
              <a:buChar char="Ø"/>
            </a:pPr>
            <a:r>
              <a:rPr lang="en-US" b="0" i="0" dirty="0">
                <a:solidFill>
                  <a:schemeClr val="accent2"/>
                </a:solidFill>
                <a:effectLst/>
                <a:latin typeface="Roboto" panose="02000000000000000000" pitchFamily="2" charset="0"/>
              </a:rPr>
              <a:t>You are provided with historical sales data for 1,115 </a:t>
            </a:r>
            <a:r>
              <a:rPr lang="en-US" b="0" i="0" dirty="0" err="1">
                <a:solidFill>
                  <a:schemeClr val="accent2"/>
                </a:solidFill>
                <a:effectLst/>
                <a:latin typeface="Roboto" panose="02000000000000000000" pitchFamily="2" charset="0"/>
              </a:rPr>
              <a:t>Rossmann</a:t>
            </a:r>
            <a:r>
              <a:rPr lang="en-US" b="0" i="0" dirty="0">
                <a:solidFill>
                  <a:schemeClr val="accent2"/>
                </a:solidFill>
                <a:effectLst/>
                <a:latin typeface="Roboto" panose="02000000000000000000" pitchFamily="2" charset="0"/>
              </a:rPr>
              <a:t> stores. </a:t>
            </a:r>
          </a:p>
          <a:p>
            <a:pPr algn="l">
              <a:buClrTx/>
              <a:buFont typeface="Wingdings" panose="05000000000000000000" pitchFamily="2" charset="2"/>
              <a:buChar char="Ø"/>
            </a:pPr>
            <a:endParaRPr lang="en-US" dirty="0">
              <a:solidFill>
                <a:schemeClr val="accent2"/>
              </a:solidFill>
              <a:latin typeface="Roboto" panose="02000000000000000000" pitchFamily="2" charset="0"/>
            </a:endParaRPr>
          </a:p>
          <a:p>
            <a:pPr algn="l">
              <a:buClrTx/>
              <a:buFont typeface="Wingdings" panose="05000000000000000000" pitchFamily="2" charset="2"/>
              <a:buChar char="Ø"/>
            </a:pPr>
            <a:r>
              <a:rPr lang="en-US" b="0" i="0" dirty="0">
                <a:solidFill>
                  <a:schemeClr val="accent2"/>
                </a:solidFill>
                <a:effectLst/>
                <a:latin typeface="Roboto" panose="02000000000000000000" pitchFamily="2" charset="0"/>
              </a:rPr>
              <a:t>The task is to forecast the "Sales" column for the test set. Note that some stores in the dataset were temporarily closed for refurbishment.</a:t>
            </a:r>
          </a:p>
          <a:p>
            <a:endParaRPr lang="en-IN" dirty="0"/>
          </a:p>
        </p:txBody>
      </p:sp>
    </p:spTree>
    <p:extLst>
      <p:ext uri="{BB962C8B-B14F-4D97-AF65-F5344CB8AC3E}">
        <p14:creationId xmlns:p14="http://schemas.microsoft.com/office/powerpoint/2010/main" val="3273310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DE5B4-D103-5F9A-A704-38284CA6AD38}"/>
              </a:ext>
            </a:extLst>
          </p:cNvPr>
          <p:cNvSpPr>
            <a:spLocks noGrp="1"/>
          </p:cNvSpPr>
          <p:nvPr>
            <p:ph type="title"/>
          </p:nvPr>
        </p:nvSpPr>
        <p:spPr/>
        <p:txBody>
          <a:bodyPr/>
          <a:lstStyle/>
          <a:p>
            <a:r>
              <a:rPr lang="en-US" dirty="0"/>
              <a:t>DATA OVERVIEW</a:t>
            </a:r>
            <a:endParaRPr lang="en-IN" dirty="0"/>
          </a:p>
        </p:txBody>
      </p:sp>
      <p:sp>
        <p:nvSpPr>
          <p:cNvPr id="3" name="Text Placeholder 2">
            <a:extLst>
              <a:ext uri="{FF2B5EF4-FFF2-40B4-BE49-F238E27FC236}">
                <a16:creationId xmlns:a16="http://schemas.microsoft.com/office/drawing/2014/main" id="{C7F17883-3E05-06AD-ED81-EF6AC96DEAF4}"/>
              </a:ext>
            </a:extLst>
          </p:cNvPr>
          <p:cNvSpPr>
            <a:spLocks noGrp="1"/>
          </p:cNvSpPr>
          <p:nvPr>
            <p:ph type="body" idx="1"/>
          </p:nvPr>
        </p:nvSpPr>
        <p:spPr/>
        <p:txBody>
          <a:bodyPr/>
          <a:lstStyle/>
          <a:p>
            <a:pPr marL="114300" indent="0">
              <a:buNone/>
            </a:pPr>
            <a:r>
              <a:rPr lang="en-US" dirty="0">
                <a:solidFill>
                  <a:schemeClr val="accent2"/>
                </a:solidFill>
              </a:rPr>
              <a:t>We are provided with two Data sets </a:t>
            </a:r>
          </a:p>
          <a:p>
            <a:pPr marL="114300" indent="0">
              <a:buNone/>
            </a:pPr>
            <a:r>
              <a:rPr lang="en-US" dirty="0">
                <a:solidFill>
                  <a:schemeClr val="accent2"/>
                </a:solidFill>
              </a:rPr>
              <a:t>a) Rossman Stores data – Containing the historical data of all stores of each day.</a:t>
            </a:r>
          </a:p>
          <a:p>
            <a:pPr marL="114300" indent="0">
              <a:buNone/>
            </a:pPr>
            <a:r>
              <a:rPr lang="en-IN" dirty="0">
                <a:solidFill>
                  <a:schemeClr val="accent2"/>
                </a:solidFill>
              </a:rPr>
              <a:t>b) Store data – It contains the supplemental information of each store.</a:t>
            </a:r>
          </a:p>
          <a:p>
            <a:pPr marL="114300" indent="0">
              <a:buNone/>
            </a:pPr>
            <a:endParaRPr lang="en-IN" dirty="0">
              <a:solidFill>
                <a:schemeClr val="accent2"/>
              </a:solidFill>
            </a:endParaRPr>
          </a:p>
          <a:p>
            <a:pPr marL="114300" indent="0">
              <a:buNone/>
            </a:pPr>
            <a:r>
              <a:rPr lang="en-IN" dirty="0">
                <a:solidFill>
                  <a:schemeClr val="accent2"/>
                </a:solidFill>
              </a:rPr>
              <a:t>Considering this dataset we tend to get some insights on what data these datasets possess as a result we import certain libraries using python and explore the metrics of the data such as </a:t>
            </a:r>
          </a:p>
          <a:p>
            <a:pPr marL="114300" indent="0">
              <a:buNone/>
            </a:pPr>
            <a:r>
              <a:rPr lang="en-IN" dirty="0">
                <a:solidFill>
                  <a:schemeClr val="accent2"/>
                </a:solidFill>
              </a:rPr>
              <a:t>1. Number of rows and columns.</a:t>
            </a:r>
          </a:p>
          <a:p>
            <a:pPr marL="114300" indent="0">
              <a:buNone/>
            </a:pPr>
            <a:r>
              <a:rPr lang="en-IN" dirty="0">
                <a:solidFill>
                  <a:schemeClr val="accent2"/>
                </a:solidFill>
              </a:rPr>
              <a:t>2. Size of the data.</a:t>
            </a:r>
          </a:p>
          <a:p>
            <a:pPr marL="114300" indent="0">
              <a:buNone/>
            </a:pPr>
            <a:r>
              <a:rPr lang="en-IN" dirty="0">
                <a:solidFill>
                  <a:schemeClr val="accent2"/>
                </a:solidFill>
              </a:rPr>
              <a:t>3. Shape of the data.</a:t>
            </a:r>
          </a:p>
          <a:p>
            <a:pPr marL="114300" indent="0">
              <a:buNone/>
            </a:pPr>
            <a:r>
              <a:rPr lang="en-IN" dirty="0">
                <a:solidFill>
                  <a:schemeClr val="accent2"/>
                </a:solidFill>
              </a:rPr>
              <a:t>4. Object type of the data etc.</a:t>
            </a:r>
          </a:p>
        </p:txBody>
      </p:sp>
    </p:spTree>
    <p:extLst>
      <p:ext uri="{BB962C8B-B14F-4D97-AF65-F5344CB8AC3E}">
        <p14:creationId xmlns:p14="http://schemas.microsoft.com/office/powerpoint/2010/main" val="2217977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64F8-5A3F-F609-7712-26753A659A2E}"/>
              </a:ext>
            </a:extLst>
          </p:cNvPr>
          <p:cNvSpPr>
            <a:spLocks noGrp="1"/>
          </p:cNvSpPr>
          <p:nvPr>
            <p:ph type="title"/>
          </p:nvPr>
        </p:nvSpPr>
        <p:spPr/>
        <p:txBody>
          <a:bodyPr/>
          <a:lstStyle/>
          <a:p>
            <a:r>
              <a:rPr lang="en-US" dirty="0"/>
              <a:t>PRE PROCESSING DATA</a:t>
            </a:r>
            <a:endParaRPr lang="en-IN" dirty="0"/>
          </a:p>
        </p:txBody>
      </p:sp>
      <p:sp>
        <p:nvSpPr>
          <p:cNvPr id="3" name="Text Placeholder 2">
            <a:extLst>
              <a:ext uri="{FF2B5EF4-FFF2-40B4-BE49-F238E27FC236}">
                <a16:creationId xmlns:a16="http://schemas.microsoft.com/office/drawing/2014/main" id="{DBAE1D83-FA46-79D9-BA31-98B1235D6618}"/>
              </a:ext>
            </a:extLst>
          </p:cNvPr>
          <p:cNvSpPr>
            <a:spLocks noGrp="1"/>
          </p:cNvSpPr>
          <p:nvPr>
            <p:ph type="body" idx="1"/>
          </p:nvPr>
        </p:nvSpPr>
        <p:spPr/>
        <p:txBody>
          <a:bodyPr/>
          <a:lstStyle/>
          <a:p>
            <a:pPr marL="114300" indent="0">
              <a:buNone/>
            </a:pPr>
            <a:r>
              <a:rPr lang="en-US" dirty="0">
                <a:solidFill>
                  <a:schemeClr val="accent2"/>
                </a:solidFill>
              </a:rPr>
              <a:t>While processing the data we tend to :</a:t>
            </a:r>
          </a:p>
          <a:p>
            <a:pPr marL="114300" indent="0">
              <a:buNone/>
            </a:pPr>
            <a:endParaRPr lang="en-US" dirty="0">
              <a:solidFill>
                <a:schemeClr val="accent2"/>
              </a:solidFill>
            </a:endParaRPr>
          </a:p>
          <a:p>
            <a:pPr>
              <a:buClrTx/>
              <a:buFont typeface="Wingdings" panose="05000000000000000000" pitchFamily="2" charset="2"/>
              <a:buChar char="§"/>
            </a:pPr>
            <a:r>
              <a:rPr lang="en-US" dirty="0">
                <a:solidFill>
                  <a:schemeClr val="accent2"/>
                </a:solidFill>
              </a:rPr>
              <a:t> Handle the missing and null values by replacing them with the mean values and zeros.</a:t>
            </a:r>
          </a:p>
          <a:p>
            <a:pPr>
              <a:buClrTx/>
              <a:buFont typeface="Wingdings" panose="05000000000000000000" pitchFamily="2" charset="2"/>
              <a:buChar char="§"/>
            </a:pPr>
            <a:endParaRPr lang="en-US" dirty="0">
              <a:solidFill>
                <a:schemeClr val="accent2"/>
              </a:solidFill>
            </a:endParaRPr>
          </a:p>
          <a:p>
            <a:pPr>
              <a:buClrTx/>
              <a:buFont typeface="Wingdings" panose="05000000000000000000" pitchFamily="2" charset="2"/>
              <a:buChar char="§"/>
            </a:pPr>
            <a:r>
              <a:rPr lang="en-US" dirty="0">
                <a:solidFill>
                  <a:schemeClr val="accent2"/>
                </a:solidFill>
              </a:rPr>
              <a:t>Remove some columns if not necessary for our analysis.</a:t>
            </a:r>
          </a:p>
          <a:p>
            <a:pPr>
              <a:buClrTx/>
              <a:buFont typeface="Wingdings" panose="05000000000000000000" pitchFamily="2" charset="2"/>
              <a:buChar char="§"/>
            </a:pPr>
            <a:endParaRPr lang="en-US" dirty="0">
              <a:solidFill>
                <a:schemeClr val="accent2"/>
              </a:solidFill>
            </a:endParaRPr>
          </a:p>
          <a:p>
            <a:pPr>
              <a:buClrTx/>
              <a:buFont typeface="Wingdings" panose="05000000000000000000" pitchFamily="2" charset="2"/>
              <a:buChar char="§"/>
            </a:pPr>
            <a:r>
              <a:rPr lang="en-US" dirty="0">
                <a:solidFill>
                  <a:schemeClr val="accent2"/>
                </a:solidFill>
              </a:rPr>
              <a:t>Converting the object type into favorable datatypes </a:t>
            </a:r>
            <a:r>
              <a:rPr lang="en-US" dirty="0" err="1">
                <a:solidFill>
                  <a:schemeClr val="accent2"/>
                </a:solidFill>
              </a:rPr>
              <a:t>eg.</a:t>
            </a:r>
            <a:r>
              <a:rPr lang="en-US" dirty="0">
                <a:solidFill>
                  <a:schemeClr val="accent2"/>
                </a:solidFill>
              </a:rPr>
              <a:t> Str to numeric.</a:t>
            </a:r>
          </a:p>
          <a:p>
            <a:pPr>
              <a:buClrTx/>
              <a:buFont typeface="Wingdings" panose="05000000000000000000" pitchFamily="2" charset="2"/>
              <a:buChar char="§"/>
            </a:pPr>
            <a:endParaRPr lang="en-US" dirty="0">
              <a:solidFill>
                <a:schemeClr val="accent2"/>
              </a:solidFill>
            </a:endParaRPr>
          </a:p>
          <a:p>
            <a:pPr>
              <a:buClrTx/>
              <a:buFont typeface="Wingdings" panose="05000000000000000000" pitchFamily="2" charset="2"/>
              <a:buChar char="§"/>
            </a:pPr>
            <a:r>
              <a:rPr lang="en-US" dirty="0">
                <a:solidFill>
                  <a:schemeClr val="accent2"/>
                </a:solidFill>
              </a:rPr>
              <a:t>Modifying the columns such as splitting the data in a particular column into three or two separate columns. </a:t>
            </a:r>
          </a:p>
          <a:p>
            <a:pPr marL="114300" indent="0">
              <a:buNone/>
            </a:pPr>
            <a:endParaRPr lang="en-IN" dirty="0">
              <a:solidFill>
                <a:schemeClr val="accent2"/>
              </a:solidFill>
            </a:endParaRPr>
          </a:p>
        </p:txBody>
      </p:sp>
    </p:spTree>
    <p:extLst>
      <p:ext uri="{BB962C8B-B14F-4D97-AF65-F5344CB8AC3E}">
        <p14:creationId xmlns:p14="http://schemas.microsoft.com/office/powerpoint/2010/main" val="1023709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B772CD-0FB1-AF58-8BB0-FA1F5387C6A6}"/>
              </a:ext>
            </a:extLst>
          </p:cNvPr>
          <p:cNvSpPr>
            <a:spLocks noGrp="1"/>
          </p:cNvSpPr>
          <p:nvPr>
            <p:ph type="body" idx="1"/>
          </p:nvPr>
        </p:nvSpPr>
        <p:spPr>
          <a:xfrm>
            <a:off x="189780" y="652603"/>
            <a:ext cx="8520600" cy="3416400"/>
          </a:xfrm>
        </p:spPr>
        <p:txBody>
          <a:bodyPr/>
          <a:lstStyle/>
          <a:p>
            <a:pPr algn="ctr"/>
            <a:endParaRPr lang="en-US" dirty="0"/>
          </a:p>
          <a:p>
            <a:pPr algn="ctr"/>
            <a:endParaRPr lang="en-IN" dirty="0"/>
          </a:p>
          <a:p>
            <a:pPr algn="ctr"/>
            <a:endParaRPr lang="en-IN" dirty="0"/>
          </a:p>
          <a:p>
            <a:pPr algn="ctr"/>
            <a:endParaRPr lang="en-IN" dirty="0"/>
          </a:p>
          <a:p>
            <a:pPr algn="ctr"/>
            <a:endParaRPr lang="en-IN" dirty="0"/>
          </a:p>
          <a:p>
            <a:pPr algn="ctr"/>
            <a:r>
              <a:rPr lang="en-US" sz="3600" b="1" dirty="0">
                <a:solidFill>
                  <a:schemeClr val="tx1"/>
                </a:solidFill>
              </a:rPr>
              <a:t>EXPLORATORY  DATA  ANALYSIS</a:t>
            </a:r>
            <a:endParaRPr lang="en-IN" sz="3600" b="1" dirty="0">
              <a:solidFill>
                <a:schemeClr val="tx1"/>
              </a:solidFill>
            </a:endParaRPr>
          </a:p>
        </p:txBody>
      </p:sp>
    </p:spTree>
    <p:extLst>
      <p:ext uri="{BB962C8B-B14F-4D97-AF65-F5344CB8AC3E}">
        <p14:creationId xmlns:p14="http://schemas.microsoft.com/office/powerpoint/2010/main" val="153014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4905908-146B-FCEE-7FE0-E3A06C68DEE6}"/>
              </a:ext>
            </a:extLst>
          </p:cNvPr>
          <p:cNvSpPr>
            <a:spLocks noGrp="1"/>
          </p:cNvSpPr>
          <p:nvPr>
            <p:ph type="body" idx="1"/>
          </p:nvPr>
        </p:nvSpPr>
        <p:spPr/>
        <p:txBody>
          <a:bodyPr/>
          <a:lstStyle/>
          <a:p>
            <a:pPr marL="152400" indent="0">
              <a:buNone/>
            </a:pPr>
            <a:r>
              <a:rPr lang="en-US" sz="1800" dirty="0">
                <a:solidFill>
                  <a:schemeClr val="accent2"/>
                </a:solidFill>
              </a:rPr>
              <a:t>Displaying specific columns in the dataset in the form of a graph that has data that are skewed. </a:t>
            </a:r>
          </a:p>
          <a:p>
            <a:pPr marL="152400" indent="0">
              <a:buNone/>
            </a:pPr>
            <a:endParaRPr lang="en-US" sz="1800" dirty="0">
              <a:solidFill>
                <a:schemeClr val="accent2"/>
              </a:solidFill>
            </a:endParaRPr>
          </a:p>
          <a:p>
            <a:pPr marL="152400" indent="0">
              <a:buNone/>
            </a:pPr>
            <a:r>
              <a:rPr lang="en-US" sz="1800" dirty="0">
                <a:solidFill>
                  <a:schemeClr val="accent2"/>
                </a:solidFill>
              </a:rPr>
              <a:t>Just to get an idea of the data distribution in specific columns.</a:t>
            </a:r>
            <a:endParaRPr lang="en-IN" sz="1800" dirty="0">
              <a:solidFill>
                <a:schemeClr val="accent2"/>
              </a:solidFill>
            </a:endParaRPr>
          </a:p>
        </p:txBody>
      </p:sp>
      <p:pic>
        <p:nvPicPr>
          <p:cNvPr id="1026" name="Picture 2">
            <a:extLst>
              <a:ext uri="{FF2B5EF4-FFF2-40B4-BE49-F238E27FC236}">
                <a16:creationId xmlns:a16="http://schemas.microsoft.com/office/drawing/2014/main" id="{6EAFA4E0-426C-9A6E-F2F0-719786E3BF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2893" y="575692"/>
            <a:ext cx="2822757" cy="18768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AFF6B82-49DA-AE6A-7273-7D5B146AFF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843" y="575693"/>
            <a:ext cx="2822756" cy="18768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12E4725-E110-8C76-F913-0DEFCB5273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2893" y="2917065"/>
            <a:ext cx="2822757" cy="187680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9005F62-85BE-0A6A-74C2-A6FE858605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3556" y="2917064"/>
            <a:ext cx="2868043" cy="1876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616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9696A68-FEDF-54E1-E018-74E6D9387D1C}"/>
              </a:ext>
            </a:extLst>
          </p:cNvPr>
          <p:cNvSpPr>
            <a:spLocks noGrp="1"/>
          </p:cNvSpPr>
          <p:nvPr>
            <p:ph type="body" idx="1"/>
          </p:nvPr>
        </p:nvSpPr>
        <p:spPr>
          <a:xfrm>
            <a:off x="311700" y="292608"/>
            <a:ext cx="2808000" cy="4276392"/>
          </a:xfrm>
        </p:spPr>
        <p:txBody>
          <a:bodyPr/>
          <a:lstStyle/>
          <a:p>
            <a:pPr marL="152400" indent="0">
              <a:buNone/>
            </a:pPr>
            <a:r>
              <a:rPr lang="en-US" sz="1800" dirty="0">
                <a:solidFill>
                  <a:schemeClr val="accent2"/>
                </a:solidFill>
              </a:rPr>
              <a:t>The scatter plot is put up to show the effect that the customers have on the sales.</a:t>
            </a:r>
            <a:endParaRPr lang="en-IN" sz="1800" dirty="0">
              <a:solidFill>
                <a:schemeClr val="accent2"/>
              </a:solidFill>
            </a:endParaRPr>
          </a:p>
        </p:txBody>
      </p:sp>
      <p:pic>
        <p:nvPicPr>
          <p:cNvPr id="2050" name="Picture 2">
            <a:extLst>
              <a:ext uri="{FF2B5EF4-FFF2-40B4-BE49-F238E27FC236}">
                <a16:creationId xmlns:a16="http://schemas.microsoft.com/office/drawing/2014/main" id="{5EDA8F1A-43B5-D63C-1D4C-6E9D65997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4666" y="1196382"/>
            <a:ext cx="5457634" cy="3565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500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13CC4-1337-5AAF-F65E-707EA331C020}"/>
              </a:ext>
            </a:extLst>
          </p:cNvPr>
          <p:cNvSpPr>
            <a:spLocks noGrp="1"/>
          </p:cNvSpPr>
          <p:nvPr>
            <p:ph type="title"/>
          </p:nvPr>
        </p:nvSpPr>
        <p:spPr>
          <a:xfrm>
            <a:off x="311700" y="555600"/>
            <a:ext cx="8698188" cy="755700"/>
          </a:xfrm>
        </p:spPr>
        <p:txBody>
          <a:bodyPr/>
          <a:lstStyle/>
          <a:p>
            <a:r>
              <a:rPr lang="en-US" sz="1800" dirty="0">
                <a:solidFill>
                  <a:schemeClr val="accent2"/>
                </a:solidFill>
              </a:rPr>
              <a:t>Effect on sales due to State Holidays and School Holidays.</a:t>
            </a:r>
            <a:endParaRPr lang="en-IN" sz="1800" dirty="0">
              <a:solidFill>
                <a:schemeClr val="accent2"/>
              </a:solidFill>
            </a:endParaRPr>
          </a:p>
        </p:txBody>
      </p:sp>
      <p:pic>
        <p:nvPicPr>
          <p:cNvPr id="3074" name="Picture 2">
            <a:extLst>
              <a:ext uri="{FF2B5EF4-FFF2-40B4-BE49-F238E27FC236}">
                <a16:creationId xmlns:a16="http://schemas.microsoft.com/office/drawing/2014/main" id="{9131CE53-80AC-0F04-AAE8-40C411D1A5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542" y="1938529"/>
            <a:ext cx="7970228" cy="2860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236522"/>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1092</Words>
  <Application>Microsoft Office PowerPoint</Application>
  <PresentationFormat>On-screen Show (16:9)</PresentationFormat>
  <Paragraphs>118</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Wingdings</vt:lpstr>
      <vt:lpstr>Courier New</vt:lpstr>
      <vt:lpstr>Montserrat</vt:lpstr>
      <vt:lpstr>Roboto</vt:lpstr>
      <vt:lpstr>Arial</vt:lpstr>
      <vt:lpstr>Simple Light</vt:lpstr>
      <vt:lpstr>             Capstone Project  RETAIL SALES PREDICTION   Team Members  Jayanth V  Gowthaam Kumarasamy     </vt:lpstr>
      <vt:lpstr>INDEX</vt:lpstr>
      <vt:lpstr>PROBLEM STATEMENT</vt:lpstr>
      <vt:lpstr>DATA OVERVIEW</vt:lpstr>
      <vt:lpstr>PRE PROCESSING DATA</vt:lpstr>
      <vt:lpstr>PowerPoint Presentation</vt:lpstr>
      <vt:lpstr>PowerPoint Presentation</vt:lpstr>
      <vt:lpstr>PowerPoint Presentation</vt:lpstr>
      <vt:lpstr>Effect on sales due to State Holidays and School Holidays.</vt:lpstr>
      <vt:lpstr>Checking whether stores are open during state and school holidays.</vt:lpstr>
      <vt:lpstr>Graph 1 shows the sales that take place on a day of the week and also Graph 2     shows a count plot that tells whether the stores were open on these days. We find out that there is an increase in sales while the stores are open, especially on Mondays. </vt:lpstr>
      <vt:lpstr>Graph 1 shows that sales take play in different years and also Graph 2 shows the no of customers in these years and we infer that the amount customers were  high during the year 2014. </vt:lpstr>
      <vt:lpstr>Graph 1 shows the effects that Assortment has on sales and Graph 2 shows the  store type involved in determining the sales under varied assortments. </vt:lpstr>
      <vt:lpstr>Feature  Engineering</vt:lpstr>
      <vt:lpstr>PowerPoint Presentation</vt:lpstr>
      <vt:lpstr>PowerPoint Presentation</vt:lpstr>
      <vt:lpstr>Machine Learning Model Implementation</vt:lpstr>
      <vt:lpstr>Linear Regression</vt:lpstr>
      <vt:lpstr>Lasso Regularization </vt:lpstr>
      <vt:lpstr>Decision Tree </vt:lpstr>
      <vt:lpstr>RANDOM FOREST</vt:lpstr>
      <vt:lpstr>Hyper Paramater Tuning</vt:lpstr>
      <vt:lpstr>Final Evaluation</vt:lpstr>
      <vt:lpstr>PowerPoint Presentation</vt:lpstr>
      <vt:lpstr>Feature Importance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RETAIL SALES PREDICTION   Team Members  Jayanth V  Gowthaam Kumarasamy</dc:title>
  <dc:creator>Admin</dc:creator>
  <cp:lastModifiedBy>Jayanth V</cp:lastModifiedBy>
  <cp:revision>3</cp:revision>
  <dcterms:modified xsi:type="dcterms:W3CDTF">2022-09-22T15:47:20Z</dcterms:modified>
</cp:coreProperties>
</file>