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5B467FB-1482-483A-9062-12065F365241}"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65817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467FB-1482-483A-9062-12065F365241}"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71520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467FB-1482-483A-9062-12065F365241}"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118090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B467FB-1482-483A-9062-12065F365241}"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331108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5B467FB-1482-483A-9062-12065F365241}"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1622680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B467FB-1482-483A-9062-12065F365241}"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2436617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B467FB-1482-483A-9062-12065F365241}"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13778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5B467FB-1482-483A-9062-12065F365241}"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7801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B467FB-1482-483A-9062-12065F365241}"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20068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B467FB-1482-483A-9062-12065F365241}"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3210637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5B467FB-1482-483A-9062-12065F365241}"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CACD6-F844-4552-86D6-997E55B5A303}" type="slidenum">
              <a:rPr lang="en-US" smtClean="0"/>
              <a:t>‹#›</a:t>
            </a:fld>
            <a:endParaRPr lang="en-US"/>
          </a:p>
        </p:txBody>
      </p:sp>
    </p:spTree>
    <p:extLst>
      <p:ext uri="{BB962C8B-B14F-4D97-AF65-F5344CB8AC3E}">
        <p14:creationId xmlns:p14="http://schemas.microsoft.com/office/powerpoint/2010/main" val="337393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B467FB-1482-483A-9062-12065F365241}" type="datetimeFigureOut">
              <a:rPr lang="en-US" smtClean="0"/>
              <a:t>3/11/2024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ECACD6-F844-4552-86D6-997E55B5A303}" type="slidenum">
              <a:rPr lang="en-US" smtClean="0"/>
              <a:t>‹#›</a:t>
            </a:fld>
            <a:endParaRPr lang="en-US"/>
          </a:p>
        </p:txBody>
      </p:sp>
    </p:spTree>
    <p:extLst>
      <p:ext uri="{BB962C8B-B14F-4D97-AF65-F5344CB8AC3E}">
        <p14:creationId xmlns:p14="http://schemas.microsoft.com/office/powerpoint/2010/main" val="2525868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latin typeface="Times New Roman" panose="02020603050405020304" pitchFamily="18" charset="0"/>
                <a:cs typeface="Times New Roman" panose="02020603050405020304" pitchFamily="18" charset="0"/>
              </a:rPr>
              <a:t>Section-4 – Personalized Marketing</a:t>
            </a:r>
            <a:endParaRPr lang="en-US" sz="4400" dirty="0"/>
          </a:p>
        </p:txBody>
      </p:sp>
      <p:sp>
        <p:nvSpPr>
          <p:cNvPr id="3" name="Subtitle 2"/>
          <p:cNvSpPr>
            <a:spLocks noGrp="1"/>
          </p:cNvSpPr>
          <p:nvPr>
            <p:ph type="subTitle" idx="1"/>
          </p:nvPr>
        </p:nvSpPr>
        <p:spPr/>
        <p:txBody>
          <a:bodyPr>
            <a:normAutofit/>
          </a:bodyPr>
          <a:lstStyle/>
          <a:p>
            <a:r>
              <a:rPr lang="en-US" sz="2800" b="1" dirty="0">
                <a:latin typeface="Times New Roman" panose="02020603050405020304" pitchFamily="18" charset="0"/>
                <a:cs typeface="Times New Roman" panose="02020603050405020304" pitchFamily="18" charset="0"/>
              </a:rPr>
              <a:t>Chapter 10-Data-Driven Customer Segmentation</a:t>
            </a:r>
            <a:endParaRPr lang="en-US" sz="2800" dirty="0"/>
          </a:p>
        </p:txBody>
      </p:sp>
    </p:spTree>
    <p:extLst>
      <p:ext uri="{BB962C8B-B14F-4D97-AF65-F5344CB8AC3E}">
        <p14:creationId xmlns:p14="http://schemas.microsoft.com/office/powerpoint/2010/main" val="1940442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customers with Python</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discuss how to segment the customer base into subgroups using the clustering algorithm in Python.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Mainly using the pandas, </a:t>
            </a:r>
            <a:r>
              <a:rPr lang="en-US" sz="1800" dirty="0" err="1">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packages to analyze, visualize, and build machine learning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this exercise, using one of the publicly available dataset “</a:t>
            </a:r>
            <a:r>
              <a:rPr lang="en-US" sz="1800" dirty="0" err="1">
                <a:latin typeface="Times New Roman" panose="02020603050405020304" pitchFamily="18" charset="0"/>
                <a:cs typeface="Times New Roman" panose="02020603050405020304" pitchFamily="18" charset="0"/>
              </a:rPr>
              <a:t>OnlineRetail</a:t>
            </a:r>
            <a:r>
              <a:rPr lang="en-US" sz="1800" dirty="0">
                <a:latin typeface="Times New Roman" panose="02020603050405020304" pitchFamily="18" charset="0"/>
                <a:cs typeface="Times New Roman" panose="02020603050405020304" pitchFamily="18" charset="0"/>
              </a:rPr>
              <a:t>” from the UCI Machine Learning Repository.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Once downloaded this data, load it into your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pandas as pa</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pd. </a:t>
            </a:r>
            <a:r>
              <a:rPr lang="en-US" sz="1800" dirty="0" err="1">
                <a:latin typeface="Times New Roman" panose="02020603050405020304" pitchFamily="18" charset="0"/>
                <a:cs typeface="Times New Roman" panose="02020603050405020304" pitchFamily="18" charset="0"/>
              </a:rPr>
              <a:t>read_excel</a:t>
            </a:r>
            <a:r>
              <a:rPr lang="en-US" sz="1800" dirty="0">
                <a:latin typeface="Times New Roman" panose="02020603050405020304" pitchFamily="18" charset="0"/>
                <a:cs typeface="Times New Roman" panose="02020603050405020304" pitchFamily="18" charset="0"/>
              </a:rPr>
              <a:t> ('../data/Online Retail.xlsx', </a:t>
            </a:r>
            <a:r>
              <a:rPr lang="en-US" sz="1800" dirty="0" err="1">
                <a:latin typeface="Times New Roman" panose="02020603050405020304" pitchFamily="18" charset="0"/>
                <a:cs typeface="Times New Roman" panose="02020603050405020304" pitchFamily="18" charset="0"/>
              </a:rPr>
              <a:t>sheet_name</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OnlineRetail</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8752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looks like this:</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57300" y="2466975"/>
            <a:ext cx="9677400" cy="192405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customers with Python</a:t>
            </a:r>
          </a:p>
        </p:txBody>
      </p:sp>
    </p:spTree>
    <p:extLst>
      <p:ext uri="{BB962C8B-B14F-4D97-AF65-F5344CB8AC3E}">
        <p14:creationId xmlns:p14="http://schemas.microsoft.com/office/powerpoint/2010/main" val="4265503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
        <p:nvSpPr>
          <p:cNvPr id="3" name="Content Placeholder 2"/>
          <p:cNvSpPr>
            <a:spLocks noGrp="1"/>
          </p:cNvSpPr>
          <p:nvPr>
            <p:ph idx="1"/>
          </p:nvPr>
        </p:nvSpPr>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Before start building clustering models, there are five tasks to do to clean up our data and prepare it for modeling.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clean-up steps are as follows: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Dropping canceled orders</a:t>
            </a:r>
            <a:r>
              <a:rPr lang="en-US" sz="1800" dirty="0">
                <a:latin typeface="Times New Roman" panose="02020603050405020304" pitchFamily="18" charset="0"/>
                <a:cs typeface="Times New Roman" panose="02020603050405020304" pitchFamily="18" charset="0"/>
              </a:rPr>
              <a:t>: drop records with negative Quantity, using the following code: </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loc</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['Quantity'] › 0]</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2. </a:t>
            </a:r>
            <a:r>
              <a:rPr lang="en-US" sz="1800" b="1" dirty="0">
                <a:latin typeface="Times New Roman" panose="02020603050405020304" pitchFamily="18" charset="0"/>
                <a:cs typeface="Times New Roman" panose="02020603050405020304" pitchFamily="18" charset="0"/>
              </a:rPr>
              <a:t>Dropping records with no Customer ID</a:t>
            </a:r>
            <a:r>
              <a:rPr lang="en-US" sz="1800" dirty="0">
                <a:latin typeface="Times New Roman" panose="02020603050405020304" pitchFamily="18" charset="0"/>
                <a:cs typeface="Times New Roman" panose="02020603050405020304" pitchFamily="18" charset="0"/>
              </a:rPr>
              <a:t>: There are 133, 361 records with no Customer ID and we are going to drop those records with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pd.notnull</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CustomerID</a:t>
            </a:r>
            <a:r>
              <a:rPr lang="en-US" sz="1800" b="1" i="1"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b="1" dirty="0">
                <a:latin typeface="Times New Roman" panose="02020603050405020304" pitchFamily="18" charset="0"/>
                <a:cs typeface="Times New Roman" panose="02020603050405020304" pitchFamily="18" charset="0"/>
              </a:rPr>
              <a:t>3. Excluding an incomplete month</a:t>
            </a:r>
            <a:r>
              <a:rPr lang="en-US" sz="1800" dirty="0">
                <a:latin typeface="Times New Roman" panose="02020603050405020304" pitchFamily="18" charset="0"/>
                <a:cs typeface="Times New Roman" panose="02020603050405020304" pitchFamily="18" charset="0"/>
              </a:rPr>
              <a:t>: The data in the month of December, 2011, is incomplete. exclude this data with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loc</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InvoiceDate</a:t>
            </a:r>
            <a:r>
              <a:rPr lang="en-US" sz="1800" b="1" i="1" dirty="0">
                <a:latin typeface="Times New Roman" panose="02020603050405020304" pitchFamily="18" charset="0"/>
                <a:cs typeface="Times New Roman" panose="02020603050405020304" pitchFamily="18" charset="0"/>
              </a:rPr>
              <a:t> '] &lt; '2011-12-01']</a:t>
            </a:r>
          </a:p>
        </p:txBody>
      </p:sp>
    </p:spTree>
    <p:extLst>
      <p:ext uri="{BB962C8B-B14F-4D97-AF65-F5344CB8AC3E}">
        <p14:creationId xmlns:p14="http://schemas.microsoft.com/office/powerpoint/2010/main" val="102492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60562"/>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4. </a:t>
            </a:r>
            <a:r>
              <a:rPr lang="en-US" sz="1800" b="1" dirty="0">
                <a:latin typeface="Times New Roman" panose="02020603050405020304" pitchFamily="18" charset="0"/>
                <a:cs typeface="Times New Roman" panose="02020603050405020304" pitchFamily="18" charset="0"/>
              </a:rPr>
              <a:t>Computing total sales from the Quantity and </a:t>
            </a:r>
            <a:r>
              <a:rPr lang="en-US" sz="1800" b="1" dirty="0" err="1">
                <a:latin typeface="Times New Roman" panose="02020603050405020304" pitchFamily="18" charset="0"/>
                <a:cs typeface="Times New Roman" panose="02020603050405020304" pitchFamily="18" charset="0"/>
              </a:rPr>
              <a:t>UnitPrice</a:t>
            </a:r>
            <a:r>
              <a:rPr lang="en-US" sz="1800" b="1" dirty="0">
                <a:latin typeface="Times New Roman" panose="02020603050405020304" pitchFamily="18" charset="0"/>
                <a:cs typeface="Times New Roman" panose="02020603050405020304" pitchFamily="18" charset="0"/>
              </a:rPr>
              <a:t> columns</a:t>
            </a:r>
            <a:r>
              <a:rPr lang="en-US" sz="1800" dirty="0">
                <a:latin typeface="Times New Roman" panose="02020603050405020304" pitchFamily="18" charset="0"/>
                <a:cs typeface="Times New Roman" panose="02020603050405020304" pitchFamily="18" charset="0"/>
              </a:rPr>
              <a:t>: For our analyses, we need the total sales value, so we are going to multiply the two Quantity and </a:t>
            </a:r>
            <a:r>
              <a:rPr lang="en-US" sz="1800"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 columns, to get the total sales, as shown in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['Sales'] = </a:t>
            </a:r>
            <a:r>
              <a:rPr lang="en-US" sz="1800" b="1" i="1" dirty="0" err="1">
                <a:latin typeface="Times New Roman" panose="02020603050405020304" pitchFamily="18" charset="0"/>
                <a:cs typeface="Times New Roman" panose="02020603050405020304" pitchFamily="18" charset="0"/>
              </a:rPr>
              <a:t>df</a:t>
            </a:r>
            <a:r>
              <a:rPr lang="en-US" sz="1800" b="1" i="1" dirty="0">
                <a:latin typeface="Times New Roman" panose="02020603050405020304" pitchFamily="18" charset="0"/>
                <a:cs typeface="Times New Roman" panose="02020603050405020304" pitchFamily="18" charset="0"/>
              </a:rPr>
              <a:t> ['Quantity'] * </a:t>
            </a:r>
            <a:r>
              <a:rPr lang="en-US" sz="1800" b="1" i="1" dirty="0" err="1">
                <a:latin typeface="Times New Roman" panose="02020603050405020304" pitchFamily="18" charset="0"/>
                <a:cs typeface="Times New Roman" panose="02020603050405020304" pitchFamily="18" charset="0"/>
              </a:rPr>
              <a:t>dfl</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UnitPrice</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5. </a:t>
            </a:r>
            <a:r>
              <a:rPr lang="en-US" sz="1800" b="1" dirty="0">
                <a:latin typeface="Times New Roman" panose="02020603050405020304" pitchFamily="18" charset="0"/>
                <a:cs typeface="Times New Roman" panose="02020603050405020304" pitchFamily="18" charset="0"/>
              </a:rPr>
              <a:t>Per-customer data</a:t>
            </a:r>
            <a:r>
              <a:rPr lang="en-US" sz="1800" dirty="0">
                <a:latin typeface="Times New Roman" panose="02020603050405020304" pitchFamily="18" charset="0"/>
                <a:cs typeface="Times New Roman" panose="02020603050405020304" pitchFamily="18" charset="0"/>
              </a:rPr>
              <a:t>: In order to analyze customer segments, transform our data, so that each record represents the purchase history of individual customers. Take a look at the following code:</a:t>
            </a:r>
          </a:p>
          <a:p>
            <a:endParaRPr lang="en-US" sz="1800" dirty="0"/>
          </a:p>
        </p:txBody>
      </p:sp>
      <p:pic>
        <p:nvPicPr>
          <p:cNvPr id="4" name="Picture 3"/>
          <p:cNvPicPr>
            <a:picLocks noChangeAspect="1"/>
          </p:cNvPicPr>
          <p:nvPr/>
        </p:nvPicPr>
        <p:blipFill>
          <a:blip r:embed="rId2"/>
          <a:stretch>
            <a:fillRect/>
          </a:stretch>
        </p:blipFill>
        <p:spPr>
          <a:xfrm>
            <a:off x="2138090" y="4480424"/>
            <a:ext cx="8666647" cy="2377576"/>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179089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grouping the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by Customer ID and computing the total sales and the number of orders for each customer.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also calculate the average per-order value,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by dividing the </a:t>
            </a: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column by the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column.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is shown in the following screenshot:</a:t>
            </a:r>
          </a:p>
        </p:txBody>
      </p:sp>
      <p:pic>
        <p:nvPicPr>
          <p:cNvPr id="4" name="Picture 3"/>
          <p:cNvPicPr>
            <a:picLocks noChangeAspect="1"/>
          </p:cNvPicPr>
          <p:nvPr/>
        </p:nvPicPr>
        <p:blipFill>
          <a:blip r:embed="rId2"/>
          <a:stretch>
            <a:fillRect/>
          </a:stretch>
        </p:blipFill>
        <p:spPr>
          <a:xfrm>
            <a:off x="6272621" y="3449003"/>
            <a:ext cx="3905250" cy="3362325"/>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3909233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Now, from this data, the three columns, </a:t>
            </a: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have different scales. </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can take any values from 0 to 77,183, while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takes values between 1 and 201.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Clustering algorithms are highly affected by the scales of the data, so normalize this data to be on the same scale.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two steps to normalize this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we are going to rank the data, so that the values of each column range from 1 to 4298, which is the total number of records.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rank_af</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customer_df</a:t>
            </a:r>
            <a:r>
              <a:rPr lang="en-US" sz="1800" dirty="0">
                <a:latin typeface="Times New Roman" panose="02020603050405020304" pitchFamily="18" charset="0"/>
                <a:cs typeface="Times New Roman" panose="02020603050405020304" pitchFamily="18" charset="0"/>
              </a:rPr>
              <a:t>. rank (method=' first')</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245386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35977" y="1826890"/>
            <a:ext cx="5233746" cy="4822103"/>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216340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Next normalize this data to center around the mean and have a mean of 0 and a standard deviation of 1. </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57637" y="2930162"/>
            <a:ext cx="4276725" cy="371475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168342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To look at the statistics of each of these columns, Shown the following screenshot:</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values are centered around at 0 and have a standard deviation of 1.</a:t>
            </a: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310062" y="2255110"/>
            <a:ext cx="3571875" cy="3209925"/>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1119300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
        <p:nvSpPr>
          <p:cNvPr id="3" name="Content Placeholder 2"/>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k-means clustering algorithm is a frequently used algorithm for drawing insights into the formations and separations within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marketing, it is often used to build customer segments and understand the behaviors of these different segments.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use the k-means clustering algorithm in the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package, import the </a:t>
            </a:r>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 module, as shown in the following code:</a:t>
            </a:r>
          </a:p>
          <a:p>
            <a:pPr>
              <a:lnSpc>
                <a:spcPct val="150000"/>
              </a:lnSpc>
              <a:spcBef>
                <a:spcPts val="0"/>
              </a:spcBef>
            </a:pPr>
            <a:r>
              <a:rPr lang="en-US" sz="1800" b="1" i="1" dirty="0">
                <a:latin typeface="Times New Roman" panose="02020603050405020304" pitchFamily="18" charset="0"/>
                <a:cs typeface="Times New Roman" panose="02020603050405020304" pitchFamily="18" charset="0"/>
              </a:rPr>
              <a:t>from </a:t>
            </a:r>
            <a:r>
              <a:rPr lang="en-US" sz="1800" b="1" i="1" dirty="0" err="1">
                <a:latin typeface="Times New Roman" panose="02020603050405020304" pitchFamily="18" charset="0"/>
                <a:cs typeface="Times New Roman" panose="02020603050405020304" pitchFamily="18" charset="0"/>
              </a:rPr>
              <a:t>sklearn.Cluster</a:t>
            </a:r>
            <a:r>
              <a:rPr lang="en-US" sz="1800" b="1" i="1" dirty="0">
                <a:latin typeface="Times New Roman" panose="02020603050405020304" pitchFamily="18" charset="0"/>
                <a:cs typeface="Times New Roman" panose="02020603050405020304" pitchFamily="18" charset="0"/>
              </a:rPr>
              <a:t> import </a:t>
            </a:r>
            <a:r>
              <a:rPr lang="en-US" sz="1800" b="1" i="1" dirty="0" err="1">
                <a:latin typeface="Times New Roman" panose="02020603050405020304" pitchFamily="18" charset="0"/>
                <a:cs typeface="Times New Roman" panose="02020603050405020304" pitchFamily="18" charset="0"/>
              </a:rPr>
              <a:t>KMeans</a:t>
            </a:r>
            <a:endParaRPr lang="en-US" sz="1800" b="1" i="1"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Then, build and fit a k-means clustering model, using the following code:</a:t>
            </a:r>
          </a:p>
          <a:p>
            <a:pPr>
              <a:lnSpc>
                <a:spcPct val="150000"/>
              </a:lnSpc>
              <a:spcBef>
                <a:spcPts val="0"/>
              </a:spcBef>
            </a:pPr>
            <a:r>
              <a:rPr lang="en-US" sz="1800" b="1" i="1" dirty="0" err="1">
                <a:latin typeface="Times New Roman" panose="02020603050405020304" pitchFamily="18" charset="0"/>
                <a:cs typeface="Times New Roman" panose="02020603050405020304" pitchFamily="18" charset="0"/>
              </a:rPr>
              <a:t>kmeans</a:t>
            </a:r>
            <a:r>
              <a:rPr lang="en-US" sz="1800" b="1" i="1" dirty="0">
                <a:latin typeface="Times New Roman" panose="02020603050405020304" pitchFamily="18" charset="0"/>
                <a:cs typeface="Times New Roman" panose="02020603050405020304" pitchFamily="18" charset="0"/>
              </a:rPr>
              <a:t> = </a:t>
            </a:r>
            <a:r>
              <a:rPr lang="en-US" sz="1800" b="1" i="1" dirty="0" err="1">
                <a:latin typeface="Times New Roman" panose="02020603050405020304" pitchFamily="18" charset="0"/>
                <a:cs typeface="Times New Roman" panose="02020603050405020304" pitchFamily="18" charset="0"/>
              </a:rPr>
              <a:t>KMeans</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n_clusters</a:t>
            </a:r>
            <a:r>
              <a:rPr lang="en-US" sz="1800" b="1" i="1" dirty="0">
                <a:latin typeface="Times New Roman" panose="02020603050405020304" pitchFamily="18" charset="0"/>
                <a:cs typeface="Times New Roman" panose="02020603050405020304" pitchFamily="18" charset="0"/>
              </a:rPr>
              <a:t>=4) . fit (</a:t>
            </a:r>
            <a:r>
              <a:rPr lang="en-US" sz="1800" b="1" i="1" dirty="0" err="1">
                <a:latin typeface="Times New Roman" panose="02020603050405020304" pitchFamily="18" charset="0"/>
                <a:cs typeface="Times New Roman" panose="02020603050405020304" pitchFamily="18" charset="0"/>
              </a:rPr>
              <a:t>normalized_df</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TotalSales</a:t>
            </a:r>
            <a:r>
              <a:rPr lang="en-US" sz="1800" b="1" i="1" dirty="0">
                <a:latin typeface="Times New Roman" panose="02020603050405020304" pitchFamily="18" charset="0"/>
                <a:cs typeface="Times New Roman" panose="02020603050405020304" pitchFamily="18" charset="0"/>
              </a:rPr>
              <a:t>','</a:t>
            </a:r>
            <a:r>
              <a:rPr lang="en-US" sz="1800" b="1" i="1" dirty="0" err="1">
                <a:latin typeface="Times New Roman" panose="02020603050405020304" pitchFamily="18" charset="0"/>
                <a:cs typeface="Times New Roman" panose="02020603050405020304" pitchFamily="18" charset="0"/>
              </a:rPr>
              <a:t>OrderCount</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AvgOrderValue</a:t>
            </a:r>
            <a:r>
              <a:rPr lang="en-US" sz="1800" b="1" i="1" dirty="0">
                <a:latin typeface="Times New Roman" panose="02020603050405020304" pitchFamily="18" charset="0"/>
                <a:cs typeface="Times New Roman" panose="02020603050405020304" pitchFamily="18" charset="0"/>
              </a:rPr>
              <a:t> ' ]] )</a:t>
            </a:r>
          </a:p>
        </p:txBody>
      </p:sp>
    </p:spTree>
    <p:extLst>
      <p:ext uri="{BB962C8B-B14F-4D97-AF65-F5344CB8AC3E}">
        <p14:creationId xmlns:p14="http://schemas.microsoft.com/office/powerpoint/2010/main" val="386353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2" y="-12695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034143" y="937351"/>
            <a:ext cx="10515600" cy="4351338"/>
          </a:xfrm>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marketing, we often try to understand the behavior of certain subgroups of the customer base.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Especially in targeted marketing, marketers try to segment the customer base in certain ways and focus on each target segment or customer group.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concentration on certain target customer segments results in better performance, as the needs and interests of those customers in the target group align and match better with the business's products, services, or content.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deeper into the concept of customer segmentation.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Will discuss what customer segmentation is, the importance and benefits of having a good understanding of different segments of the customer base, and how to utilize customer segment analysis results for different marketing strategies. </a:t>
            </a:r>
          </a:p>
        </p:txBody>
      </p:sp>
    </p:spTree>
    <p:extLst>
      <p:ext uri="{BB962C8B-B14F-4D97-AF65-F5344CB8AC3E}">
        <p14:creationId xmlns:p14="http://schemas.microsoft.com/office/powerpoint/2010/main" val="367891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code, building a clustering model that splits the data into four segments.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change the desired number of clusters with the </a:t>
            </a:r>
            <a:r>
              <a:rPr lang="en-US" sz="1800" dirty="0" err="1">
                <a:latin typeface="Times New Roman" panose="02020603050405020304" pitchFamily="18" charset="0"/>
                <a:cs typeface="Times New Roman" panose="02020603050405020304" pitchFamily="18" charset="0"/>
              </a:rPr>
              <a:t>n_clusters</a:t>
            </a:r>
            <a:r>
              <a:rPr lang="en-US" sz="1800" dirty="0">
                <a:latin typeface="Times New Roman" panose="02020603050405020304" pitchFamily="18" charset="0"/>
                <a:cs typeface="Times New Roman" panose="02020603050405020304" pitchFamily="18" charset="0"/>
              </a:rPr>
              <a:t> parameter.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fit function, train a k-means clustering algorithm to learn to split the given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code, building four clusters, based on the </a:t>
            </a: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values.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trained model object, </a:t>
            </a:r>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 stores the labels and centers of the clusters in the labels_ and </a:t>
            </a:r>
            <a:r>
              <a:rPr lang="en-US" sz="1800" dirty="0" err="1">
                <a:latin typeface="Times New Roman" panose="02020603050405020304" pitchFamily="18" charset="0"/>
                <a:cs typeface="Times New Roman" panose="02020603050405020304" pitchFamily="18" charset="0"/>
              </a:rPr>
              <a:t>cluster_centers</a:t>
            </a:r>
            <a:r>
              <a:rPr lang="en-US" sz="1800" dirty="0">
                <a:latin typeface="Times New Roman" panose="02020603050405020304" pitchFamily="18" charset="0"/>
                <a:cs typeface="Times New Roman" panose="02020603050405020304" pitchFamily="18" charset="0"/>
              </a:rPr>
              <a:t>_ attributes of the model object.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Retrieve these values as shown in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 labels_</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cluster_centers</a:t>
            </a:r>
            <a:r>
              <a:rPr lang="en-US" sz="1800" dirty="0">
                <a:latin typeface="Times New Roman" panose="02020603050405020304" pitchFamily="18" charset="0"/>
                <a:cs typeface="Times New Roman" panose="02020603050405020304" pitchFamily="18" charset="0"/>
              </a:rPr>
              <a:t>_</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Now that we have built our first clustering model, let's visualize this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First, take a look at the following code:</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3814856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881051" y="1791329"/>
            <a:ext cx="7348674" cy="3853028"/>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215957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Store the cluster label information for each record into a newly created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four </a:t>
            </a:r>
            <a:r>
              <a:rPr lang="en-US" sz="1800" dirty="0" err="1">
                <a:latin typeface="Times New Roman" panose="02020603050405020304" pitchFamily="18" charset="0"/>
                <a:cs typeface="Times New Roman" panose="02020603050405020304" pitchFamily="18" charset="0"/>
              </a:rPr>
              <a:t>cluster_df</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With this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visualize the clusters, using the following code:</a:t>
            </a:r>
          </a:p>
        </p:txBody>
      </p:sp>
      <p:pic>
        <p:nvPicPr>
          <p:cNvPr id="4" name="Picture 3"/>
          <p:cNvPicPr>
            <a:picLocks noChangeAspect="1"/>
          </p:cNvPicPr>
          <p:nvPr/>
        </p:nvPicPr>
        <p:blipFill>
          <a:blip r:embed="rId2"/>
          <a:stretch>
            <a:fillRect/>
          </a:stretch>
        </p:blipFill>
        <p:spPr>
          <a:xfrm>
            <a:off x="838201" y="2547258"/>
            <a:ext cx="6912564" cy="4088674"/>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3469537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cluster in blue is the group of low-value customers, who have not purchased our products so much.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cluster in red is the group of high-value customers, who have purchased the greatest amount and who have purchased products frequently.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Also visualize the clusters with different angles, using the rest of the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plot shows the clusters visualized based on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second plot shows the clusters visualized based on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these plots, the cluster in blue has the lowest average per-order value and the lowest number of orders.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the cluster in red has the highest average per-order value and the greatest number of orders.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Visualizing clusters helps you understand the characteristics of different clusters much more easily and clearly.</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1828929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82509" y="1989749"/>
            <a:ext cx="4591050" cy="3552825"/>
          </a:xfrm>
          <a:prstGeom prst="rect">
            <a:avLst/>
          </a:prstGeom>
        </p:spPr>
      </p:pic>
      <p:pic>
        <p:nvPicPr>
          <p:cNvPr id="5" name="Picture 4"/>
          <p:cNvPicPr>
            <a:picLocks noChangeAspect="1"/>
          </p:cNvPicPr>
          <p:nvPr/>
        </p:nvPicPr>
        <p:blipFill>
          <a:blip r:embed="rId3"/>
          <a:stretch>
            <a:fillRect/>
          </a:stretch>
        </p:blipFill>
        <p:spPr>
          <a:xfrm>
            <a:off x="5237253" y="2083662"/>
            <a:ext cx="4695825" cy="3552825"/>
          </a:xfrm>
          <a:prstGeom prst="rect">
            <a:avLst/>
          </a:prstGeom>
        </p:spPr>
      </p:pic>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106687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578270" y="2056447"/>
            <a:ext cx="4695825" cy="3476625"/>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k-means clustering</a:t>
            </a:r>
          </a:p>
        </p:txBody>
      </p:sp>
    </p:spTree>
    <p:extLst>
      <p:ext uri="{BB962C8B-B14F-4D97-AF65-F5344CB8AC3E}">
        <p14:creationId xmlns:p14="http://schemas.microsoft.com/office/powerpoint/2010/main" val="2077394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Selecting the best number of clusters</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Often, do not know what the best number of clusters to use is when building k-means clustering models.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in an earlier section of this chapter, we can use the silhouette coefficient to determine what the best number of clusters is to split the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a:t>
            </a: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package, use the </a:t>
            </a:r>
            <a:r>
              <a:rPr lang="en-US" sz="1800" dirty="0" err="1">
                <a:latin typeface="Times New Roman" panose="02020603050405020304" pitchFamily="18" charset="0"/>
                <a:cs typeface="Times New Roman" panose="02020603050405020304" pitchFamily="18" charset="0"/>
              </a:rPr>
              <a:t>silhouette_score</a:t>
            </a:r>
            <a:r>
              <a:rPr lang="en-US" sz="1800" dirty="0">
                <a:latin typeface="Times New Roman" panose="02020603050405020304" pitchFamily="18" charset="0"/>
                <a:cs typeface="Times New Roman" panose="02020603050405020304" pitchFamily="18" charset="0"/>
              </a:rPr>
              <a:t> function in the </a:t>
            </a: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module to calculate the silhouette score and measure the quality of clusters.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below code, experimenting with five different numbers of clusters: 4, 5, 6, 7, and 8.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each amount of clusters, measure the silhouette score and choose the amount of clusters with the highest score.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output of this code looks like this:</a:t>
            </a:r>
          </a:p>
        </p:txBody>
      </p:sp>
    </p:spTree>
    <p:extLst>
      <p:ext uri="{BB962C8B-B14F-4D97-AF65-F5344CB8AC3E}">
        <p14:creationId xmlns:p14="http://schemas.microsoft.com/office/powerpoint/2010/main" val="2560615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23852" y="1690689"/>
            <a:ext cx="5940470" cy="3913278"/>
          </a:xfrm>
          <a:prstGeom prst="rect">
            <a:avLst/>
          </a:prstGeom>
        </p:spPr>
      </p:pic>
      <p:sp>
        <p:nvSpPr>
          <p:cNvPr id="5" name="Rectangle 4"/>
          <p:cNvSpPr/>
          <p:nvPr/>
        </p:nvSpPr>
        <p:spPr>
          <a:xfrm>
            <a:off x="878001" y="5656220"/>
            <a:ext cx="10475799" cy="1754326"/>
          </a:xfrm>
          <a:prstGeom prst="rect">
            <a:avLst/>
          </a:prstGeom>
        </p:spPr>
        <p:txBody>
          <a:bodyPr vert="horz" lIns="91440" tIns="45720" rIns="91440" bIns="45720" rtlCol="0">
            <a:noAutofit/>
          </a:bodyPr>
          <a:lstStyle/>
          <a:p>
            <a:pPr marL="228600" indent="-2286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our case, of the five different numbers of clusters experimented with, the best number of clusters with the highest silhouette score was 4. </a:t>
            </a:r>
          </a:p>
          <a:p>
            <a:pPr marL="228600" indent="-2286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following section, we will use 4 as the number of clusters to show how to interpret the results of the clustering analysis.</a:t>
            </a:r>
          </a:p>
        </p:txBody>
      </p:sp>
      <p:sp>
        <p:nvSpPr>
          <p:cNvPr id="6"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Selecting the best number of clusters</a:t>
            </a:r>
          </a:p>
        </p:txBody>
      </p:sp>
    </p:spTree>
    <p:extLst>
      <p:ext uri="{BB962C8B-B14F-4D97-AF65-F5344CB8AC3E}">
        <p14:creationId xmlns:p14="http://schemas.microsoft.com/office/powerpoint/2010/main" val="291933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pPr>
            <a:r>
              <a:rPr lang="en-US" sz="1800" dirty="0">
                <a:latin typeface="Times New Roman" panose="02020603050405020304" pitchFamily="18" charset="0"/>
                <a:cs typeface="Times New Roman" panose="02020603050405020304" pitchFamily="18" charset="0"/>
              </a:rPr>
              <a:t>In this section, discuss different ways to draw insights from the results of the previous clustering analysis. </a:t>
            </a:r>
          </a:p>
          <a:p>
            <a:pPr>
              <a:lnSpc>
                <a:spcPct val="150000"/>
              </a:lnSpc>
            </a:pPr>
            <a:r>
              <a:rPr lang="en-US" sz="1800" dirty="0">
                <a:latin typeface="Times New Roman" panose="02020603050405020304" pitchFamily="18" charset="0"/>
                <a:cs typeface="Times New Roman" panose="02020603050405020304" pitchFamily="18" charset="0"/>
              </a:rPr>
              <a:t>Let's first build a k-means clustering model with four clusters. </a:t>
            </a:r>
          </a:p>
          <a:p>
            <a:pPr>
              <a:lnSpc>
                <a:spcPct val="150000"/>
              </a:lnSpc>
            </a:pPr>
            <a:r>
              <a:rPr lang="en-US" sz="1800" dirty="0">
                <a:latin typeface="Times New Roman" panose="02020603050405020304" pitchFamily="18" charset="0"/>
                <a:cs typeface="Times New Roman" panose="02020603050405020304" pitchFamily="18" charset="0"/>
              </a:rPr>
              <a:t>Use the following code:</a:t>
            </a:r>
          </a:p>
          <a:p>
            <a:pPr>
              <a:lnSpc>
                <a:spcPct val="150000"/>
              </a:lnSpc>
            </a:pPr>
            <a:r>
              <a:rPr lang="en-US" sz="1800" dirty="0">
                <a:latin typeface="Times New Roman" panose="02020603050405020304" pitchFamily="18" charset="0"/>
                <a:cs typeface="Times New Roman" panose="02020603050405020304" pitchFamily="18" charset="0"/>
              </a:rPr>
              <a:t>From the below  code, fitting a k-means clustering model with 4 clusters, based on three attributes: </a:t>
            </a:r>
            <a:r>
              <a:rPr lang="en-US" sz="1800" dirty="0" err="1">
                <a:latin typeface="Times New Roman" panose="02020603050405020304" pitchFamily="18" charset="0"/>
                <a:cs typeface="Times New Roman" panose="02020603050405020304" pitchFamily="18" charset="0"/>
              </a:rPr>
              <a:t>TotalSales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Then, store the cluster label information into a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four_cluster_df</a:t>
            </a:r>
            <a:r>
              <a:rPr lang="en-US" sz="1800" dirty="0">
                <a:latin typeface="Times New Roman" panose="02020603050405020304" pitchFamily="18" charset="0"/>
                <a:cs typeface="Times New Roman" panose="02020603050405020304" pitchFamily="18" charset="0"/>
              </a:rPr>
              <a:t>. </a:t>
            </a:r>
          </a:p>
          <a:p>
            <a:pPr>
              <a:lnSpc>
                <a:spcPct val="150000"/>
              </a:lnSpc>
            </a:pPr>
            <a:r>
              <a:rPr lang="en-US" sz="1800" dirty="0">
                <a:latin typeface="Times New Roman" panose="02020603050405020304" pitchFamily="18" charset="0"/>
                <a:cs typeface="Times New Roman" panose="02020603050405020304" pitchFamily="18" charset="0"/>
              </a:rPr>
              <a:t>This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is shown in the following screenshot:</a:t>
            </a:r>
          </a:p>
        </p:txBody>
      </p:sp>
    </p:spTree>
    <p:extLst>
      <p:ext uri="{BB962C8B-B14F-4D97-AF65-F5344CB8AC3E}">
        <p14:creationId xmlns:p14="http://schemas.microsoft.com/office/powerpoint/2010/main" val="2211824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796512" y="1825625"/>
            <a:ext cx="4598975" cy="4351338"/>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spTree>
    <p:extLst>
      <p:ext uri="{BB962C8B-B14F-4D97-AF65-F5344CB8AC3E}">
        <p14:creationId xmlns:p14="http://schemas.microsoft.com/office/powerpoint/2010/main" val="24001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will learn how can use the k-means clustering algorithm to build customer segments based on the historical data.</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cover the following topics: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segmentation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Clustering algorithms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Segmenting customers with Python</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Segmenting customers with R</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607591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1800" dirty="0">
                <a:latin typeface="Times New Roman" panose="02020603050405020304" pitchFamily="18" charset="0"/>
                <a:cs typeface="Times New Roman" panose="02020603050405020304" pitchFamily="18" charset="0"/>
              </a:rPr>
              <a:t>The first thing going to look at is the centers of each cluster. </a:t>
            </a:r>
          </a:p>
          <a:p>
            <a:r>
              <a:rPr lang="en-US" sz="1800" dirty="0">
                <a:latin typeface="Times New Roman" panose="02020603050405020304" pitchFamily="18" charset="0"/>
                <a:cs typeface="Times New Roman" panose="02020603050405020304" pitchFamily="18" charset="0"/>
              </a:rPr>
              <a:t>Get the cluster centers using the following code: </a:t>
            </a:r>
            <a:r>
              <a:rPr lang="en-US" sz="1800" b="1" i="1" dirty="0" err="1">
                <a:latin typeface="Times New Roman" panose="02020603050405020304" pitchFamily="18" charset="0"/>
                <a:cs typeface="Times New Roman" panose="02020603050405020304" pitchFamily="18" charset="0"/>
              </a:rPr>
              <a:t>kmeans.cluster_centers</a:t>
            </a:r>
            <a:r>
              <a:rPr lang="en-US" sz="1800" b="1" i="1" dirty="0">
                <a:latin typeface="Times New Roman" panose="02020603050405020304" pitchFamily="18" charset="0"/>
                <a:cs typeface="Times New Roman" panose="02020603050405020304" pitchFamily="18" charset="0"/>
              </a:rPr>
              <a:t>_</a:t>
            </a:r>
          </a:p>
          <a:p>
            <a:r>
              <a:rPr lang="en-US" sz="1800" dirty="0">
                <a:latin typeface="Times New Roman" panose="02020603050405020304" pitchFamily="18" charset="0"/>
                <a:cs typeface="Times New Roman" panose="02020603050405020304" pitchFamily="18" charset="0"/>
              </a:rPr>
              <a:t>The output of this code is shown in the following screenshot:</a:t>
            </a:r>
          </a:p>
          <a:p>
            <a:r>
              <a:rPr lang="en-US" sz="1800" dirty="0">
                <a:latin typeface="Times New Roman" panose="02020603050405020304" pitchFamily="18" charset="0"/>
                <a:cs typeface="Times New Roman" panose="02020603050405020304" pitchFamily="18" charset="0"/>
              </a:rPr>
              <a:t>The fourth cluster has the lowest numbers for all three attributes. </a:t>
            </a:r>
          </a:p>
          <a:p>
            <a:r>
              <a:rPr lang="en-US" sz="1800" dirty="0">
                <a:latin typeface="Times New Roman" panose="02020603050405020304" pitchFamily="18" charset="0"/>
                <a:cs typeface="Times New Roman" panose="02020603050405020304" pitchFamily="18" charset="0"/>
              </a:rPr>
              <a:t>This suggests that the fourth cluster contains customers with the smallest amount of sales, smallest number of orders, and lowest average per-order value. </a:t>
            </a:r>
          </a:p>
          <a:p>
            <a:r>
              <a:rPr lang="en-US" sz="1800" dirty="0">
                <a:latin typeface="Times New Roman" panose="02020603050405020304" pitchFamily="18" charset="0"/>
                <a:cs typeface="Times New Roman" panose="02020603050405020304" pitchFamily="18" charset="0"/>
              </a:rPr>
              <a:t>This group of customers is one of low-value customers. </a:t>
            </a:r>
          </a:p>
          <a:p>
            <a:r>
              <a:rPr lang="en-US" sz="1800" dirty="0">
                <a:latin typeface="Times New Roman" panose="02020603050405020304" pitchFamily="18" charset="0"/>
                <a:cs typeface="Times New Roman" panose="02020603050405020304" pitchFamily="18" charset="0"/>
              </a:rPr>
              <a:t>On the other hand, the third cluster has the highest numbers for all three attributes. </a:t>
            </a:r>
          </a:p>
          <a:p>
            <a:r>
              <a:rPr lang="en-US" sz="1800" dirty="0">
                <a:latin typeface="Times New Roman" panose="02020603050405020304" pitchFamily="18" charset="0"/>
                <a:cs typeface="Times New Roman" panose="02020603050405020304" pitchFamily="18" charset="0"/>
              </a:rPr>
              <a:t>The customers in the third cluster have the greatest amount of sales, greatest number of orders, and highest average per-order value. </a:t>
            </a:r>
          </a:p>
          <a:p>
            <a:r>
              <a:rPr lang="en-US" sz="1800" dirty="0">
                <a:latin typeface="Times New Roman" panose="02020603050405020304" pitchFamily="18" charset="0"/>
                <a:cs typeface="Times New Roman" panose="02020603050405020304" pitchFamily="18" charset="0"/>
              </a:rPr>
              <a:t>So, these customers in the third cluster purchase expensive items and give the business the highest revenue.</a:t>
            </a:r>
          </a:p>
          <a:p>
            <a:r>
              <a:rPr lang="en-US" sz="1800" dirty="0">
                <a:latin typeface="Times New Roman" panose="02020603050405020304" pitchFamily="18" charset="0"/>
                <a:cs typeface="Times New Roman" panose="02020603050405020304" pitchFamily="18" charset="0"/>
              </a:rPr>
              <a:t> You would typically want to focus your marketing efforts on this segment of customers, as it will result in the highest return.</a:t>
            </a:r>
          </a:p>
        </p:txBody>
      </p:sp>
      <p:pic>
        <p:nvPicPr>
          <p:cNvPr id="4" name="Picture 3"/>
          <p:cNvPicPr>
            <a:picLocks noChangeAspect="1"/>
          </p:cNvPicPr>
          <p:nvPr/>
        </p:nvPicPr>
        <p:blipFill>
          <a:blip r:embed="rId2"/>
          <a:stretch>
            <a:fillRect/>
          </a:stretch>
        </p:blipFill>
        <p:spPr>
          <a:xfrm>
            <a:off x="8305800" y="2139133"/>
            <a:ext cx="3048000" cy="85725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spTree>
    <p:extLst>
      <p:ext uri="{BB962C8B-B14F-4D97-AF65-F5344CB8AC3E}">
        <p14:creationId xmlns:p14="http://schemas.microsoft.com/office/powerpoint/2010/main" val="192371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pPr>
            <a:r>
              <a:rPr lang="en-US" sz="1800" dirty="0">
                <a:latin typeface="Times New Roman" panose="02020603050405020304" pitchFamily="18" charset="0"/>
                <a:cs typeface="Times New Roman" panose="02020603050405020304" pitchFamily="18" charset="0"/>
              </a:rPr>
              <a:t>The customers in the second cluster are interesting. </a:t>
            </a:r>
          </a:p>
          <a:p>
            <a:pPr>
              <a:lnSpc>
                <a:spcPct val="150000"/>
              </a:lnSpc>
            </a:pPr>
            <a:r>
              <a:rPr lang="en-US" sz="1800" dirty="0">
                <a:latin typeface="Times New Roman" panose="02020603050405020304" pitchFamily="18" charset="0"/>
                <a:cs typeface="Times New Roman" panose="02020603050405020304" pitchFamily="18" charset="0"/>
              </a:rPr>
              <a:t>They make purchases relatively frequently, as they have a medium-to-high cluster center value for </a:t>
            </a:r>
            <a:r>
              <a:rPr lang="en-US" sz="1800" dirty="0" err="1">
                <a:latin typeface="Times New Roman" panose="02020603050405020304" pitchFamily="18" charset="0"/>
                <a:cs typeface="Times New Roman" panose="02020603050405020304" pitchFamily="18" charset="0"/>
              </a:rPr>
              <a:t>OrderCount</a:t>
            </a:r>
            <a:r>
              <a:rPr lang="en-US" sz="1800" dirty="0">
                <a:latin typeface="Times New Roman" panose="02020603050405020304" pitchFamily="18" charset="0"/>
                <a:cs typeface="Times New Roman" panose="02020603050405020304" pitchFamily="18" charset="0"/>
              </a:rPr>
              <a:t>, but their average per-order value is low, as the cluster center for </a:t>
            </a:r>
            <a:r>
              <a:rPr lang="en-US" sz="1800" dirty="0" err="1">
                <a:latin typeface="Times New Roman" panose="02020603050405020304" pitchFamily="18" charset="0"/>
                <a:cs typeface="Times New Roman" panose="02020603050405020304" pitchFamily="18" charset="0"/>
              </a:rPr>
              <a:t>AvgOrderValue</a:t>
            </a:r>
            <a:r>
              <a:rPr lang="en-US" sz="1800" dirty="0">
                <a:latin typeface="Times New Roman" panose="02020603050405020304" pitchFamily="18" charset="0"/>
                <a:cs typeface="Times New Roman" panose="02020603050405020304" pitchFamily="18" charset="0"/>
              </a:rPr>
              <a:t> is low. </a:t>
            </a:r>
          </a:p>
          <a:p>
            <a:pPr>
              <a:lnSpc>
                <a:spcPct val="150000"/>
              </a:lnSpc>
            </a:pPr>
            <a:r>
              <a:rPr lang="en-US" sz="1800" dirty="0">
                <a:latin typeface="Times New Roman" panose="02020603050405020304" pitchFamily="18" charset="0"/>
                <a:cs typeface="Times New Roman" panose="02020603050405020304" pitchFamily="18" charset="0"/>
              </a:rPr>
              <a:t>These are the customers who make frequent purchases of low-value items. So, it would be perfect to market items with low per-item prices to this segment of customers. </a:t>
            </a:r>
          </a:p>
          <a:p>
            <a:pPr>
              <a:lnSpc>
                <a:spcPct val="150000"/>
              </a:lnSpc>
            </a:pPr>
            <a:r>
              <a:rPr lang="en-US" sz="1800" dirty="0">
                <a:latin typeface="Times New Roman" panose="02020603050405020304" pitchFamily="18" charset="0"/>
                <a:cs typeface="Times New Roman" panose="02020603050405020304" pitchFamily="18" charset="0"/>
              </a:rPr>
              <a:t>The customers in the first cluster are also interesting. </a:t>
            </a:r>
          </a:p>
          <a:p>
            <a:pPr>
              <a:lnSpc>
                <a:spcPct val="150000"/>
              </a:lnSpc>
            </a:pPr>
            <a:r>
              <a:rPr lang="en-US" sz="1800" dirty="0">
                <a:latin typeface="Times New Roman" panose="02020603050405020304" pitchFamily="18" charset="0"/>
                <a:cs typeface="Times New Roman" panose="02020603050405020304" pitchFamily="18" charset="0"/>
              </a:rPr>
              <a:t>Their contributions to the revenue and number of orders are medium to low, looking at the centers of this cluster. </a:t>
            </a:r>
          </a:p>
          <a:p>
            <a:pPr>
              <a:lnSpc>
                <a:spcPct val="150000"/>
              </a:lnSpc>
            </a:pPr>
            <a:r>
              <a:rPr lang="en-US" sz="1800" dirty="0">
                <a:latin typeface="Times New Roman" panose="02020603050405020304" pitchFamily="18" charset="0"/>
                <a:cs typeface="Times New Roman" panose="02020603050405020304" pitchFamily="18" charset="0"/>
              </a:rPr>
              <a:t>However, their average per-order value is high. </a:t>
            </a:r>
          </a:p>
          <a:p>
            <a:pPr>
              <a:lnSpc>
                <a:spcPct val="150000"/>
              </a:lnSpc>
            </a:pPr>
            <a:r>
              <a:rPr lang="en-US" sz="1800" dirty="0">
                <a:latin typeface="Times New Roman" panose="02020603050405020304" pitchFamily="18" charset="0"/>
                <a:cs typeface="Times New Roman" panose="02020603050405020304" pitchFamily="18" charset="0"/>
              </a:rPr>
              <a:t>These are the customers who buy expensive items infrequently. </a:t>
            </a:r>
          </a:p>
          <a:p>
            <a:pPr>
              <a:lnSpc>
                <a:spcPct val="150000"/>
              </a:lnSpc>
            </a:pPr>
            <a:r>
              <a:rPr lang="en-US" sz="1800" dirty="0">
                <a:latin typeface="Times New Roman" panose="02020603050405020304" pitchFamily="18" charset="0"/>
                <a:cs typeface="Times New Roman" panose="02020603050405020304" pitchFamily="18" charset="0"/>
              </a:rPr>
              <a:t>Thus, it would be perfect to market expensive items to this segment of customers.</a:t>
            </a:r>
          </a:p>
          <a:p>
            <a:pPr>
              <a:lnSpc>
                <a:spcPct val="150000"/>
              </a:lnSpc>
            </a:pPr>
            <a:r>
              <a:rPr lang="en-US" sz="1800" dirty="0">
                <a:latin typeface="Times New Roman" panose="02020603050405020304" pitchFamily="18" charset="0"/>
                <a:cs typeface="Times New Roman" panose="02020603050405020304" pitchFamily="18" charset="0"/>
              </a:rPr>
              <a:t>As you can see from this example, looking at the centers of clusters helps us understand different types and segments of customers and how to target them differently. </a:t>
            </a:r>
          </a:p>
          <a:p>
            <a:pPr>
              <a:lnSpc>
                <a:spcPct val="150000"/>
              </a:lnSpc>
            </a:pPr>
            <a:r>
              <a:rPr lang="en-US" sz="1800" dirty="0">
                <a:latin typeface="Times New Roman" panose="02020603050405020304" pitchFamily="18" charset="0"/>
                <a:cs typeface="Times New Roman" panose="02020603050405020304" pitchFamily="18" charset="0"/>
              </a:rPr>
              <a:t>Lastly, we can also find out what the best-selling items are for each customer segment. </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spTree>
    <p:extLst>
      <p:ext uri="{BB962C8B-B14F-4D97-AF65-F5344CB8AC3E}">
        <p14:creationId xmlns:p14="http://schemas.microsoft.com/office/powerpoint/2010/main" val="3208018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Utilize this information in marketing strategies, when you target this customer segment. </a:t>
            </a:r>
          </a:p>
          <a:p>
            <a:pPr>
              <a:lnSpc>
                <a:spcPct val="150000"/>
              </a:lnSpc>
            </a:pPr>
            <a:r>
              <a:rPr lang="en-US" sz="1800" dirty="0">
                <a:latin typeface="Times New Roman" panose="02020603050405020304" pitchFamily="18" charset="0"/>
                <a:cs typeface="Times New Roman" panose="02020603050405020304" pitchFamily="18" charset="0"/>
              </a:rPr>
              <a:t>In your marketing campaigns, you can recommend items similar to these best-selling items to this segment of customers, as they are the most interested in these types of items.</a:t>
            </a:r>
          </a:p>
          <a:p>
            <a:pPr>
              <a:lnSpc>
                <a:spcPct val="150000"/>
              </a:lnSpc>
            </a:pPr>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923632" y="1825624"/>
            <a:ext cx="3357954" cy="3007633"/>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spTree>
    <p:extLst>
      <p:ext uri="{BB962C8B-B14F-4D97-AF65-F5344CB8AC3E}">
        <p14:creationId xmlns:p14="http://schemas.microsoft.com/office/powerpoint/2010/main" val="298295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pPr>
            <a:endParaRPr lang="en-US" sz="180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Segmenting customers with R</a:t>
            </a:r>
          </a:p>
        </p:txBody>
      </p:sp>
      <p:pic>
        <p:nvPicPr>
          <p:cNvPr id="5" name="Picture 4"/>
          <p:cNvPicPr>
            <a:picLocks noChangeAspect="1"/>
          </p:cNvPicPr>
          <p:nvPr/>
        </p:nvPicPr>
        <p:blipFill>
          <a:blip r:embed="rId2"/>
          <a:stretch>
            <a:fillRect/>
          </a:stretch>
        </p:blipFill>
        <p:spPr>
          <a:xfrm>
            <a:off x="1097281" y="2034604"/>
            <a:ext cx="10529554" cy="3386482"/>
          </a:xfrm>
          <a:prstGeom prst="rect">
            <a:avLst/>
          </a:prstGeom>
        </p:spPr>
      </p:pic>
    </p:spTree>
    <p:extLst>
      <p:ext uri="{BB962C8B-B14F-4D97-AF65-F5344CB8AC3E}">
        <p14:creationId xmlns:p14="http://schemas.microsoft.com/office/powerpoint/2010/main" val="3493499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45981" y="1825625"/>
            <a:ext cx="7013802" cy="4649451"/>
          </a:xfrm>
          <a:prstGeom prst="rect">
            <a:avLst/>
          </a:prstGeom>
        </p:spPr>
      </p:pic>
    </p:spTree>
    <p:extLst>
      <p:ext uri="{BB962C8B-B14F-4D97-AF65-F5344CB8AC3E}">
        <p14:creationId xmlns:p14="http://schemas.microsoft.com/office/powerpoint/2010/main" val="948559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28088" y="2312126"/>
            <a:ext cx="10184596" cy="3265713"/>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3065358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186" y="2586446"/>
            <a:ext cx="11752831" cy="3017520"/>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Data Cleanup</a:t>
            </a:r>
          </a:p>
        </p:txBody>
      </p:sp>
    </p:spTree>
    <p:extLst>
      <p:ext uri="{BB962C8B-B14F-4D97-AF65-F5344CB8AC3E}">
        <p14:creationId xmlns:p14="http://schemas.microsoft.com/office/powerpoint/2010/main" val="4064052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 – </a:t>
            </a:r>
            <a:r>
              <a:rPr lang="en-US" sz="3600" b="1" dirty="0" err="1">
                <a:latin typeface="Times New Roman" panose="02020603050405020304" pitchFamily="18" charset="0"/>
                <a:cs typeface="Times New Roman" panose="02020603050405020304" pitchFamily="18" charset="0"/>
              </a:rPr>
              <a:t>K_means</a:t>
            </a:r>
            <a:r>
              <a:rPr lang="en-US" sz="3600" b="1" dirty="0">
                <a:latin typeface="Times New Roman" panose="02020603050405020304" pitchFamily="18" charset="0"/>
                <a:cs typeface="Times New Roman" panose="02020603050405020304" pitchFamily="18" charset="0"/>
              </a:rPr>
              <a:t> clustering</a:t>
            </a:r>
          </a:p>
        </p:txBody>
      </p:sp>
      <p:pic>
        <p:nvPicPr>
          <p:cNvPr id="4" name="Content Placeholder 3"/>
          <p:cNvPicPr>
            <a:picLocks noGrp="1" noChangeAspect="1"/>
          </p:cNvPicPr>
          <p:nvPr>
            <p:ph idx="1"/>
          </p:nvPr>
        </p:nvPicPr>
        <p:blipFill>
          <a:blip r:embed="rId2"/>
          <a:stretch>
            <a:fillRect/>
          </a:stretch>
        </p:blipFill>
        <p:spPr>
          <a:xfrm>
            <a:off x="1097279" y="1554067"/>
            <a:ext cx="9196251" cy="5016550"/>
          </a:xfrm>
          <a:prstGeom prst="rect">
            <a:avLst/>
          </a:prstGeom>
        </p:spPr>
      </p:pic>
    </p:spTree>
    <p:extLst>
      <p:ext uri="{BB962C8B-B14F-4D97-AF65-F5344CB8AC3E}">
        <p14:creationId xmlns:p14="http://schemas.microsoft.com/office/powerpoint/2010/main" val="2575646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5840" y="1606810"/>
            <a:ext cx="10024384" cy="4715613"/>
          </a:xfrm>
          <a:prstGeom prst="rect">
            <a:avLst/>
          </a:prstGeom>
        </p:spPr>
      </p:pic>
      <p:sp>
        <p:nvSpPr>
          <p:cNvPr id="5"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 – </a:t>
            </a:r>
            <a:r>
              <a:rPr lang="en-US" sz="3600" b="1" dirty="0" err="1">
                <a:latin typeface="Times New Roman" panose="02020603050405020304" pitchFamily="18" charset="0"/>
                <a:cs typeface="Times New Roman" panose="02020603050405020304" pitchFamily="18" charset="0"/>
              </a:rPr>
              <a:t>K_means</a:t>
            </a:r>
            <a:r>
              <a:rPr lang="en-US" sz="3600" b="1" dirty="0">
                <a:latin typeface="Times New Roman" panose="02020603050405020304" pitchFamily="18" charset="0"/>
                <a:cs typeface="Times New Roman" panose="02020603050405020304" pitchFamily="18" charset="0"/>
              </a:rPr>
              <a:t> clustering</a:t>
            </a:r>
          </a:p>
        </p:txBody>
      </p:sp>
    </p:spTree>
    <p:extLst>
      <p:ext uri="{BB962C8B-B14F-4D97-AF65-F5344CB8AC3E}">
        <p14:creationId xmlns:p14="http://schemas.microsoft.com/office/powerpoint/2010/main" val="468005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Interpreting Customer Segments</a:t>
            </a:r>
          </a:p>
        </p:txBody>
      </p:sp>
      <p:pic>
        <p:nvPicPr>
          <p:cNvPr id="4" name="Content Placeholder 3"/>
          <p:cNvPicPr>
            <a:picLocks noGrp="1" noChangeAspect="1"/>
          </p:cNvPicPr>
          <p:nvPr>
            <p:ph idx="1"/>
          </p:nvPr>
        </p:nvPicPr>
        <p:blipFill>
          <a:blip r:embed="rId2"/>
          <a:stretch>
            <a:fillRect/>
          </a:stretch>
        </p:blipFill>
        <p:spPr>
          <a:xfrm>
            <a:off x="705393" y="1824258"/>
            <a:ext cx="10162904" cy="4710277"/>
          </a:xfrm>
          <a:prstGeom prst="rect">
            <a:avLst/>
          </a:prstGeom>
        </p:spPr>
      </p:pic>
    </p:spTree>
    <p:extLst>
      <p:ext uri="{BB962C8B-B14F-4D97-AF65-F5344CB8AC3E}">
        <p14:creationId xmlns:p14="http://schemas.microsoft.com/office/powerpoint/2010/main" val="299121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Given today's competition within the market, it is critical to understand the different behaviors, types, and interests of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Especially in targeted marketing, understanding and categorizing customers is an essential step in forming effective marketing strategies.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By segmenting the customer base, marketers can focus on one segment of customers at a time.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also helps marketers to tailor their marketing messages to one specific audience at a time.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Customer segmentation is the backbone of successful targeted marketing, with which you can target specific groups of customers with different pricing options, promotions, and product placements that capture the interests of the target audience in the most cost-effective way.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Any business or industry can benefit from a better understanding of different customer segments. </a:t>
            </a:r>
          </a:p>
        </p:txBody>
      </p:sp>
    </p:spTree>
    <p:extLst>
      <p:ext uri="{BB962C8B-B14F-4D97-AF65-F5344CB8AC3E}">
        <p14:creationId xmlns:p14="http://schemas.microsoft.com/office/powerpoint/2010/main" val="131395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6985"/>
            <a:ext cx="10515600" cy="4351338"/>
          </a:xfrm>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For example, television advertisements that are broadcast across all over the USA for an outerwear brand that sells winter clothes, such as parkas, snow boots, and hats, would not be so cost-effective.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People residing in areas that never really get cold, such as Florida, Southern California, or Hawaii, would most likely not be interested in purchasing winter clothes.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people residing in areas with cold winters, such as Alaska, Minnesota, or North Dakota, would most likely want to buy clothes that will keep them warm.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So, for this outerwear brand, instead of sending out marketing mails or emails to all of their customers, it would be better to target those segments of customers, based on their geographic information, that live in places where they would need winter clothes more frequently than other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another example, if you own a rental building near a college, you might want to target your customers based on their age and education.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Marketing to customers between 20 and 30 and who are attending surrounding colleges will have higher return than marketing to others.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a:t>
            </a:r>
          </a:p>
        </p:txBody>
      </p:sp>
      <p:sp>
        <p:nvSpPr>
          <p:cNvPr id="4" name="Title 1"/>
          <p:cNvSpPr>
            <a:spLocks noGrp="1"/>
          </p:cNvSpPr>
          <p:nvPr>
            <p:ph type="title"/>
          </p:nvPr>
        </p:nvSpPr>
        <p:spPr>
          <a:xfrm>
            <a:off x="838200" y="0"/>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a:t>
            </a:r>
          </a:p>
        </p:txBody>
      </p:sp>
    </p:spTree>
    <p:extLst>
      <p:ext uri="{BB962C8B-B14F-4D97-AF65-F5344CB8AC3E}">
        <p14:creationId xmlns:p14="http://schemas.microsoft.com/office/powerpoint/2010/main" val="419148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For hotel businesses, you might want to target those couples who have upcoming anniversaries for romantic package deals.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social media platforms, such as Facebook or Instagram, you can target this segment of customers.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As discussed with these three cases, understanding your customers and which segment describes them the best can help you develop effective and efficient marketing strategies.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When segmenting the customer base into subgroups, you can use certain characteristics and their statistics, as shown in Chapter 7, Exploratory Analysis for Customer Behavior.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when you are trying to segment your customers with multiple attributes, it becomes exponentially more difficult.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sections, discuss how to use machine learning for customer segmentation.</a:t>
            </a:r>
          </a:p>
          <a:p>
            <a:pPr>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Customer segmentation</a:t>
            </a:r>
          </a:p>
        </p:txBody>
      </p:sp>
    </p:spTree>
    <p:extLst>
      <p:ext uri="{BB962C8B-B14F-4D97-AF65-F5344CB8AC3E}">
        <p14:creationId xmlns:p14="http://schemas.microsoft.com/office/powerpoint/2010/main" val="2203100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Clustering algorithms</a:t>
            </a:r>
          </a:p>
        </p:txBody>
      </p:sp>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Clustering algorithms are frequently used in marketing for customer segmentation.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a method of unsupervised learning that learns the commonalities between groups from data.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Unlike supervised learning, where there is a target and a labeled variable that to predict, unsupervised learning learns from data without any target or labeled variable.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Among numerous other clustering algorithms, explore the usage of the k-means clustering algorithm in this chapter.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k-means clustering algorithm splits the records in the data into a pre-defined number of clusters, where the data points within each cluster are close to each other.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order to group similar records together, the k-means clustering algorithm tries to find the centroids, which are the centers or means of clusters, to minimize the distances between the data points and the centroids within the clusters.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objective equation</a:t>
            </a:r>
          </a:p>
        </p:txBody>
      </p:sp>
      <p:pic>
        <p:nvPicPr>
          <p:cNvPr id="5" name="Picture 4">
            <a:extLst>
              <a:ext uri="{FF2B5EF4-FFF2-40B4-BE49-F238E27FC236}">
                <a16:creationId xmlns:a16="http://schemas.microsoft.com/office/drawing/2014/main" id="{73D28D2D-9D02-40E2-564D-15418947E764}"/>
              </a:ext>
            </a:extLst>
          </p:cNvPr>
          <p:cNvPicPr>
            <a:picLocks noChangeAspect="1"/>
          </p:cNvPicPr>
          <p:nvPr/>
        </p:nvPicPr>
        <p:blipFill>
          <a:blip r:embed="rId2"/>
          <a:stretch>
            <a:fillRect/>
          </a:stretch>
        </p:blipFill>
        <p:spPr>
          <a:xfrm>
            <a:off x="4491164" y="5978481"/>
            <a:ext cx="2911092" cy="879520"/>
          </a:xfrm>
          <a:prstGeom prst="rect">
            <a:avLst/>
          </a:prstGeom>
        </p:spPr>
      </p:pic>
    </p:spTree>
    <p:extLst>
      <p:ext uri="{BB962C8B-B14F-4D97-AF65-F5344CB8AC3E}">
        <p14:creationId xmlns:p14="http://schemas.microsoft.com/office/powerpoint/2010/main" val="4175317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Here n is the number of records in the dataset, x, is the </a:t>
            </a:r>
            <a:r>
              <a:rPr lang="en-US" sz="1800" dirty="0" err="1">
                <a:latin typeface="Times New Roman" panose="02020603050405020304" pitchFamily="18" charset="0"/>
                <a:cs typeface="Times New Roman" panose="02020603050405020304" pitchFamily="18" charset="0"/>
              </a:rPr>
              <a:t>ith</a:t>
            </a:r>
            <a:r>
              <a:rPr lang="en-US" sz="1800" dirty="0">
                <a:latin typeface="Times New Roman" panose="02020603050405020304" pitchFamily="18" charset="0"/>
                <a:cs typeface="Times New Roman" panose="02020603050405020304" pitchFamily="18" charset="0"/>
              </a:rPr>
              <a:t> data point, C is the number of clusters, and µj is the </a:t>
            </a:r>
            <a:r>
              <a:rPr lang="en-US" sz="1800" dirty="0" err="1">
                <a:latin typeface="Times New Roman" panose="02020603050405020304" pitchFamily="18" charset="0"/>
                <a:cs typeface="Times New Roman" panose="02020603050405020304" pitchFamily="18" charset="0"/>
              </a:rPr>
              <a:t>jth</a:t>
            </a:r>
            <a:r>
              <a:rPr lang="en-US" sz="1800" dirty="0">
                <a:latin typeface="Times New Roman" panose="02020603050405020304" pitchFamily="18" charset="0"/>
                <a:cs typeface="Times New Roman" panose="02020603050405020304" pitchFamily="18" charset="0"/>
              </a:rPr>
              <a:t> centroid.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One downside or difficulty of using k-means clustering for customer segmentation is the fact that need to know the number of clusters beforehand.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quite often, do not know what is the optimal number of clusters to create.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silhouette coefficient can be used to evaluate and help to make decisions on what the best number of clusters will be for segmentation problem.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Simply put, the silhouette coefficient measures how close the data points are to their clusters compared to other clusters.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equation is shown here:</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Clustering algorithms</a:t>
            </a:r>
          </a:p>
        </p:txBody>
      </p:sp>
      <p:pic>
        <p:nvPicPr>
          <p:cNvPr id="5" name="Picture 4">
            <a:extLst>
              <a:ext uri="{FF2B5EF4-FFF2-40B4-BE49-F238E27FC236}">
                <a16:creationId xmlns:a16="http://schemas.microsoft.com/office/drawing/2014/main" id="{91DDA1D0-1232-7D3B-5CAE-1AB64972AB17}"/>
              </a:ext>
            </a:extLst>
          </p:cNvPr>
          <p:cNvPicPr>
            <a:picLocks noChangeAspect="1"/>
          </p:cNvPicPr>
          <p:nvPr/>
        </p:nvPicPr>
        <p:blipFill>
          <a:blip r:embed="rId2"/>
          <a:stretch>
            <a:fillRect/>
          </a:stretch>
        </p:blipFill>
        <p:spPr>
          <a:xfrm>
            <a:off x="4337470" y="5532672"/>
            <a:ext cx="2248095" cy="960203"/>
          </a:xfrm>
          <a:prstGeom prst="rect">
            <a:avLst/>
          </a:prstGeom>
        </p:spPr>
      </p:pic>
    </p:spTree>
    <p:extLst>
      <p:ext uri="{BB962C8B-B14F-4D97-AF65-F5344CB8AC3E}">
        <p14:creationId xmlns:p14="http://schemas.microsoft.com/office/powerpoint/2010/main" val="303550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vert="horz" lIns="91440" tIns="45720" rIns="91440" bIns="45720" rtlCol="0">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Here b is the average of the distance between a point and its closest cluster and a is the average distance among data points within the same cluster.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silhouette coefficient value ranges from -1 to 1, where the closer the values are to 1, the better they are.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the following programming exercises, segmenting the customer base from our dataset, using the k-means clustering algorithm and the silhouette coefficient.</a:t>
            </a:r>
          </a:p>
        </p:txBody>
      </p:sp>
      <p:sp>
        <p:nvSpPr>
          <p:cNvPr id="4" name="Title 1"/>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Clustering algorithms</a:t>
            </a:r>
          </a:p>
        </p:txBody>
      </p:sp>
    </p:spTree>
    <p:extLst>
      <p:ext uri="{BB962C8B-B14F-4D97-AF65-F5344CB8AC3E}">
        <p14:creationId xmlns:p14="http://schemas.microsoft.com/office/powerpoint/2010/main" val="2808157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2830</Words>
  <Application>Microsoft Office PowerPoint</Application>
  <PresentationFormat>Widescreen</PresentationFormat>
  <Paragraphs>195</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Section-4 – Personalized Marketing</vt:lpstr>
      <vt:lpstr>Introduction</vt:lpstr>
      <vt:lpstr>Introduction</vt:lpstr>
      <vt:lpstr>Customer segmentation</vt:lpstr>
      <vt:lpstr>Customer segmentation</vt:lpstr>
      <vt:lpstr>Customer segmentation</vt:lpstr>
      <vt:lpstr>Clustering algorithms</vt:lpstr>
      <vt:lpstr>Clustering algorithms</vt:lpstr>
      <vt:lpstr>Clustering algorithms</vt:lpstr>
      <vt:lpstr>Segmenting customers with Python</vt:lpstr>
      <vt:lpstr>Segmenting customers with Python</vt:lpstr>
      <vt:lpstr>Data cleanup</vt:lpstr>
      <vt:lpstr>Data cleanup</vt:lpstr>
      <vt:lpstr>Data cleanup</vt:lpstr>
      <vt:lpstr>Data cleanup</vt:lpstr>
      <vt:lpstr>Data cleanup</vt:lpstr>
      <vt:lpstr>Data cleanup</vt:lpstr>
      <vt:lpstr>Data cleanup</vt:lpstr>
      <vt:lpstr>k-means clustering</vt:lpstr>
      <vt:lpstr>k-means clustering</vt:lpstr>
      <vt:lpstr>k-means clustering</vt:lpstr>
      <vt:lpstr>k-means clustering</vt:lpstr>
      <vt:lpstr>k-means clustering</vt:lpstr>
      <vt:lpstr>k-means clustering</vt:lpstr>
      <vt:lpstr>k-means clustering</vt:lpstr>
      <vt:lpstr>Selecting the best number of clusters</vt:lpstr>
      <vt:lpstr>Selecting the best number of clusters</vt:lpstr>
      <vt:lpstr>Interpreting customer segments</vt:lpstr>
      <vt:lpstr>Interpreting customer segments</vt:lpstr>
      <vt:lpstr>Interpreting customer segments</vt:lpstr>
      <vt:lpstr>Interpreting customer segments</vt:lpstr>
      <vt:lpstr>Interpreting customer segments</vt:lpstr>
      <vt:lpstr>Segmenting customers with R</vt:lpstr>
      <vt:lpstr>Data Cleanup</vt:lpstr>
      <vt:lpstr>Data Cleanup</vt:lpstr>
      <vt:lpstr>Data Cleanup</vt:lpstr>
      <vt:lpstr>Customer Segmentation – K_means clustering</vt:lpstr>
      <vt:lpstr>Customer Segmentation – K_means clustering</vt:lpstr>
      <vt:lpstr>Interpreting Customer Segments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Section-4 – Personalized Marketing</dc:title>
  <dc:creator>suganya</dc:creator>
  <cp:lastModifiedBy>harsshini s</cp:lastModifiedBy>
  <cp:revision>20</cp:revision>
  <dcterms:created xsi:type="dcterms:W3CDTF">2024-03-07T09:36:46Z</dcterms:created>
  <dcterms:modified xsi:type="dcterms:W3CDTF">2024-03-11T15:26:13Z</dcterms:modified>
</cp:coreProperties>
</file>