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59" r:id="rId6"/>
    <p:sldId id="260" r:id="rId7"/>
    <p:sldId id="261" r:id="rId8"/>
    <p:sldId id="262" r:id="rId9"/>
    <p:sldId id="263" r:id="rId10"/>
    <p:sldId id="264" r:id="rId11"/>
    <p:sldId id="266" r:id="rId12"/>
    <p:sldId id="265" r:id="rId13"/>
    <p:sldId id="267" r:id="rId14"/>
    <p:sldId id="268" r:id="rId15"/>
    <p:sldId id="270" r:id="rId16"/>
    <p:sldId id="271" r:id="rId17"/>
    <p:sldId id="277" r:id="rId18"/>
    <p:sldId id="272" r:id="rId19"/>
    <p:sldId id="273" r:id="rId20"/>
    <p:sldId id="274" r:id="rId21"/>
    <p:sldId id="275" r:id="rId22"/>
    <p:sldId id="276" r:id="rId23"/>
    <p:sldId id="278" r:id="rId24"/>
    <p:sldId id="279" r:id="rId25"/>
    <p:sldId id="280" r:id="rId26"/>
    <p:sldId id="282"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4496C5-70A0-4EFA-9F5C-7FC8CD2077D7}"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CBDFB-F26D-41F2-95FC-91C13DF95489}" type="slidenum">
              <a:rPr lang="en-US" smtClean="0"/>
              <a:t>‹#›</a:t>
            </a:fld>
            <a:endParaRPr lang="en-US"/>
          </a:p>
        </p:txBody>
      </p:sp>
    </p:spTree>
    <p:extLst>
      <p:ext uri="{BB962C8B-B14F-4D97-AF65-F5344CB8AC3E}">
        <p14:creationId xmlns:p14="http://schemas.microsoft.com/office/powerpoint/2010/main" val="1718075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496C5-70A0-4EFA-9F5C-7FC8CD2077D7}"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CBDFB-F26D-41F2-95FC-91C13DF95489}" type="slidenum">
              <a:rPr lang="en-US" smtClean="0"/>
              <a:t>‹#›</a:t>
            </a:fld>
            <a:endParaRPr lang="en-US"/>
          </a:p>
        </p:txBody>
      </p:sp>
    </p:spTree>
    <p:extLst>
      <p:ext uri="{BB962C8B-B14F-4D97-AF65-F5344CB8AC3E}">
        <p14:creationId xmlns:p14="http://schemas.microsoft.com/office/powerpoint/2010/main" val="353474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496C5-70A0-4EFA-9F5C-7FC8CD2077D7}"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CBDFB-F26D-41F2-95FC-91C13DF95489}" type="slidenum">
              <a:rPr lang="en-US" smtClean="0"/>
              <a:t>‹#›</a:t>
            </a:fld>
            <a:endParaRPr lang="en-US"/>
          </a:p>
        </p:txBody>
      </p:sp>
    </p:spTree>
    <p:extLst>
      <p:ext uri="{BB962C8B-B14F-4D97-AF65-F5344CB8AC3E}">
        <p14:creationId xmlns:p14="http://schemas.microsoft.com/office/powerpoint/2010/main" val="2224934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496C5-70A0-4EFA-9F5C-7FC8CD2077D7}"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CBDFB-F26D-41F2-95FC-91C13DF95489}" type="slidenum">
              <a:rPr lang="en-US" smtClean="0"/>
              <a:t>‹#›</a:t>
            </a:fld>
            <a:endParaRPr lang="en-US"/>
          </a:p>
        </p:txBody>
      </p:sp>
    </p:spTree>
    <p:extLst>
      <p:ext uri="{BB962C8B-B14F-4D97-AF65-F5344CB8AC3E}">
        <p14:creationId xmlns:p14="http://schemas.microsoft.com/office/powerpoint/2010/main" val="2814267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4496C5-70A0-4EFA-9F5C-7FC8CD2077D7}"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2CBDFB-F26D-41F2-95FC-91C13DF95489}" type="slidenum">
              <a:rPr lang="en-US" smtClean="0"/>
              <a:t>‹#›</a:t>
            </a:fld>
            <a:endParaRPr lang="en-US"/>
          </a:p>
        </p:txBody>
      </p:sp>
    </p:spTree>
    <p:extLst>
      <p:ext uri="{BB962C8B-B14F-4D97-AF65-F5344CB8AC3E}">
        <p14:creationId xmlns:p14="http://schemas.microsoft.com/office/powerpoint/2010/main" val="263798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4496C5-70A0-4EFA-9F5C-7FC8CD2077D7}"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2CBDFB-F26D-41F2-95FC-91C13DF95489}" type="slidenum">
              <a:rPr lang="en-US" smtClean="0"/>
              <a:t>‹#›</a:t>
            </a:fld>
            <a:endParaRPr lang="en-US"/>
          </a:p>
        </p:txBody>
      </p:sp>
    </p:spTree>
    <p:extLst>
      <p:ext uri="{BB962C8B-B14F-4D97-AF65-F5344CB8AC3E}">
        <p14:creationId xmlns:p14="http://schemas.microsoft.com/office/powerpoint/2010/main" val="129858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4496C5-70A0-4EFA-9F5C-7FC8CD2077D7}" type="datetimeFigureOut">
              <a:rPr lang="en-US" smtClean="0"/>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2CBDFB-F26D-41F2-95FC-91C13DF95489}" type="slidenum">
              <a:rPr lang="en-US" smtClean="0"/>
              <a:t>‹#›</a:t>
            </a:fld>
            <a:endParaRPr lang="en-US"/>
          </a:p>
        </p:txBody>
      </p:sp>
    </p:spTree>
    <p:extLst>
      <p:ext uri="{BB962C8B-B14F-4D97-AF65-F5344CB8AC3E}">
        <p14:creationId xmlns:p14="http://schemas.microsoft.com/office/powerpoint/2010/main" val="149025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4496C5-70A0-4EFA-9F5C-7FC8CD2077D7}" type="datetimeFigureOut">
              <a:rPr lang="en-US" smtClean="0"/>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2CBDFB-F26D-41F2-95FC-91C13DF95489}" type="slidenum">
              <a:rPr lang="en-US" smtClean="0"/>
              <a:t>‹#›</a:t>
            </a:fld>
            <a:endParaRPr lang="en-US"/>
          </a:p>
        </p:txBody>
      </p:sp>
    </p:spTree>
    <p:extLst>
      <p:ext uri="{BB962C8B-B14F-4D97-AF65-F5344CB8AC3E}">
        <p14:creationId xmlns:p14="http://schemas.microsoft.com/office/powerpoint/2010/main" val="144179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496C5-70A0-4EFA-9F5C-7FC8CD2077D7}" type="datetimeFigureOut">
              <a:rPr lang="en-US" smtClean="0"/>
              <a:t>10/23/2023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2CBDFB-F26D-41F2-95FC-91C13DF95489}" type="slidenum">
              <a:rPr lang="en-US" smtClean="0"/>
              <a:t>‹#›</a:t>
            </a:fld>
            <a:endParaRPr lang="en-US"/>
          </a:p>
        </p:txBody>
      </p:sp>
    </p:spTree>
    <p:extLst>
      <p:ext uri="{BB962C8B-B14F-4D97-AF65-F5344CB8AC3E}">
        <p14:creationId xmlns:p14="http://schemas.microsoft.com/office/powerpoint/2010/main" val="133325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4496C5-70A0-4EFA-9F5C-7FC8CD2077D7}"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2CBDFB-F26D-41F2-95FC-91C13DF95489}" type="slidenum">
              <a:rPr lang="en-US" smtClean="0"/>
              <a:t>‹#›</a:t>
            </a:fld>
            <a:endParaRPr lang="en-US"/>
          </a:p>
        </p:txBody>
      </p:sp>
    </p:spTree>
    <p:extLst>
      <p:ext uri="{BB962C8B-B14F-4D97-AF65-F5344CB8AC3E}">
        <p14:creationId xmlns:p14="http://schemas.microsoft.com/office/powerpoint/2010/main" val="584610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4496C5-70A0-4EFA-9F5C-7FC8CD2077D7}"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2CBDFB-F26D-41F2-95FC-91C13DF95489}" type="slidenum">
              <a:rPr lang="en-US" smtClean="0"/>
              <a:t>‹#›</a:t>
            </a:fld>
            <a:endParaRPr lang="en-US"/>
          </a:p>
        </p:txBody>
      </p:sp>
    </p:spTree>
    <p:extLst>
      <p:ext uri="{BB962C8B-B14F-4D97-AF65-F5344CB8AC3E}">
        <p14:creationId xmlns:p14="http://schemas.microsoft.com/office/powerpoint/2010/main" val="191207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496C5-70A0-4EFA-9F5C-7FC8CD2077D7}" type="datetimeFigureOut">
              <a:rPr lang="en-US" smtClean="0"/>
              <a:t>10/23/2023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CBDFB-F26D-41F2-95FC-91C13DF95489}" type="slidenum">
              <a:rPr lang="en-US" smtClean="0"/>
              <a:t>‹#›</a:t>
            </a:fld>
            <a:endParaRPr lang="en-US"/>
          </a:p>
        </p:txBody>
      </p:sp>
    </p:spTree>
    <p:extLst>
      <p:ext uri="{BB962C8B-B14F-4D97-AF65-F5344CB8AC3E}">
        <p14:creationId xmlns:p14="http://schemas.microsoft.com/office/powerpoint/2010/main" val="2710697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latin typeface="Times New Roman" panose="02020603050405020304" pitchFamily="18" charset="0"/>
                <a:cs typeface="Times New Roman" panose="02020603050405020304" pitchFamily="18" charset="0"/>
              </a:rPr>
              <a:t>Section -1 Introduction and Environment Setup</a:t>
            </a:r>
          </a:p>
        </p:txBody>
      </p:sp>
      <p:sp>
        <p:nvSpPr>
          <p:cNvPr id="3" name="Subtitle 2"/>
          <p:cNvSpPr>
            <a:spLocks noGrp="1"/>
          </p:cNvSpPr>
          <p:nvPr>
            <p:ph type="subTitle" idx="1"/>
          </p:nvPr>
        </p:nvSpPr>
        <p:spPr/>
        <p:txBody>
          <a:bodyPr>
            <a:normAutofit/>
          </a:bodyPr>
          <a:lstStyle/>
          <a:p>
            <a:r>
              <a:rPr lang="en-US" sz="3200" b="1" dirty="0">
                <a:latin typeface="Times New Roman" panose="02020603050405020304" pitchFamily="18" charset="0"/>
                <a:cs typeface="Times New Roman" panose="02020603050405020304" pitchFamily="18" charset="0"/>
              </a:rPr>
              <a:t>Data Science and Marketing</a:t>
            </a:r>
          </a:p>
        </p:txBody>
      </p:sp>
    </p:spTree>
    <p:extLst>
      <p:ext uri="{BB962C8B-B14F-4D97-AF65-F5344CB8AC3E}">
        <p14:creationId xmlns:p14="http://schemas.microsoft.com/office/powerpoint/2010/main" val="587548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3A471-F265-BF03-A57D-9E185708C1D5}"/>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Data Science Workflow</a:t>
            </a:r>
          </a:p>
        </p:txBody>
      </p:sp>
      <p:sp>
        <p:nvSpPr>
          <p:cNvPr id="3" name="Content Placeholder 2">
            <a:extLst>
              <a:ext uri="{FF2B5EF4-FFF2-40B4-BE49-F238E27FC236}">
                <a16:creationId xmlns:a16="http://schemas.microsoft.com/office/drawing/2014/main" id="{05C834B2-3C56-09BA-C3F5-0882964756FE}"/>
              </a:ext>
            </a:extLst>
          </p:cNvPr>
          <p:cNvSpPr>
            <a:spLocks noGrp="1"/>
          </p:cNvSpPr>
          <p:nvPr>
            <p:ph idx="1"/>
          </p:nvPr>
        </p:nvSpPr>
        <p:spPr>
          <a:xfrm>
            <a:off x="838200" y="1825625"/>
            <a:ext cx="10515600" cy="4351338"/>
          </a:xfrm>
        </p:spPr>
        <p:txBody>
          <a:bodyPr>
            <a:normAutofit/>
          </a:bodyPr>
          <a:lstStyle/>
          <a:p>
            <a:pPr>
              <a:lnSpc>
                <a:spcPct val="150000"/>
              </a:lnSpc>
              <a:spcBef>
                <a:spcPts val="0"/>
              </a:spcBef>
            </a:pPr>
            <a:r>
              <a:rPr lang="en-IN" sz="1800" b="1" dirty="0">
                <a:latin typeface="Times New Roman" panose="02020603050405020304" pitchFamily="18" charset="0"/>
                <a:cs typeface="Times New Roman" panose="02020603050405020304" pitchFamily="18" charset="0"/>
              </a:rPr>
              <a:t>1. Problem Definition</a:t>
            </a:r>
            <a:r>
              <a:rPr lang="en-IN" sz="1800" dirty="0">
                <a:latin typeface="Times New Roman" panose="02020603050405020304" pitchFamily="18" charset="0"/>
                <a:cs typeface="Times New Roman" panose="02020603050405020304" pitchFamily="18" charset="0"/>
              </a:rPr>
              <a:t>: Define the problem, the Scope of the project, approach to solve that problem.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Need to brainstorm on what  type of analyses (Descriptive, Explanatory, predictive) and type of learning algorithm(Supervised, unsupervised, reinforcement)  will be suitable for solving the given problem</a:t>
            </a:r>
          </a:p>
          <a:p>
            <a:pPr>
              <a:lnSpc>
                <a:spcPct val="150000"/>
              </a:lnSpc>
              <a:spcBef>
                <a:spcPts val="0"/>
              </a:spcBef>
            </a:pPr>
            <a:r>
              <a:rPr lang="en-IN" sz="1800" b="1" dirty="0">
                <a:latin typeface="Times New Roman" panose="02020603050405020304" pitchFamily="18" charset="0"/>
                <a:cs typeface="Times New Roman" panose="02020603050405020304" pitchFamily="18" charset="0"/>
              </a:rPr>
              <a:t>2. Data collection</a:t>
            </a:r>
            <a:r>
              <a:rPr lang="en-IN" sz="1800" dirty="0">
                <a:latin typeface="Times New Roman" panose="02020603050405020304" pitchFamily="18" charset="0"/>
                <a:cs typeface="Times New Roman" panose="02020603050405020304" pitchFamily="18" charset="0"/>
              </a:rPr>
              <a:t>: Gather all the data you need to proceed</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Purchase the data from third-party vendors, Extract from the web, and use publicly available data.</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Depending on the case this step may be trivial or tedious.</a:t>
            </a:r>
          </a:p>
          <a:p>
            <a:pPr>
              <a:lnSpc>
                <a:spcPct val="150000"/>
              </a:lnSpc>
              <a:spcBef>
                <a:spcPts val="0"/>
              </a:spcBef>
            </a:pPr>
            <a:r>
              <a:rPr lang="en-IN" sz="1800" b="1" dirty="0">
                <a:latin typeface="Times New Roman" panose="02020603050405020304" pitchFamily="18" charset="0"/>
                <a:cs typeface="Times New Roman" panose="02020603050405020304" pitchFamily="18" charset="0"/>
              </a:rPr>
              <a:t>3.Data Preparation</a:t>
            </a:r>
            <a:r>
              <a:rPr lang="en-IN" sz="1800" dirty="0">
                <a:latin typeface="Times New Roman" panose="02020603050405020304" pitchFamily="18" charset="0"/>
                <a:cs typeface="Times New Roman" panose="02020603050405020304" pitchFamily="18" charset="0"/>
              </a:rPr>
              <a:t>: Transform your data and prepare it for future steps</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If formats are different, then transform and unify the data.</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If the data is unstructured, then make it a structured data.</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036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82CFE-4D57-A402-2D2B-E0F80929A4B3}"/>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IN" sz="1800" b="1" dirty="0">
                <a:latin typeface="Times New Roman" panose="02020603050405020304" pitchFamily="18" charset="0"/>
                <a:cs typeface="Times New Roman" panose="02020603050405020304" pitchFamily="18" charset="0"/>
              </a:rPr>
              <a:t>4.Data analysis: </a:t>
            </a:r>
            <a:r>
              <a:rPr lang="en-IN" sz="1800" dirty="0">
                <a:latin typeface="Times New Roman" panose="02020603050405020304" pitchFamily="18" charset="0"/>
                <a:cs typeface="Times New Roman" panose="02020603050405020304" pitchFamily="18" charset="0"/>
              </a:rPr>
              <a:t>Start looking into the data. Descriptive analyses are conducted to compute some descriptive summary statistics and build visual plots to better understand the data.</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Also find some recognizable patterns and draw some insights from data.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Also able to find some anomalies in the data, such as missing values, corrupted data, or duplicated records.</a:t>
            </a:r>
          </a:p>
          <a:p>
            <a:pPr>
              <a:lnSpc>
                <a:spcPct val="150000"/>
              </a:lnSpc>
              <a:spcBef>
                <a:spcPts val="0"/>
              </a:spcBef>
            </a:pPr>
            <a:r>
              <a:rPr lang="en-IN" sz="1800" b="1" dirty="0">
                <a:latin typeface="Times New Roman" panose="02020603050405020304" pitchFamily="18" charset="0"/>
                <a:cs typeface="Times New Roman" panose="02020603050405020304" pitchFamily="18" charset="0"/>
              </a:rPr>
              <a:t>5.Feature engineering: </a:t>
            </a:r>
            <a:r>
              <a:rPr lang="en-IN" sz="1800" dirty="0">
                <a:latin typeface="Times New Roman" panose="02020603050405020304" pitchFamily="18" charset="0"/>
                <a:cs typeface="Times New Roman" panose="02020603050405020304" pitchFamily="18" charset="0"/>
              </a:rPr>
              <a:t>The most important part. Requires good domain knowledge of the data as it requires you to transform the raw data into more informative data.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Ex: Transforming text into numerical data, as machine learning algorithms can only learn from the numerical data. </a:t>
            </a:r>
          </a:p>
          <a:p>
            <a:pPr>
              <a:lnSpc>
                <a:spcPct val="150000"/>
              </a:lnSpc>
              <a:spcBef>
                <a:spcPts val="0"/>
              </a:spcBef>
            </a:pPr>
            <a:r>
              <a:rPr lang="en-IN" sz="1800" b="1" dirty="0">
                <a:latin typeface="Times New Roman" panose="02020603050405020304" pitchFamily="18" charset="0"/>
                <a:cs typeface="Times New Roman" panose="02020603050405020304" pitchFamily="18" charset="0"/>
              </a:rPr>
              <a:t>6. Model building</a:t>
            </a:r>
            <a:r>
              <a:rPr lang="en-IN" sz="1800" dirty="0">
                <a:latin typeface="Times New Roman" panose="02020603050405020304" pitchFamily="18" charset="0"/>
                <a:cs typeface="Times New Roman" panose="02020603050405020304" pitchFamily="18" charset="0"/>
              </a:rPr>
              <a:t>: In this step, you can experiment with various learning algorithms to figure out which one works the best for your use case. Model performance evaluation is also very important in this step.</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C0165CD-703D-06E2-8C8E-2667C5AB17D1}"/>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Data Science Workflow</a:t>
            </a:r>
          </a:p>
        </p:txBody>
      </p:sp>
    </p:spTree>
    <p:extLst>
      <p:ext uri="{BB962C8B-B14F-4D97-AF65-F5344CB8AC3E}">
        <p14:creationId xmlns:p14="http://schemas.microsoft.com/office/powerpoint/2010/main" val="721421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5AFA25-95C3-0DC0-431A-1DA39D5C70FD}"/>
              </a:ext>
            </a:extLst>
          </p:cNvPr>
          <p:cNvPicPr>
            <a:picLocks noGrp="1" noChangeAspect="1"/>
          </p:cNvPicPr>
          <p:nvPr>
            <p:ph idx="1"/>
          </p:nvPr>
        </p:nvPicPr>
        <p:blipFill>
          <a:blip r:embed="rId2"/>
          <a:stretch>
            <a:fillRect/>
          </a:stretch>
        </p:blipFill>
        <p:spPr>
          <a:xfrm>
            <a:off x="4292082" y="1362782"/>
            <a:ext cx="3291396" cy="4814181"/>
          </a:xfrm>
        </p:spPr>
      </p:pic>
      <p:sp>
        <p:nvSpPr>
          <p:cNvPr id="6" name="Title 1">
            <a:extLst>
              <a:ext uri="{FF2B5EF4-FFF2-40B4-BE49-F238E27FC236}">
                <a16:creationId xmlns:a16="http://schemas.microsoft.com/office/drawing/2014/main" id="{63417BAD-690C-A20F-DD31-CDC596D9498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Data Science Workflow</a:t>
            </a:r>
          </a:p>
        </p:txBody>
      </p:sp>
    </p:spTree>
    <p:extLst>
      <p:ext uri="{BB962C8B-B14F-4D97-AF65-F5344CB8AC3E}">
        <p14:creationId xmlns:p14="http://schemas.microsoft.com/office/powerpoint/2010/main" val="2487646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9D5CF-9373-168B-382C-9D7992F129D9}"/>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Setting up the python Environment</a:t>
            </a:r>
          </a:p>
        </p:txBody>
      </p:sp>
      <p:sp>
        <p:nvSpPr>
          <p:cNvPr id="3" name="Content Placeholder 2">
            <a:extLst>
              <a:ext uri="{FF2B5EF4-FFF2-40B4-BE49-F238E27FC236}">
                <a16:creationId xmlns:a16="http://schemas.microsoft.com/office/drawing/2014/main" id="{D02B4DC0-9655-804E-C133-1E86F5FDD427}"/>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Installing Anaconda packages:</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Pandas for data munging and data analysis</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Scikit-learn for building machine learning models</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Numpy</a:t>
            </a:r>
            <a:r>
              <a:rPr lang="en-IN" sz="1800" dirty="0">
                <a:latin typeface="Times New Roman" panose="02020603050405020304" pitchFamily="18" charset="0"/>
                <a:cs typeface="Times New Roman" panose="02020603050405020304" pitchFamily="18" charset="0"/>
              </a:rPr>
              <a:t> for mathematical and scientific operations on multi-dimensional data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Install anaconda distribution to get all the above packages</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Jupyter</a:t>
            </a:r>
            <a:r>
              <a:rPr lang="en-IN" sz="1800" dirty="0">
                <a:latin typeface="Times New Roman" panose="02020603050405020304" pitchFamily="18" charset="0"/>
                <a:cs typeface="Times New Roman" panose="02020603050405020304" pitchFamily="18" charset="0"/>
              </a:rPr>
              <a:t> Notebook is an open source web application, where we can easily write code, display charts and share notebook with others. </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Jupyter</a:t>
            </a:r>
            <a:r>
              <a:rPr lang="en-IN" sz="1800" dirty="0">
                <a:latin typeface="Times New Roman" panose="02020603050405020304" pitchFamily="18" charset="0"/>
                <a:cs typeface="Times New Roman" panose="02020603050405020304" pitchFamily="18" charset="0"/>
              </a:rPr>
              <a:t> notebook is part of the Anaconda distribution</a:t>
            </a:r>
          </a:p>
        </p:txBody>
      </p:sp>
    </p:spTree>
    <p:extLst>
      <p:ext uri="{BB962C8B-B14F-4D97-AF65-F5344CB8AC3E}">
        <p14:creationId xmlns:p14="http://schemas.microsoft.com/office/powerpoint/2010/main" val="3401806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43008D-2D91-EEB4-EB14-464B50AB39E6}"/>
              </a:ext>
            </a:extLst>
          </p:cNvPr>
          <p:cNvPicPr>
            <a:picLocks noGrp="1" noChangeAspect="1"/>
          </p:cNvPicPr>
          <p:nvPr>
            <p:ph idx="1"/>
          </p:nvPr>
        </p:nvPicPr>
        <p:blipFill>
          <a:blip r:embed="rId2"/>
          <a:stretch>
            <a:fillRect/>
          </a:stretch>
        </p:blipFill>
        <p:spPr>
          <a:xfrm>
            <a:off x="815078" y="1856792"/>
            <a:ext cx="10988146" cy="4462118"/>
          </a:xfrm>
        </p:spPr>
      </p:pic>
      <p:sp>
        <p:nvSpPr>
          <p:cNvPr id="7" name="Title 1">
            <a:extLst>
              <a:ext uri="{FF2B5EF4-FFF2-40B4-BE49-F238E27FC236}">
                <a16:creationId xmlns:a16="http://schemas.microsoft.com/office/drawing/2014/main" id="{6E07A719-AFED-AA8E-A88A-68579E2DD61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Setting up the python Environment</a:t>
            </a:r>
          </a:p>
        </p:txBody>
      </p:sp>
    </p:spTree>
    <p:extLst>
      <p:ext uri="{BB962C8B-B14F-4D97-AF65-F5344CB8AC3E}">
        <p14:creationId xmlns:p14="http://schemas.microsoft.com/office/powerpoint/2010/main" val="3503690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E88DF5-97CF-66C0-B3F0-0FB16EEF2AAE}"/>
              </a:ext>
            </a:extLst>
          </p:cNvPr>
          <p:cNvSpPr>
            <a:spLocks noGrp="1"/>
          </p:cNvSpPr>
          <p:nvPr>
            <p:ph idx="1"/>
          </p:nvPr>
        </p:nvSpPr>
        <p:spPr/>
        <p:txBody>
          <a:bodyPr vert="horz" lIns="91440" tIns="45720" rIns="91440" bIns="45720" rtlCol="0">
            <a:normAutofit fontScale="85000" lnSpcReduction="2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as np</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sklearn.linear_model</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LogisticRegression</a:t>
            </a: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input_data</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np.array</a:t>
            </a: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[0, 0],</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[0.25, 0.25],</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[0.5, 0.5],</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[1, 1],</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output_data</a:t>
            </a:r>
            <a:r>
              <a:rPr lang="en-US" sz="1800" dirty="0">
                <a:latin typeface="Times New Roman" panose="02020603050405020304" pitchFamily="18" charset="0"/>
                <a:cs typeface="Times New Roman" panose="02020603050405020304" pitchFamily="18" charset="0"/>
              </a:rPr>
              <a:t> =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0,</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0,</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1,</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1</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EE8B0608-8AB4-509A-5CF3-47B1BF5A5762}"/>
              </a:ext>
            </a:extLst>
          </p:cNvPr>
          <p:cNvSpPr>
            <a:spLocks noGrp="1"/>
          </p:cNvSpPr>
          <p:nvPr>
            <p:ph type="title"/>
          </p:nvPr>
        </p:nvSpPr>
        <p:spPr>
          <a:xfrm>
            <a:off x="838200" y="374456"/>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 simple logistic regression model in Python</a:t>
            </a:r>
          </a:p>
        </p:txBody>
      </p:sp>
    </p:spTree>
    <p:extLst>
      <p:ext uri="{BB962C8B-B14F-4D97-AF65-F5344CB8AC3E}">
        <p14:creationId xmlns:p14="http://schemas.microsoft.com/office/powerpoint/2010/main" val="1634632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628DED-BDE2-A3ED-A711-B71D433560F1}"/>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IN" sz="1800" dirty="0" err="1">
                <a:latin typeface="Times New Roman" panose="02020603050405020304" pitchFamily="18" charset="0"/>
                <a:cs typeface="Times New Roman" panose="02020603050405020304" pitchFamily="18" charset="0"/>
              </a:rPr>
              <a:t>logit_model</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LogisticRegression</a:t>
            </a: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logit_model.fit</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input_data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output_data</a:t>
            </a: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logit_model.coef</a:t>
            </a:r>
            <a:r>
              <a:rPr lang="en-IN" sz="1800" dirty="0">
                <a:latin typeface="Times New Roman" panose="02020603050405020304" pitchFamily="18" charset="0"/>
                <a:cs typeface="Times New Roman" panose="02020603050405020304" pitchFamily="18" charset="0"/>
              </a:rPr>
              <a:t>_</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logit_model.intercept</a:t>
            </a:r>
            <a:r>
              <a:rPr lang="en-IN" sz="1800" dirty="0">
                <a:latin typeface="Times New Roman" panose="02020603050405020304" pitchFamily="18" charset="0"/>
                <a:cs typeface="Times New Roman" panose="02020603050405020304" pitchFamily="18" charset="0"/>
              </a:rPr>
              <a:t>_</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predicted_output</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logit_model.predict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input_data</a:t>
            </a: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predicted_output</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DF08D7A-D4BB-07BA-DD24-A22B884E005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 simple logistic regression model in Python</a:t>
            </a:r>
          </a:p>
        </p:txBody>
      </p:sp>
    </p:spTree>
    <p:extLst>
      <p:ext uri="{BB962C8B-B14F-4D97-AF65-F5344CB8AC3E}">
        <p14:creationId xmlns:p14="http://schemas.microsoft.com/office/powerpoint/2010/main" val="3518029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35A504-8358-C05D-7DD4-6A65FF77603A}"/>
              </a:ext>
            </a:extLst>
          </p:cNvPr>
          <p:cNvPicPr>
            <a:picLocks noGrp="1" noChangeAspect="1"/>
          </p:cNvPicPr>
          <p:nvPr>
            <p:ph idx="1"/>
          </p:nvPr>
        </p:nvPicPr>
        <p:blipFill>
          <a:blip r:embed="rId2"/>
          <a:stretch>
            <a:fillRect/>
          </a:stretch>
        </p:blipFill>
        <p:spPr>
          <a:xfrm>
            <a:off x="520959" y="1852840"/>
            <a:ext cx="5995249" cy="4640035"/>
          </a:xfrm>
        </p:spPr>
      </p:pic>
      <p:pic>
        <p:nvPicPr>
          <p:cNvPr id="7" name="Picture 6">
            <a:extLst>
              <a:ext uri="{FF2B5EF4-FFF2-40B4-BE49-F238E27FC236}">
                <a16:creationId xmlns:a16="http://schemas.microsoft.com/office/drawing/2014/main" id="{E9635F65-CA92-7348-493B-C335B0DCEC94}"/>
              </a:ext>
            </a:extLst>
          </p:cNvPr>
          <p:cNvPicPr>
            <a:picLocks noChangeAspect="1"/>
          </p:cNvPicPr>
          <p:nvPr/>
        </p:nvPicPr>
        <p:blipFill>
          <a:blip r:embed="rId3"/>
          <a:stretch>
            <a:fillRect/>
          </a:stretch>
        </p:blipFill>
        <p:spPr>
          <a:xfrm>
            <a:off x="6721482" y="2332653"/>
            <a:ext cx="5254689" cy="1272650"/>
          </a:xfrm>
          <a:prstGeom prst="rect">
            <a:avLst/>
          </a:prstGeom>
        </p:spPr>
      </p:pic>
      <p:sp>
        <p:nvSpPr>
          <p:cNvPr id="8" name="Title 1">
            <a:extLst>
              <a:ext uri="{FF2B5EF4-FFF2-40B4-BE49-F238E27FC236}">
                <a16:creationId xmlns:a16="http://schemas.microsoft.com/office/drawing/2014/main" id="{A7602812-4A6F-E35B-D32F-0353A83B320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 simple logistic regression model in Python</a:t>
            </a:r>
          </a:p>
        </p:txBody>
      </p:sp>
    </p:spTree>
    <p:extLst>
      <p:ext uri="{BB962C8B-B14F-4D97-AF65-F5344CB8AC3E}">
        <p14:creationId xmlns:p14="http://schemas.microsoft.com/office/powerpoint/2010/main" val="132735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D2F60F-47B6-6880-7DFE-AFBA5D041DE0}"/>
              </a:ext>
            </a:extLst>
          </p:cNvPr>
          <p:cNvSpPr>
            <a:spLocks noGrp="1"/>
          </p:cNvSpPr>
          <p:nvPr>
            <p:ph idx="1"/>
          </p:nvPr>
        </p:nvSpPr>
        <p:spPr/>
        <p:txBody>
          <a:bodyPr vert="horz" lIns="91440" tIns="45720" rIns="91440" bIns="45720" rtlCol="0">
            <a:normAutofit fontScale="92500" lnSpcReduction="20000"/>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%matplotlib inline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matplotlib.pyplot</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plt</a:t>
            </a: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plt.scatter</a:t>
            </a: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x=</a:t>
            </a:r>
            <a:r>
              <a:rPr lang="en-IN" sz="1800" dirty="0" err="1">
                <a:latin typeface="Times New Roman" panose="02020603050405020304" pitchFamily="18" charset="0"/>
                <a:cs typeface="Times New Roman" panose="02020603050405020304" pitchFamily="18" charset="0"/>
              </a:rPr>
              <a:t>input_data</a:t>
            </a:r>
            <a:r>
              <a:rPr lang="en-IN" sz="1800" dirty="0">
                <a:latin typeface="Times New Roman" panose="02020603050405020304" pitchFamily="18" charset="0"/>
                <a:cs typeface="Times New Roman" panose="02020603050405020304" pitchFamily="18" charset="0"/>
              </a:rPr>
              <a:t>[:,0],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y=</a:t>
            </a:r>
            <a:r>
              <a:rPr lang="en-IN" sz="1800" dirty="0" err="1">
                <a:latin typeface="Times New Roman" panose="02020603050405020304" pitchFamily="18" charset="0"/>
                <a:cs typeface="Times New Roman" panose="02020603050405020304" pitchFamily="18" charset="0"/>
              </a:rPr>
              <a:t>output_data</a:t>
            </a:r>
            <a:r>
              <a:rPr lang="en-IN" sz="1800" dirty="0">
                <a:latin typeface="Times New Roman" panose="02020603050405020304" pitchFamily="18" charset="0"/>
                <a:cs typeface="Times New Roman" panose="02020603050405020304" pitchFamily="18" charset="0"/>
              </a:rPr>
              <a:t>,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color</a:t>
            </a:r>
            <a:r>
              <a:rPr lang="en-IN" sz="1800" dirty="0">
                <a:latin typeface="Times New Roman" panose="02020603050405020304" pitchFamily="18" charset="0"/>
                <a:cs typeface="Times New Roman" panose="02020603050405020304" pitchFamily="18" charset="0"/>
              </a:rPr>
              <a:t>=[('red' if x == 1 else 'blue') for x in </a:t>
            </a:r>
            <a:r>
              <a:rPr lang="en-IN" sz="1800" dirty="0" err="1">
                <a:latin typeface="Times New Roman" panose="02020603050405020304" pitchFamily="18" charset="0"/>
                <a:cs typeface="Times New Roman" panose="02020603050405020304" pitchFamily="18" charset="0"/>
              </a:rPr>
              <a:t>output_data</a:t>
            </a: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plt.xlabel</a:t>
            </a:r>
            <a:r>
              <a:rPr lang="en-IN" sz="1800" dirty="0">
                <a:latin typeface="Times New Roman" panose="02020603050405020304" pitchFamily="18" charset="0"/>
                <a:cs typeface="Times New Roman" panose="02020603050405020304" pitchFamily="18" charset="0"/>
              </a:rPr>
              <a:t>('X')</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plt.ylabel</a:t>
            </a:r>
            <a:r>
              <a:rPr lang="en-IN" sz="1800" dirty="0">
                <a:latin typeface="Times New Roman" panose="02020603050405020304" pitchFamily="18" charset="0"/>
                <a:cs typeface="Times New Roman" panose="02020603050405020304" pitchFamily="18" charset="0"/>
              </a:rPr>
              <a:t>('Y')</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plt.title</a:t>
            </a:r>
            <a:r>
              <a:rPr lang="en-IN" sz="1800" dirty="0">
                <a:latin typeface="Times New Roman" panose="02020603050405020304" pitchFamily="18" charset="0"/>
                <a:cs typeface="Times New Roman" panose="02020603050405020304" pitchFamily="18" charset="0"/>
              </a:rPr>
              <a:t>('Actual')</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plt.grid</a:t>
            </a: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plt.show</a:t>
            </a: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9200853B-A207-FDC4-A0D0-7C5663B8F421}"/>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 simple logistic regression model in Python</a:t>
            </a:r>
          </a:p>
        </p:txBody>
      </p:sp>
    </p:spTree>
    <p:extLst>
      <p:ext uri="{BB962C8B-B14F-4D97-AF65-F5344CB8AC3E}">
        <p14:creationId xmlns:p14="http://schemas.microsoft.com/office/powerpoint/2010/main" val="3149190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9E7E2D-1C79-FC3D-B66B-FD10E5382955}"/>
              </a:ext>
            </a:extLst>
          </p:cNvPr>
          <p:cNvPicPr>
            <a:picLocks noGrp="1" noChangeAspect="1"/>
          </p:cNvPicPr>
          <p:nvPr>
            <p:ph idx="1"/>
          </p:nvPr>
        </p:nvPicPr>
        <p:blipFill>
          <a:blip r:embed="rId2"/>
          <a:stretch>
            <a:fillRect/>
          </a:stretch>
        </p:blipFill>
        <p:spPr>
          <a:xfrm>
            <a:off x="3344941" y="1917043"/>
            <a:ext cx="6601492" cy="5001407"/>
          </a:xfrm>
        </p:spPr>
      </p:pic>
      <p:sp>
        <p:nvSpPr>
          <p:cNvPr id="6" name="Title 1">
            <a:extLst>
              <a:ext uri="{FF2B5EF4-FFF2-40B4-BE49-F238E27FC236}">
                <a16:creationId xmlns:a16="http://schemas.microsoft.com/office/drawing/2014/main" id="{907F60EC-A8A5-3A19-D005-A7FF661B2062}"/>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 simple logistic regression model in Python</a:t>
            </a:r>
          </a:p>
        </p:txBody>
      </p:sp>
    </p:spTree>
    <p:extLst>
      <p:ext uri="{BB962C8B-B14F-4D97-AF65-F5344CB8AC3E}">
        <p14:creationId xmlns:p14="http://schemas.microsoft.com/office/powerpoint/2010/main" val="197965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Trends in Marketing</a:t>
            </a:r>
          </a:p>
        </p:txBody>
      </p:sp>
      <p:sp>
        <p:nvSpPr>
          <p:cNvPr id="3" name="Content Placeholder 2"/>
          <p:cNvSpPr>
            <a:spLocks noGrp="1"/>
          </p:cNvSpPr>
          <p:nvPr>
            <p:ph idx="1"/>
          </p:nvPr>
        </p:nvSpPr>
        <p:spPr/>
        <p:txBody>
          <a:bodyPr>
            <a:normAutofit/>
          </a:bodyPr>
          <a:lstStyle/>
          <a:p>
            <a:pPr>
              <a:lnSpc>
                <a:spcPct val="150000"/>
              </a:lnSpc>
              <a:spcBef>
                <a:spcPts val="0"/>
              </a:spcBef>
            </a:pPr>
            <a:r>
              <a:rPr lang="en-US" sz="1800" b="1" dirty="0">
                <a:latin typeface="Times New Roman" panose="02020603050405020304" pitchFamily="18" charset="0"/>
                <a:cs typeface="Times New Roman" panose="02020603050405020304" pitchFamily="18" charset="0"/>
              </a:rPr>
              <a:t>Rising importance of digital marketing- </a:t>
            </a:r>
            <a:r>
              <a:rPr lang="en-US" sz="1800" dirty="0">
                <a:latin typeface="Times New Roman" panose="02020603050405020304" pitchFamily="18" charset="0"/>
                <a:cs typeface="Times New Roman" panose="02020603050405020304" pitchFamily="18" charset="0"/>
              </a:rPr>
              <a:t>Search Engines, Social network, email and websites.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Customize target audience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Choose proper channel to advertise(Ex. Facebook, Instagram)</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These channels are more cost effective than traditional marketing channels(TV, Radio…)</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Google’s marketing channels- Search Ads, Display Ads, Video Ads, App Ads</a:t>
            </a:r>
          </a:p>
          <a:p>
            <a:pPr>
              <a:lnSpc>
                <a:spcPct val="150000"/>
              </a:lnSpc>
              <a:spcBef>
                <a:spcPts val="0"/>
              </a:spcBef>
            </a:pPr>
            <a:r>
              <a:rPr lang="en-US" sz="1800" b="1" dirty="0">
                <a:latin typeface="Times New Roman" panose="02020603050405020304" pitchFamily="18" charset="0"/>
                <a:cs typeface="Times New Roman" panose="02020603050405020304" pitchFamily="18" charset="0"/>
              </a:rPr>
              <a:t>Marketing Analytics- </a:t>
            </a:r>
            <a:r>
              <a:rPr lang="en-US" sz="1800" dirty="0">
                <a:latin typeface="Times New Roman" panose="02020603050405020304" pitchFamily="18" charset="0"/>
                <a:cs typeface="Times New Roman" panose="02020603050405020304" pitchFamily="18" charset="0"/>
              </a:rPr>
              <a:t>Monitoring and analyzing the performance of marketing efforts.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Based on ROI(Return of Investment), can optimize future marketing campaigns. </a:t>
            </a:r>
          </a:p>
          <a:p>
            <a:pPr>
              <a:lnSpc>
                <a:spcPct val="150000"/>
              </a:lnSpc>
              <a:spcBef>
                <a:spcPts val="0"/>
              </a:spcBef>
            </a:pPr>
            <a:r>
              <a:rPr lang="en-US" sz="1800" b="1" dirty="0">
                <a:latin typeface="Times New Roman" panose="02020603050405020304" pitchFamily="18" charset="0"/>
                <a:cs typeface="Times New Roman" panose="02020603050405020304" pitchFamily="18" charset="0"/>
              </a:rPr>
              <a:t>Personalized and target marketing</a:t>
            </a:r>
            <a:r>
              <a:rPr lang="en-US" sz="1800" dirty="0">
                <a:latin typeface="Times New Roman" panose="02020603050405020304" pitchFamily="18" charset="0"/>
                <a:cs typeface="Times New Roman" panose="02020603050405020304" pitchFamily="18" charset="0"/>
              </a:rPr>
              <a:t>-Using machine learning and Artificial intelligence predict which customers are more likely to purchase and which items they are going to purchase.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Based on the above results, customize the marketing messages to each of their </a:t>
            </a:r>
            <a:r>
              <a:rPr lang="en-US" sz="1800" dirty="0" err="1">
                <a:latin typeface="Times New Roman" panose="02020603050405020304" pitchFamily="18" charset="0"/>
                <a:cs typeface="Times New Roman" panose="02020603050405020304" pitchFamily="18" charset="0"/>
              </a:rPr>
              <a:t>customes</a:t>
            </a: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46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899A07-0943-1919-3CAC-0D5699B39CAD}"/>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IN" sz="1800" dirty="0" err="1">
                <a:latin typeface="Times New Roman" panose="02020603050405020304" pitchFamily="18" charset="0"/>
                <a:cs typeface="Times New Roman" panose="02020603050405020304" pitchFamily="18" charset="0"/>
              </a:rPr>
              <a:t>plt.scatter</a:t>
            </a: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x=</a:t>
            </a:r>
            <a:r>
              <a:rPr lang="en-IN" sz="1800" dirty="0" err="1">
                <a:latin typeface="Times New Roman" panose="02020603050405020304" pitchFamily="18" charset="0"/>
                <a:cs typeface="Times New Roman" panose="02020603050405020304" pitchFamily="18" charset="0"/>
              </a:rPr>
              <a:t>input_data</a:t>
            </a:r>
            <a:r>
              <a:rPr lang="en-IN" sz="1800" dirty="0">
                <a:latin typeface="Times New Roman" panose="02020603050405020304" pitchFamily="18" charset="0"/>
                <a:cs typeface="Times New Roman" panose="02020603050405020304" pitchFamily="18" charset="0"/>
              </a:rPr>
              <a:t>[:,0],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y=</a:t>
            </a:r>
            <a:r>
              <a:rPr lang="en-IN" sz="1800" dirty="0" err="1">
                <a:latin typeface="Times New Roman" panose="02020603050405020304" pitchFamily="18" charset="0"/>
                <a:cs typeface="Times New Roman" panose="02020603050405020304" pitchFamily="18" charset="0"/>
              </a:rPr>
              <a:t>predicted_output</a:t>
            </a:r>
            <a:r>
              <a:rPr lang="en-IN" sz="1800" dirty="0">
                <a:latin typeface="Times New Roman" panose="02020603050405020304" pitchFamily="18" charset="0"/>
                <a:cs typeface="Times New Roman" panose="02020603050405020304" pitchFamily="18" charset="0"/>
              </a:rPr>
              <a:t>,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color</a:t>
            </a:r>
            <a:r>
              <a:rPr lang="en-IN" sz="1800" dirty="0">
                <a:latin typeface="Times New Roman" panose="02020603050405020304" pitchFamily="18" charset="0"/>
                <a:cs typeface="Times New Roman" panose="02020603050405020304" pitchFamily="18" charset="0"/>
              </a:rPr>
              <a:t>=[('red' if x == 1 else 'blue') for x in </a:t>
            </a:r>
            <a:r>
              <a:rPr lang="en-IN" sz="1800" dirty="0" err="1">
                <a:latin typeface="Times New Roman" panose="02020603050405020304" pitchFamily="18" charset="0"/>
                <a:cs typeface="Times New Roman" panose="02020603050405020304" pitchFamily="18" charset="0"/>
              </a:rPr>
              <a:t>predicted_output</a:t>
            </a: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plt.xlabel</a:t>
            </a:r>
            <a:r>
              <a:rPr lang="en-IN" sz="1800" dirty="0">
                <a:latin typeface="Times New Roman" panose="02020603050405020304" pitchFamily="18" charset="0"/>
                <a:cs typeface="Times New Roman" panose="02020603050405020304" pitchFamily="18" charset="0"/>
              </a:rPr>
              <a:t>('X')</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plt.ylabel</a:t>
            </a:r>
            <a:r>
              <a:rPr lang="en-IN" sz="1800" dirty="0">
                <a:latin typeface="Times New Roman" panose="02020603050405020304" pitchFamily="18" charset="0"/>
                <a:cs typeface="Times New Roman" panose="02020603050405020304" pitchFamily="18" charset="0"/>
              </a:rPr>
              <a:t>('Y')</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plt.title</a:t>
            </a:r>
            <a:r>
              <a:rPr lang="en-IN" sz="1800" dirty="0">
                <a:latin typeface="Times New Roman" panose="02020603050405020304" pitchFamily="18" charset="0"/>
                <a:cs typeface="Times New Roman" panose="02020603050405020304" pitchFamily="18" charset="0"/>
              </a:rPr>
              <a:t>('Predicted')</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plt.grid</a:t>
            </a: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r>
              <a:rPr lang="en-IN" sz="1800" dirty="0" err="1">
                <a:latin typeface="Times New Roman" panose="02020603050405020304" pitchFamily="18" charset="0"/>
                <a:cs typeface="Times New Roman" panose="02020603050405020304" pitchFamily="18" charset="0"/>
              </a:rPr>
              <a:t>plt.show</a:t>
            </a:r>
            <a:r>
              <a:rPr lang="en-IN" sz="1800" dirty="0">
                <a:latin typeface="Times New Roman" panose="02020603050405020304" pitchFamily="18" charset="0"/>
                <a:cs typeface="Times New Roman" panose="02020603050405020304" pitchFamily="18" charset="0"/>
              </a:rPr>
              <a:t>()</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A71CCFF-3154-F527-BE8E-3D8372ACE14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 simple logistic regression model in Python</a:t>
            </a:r>
          </a:p>
        </p:txBody>
      </p:sp>
    </p:spTree>
    <p:extLst>
      <p:ext uri="{BB962C8B-B14F-4D97-AF65-F5344CB8AC3E}">
        <p14:creationId xmlns:p14="http://schemas.microsoft.com/office/powerpoint/2010/main" val="3317408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1E8804-7079-53C8-374A-69C6D9BF0814}"/>
              </a:ext>
            </a:extLst>
          </p:cNvPr>
          <p:cNvPicPr>
            <a:picLocks noGrp="1" noChangeAspect="1"/>
          </p:cNvPicPr>
          <p:nvPr>
            <p:ph idx="1"/>
          </p:nvPr>
        </p:nvPicPr>
        <p:blipFill>
          <a:blip r:embed="rId2"/>
          <a:stretch>
            <a:fillRect/>
          </a:stretch>
        </p:blipFill>
        <p:spPr>
          <a:xfrm>
            <a:off x="3421428" y="1825625"/>
            <a:ext cx="6599650" cy="5368580"/>
          </a:xfrm>
        </p:spPr>
      </p:pic>
      <p:sp>
        <p:nvSpPr>
          <p:cNvPr id="6" name="Title 1">
            <a:extLst>
              <a:ext uri="{FF2B5EF4-FFF2-40B4-BE49-F238E27FC236}">
                <a16:creationId xmlns:a16="http://schemas.microsoft.com/office/drawing/2014/main" id="{3AC3194D-8426-9E1C-90CA-323219058EE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 simple logistic regression model in Python</a:t>
            </a:r>
          </a:p>
        </p:txBody>
      </p:sp>
    </p:spTree>
    <p:extLst>
      <p:ext uri="{BB962C8B-B14F-4D97-AF65-F5344CB8AC3E}">
        <p14:creationId xmlns:p14="http://schemas.microsoft.com/office/powerpoint/2010/main" val="3039346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E2D4-05CF-3DBC-686E-8B9EC90104FE}"/>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Setting up the R Environment</a:t>
            </a:r>
          </a:p>
        </p:txBody>
      </p:sp>
      <p:sp>
        <p:nvSpPr>
          <p:cNvPr id="3" name="Content Placeholder 2">
            <a:extLst>
              <a:ext uri="{FF2B5EF4-FFF2-40B4-BE49-F238E27FC236}">
                <a16:creationId xmlns:a16="http://schemas.microsoft.com/office/drawing/2014/main" id="{D3C2C930-CBC8-7E22-E9BA-B2635B8E3573}"/>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Installing R and </a:t>
            </a:r>
            <a:r>
              <a:rPr lang="en-IN" sz="1800" dirty="0" err="1">
                <a:latin typeface="Times New Roman" panose="02020603050405020304" pitchFamily="18" charset="0"/>
                <a:cs typeface="Times New Roman" panose="02020603050405020304" pitchFamily="18" charset="0"/>
              </a:rPr>
              <a:t>Rstudio</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11F3A67-BD9F-BAD3-EC11-13A39B838A25}"/>
              </a:ext>
            </a:extLst>
          </p:cNvPr>
          <p:cNvPicPr>
            <a:picLocks noChangeAspect="1"/>
          </p:cNvPicPr>
          <p:nvPr/>
        </p:nvPicPr>
        <p:blipFill>
          <a:blip r:embed="rId2"/>
          <a:stretch>
            <a:fillRect/>
          </a:stretch>
        </p:blipFill>
        <p:spPr>
          <a:xfrm>
            <a:off x="1055374" y="2282090"/>
            <a:ext cx="9404242" cy="4067065"/>
          </a:xfrm>
          <a:prstGeom prst="rect">
            <a:avLst/>
          </a:prstGeom>
        </p:spPr>
      </p:pic>
    </p:spTree>
    <p:extLst>
      <p:ext uri="{BB962C8B-B14F-4D97-AF65-F5344CB8AC3E}">
        <p14:creationId xmlns:p14="http://schemas.microsoft.com/office/powerpoint/2010/main" val="3190706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7649D-7C9D-27E1-3649-8F5830B436BB}"/>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 simple logistic regression model in R</a:t>
            </a:r>
          </a:p>
        </p:txBody>
      </p:sp>
      <p:sp>
        <p:nvSpPr>
          <p:cNvPr id="3" name="Content Placeholder 2">
            <a:extLst>
              <a:ext uri="{FF2B5EF4-FFF2-40B4-BE49-F238E27FC236}">
                <a16:creationId xmlns:a16="http://schemas.microsoft.com/office/drawing/2014/main" id="{D9CA931A-6571-640E-DEBE-CD702684107A}"/>
              </a:ext>
            </a:extLst>
          </p:cNvPr>
          <p:cNvSpPr>
            <a:spLocks noGrp="1"/>
          </p:cNvSpPr>
          <p:nvPr>
            <p:ph idx="1"/>
          </p:nvPr>
        </p:nvSpPr>
        <p:spPr>
          <a:xfrm>
            <a:off x="838200" y="1315616"/>
            <a:ext cx="10515600" cy="4861347"/>
          </a:xfrm>
        </p:spPr>
        <p:txBody>
          <a:bodyPr>
            <a:normAutofit fontScale="70000" lnSpcReduction="20000"/>
          </a:bodyPr>
          <a:lstStyle/>
          <a:p>
            <a:pPr>
              <a:lnSpc>
                <a:spcPct val="170000"/>
              </a:lnSpc>
              <a:spcBef>
                <a:spcPts val="0"/>
              </a:spcBef>
            </a:pPr>
            <a:r>
              <a:rPr lang="en-IN" dirty="0">
                <a:latin typeface="Times New Roman" panose="02020603050405020304" pitchFamily="18" charset="0"/>
                <a:cs typeface="Times New Roman" panose="02020603050405020304" pitchFamily="18" charset="0"/>
              </a:rPr>
              <a:t>data &lt;- </a:t>
            </a:r>
            <a:r>
              <a:rPr lang="en-IN" dirty="0" err="1">
                <a:latin typeface="Times New Roman" panose="02020603050405020304" pitchFamily="18" charset="0"/>
                <a:cs typeface="Times New Roman" panose="02020603050405020304" pitchFamily="18" charset="0"/>
              </a:rPr>
              <a:t>data.frame</a:t>
            </a:r>
            <a:r>
              <a:rPr lang="en-IN" dirty="0">
                <a:latin typeface="Times New Roman" panose="02020603050405020304" pitchFamily="18" charset="0"/>
                <a:cs typeface="Times New Roman" panose="02020603050405020304" pitchFamily="18" charset="0"/>
              </a:rPr>
              <a:t>(</a:t>
            </a:r>
          </a:p>
          <a:p>
            <a:pPr>
              <a:lnSpc>
                <a:spcPct val="170000"/>
              </a:lnSpc>
              <a:spcBef>
                <a:spcPts val="0"/>
              </a:spcBef>
            </a:pPr>
            <a:r>
              <a:rPr lang="en-IN" dirty="0">
                <a:latin typeface="Times New Roman" panose="02020603050405020304" pitchFamily="18" charset="0"/>
                <a:cs typeface="Times New Roman" panose="02020603050405020304" pitchFamily="18" charset="0"/>
              </a:rPr>
              <a:t>  "X"=c(0, 0.25, 0.5, 1), </a:t>
            </a:r>
          </a:p>
          <a:p>
            <a:pPr>
              <a:lnSpc>
                <a:spcPct val="170000"/>
              </a:lnSpc>
              <a:spcBef>
                <a:spcPts val="0"/>
              </a:spcBef>
            </a:pPr>
            <a:r>
              <a:rPr lang="en-IN" dirty="0">
                <a:latin typeface="Times New Roman" panose="02020603050405020304" pitchFamily="18" charset="0"/>
                <a:cs typeface="Times New Roman" panose="02020603050405020304" pitchFamily="18" charset="0"/>
              </a:rPr>
              <a:t>  "Y"=c(0, 0.5, 0.5, 1), </a:t>
            </a:r>
          </a:p>
          <a:p>
            <a:pPr>
              <a:lnSpc>
                <a:spcPct val="170000"/>
              </a:lnSpc>
              <a:spcBef>
                <a:spcPts val="0"/>
              </a:spcBef>
            </a:pPr>
            <a:r>
              <a:rPr lang="en-IN" dirty="0">
                <a:latin typeface="Times New Roman" panose="02020603050405020304" pitchFamily="18" charset="0"/>
                <a:cs typeface="Times New Roman" panose="02020603050405020304" pitchFamily="18" charset="0"/>
              </a:rPr>
              <a:t>  "output"=c(0, 0, 1, 1)</a:t>
            </a:r>
          </a:p>
          <a:p>
            <a:pPr>
              <a:lnSpc>
                <a:spcPct val="170000"/>
              </a:lnSpc>
              <a:spcBef>
                <a:spcPts val="0"/>
              </a:spcBef>
            </a:pPr>
            <a:r>
              <a:rPr lang="en-IN" dirty="0">
                <a:latin typeface="Times New Roman" panose="02020603050405020304" pitchFamily="18" charset="0"/>
                <a:cs typeface="Times New Roman" panose="02020603050405020304" pitchFamily="18" charset="0"/>
              </a:rPr>
              <a:t>)</a:t>
            </a:r>
          </a:p>
          <a:p>
            <a:pPr>
              <a:lnSpc>
                <a:spcPct val="170000"/>
              </a:lnSpc>
              <a:spcBef>
                <a:spcPts val="0"/>
              </a:spcBef>
            </a:pPr>
            <a:r>
              <a:rPr lang="en-IN" dirty="0" err="1">
                <a:latin typeface="Times New Roman" panose="02020603050405020304" pitchFamily="18" charset="0"/>
                <a:cs typeface="Times New Roman" panose="02020603050405020304" pitchFamily="18" charset="0"/>
              </a:rPr>
              <a:t>logit.fit</a:t>
            </a:r>
            <a:r>
              <a:rPr lang="en-IN" dirty="0">
                <a:latin typeface="Times New Roman" panose="02020603050405020304" pitchFamily="18" charset="0"/>
                <a:cs typeface="Times New Roman" panose="02020603050405020304" pitchFamily="18" charset="0"/>
              </a:rPr>
              <a:t> &lt;- </a:t>
            </a:r>
            <a:r>
              <a:rPr lang="en-IN" dirty="0" err="1">
                <a:latin typeface="Times New Roman" panose="02020603050405020304" pitchFamily="18" charset="0"/>
                <a:cs typeface="Times New Roman" panose="02020603050405020304" pitchFamily="18" charset="0"/>
              </a:rPr>
              <a:t>glm</a:t>
            </a:r>
            <a:r>
              <a:rPr lang="en-IN" dirty="0">
                <a:latin typeface="Times New Roman" panose="02020603050405020304" pitchFamily="18" charset="0"/>
                <a:cs typeface="Times New Roman" panose="02020603050405020304" pitchFamily="18" charset="0"/>
              </a:rPr>
              <a:t>(</a:t>
            </a:r>
          </a:p>
          <a:p>
            <a:pPr>
              <a:lnSpc>
                <a:spcPct val="170000"/>
              </a:lnSpc>
              <a:spcBef>
                <a:spcPts val="0"/>
              </a:spcBef>
            </a:pPr>
            <a:r>
              <a:rPr lang="en-IN" dirty="0">
                <a:latin typeface="Times New Roman" panose="02020603050405020304" pitchFamily="18" charset="0"/>
                <a:cs typeface="Times New Roman" panose="02020603050405020304" pitchFamily="18" charset="0"/>
              </a:rPr>
              <a:t>  output ~ X + Y, </a:t>
            </a:r>
          </a:p>
          <a:p>
            <a:pPr>
              <a:lnSpc>
                <a:spcPct val="170000"/>
              </a:lnSpc>
              <a:spcBef>
                <a:spcPts val="0"/>
              </a:spcBef>
            </a:pPr>
            <a:r>
              <a:rPr lang="en-IN" dirty="0">
                <a:latin typeface="Times New Roman" panose="02020603050405020304" pitchFamily="18" charset="0"/>
                <a:cs typeface="Times New Roman" panose="02020603050405020304" pitchFamily="18" charset="0"/>
              </a:rPr>
              <a:t>  data = data, </a:t>
            </a:r>
          </a:p>
          <a:p>
            <a:pPr>
              <a:lnSpc>
                <a:spcPct val="170000"/>
              </a:lnSpc>
              <a:spcBef>
                <a:spcPts val="0"/>
              </a:spcBef>
            </a:pPr>
            <a:r>
              <a:rPr lang="en-IN" dirty="0">
                <a:latin typeface="Times New Roman" panose="02020603050405020304" pitchFamily="18" charset="0"/>
                <a:cs typeface="Times New Roman" panose="02020603050405020304" pitchFamily="18" charset="0"/>
              </a:rPr>
              <a:t>  family = binomial</a:t>
            </a:r>
          </a:p>
          <a:p>
            <a:pPr>
              <a:lnSpc>
                <a:spcPct val="170000"/>
              </a:lnSpc>
              <a:spcBef>
                <a:spcPts val="0"/>
              </a:spcBef>
            </a:pPr>
            <a:r>
              <a:rPr lang="en-IN" dirty="0">
                <a:latin typeface="Times New Roman" panose="02020603050405020304" pitchFamily="18" charset="0"/>
                <a:cs typeface="Times New Roman" panose="02020603050405020304" pitchFamily="18" charset="0"/>
              </a:rPr>
              <a:t>)</a:t>
            </a:r>
          </a:p>
          <a:p>
            <a:pPr>
              <a:lnSpc>
                <a:spcPct val="170000"/>
              </a:lnSpc>
              <a:spcBef>
                <a:spcPts val="0"/>
              </a:spcBef>
            </a:pPr>
            <a:endParaRPr lang="en-IN" dirty="0">
              <a:latin typeface="Times New Roman" panose="02020603050405020304" pitchFamily="18" charset="0"/>
              <a:cs typeface="Times New Roman" panose="02020603050405020304" pitchFamily="18" charset="0"/>
            </a:endParaRPr>
          </a:p>
          <a:p>
            <a:pPr>
              <a:lnSpc>
                <a:spcPct val="170000"/>
              </a:lnSpc>
              <a:spcBef>
                <a:spcPts val="0"/>
              </a:spcBef>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6116F1-19AC-D8EE-F66E-CE2BA623A3B0}"/>
              </a:ext>
            </a:extLst>
          </p:cNvPr>
          <p:cNvPicPr>
            <a:picLocks noChangeAspect="1"/>
          </p:cNvPicPr>
          <p:nvPr/>
        </p:nvPicPr>
        <p:blipFill>
          <a:blip r:embed="rId2"/>
          <a:stretch>
            <a:fillRect/>
          </a:stretch>
        </p:blipFill>
        <p:spPr>
          <a:xfrm>
            <a:off x="6806311" y="1918720"/>
            <a:ext cx="2720243" cy="1962903"/>
          </a:xfrm>
          <a:prstGeom prst="rect">
            <a:avLst/>
          </a:prstGeom>
        </p:spPr>
      </p:pic>
    </p:spTree>
    <p:extLst>
      <p:ext uri="{BB962C8B-B14F-4D97-AF65-F5344CB8AC3E}">
        <p14:creationId xmlns:p14="http://schemas.microsoft.com/office/powerpoint/2010/main" val="3222119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10FBA9-9256-56EB-022A-B1CFAE1E6F53}"/>
              </a:ext>
            </a:extLst>
          </p:cNvPr>
          <p:cNvSpPr>
            <a:spLocks noGrp="1"/>
          </p:cNvSpPr>
          <p:nvPr>
            <p:ph idx="1"/>
          </p:nvPr>
        </p:nvSpPr>
        <p:spPr/>
        <p:txBody>
          <a:bodyPr>
            <a:normAutofit/>
          </a:bodyPr>
          <a:lstStyle/>
          <a:p>
            <a:pPr>
              <a:lnSpc>
                <a:spcPct val="170000"/>
              </a:lnSpc>
              <a:spcBef>
                <a:spcPts val="0"/>
              </a:spcBef>
            </a:pPr>
            <a:r>
              <a:rPr lang="en-IN" sz="1800" dirty="0">
                <a:latin typeface="Times New Roman" panose="02020603050405020304" pitchFamily="18" charset="0"/>
                <a:cs typeface="Times New Roman" panose="02020603050405020304" pitchFamily="18" charset="0"/>
              </a:rPr>
              <a:t># Show Fitted Results</a:t>
            </a:r>
          </a:p>
          <a:p>
            <a:pPr>
              <a:lnSpc>
                <a:spcPct val="170000"/>
              </a:lnSpc>
              <a:spcBef>
                <a:spcPts val="0"/>
              </a:spcBef>
            </a:pPr>
            <a:r>
              <a:rPr lang="en-IN" sz="1800" dirty="0">
                <a:latin typeface="Times New Roman" panose="02020603050405020304" pitchFamily="18" charset="0"/>
                <a:cs typeface="Times New Roman" panose="02020603050405020304" pitchFamily="18" charset="0"/>
              </a:rPr>
              <a:t>summary(</a:t>
            </a:r>
            <a:r>
              <a:rPr lang="en-IN" sz="1800" dirty="0" err="1">
                <a:latin typeface="Times New Roman" panose="02020603050405020304" pitchFamily="18" charset="0"/>
                <a:cs typeface="Times New Roman" panose="02020603050405020304" pitchFamily="18" charset="0"/>
              </a:rPr>
              <a:t>logit.fit</a:t>
            </a:r>
            <a:r>
              <a:rPr lang="en-IN" sz="1800" dirty="0">
                <a:latin typeface="Times New Roman" panose="02020603050405020304" pitchFamily="18" charset="0"/>
                <a:cs typeface="Times New Roman" panose="02020603050405020304" pitchFamily="18" charset="0"/>
              </a:rPr>
              <a:t>)</a:t>
            </a:r>
          </a:p>
          <a:p>
            <a:endParaRPr lang="en-IN" sz="1800" dirty="0"/>
          </a:p>
        </p:txBody>
      </p:sp>
      <p:pic>
        <p:nvPicPr>
          <p:cNvPr id="5" name="Picture 4">
            <a:extLst>
              <a:ext uri="{FF2B5EF4-FFF2-40B4-BE49-F238E27FC236}">
                <a16:creationId xmlns:a16="http://schemas.microsoft.com/office/drawing/2014/main" id="{1DD61564-1DF6-6511-B464-E56CD1EBA543}"/>
              </a:ext>
            </a:extLst>
          </p:cNvPr>
          <p:cNvPicPr>
            <a:picLocks noChangeAspect="1"/>
          </p:cNvPicPr>
          <p:nvPr/>
        </p:nvPicPr>
        <p:blipFill>
          <a:blip r:embed="rId2"/>
          <a:stretch>
            <a:fillRect/>
          </a:stretch>
        </p:blipFill>
        <p:spPr>
          <a:xfrm>
            <a:off x="4408023" y="1988695"/>
            <a:ext cx="5249161" cy="4478968"/>
          </a:xfrm>
          <a:prstGeom prst="rect">
            <a:avLst/>
          </a:prstGeom>
        </p:spPr>
      </p:pic>
      <p:sp>
        <p:nvSpPr>
          <p:cNvPr id="6" name="Title 1">
            <a:extLst>
              <a:ext uri="{FF2B5EF4-FFF2-40B4-BE49-F238E27FC236}">
                <a16:creationId xmlns:a16="http://schemas.microsoft.com/office/drawing/2014/main" id="{BB34E8E5-FDCC-D7C1-D2C4-543EBB2450C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 simple logistic regression model in R</a:t>
            </a:r>
          </a:p>
        </p:txBody>
      </p:sp>
    </p:spTree>
    <p:extLst>
      <p:ext uri="{BB962C8B-B14F-4D97-AF65-F5344CB8AC3E}">
        <p14:creationId xmlns:p14="http://schemas.microsoft.com/office/powerpoint/2010/main" val="1074570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7F646E-ADF1-D90C-E97B-58FC8D8B9C89}"/>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 Predict Class Probabilities</a:t>
            </a:r>
          </a:p>
          <a:p>
            <a:r>
              <a:rPr lang="en-IN" sz="1800" dirty="0" err="1">
                <a:latin typeface="Times New Roman" panose="02020603050405020304" pitchFamily="18" charset="0"/>
                <a:cs typeface="Times New Roman" panose="02020603050405020304" pitchFamily="18" charset="0"/>
              </a:rPr>
              <a:t>logit.probs</a:t>
            </a:r>
            <a:r>
              <a:rPr lang="en-IN" sz="1800" dirty="0">
                <a:latin typeface="Times New Roman" panose="02020603050405020304" pitchFamily="18" charset="0"/>
                <a:cs typeface="Times New Roman" panose="02020603050405020304" pitchFamily="18" charset="0"/>
              </a:rPr>
              <a:t> &lt;- predict(</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logit.fit</a:t>
            </a:r>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newdata</a:t>
            </a:r>
            <a:r>
              <a:rPr lang="en-IN" sz="1800" dirty="0">
                <a:latin typeface="Times New Roman" panose="02020603050405020304" pitchFamily="18" charset="0"/>
                <a:cs typeface="Times New Roman" panose="02020603050405020304" pitchFamily="18" charset="0"/>
              </a:rPr>
              <a:t>=data, </a:t>
            </a:r>
          </a:p>
          <a:p>
            <a:r>
              <a:rPr lang="en-IN" sz="1800" dirty="0">
                <a:latin typeface="Times New Roman" panose="02020603050405020304" pitchFamily="18" charset="0"/>
                <a:cs typeface="Times New Roman" panose="02020603050405020304" pitchFamily="18" charset="0"/>
              </a:rPr>
              <a:t>  type="response"</a:t>
            </a:r>
          </a:p>
          <a:p>
            <a:r>
              <a:rPr lang="en-IN" sz="1800" dirty="0">
                <a:latin typeface="Times New Roman" panose="02020603050405020304" pitchFamily="18" charset="0"/>
                <a:cs typeface="Times New Roman" panose="02020603050405020304" pitchFamily="18" charset="0"/>
              </a:rPr>
              <a:t>)</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Predict Classes</a:t>
            </a:r>
          </a:p>
          <a:p>
            <a:r>
              <a:rPr lang="en-IN" sz="1800" dirty="0" err="1">
                <a:latin typeface="Times New Roman" panose="02020603050405020304" pitchFamily="18" charset="0"/>
                <a:cs typeface="Times New Roman" panose="02020603050405020304" pitchFamily="18" charset="0"/>
              </a:rPr>
              <a:t>logit.pred</a:t>
            </a:r>
            <a:r>
              <a:rPr lang="en-IN" sz="1800" dirty="0">
                <a:latin typeface="Times New Roman" panose="02020603050405020304" pitchFamily="18" charset="0"/>
                <a:cs typeface="Times New Roman" panose="02020603050405020304" pitchFamily="18" charset="0"/>
              </a:rPr>
              <a:t> &lt;- </a:t>
            </a:r>
            <a:r>
              <a:rPr lang="en-IN" sz="1800" dirty="0" err="1">
                <a:latin typeface="Times New Roman" panose="02020603050405020304" pitchFamily="18" charset="0"/>
                <a:cs typeface="Times New Roman" panose="02020603050405020304" pitchFamily="18" charset="0"/>
              </a:rPr>
              <a:t>ifelse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logit.probs</a:t>
            </a:r>
            <a:r>
              <a:rPr lang="en-IN" sz="1800" dirty="0">
                <a:latin typeface="Times New Roman" panose="02020603050405020304" pitchFamily="18" charset="0"/>
                <a:cs typeface="Times New Roman" panose="02020603050405020304" pitchFamily="18" charset="0"/>
              </a:rPr>
              <a:t> &gt; 0.5, 1, 0)</a:t>
            </a:r>
          </a:p>
          <a:p>
            <a:r>
              <a:rPr lang="en-IN" sz="1800" dirty="0" err="1">
                <a:latin typeface="Times New Roman" panose="02020603050405020304" pitchFamily="18" charset="0"/>
                <a:cs typeface="Times New Roman" panose="02020603050405020304" pitchFamily="18" charset="0"/>
              </a:rPr>
              <a:t>logit.pred</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1609920-AB2D-E1DE-114E-5576EAFCA41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 simple logistic regression model in R</a:t>
            </a:r>
          </a:p>
        </p:txBody>
      </p:sp>
    </p:spTree>
    <p:extLst>
      <p:ext uri="{BB962C8B-B14F-4D97-AF65-F5344CB8AC3E}">
        <p14:creationId xmlns:p14="http://schemas.microsoft.com/office/powerpoint/2010/main" val="1799769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504BB0-DFBE-A29F-D5B3-F4A9B76A5EB0}"/>
              </a:ext>
            </a:extLst>
          </p:cNvPr>
          <p:cNvSpPr>
            <a:spLocks noGrp="1"/>
          </p:cNvSpPr>
          <p:nvPr>
            <p:ph idx="1"/>
          </p:nvPr>
        </p:nvSpPr>
        <p:spPr/>
        <p:txBody>
          <a:bodyPr>
            <a:normAutofit fontScale="62500" lnSpcReduction="20000"/>
          </a:bodyPr>
          <a:lstStyle/>
          <a:p>
            <a:r>
              <a:rPr lang="en-IN" dirty="0"/>
              <a:t># Plotting Library</a:t>
            </a:r>
          </a:p>
          <a:p>
            <a:r>
              <a:rPr lang="en-IN" dirty="0"/>
              <a:t>library(ggplot2)</a:t>
            </a:r>
          </a:p>
          <a:p>
            <a:endParaRPr lang="en-IN" dirty="0"/>
          </a:p>
          <a:p>
            <a:r>
              <a:rPr lang="en-IN" dirty="0"/>
              <a:t># Simple Scatterplot</a:t>
            </a:r>
          </a:p>
          <a:p>
            <a:r>
              <a:rPr lang="en-IN" dirty="0" err="1"/>
              <a:t>ggplot</a:t>
            </a:r>
            <a:r>
              <a:rPr lang="en-IN" dirty="0"/>
              <a:t>(data, </a:t>
            </a:r>
            <a:r>
              <a:rPr lang="en-IN" dirty="0" err="1"/>
              <a:t>aes</a:t>
            </a:r>
            <a:r>
              <a:rPr lang="en-IN" dirty="0"/>
              <a:t>(x=X, y=output, </a:t>
            </a:r>
            <a:r>
              <a:rPr lang="en-IN" dirty="0" err="1"/>
              <a:t>color</a:t>
            </a:r>
            <a:r>
              <a:rPr lang="en-IN" dirty="0"/>
              <a:t>=output)) +</a:t>
            </a:r>
          </a:p>
          <a:p>
            <a:r>
              <a:rPr lang="en-IN" dirty="0"/>
              <a:t>  </a:t>
            </a:r>
            <a:r>
              <a:rPr lang="en-IN" dirty="0" err="1"/>
              <a:t>geom_point</a:t>
            </a:r>
            <a:r>
              <a:rPr lang="en-IN" dirty="0"/>
              <a:t>(size=3, shape=19) +</a:t>
            </a:r>
          </a:p>
          <a:p>
            <a:r>
              <a:rPr lang="en-IN" dirty="0"/>
              <a:t>  </a:t>
            </a:r>
            <a:r>
              <a:rPr lang="en-IN" dirty="0" err="1"/>
              <a:t>ggtitle</a:t>
            </a:r>
            <a:r>
              <a:rPr lang="en-IN" dirty="0"/>
              <a:t>('Actual') +</a:t>
            </a:r>
          </a:p>
          <a:p>
            <a:r>
              <a:rPr lang="en-IN" dirty="0"/>
              <a:t>  theme(</a:t>
            </a:r>
            <a:r>
              <a:rPr lang="en-IN" dirty="0" err="1"/>
              <a:t>plot.title</a:t>
            </a:r>
            <a:r>
              <a:rPr lang="en-IN" dirty="0"/>
              <a:t> = </a:t>
            </a:r>
            <a:r>
              <a:rPr lang="en-IN" dirty="0" err="1"/>
              <a:t>element_text</a:t>
            </a:r>
            <a:r>
              <a:rPr lang="en-IN" dirty="0"/>
              <a:t>(</a:t>
            </a:r>
            <a:r>
              <a:rPr lang="en-IN" dirty="0" err="1"/>
              <a:t>hjust</a:t>
            </a:r>
            <a:r>
              <a:rPr lang="en-IN" dirty="0"/>
              <a:t> = 0.5))</a:t>
            </a:r>
          </a:p>
          <a:p>
            <a:endParaRPr lang="en-IN" dirty="0"/>
          </a:p>
          <a:p>
            <a:r>
              <a:rPr lang="en-IN" dirty="0" err="1"/>
              <a:t>ggplot</a:t>
            </a:r>
            <a:r>
              <a:rPr lang="en-IN" dirty="0"/>
              <a:t>(data, </a:t>
            </a:r>
            <a:r>
              <a:rPr lang="en-IN" dirty="0" err="1"/>
              <a:t>aes</a:t>
            </a:r>
            <a:r>
              <a:rPr lang="en-IN" dirty="0"/>
              <a:t>(x=X, y=output, </a:t>
            </a:r>
            <a:r>
              <a:rPr lang="en-IN" dirty="0" err="1"/>
              <a:t>color</a:t>
            </a:r>
            <a:r>
              <a:rPr lang="en-IN" dirty="0"/>
              <a:t>=</a:t>
            </a:r>
            <a:r>
              <a:rPr lang="en-IN" dirty="0" err="1"/>
              <a:t>logit.pred</a:t>
            </a:r>
            <a:r>
              <a:rPr lang="en-IN" dirty="0"/>
              <a:t>)) + </a:t>
            </a:r>
          </a:p>
          <a:p>
            <a:r>
              <a:rPr lang="en-IN" dirty="0"/>
              <a:t>  </a:t>
            </a:r>
            <a:r>
              <a:rPr lang="en-IN" dirty="0" err="1"/>
              <a:t>geom_point</a:t>
            </a:r>
            <a:r>
              <a:rPr lang="en-IN" dirty="0"/>
              <a:t>(size=3, shape=19) +</a:t>
            </a:r>
          </a:p>
          <a:p>
            <a:r>
              <a:rPr lang="en-IN" dirty="0"/>
              <a:t>  </a:t>
            </a:r>
            <a:r>
              <a:rPr lang="en-IN" dirty="0" err="1"/>
              <a:t>ggtitle</a:t>
            </a:r>
            <a:r>
              <a:rPr lang="en-IN" dirty="0"/>
              <a:t>('Predicted') +</a:t>
            </a:r>
          </a:p>
          <a:p>
            <a:r>
              <a:rPr lang="en-IN" dirty="0"/>
              <a:t>  theme(</a:t>
            </a:r>
            <a:r>
              <a:rPr lang="en-IN" dirty="0" err="1"/>
              <a:t>plot.title</a:t>
            </a:r>
            <a:r>
              <a:rPr lang="en-IN" dirty="0"/>
              <a:t> = </a:t>
            </a:r>
            <a:r>
              <a:rPr lang="en-IN" dirty="0" err="1"/>
              <a:t>element_text</a:t>
            </a:r>
            <a:r>
              <a:rPr lang="en-IN" dirty="0"/>
              <a:t>(</a:t>
            </a:r>
            <a:r>
              <a:rPr lang="en-IN" dirty="0" err="1"/>
              <a:t>hjust</a:t>
            </a:r>
            <a:r>
              <a:rPr lang="en-IN" dirty="0"/>
              <a:t> = 0.5))</a:t>
            </a:r>
          </a:p>
        </p:txBody>
      </p:sp>
      <p:sp>
        <p:nvSpPr>
          <p:cNvPr id="4" name="Title 1">
            <a:extLst>
              <a:ext uri="{FF2B5EF4-FFF2-40B4-BE49-F238E27FC236}">
                <a16:creationId xmlns:a16="http://schemas.microsoft.com/office/drawing/2014/main" id="{B77EE064-EF0D-048D-70B6-47827A924D1E}"/>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 simple logistic regression model in R</a:t>
            </a:r>
          </a:p>
        </p:txBody>
      </p:sp>
    </p:spTree>
    <p:extLst>
      <p:ext uri="{BB962C8B-B14F-4D97-AF65-F5344CB8AC3E}">
        <p14:creationId xmlns:p14="http://schemas.microsoft.com/office/powerpoint/2010/main" val="1926585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B818F0-7DC1-FCCE-DE57-519A8E19CCA0}"/>
              </a:ext>
            </a:extLst>
          </p:cNvPr>
          <p:cNvPicPr>
            <a:picLocks noGrp="1" noChangeAspect="1"/>
          </p:cNvPicPr>
          <p:nvPr>
            <p:ph idx="1"/>
          </p:nvPr>
        </p:nvPicPr>
        <p:blipFill>
          <a:blip r:embed="rId2"/>
          <a:stretch>
            <a:fillRect/>
          </a:stretch>
        </p:blipFill>
        <p:spPr>
          <a:xfrm>
            <a:off x="1062106" y="1965584"/>
            <a:ext cx="4963110" cy="4453877"/>
          </a:xfrm>
        </p:spPr>
      </p:pic>
      <p:pic>
        <p:nvPicPr>
          <p:cNvPr id="7" name="Picture 6">
            <a:extLst>
              <a:ext uri="{FF2B5EF4-FFF2-40B4-BE49-F238E27FC236}">
                <a16:creationId xmlns:a16="http://schemas.microsoft.com/office/drawing/2014/main" id="{A4DEDAF1-5EA5-F2AC-D918-3919DB9B8D34}"/>
              </a:ext>
            </a:extLst>
          </p:cNvPr>
          <p:cNvPicPr>
            <a:picLocks noChangeAspect="1"/>
          </p:cNvPicPr>
          <p:nvPr/>
        </p:nvPicPr>
        <p:blipFill>
          <a:blip r:embed="rId3"/>
          <a:stretch>
            <a:fillRect/>
          </a:stretch>
        </p:blipFill>
        <p:spPr>
          <a:xfrm>
            <a:off x="6025216" y="2049502"/>
            <a:ext cx="5479246" cy="4443373"/>
          </a:xfrm>
          <a:prstGeom prst="rect">
            <a:avLst/>
          </a:prstGeom>
        </p:spPr>
      </p:pic>
      <p:sp>
        <p:nvSpPr>
          <p:cNvPr id="8" name="Title 1">
            <a:extLst>
              <a:ext uri="{FF2B5EF4-FFF2-40B4-BE49-F238E27FC236}">
                <a16:creationId xmlns:a16="http://schemas.microsoft.com/office/drawing/2014/main" id="{D7F8361C-044F-E3AF-375D-0D8FFD3FA633}"/>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 simple logistic regression model in R</a:t>
            </a:r>
          </a:p>
        </p:txBody>
      </p:sp>
    </p:spTree>
    <p:extLst>
      <p:ext uri="{BB962C8B-B14F-4D97-AF65-F5344CB8AC3E}">
        <p14:creationId xmlns:p14="http://schemas.microsoft.com/office/powerpoint/2010/main" val="234974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F372F2-8899-11B3-3555-6AF929A70E94}"/>
              </a:ext>
            </a:extLst>
          </p:cNvPr>
          <p:cNvPicPr>
            <a:picLocks noGrp="1" noChangeAspect="1"/>
          </p:cNvPicPr>
          <p:nvPr>
            <p:ph idx="1"/>
          </p:nvPr>
        </p:nvPicPr>
        <p:blipFill>
          <a:blip r:embed="rId2"/>
          <a:stretch>
            <a:fillRect/>
          </a:stretch>
        </p:blipFill>
        <p:spPr>
          <a:xfrm>
            <a:off x="1455576" y="1478404"/>
            <a:ext cx="9898224" cy="5381432"/>
          </a:xfrm>
        </p:spPr>
      </p:pic>
      <p:sp>
        <p:nvSpPr>
          <p:cNvPr id="6" name="Title 1">
            <a:extLst>
              <a:ext uri="{FF2B5EF4-FFF2-40B4-BE49-F238E27FC236}">
                <a16:creationId xmlns:a16="http://schemas.microsoft.com/office/drawing/2014/main" id="{B133E230-A605-916A-0945-8D77D995351E}"/>
              </a:ext>
            </a:extLst>
          </p:cNvPr>
          <p:cNvSpPr>
            <a:spLocks noGrp="1"/>
          </p:cNvSpPr>
          <p:nvPr>
            <p:ph type="title"/>
          </p:nvPr>
        </p:nvSpPr>
        <p:spPr>
          <a:xfrm>
            <a:off x="838200" y="365125"/>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Trends in Marketing</a:t>
            </a:r>
          </a:p>
        </p:txBody>
      </p:sp>
    </p:spTree>
    <p:extLst>
      <p:ext uri="{BB962C8B-B14F-4D97-AF65-F5344CB8AC3E}">
        <p14:creationId xmlns:p14="http://schemas.microsoft.com/office/powerpoint/2010/main" val="2974670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This result in higher ROI.</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Many SaaS companies (Oracle, </a:t>
            </a:r>
            <a:r>
              <a:rPr lang="en-US" sz="1800" dirty="0" err="1">
                <a:latin typeface="Times New Roman" panose="02020603050405020304" pitchFamily="18" charset="0"/>
                <a:cs typeface="Times New Roman" panose="02020603050405020304" pitchFamily="18" charset="0"/>
              </a:rPr>
              <a:t>Sailthru</a:t>
            </a:r>
            <a:r>
              <a:rPr lang="en-US" sz="1800" dirty="0">
                <a:latin typeface="Times New Roman" panose="02020603050405020304" pitchFamily="18" charset="0"/>
                <a:cs typeface="Times New Roman" panose="02020603050405020304" pitchFamily="18" charset="0"/>
              </a:rPr>
              <a:t>) provides platforms for personalized marketing</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Sailthru</a:t>
            </a:r>
            <a:r>
              <a:rPr lang="en-US" sz="1800" dirty="0">
                <a:latin typeface="Times New Roman" panose="02020603050405020304" pitchFamily="18" charset="0"/>
                <a:cs typeface="Times New Roman" panose="02020603050405020304" pitchFamily="18" charset="0"/>
              </a:rPr>
              <a:t> published a retail personalization index report which analyzes how various retail companies use personalized marketing in different marketing channels.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the above report, can find companies like Walmart uses personalized marketing heavily in their websites, emails and other channels.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Reliance on marketing analytics has gone up from 30% to 42 % in the past 5 years.(February 2018 CO survey)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CMO Survey collects and distributes the opinions of marketing leaders in order to predict the future of markets, track marketing excellence, and improve the value of marketing in companies and in society.</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0D0C123-3366-B486-174D-298432DFD5E2}"/>
              </a:ext>
            </a:extLst>
          </p:cNvPr>
          <p:cNvSpPr>
            <a:spLocks noGrp="1"/>
          </p:cNvSpPr>
          <p:nvPr>
            <p:ph type="title"/>
          </p:nvPr>
        </p:nvSpPr>
        <p:spPr>
          <a:xfrm>
            <a:off x="838200" y="365125"/>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Trends in Marketing</a:t>
            </a:r>
          </a:p>
        </p:txBody>
      </p:sp>
    </p:spTree>
    <p:extLst>
      <p:ext uri="{BB962C8B-B14F-4D97-AF65-F5344CB8AC3E}">
        <p14:creationId xmlns:p14="http://schemas.microsoft.com/office/powerpoint/2010/main" val="3434139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Applications of data science </a:t>
            </a:r>
            <a:r>
              <a:rPr lang="en-US" sz="3600" b="1">
                <a:latin typeface="Times New Roman" panose="02020603050405020304" pitchFamily="18" charset="0"/>
                <a:cs typeface="Times New Roman" panose="02020603050405020304" pitchFamily="18" charset="0"/>
              </a:rPr>
              <a:t>in Marketing</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trend of marketing has been toward more data driven and quantitative marketing</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Basics of Machine Learning</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Different types of learning algorithms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Typical Data Science workflow and process</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727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Descriptive vs Explanatory vs </a:t>
            </a:r>
            <a:r>
              <a:rPr lang="en-US" sz="3600" b="1" dirty="0" err="1">
                <a:latin typeface="Times New Roman" panose="02020603050405020304" pitchFamily="18" charset="0"/>
                <a:cs typeface="Times New Roman" panose="02020603050405020304" pitchFamily="18" charset="0"/>
              </a:rPr>
              <a:t>Predicitive</a:t>
            </a:r>
            <a:r>
              <a:rPr lang="en-US" sz="3600" b="1" dirty="0">
                <a:latin typeface="Times New Roman" panose="02020603050405020304" pitchFamily="18" charset="0"/>
                <a:cs typeface="Times New Roman" panose="02020603050405020304" pitchFamily="18" charset="0"/>
              </a:rPr>
              <a:t> Analyses</a:t>
            </a:r>
          </a:p>
        </p:txBody>
      </p:sp>
      <p:sp>
        <p:nvSpPr>
          <p:cNvPr id="3" name="Content Placeholder 2"/>
          <p:cNvSpPr>
            <a:spLocks noGrp="1"/>
          </p:cNvSpPr>
          <p:nvPr>
            <p:ph idx="1"/>
          </p:nvPr>
        </p:nvSpPr>
        <p:spPr/>
        <p:txBody>
          <a:bodyPr>
            <a:normAutofit/>
          </a:bodyPr>
          <a:lstStyle/>
          <a:p>
            <a:pPr>
              <a:lnSpc>
                <a:spcPct val="150000"/>
              </a:lnSpc>
              <a:spcBef>
                <a:spcPts val="0"/>
              </a:spcBef>
            </a:pPr>
            <a:r>
              <a:rPr lang="en-US" sz="1800" b="1" dirty="0">
                <a:latin typeface="Times New Roman" panose="02020603050405020304" pitchFamily="18" charset="0"/>
                <a:cs typeface="Times New Roman" panose="02020603050405020304" pitchFamily="18" charset="0"/>
              </a:rPr>
              <a:t>Descriptive Analysis</a:t>
            </a:r>
            <a:r>
              <a:rPr lang="en-US" sz="1800" dirty="0">
                <a:latin typeface="Times New Roman" panose="02020603050405020304" pitchFamily="18" charset="0"/>
                <a:cs typeface="Times New Roman" panose="02020603050405020304" pitchFamily="18" charset="0"/>
              </a:rPr>
              <a:t>: To understand and describe the given dataset better.</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Quantitatively and statistically summarize the information that the dataset contains.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Ex: if you are conducting a descriptive analysis on user purchase history data, can answer for the below questions: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What is the best selling item?</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What were the monthly sales like </a:t>
            </a:r>
            <a:r>
              <a:rPr lang="en-US" sz="1800" dirty="0" err="1">
                <a:latin typeface="Times New Roman" panose="02020603050405020304" pitchFamily="18" charset="0"/>
                <a:cs typeface="Times New Roman" panose="02020603050405020304" pitchFamily="18" charset="0"/>
              </a:rPr>
              <a:t>nt</a:t>
            </a:r>
            <a:r>
              <a:rPr lang="en-US" sz="1800" dirty="0">
                <a:latin typeface="Times New Roman" panose="02020603050405020304" pitchFamily="18" charset="0"/>
                <a:cs typeface="Times New Roman" panose="02020603050405020304" pitchFamily="18" charset="0"/>
              </a:rPr>
              <a:t> he past year?</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What is the average price of the items that are sold?</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12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a:latin typeface="Times New Roman" panose="02020603050405020304" pitchFamily="18" charset="0"/>
                <a:cs typeface="Times New Roman" panose="02020603050405020304" pitchFamily="18" charset="0"/>
              </a:rPr>
              <a:t>Explanatory Analysis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Purpose of descriptive analysis is to answer the what and how from the data</a:t>
            </a:r>
          </a:p>
          <a:p>
            <a:pPr>
              <a:lnSpc>
                <a:spcPct val="150000"/>
              </a:lnSpc>
            </a:pPr>
            <a:r>
              <a:rPr lang="en-US" sz="1800" dirty="0">
                <a:latin typeface="Times New Roman" panose="02020603050405020304" pitchFamily="18" charset="0"/>
                <a:cs typeface="Times New Roman" panose="02020603050405020304" pitchFamily="18" charset="0"/>
              </a:rPr>
              <a:t>Explanatory analysis is to answer why using the data</a:t>
            </a:r>
          </a:p>
          <a:p>
            <a:pPr>
              <a:lnSpc>
                <a:spcPct val="150000"/>
              </a:lnSpc>
            </a:pPr>
            <a:r>
              <a:rPr lang="en-US" sz="1800" dirty="0">
                <a:latin typeface="Times New Roman" panose="02020603050405020304" pitchFamily="18" charset="0"/>
                <a:cs typeface="Times New Roman" panose="02020603050405020304" pitchFamily="18" charset="0"/>
              </a:rPr>
              <a:t>This type analysis is conducted when have a specific question that you want to answer</a:t>
            </a:r>
          </a:p>
          <a:p>
            <a:pPr>
              <a:lnSpc>
                <a:spcPct val="150000"/>
              </a:lnSpc>
            </a:pPr>
            <a:r>
              <a:rPr lang="en-US" sz="1800" dirty="0">
                <a:latin typeface="Times New Roman" panose="02020603050405020304" pitchFamily="18" charset="0"/>
                <a:cs typeface="Times New Roman" panose="02020603050405020304" pitchFamily="18" charset="0"/>
              </a:rPr>
              <a:t>Ex: e-commerce business, want to know what drives your users to make purchases? (Use Explanatory analysis  not descriptive analysis )</a:t>
            </a: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474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a:latin typeface="Times New Roman" panose="02020603050405020304" pitchFamily="18" charset="0"/>
                <a:cs typeface="Times New Roman" panose="02020603050405020304" pitchFamily="18" charset="0"/>
              </a:rPr>
              <a:t>Predictive Analysis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This analysis is conducted when there is a specific future event that you would like to predict</a:t>
            </a:r>
          </a:p>
          <a:p>
            <a:pPr>
              <a:lnSpc>
                <a:spcPct val="150000"/>
              </a:lnSpc>
            </a:pPr>
            <a:r>
              <a:rPr lang="en-US" sz="1800" dirty="0">
                <a:latin typeface="Times New Roman" panose="02020603050405020304" pitchFamily="18" charset="0"/>
                <a:cs typeface="Times New Roman" panose="02020603050405020304" pitchFamily="18" charset="0"/>
              </a:rPr>
              <a:t>The purpose of this analysis is to build machine learning that learn from the historical data and make predictions about events that will happen in future</a:t>
            </a:r>
          </a:p>
          <a:p>
            <a:pPr>
              <a:lnSpc>
                <a:spcPct val="150000"/>
              </a:lnSpc>
            </a:pPr>
            <a:r>
              <a:rPr lang="en-US" sz="1800" dirty="0">
                <a:latin typeface="Times New Roman" panose="02020603050405020304" pitchFamily="18" charset="0"/>
                <a:cs typeface="Times New Roman" panose="02020603050405020304" pitchFamily="18" charset="0"/>
              </a:rPr>
              <a:t>Ex: e-commerce business, Which user is the most likely to  make a purchase within next seven days?</a:t>
            </a:r>
          </a:p>
          <a:p>
            <a:pPr>
              <a:lnSpc>
                <a:spcPct val="150000"/>
              </a:lnSpc>
            </a:pPr>
            <a:r>
              <a:rPr lang="en-US" sz="1800" dirty="0">
                <a:latin typeface="Times New Roman" panose="02020603050405020304" pitchFamily="18" charset="0"/>
                <a:cs typeface="Times New Roman" panose="02020603050405020304" pitchFamily="18" charset="0"/>
              </a:rPr>
              <a:t>Before predictive analysis, complete descriptive and explanatory to understand the data.</a:t>
            </a: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349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Type of </a:t>
            </a:r>
            <a:r>
              <a:rPr lang="en-US" sz="3600" b="1">
                <a:latin typeface="Times New Roman" panose="02020603050405020304" pitchFamily="18" charset="0"/>
                <a:cs typeface="Times New Roman" panose="02020603050405020304" pitchFamily="18" charset="0"/>
              </a:rPr>
              <a:t>learning algorithms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nSpc>
                <a:spcPct val="150000"/>
              </a:lnSpc>
              <a:spcBef>
                <a:spcPts val="0"/>
              </a:spcBef>
            </a:pPr>
            <a:r>
              <a:rPr lang="en-US" sz="1800" b="1" dirty="0">
                <a:latin typeface="Times New Roman" panose="02020603050405020304" pitchFamily="18" charset="0"/>
                <a:cs typeface="Times New Roman" panose="02020603050405020304" pitchFamily="18" charset="0"/>
              </a:rPr>
              <a:t>Supervised learning algorithms</a:t>
            </a:r>
            <a:r>
              <a:rPr lang="en-US" sz="1800" dirty="0">
                <a:latin typeface="Times New Roman" panose="02020603050405020304" pitchFamily="18" charset="0"/>
                <a:cs typeface="Times New Roman" panose="02020603050405020304" pitchFamily="18" charset="0"/>
              </a:rPr>
              <a:t>: used when the prediction target or outcome is known.</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Ex: Which user is the most likely to  make a purchase within the next seven days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prediction target/ outcome is Whether the person made a purchase or not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Based on historical data, we build features like users age, address, purchase date, </a:t>
            </a:r>
          </a:p>
          <a:p>
            <a:pPr>
              <a:lnSpc>
                <a:spcPct val="150000"/>
              </a:lnSpc>
              <a:spcBef>
                <a:spcPts val="0"/>
              </a:spcBef>
            </a:pPr>
            <a:r>
              <a:rPr lang="en-US" sz="1800" b="1" dirty="0">
                <a:latin typeface="Times New Roman" panose="02020603050405020304" pitchFamily="18" charset="0"/>
                <a:cs typeface="Times New Roman" panose="02020603050405020304" pitchFamily="18" charset="0"/>
              </a:rPr>
              <a:t>Unsupervised learning algorithms: </a:t>
            </a:r>
            <a:r>
              <a:rPr lang="en-US" sz="1800" dirty="0">
                <a:latin typeface="Times New Roman" panose="02020603050405020304" pitchFamily="18" charset="0"/>
                <a:cs typeface="Times New Roman" panose="02020603050405020304" pitchFamily="18" charset="0"/>
              </a:rPr>
              <a:t>used when we do not have a specific prediction target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Used in clustering and recommendation systems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Ex: Cluster customers base into different subgroups based on their behaviors</a:t>
            </a:r>
          </a:p>
          <a:p>
            <a:pPr>
              <a:lnSpc>
                <a:spcPct val="150000"/>
              </a:lnSpc>
              <a:spcBef>
                <a:spcPts val="0"/>
              </a:spcBef>
            </a:pPr>
            <a:r>
              <a:rPr lang="en-US" sz="1800" b="1" dirty="0">
                <a:latin typeface="Times New Roman" panose="02020603050405020304" pitchFamily="18" charset="0"/>
                <a:cs typeface="Times New Roman" panose="02020603050405020304" pitchFamily="18" charset="0"/>
              </a:rPr>
              <a:t>Reinforcement learning algorithms</a:t>
            </a:r>
            <a:r>
              <a:rPr lang="en-US" sz="1800" dirty="0">
                <a:latin typeface="Times New Roman" panose="02020603050405020304" pitchFamily="18" charset="0"/>
                <a:cs typeface="Times New Roman" panose="02020603050405020304" pitchFamily="18" charset="0"/>
              </a:rPr>
              <a:t>: Used when we want the model to learn and train itself without prior knowledge or experience continuously.</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model learns how to make predictions after lots of trials and errors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Ex: When there are multiple marketing strategies you would like to test and choose the one that works best.</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146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1655</Words>
  <Application>Microsoft Office PowerPoint</Application>
  <PresentationFormat>Widescreen</PresentationFormat>
  <Paragraphs>173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Section -1 Introduction and Environment Setup</vt:lpstr>
      <vt:lpstr>Trends in Marketing</vt:lpstr>
      <vt:lpstr>Trends in Marketing</vt:lpstr>
      <vt:lpstr>Trends in Marketing</vt:lpstr>
      <vt:lpstr>Applications of data science in Marketing</vt:lpstr>
      <vt:lpstr>Descriptive vs Explanatory vs Predicitive Analyses</vt:lpstr>
      <vt:lpstr>Explanatory Analysis</vt:lpstr>
      <vt:lpstr>Predictive Analysis</vt:lpstr>
      <vt:lpstr>Type of learning algorithms</vt:lpstr>
      <vt:lpstr>Data Science Workflow</vt:lpstr>
      <vt:lpstr>Data Science Workflow</vt:lpstr>
      <vt:lpstr>Data Science Workflow</vt:lpstr>
      <vt:lpstr>Setting up the python Environment</vt:lpstr>
      <vt:lpstr>Setting up the python Environment</vt:lpstr>
      <vt:lpstr>A simple logistic regression model in Python</vt:lpstr>
      <vt:lpstr>A simple logistic regression model in Python</vt:lpstr>
      <vt:lpstr>A simple logistic regression model in Python</vt:lpstr>
      <vt:lpstr>A simple logistic regression model in Python</vt:lpstr>
      <vt:lpstr>A simple logistic regression model in Python</vt:lpstr>
      <vt:lpstr>A simple logistic regression model in Python</vt:lpstr>
      <vt:lpstr>A simple logistic regression model in Python</vt:lpstr>
      <vt:lpstr>Setting up the R Environment</vt:lpstr>
      <vt:lpstr>A simple logistic regression model in R</vt:lpstr>
      <vt:lpstr>A simple logistic regression model in R</vt:lpstr>
      <vt:lpstr>A simple logistic regression model in R</vt:lpstr>
      <vt:lpstr>A simple logistic regression model in R</vt:lpstr>
      <vt:lpstr>A simple logistic regression model in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-1 Introduction and Environment Setup</dc:title>
  <dc:creator>suganya</dc:creator>
  <cp:lastModifiedBy>harsshini s</cp:lastModifiedBy>
  <cp:revision>17</cp:revision>
  <dcterms:created xsi:type="dcterms:W3CDTF">2023-10-17T08:46:37Z</dcterms:created>
  <dcterms:modified xsi:type="dcterms:W3CDTF">2023-10-23T07:37:40Z</dcterms:modified>
</cp:coreProperties>
</file>