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87" r:id="rId34"/>
    <p:sldId id="294" r:id="rId35"/>
    <p:sldId id="295" r:id="rId36"/>
    <p:sldId id="288" r:id="rId37"/>
    <p:sldId id="289" r:id="rId38"/>
    <p:sldId id="296" r:id="rId39"/>
    <p:sldId id="290" r:id="rId40"/>
    <p:sldId id="297" r:id="rId41"/>
    <p:sldId id="298" r:id="rId42"/>
    <p:sldId id="291"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4F-FAEE-4468-4572-0AEB9300F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41C883-CC10-F8C8-FBF0-CA7A163E5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9682F2-9F86-A0FC-4FED-6DB6E57418A6}"/>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5" name="Footer Placeholder 4">
            <a:extLst>
              <a:ext uri="{FF2B5EF4-FFF2-40B4-BE49-F238E27FC236}">
                <a16:creationId xmlns:a16="http://schemas.microsoft.com/office/drawing/2014/main" id="{BCE5CA7C-63D3-E11F-7213-AE5678BA2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C0ED4-E5E3-D205-B47E-09F42447F2D1}"/>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390551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C2C4-3FD7-7990-048A-E2B35903A1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187F7-7D59-705C-1698-390BA2779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A6358-6946-97BA-F5CC-A8DBA894A91F}"/>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5" name="Footer Placeholder 4">
            <a:extLst>
              <a:ext uri="{FF2B5EF4-FFF2-40B4-BE49-F238E27FC236}">
                <a16:creationId xmlns:a16="http://schemas.microsoft.com/office/drawing/2014/main" id="{8A83DE61-E461-16D9-51E3-5DDADBC96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7A1C9-915E-1749-94AD-DE0748C3C5A8}"/>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11876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54BF3-7B53-B905-8582-AF820ED38A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94BEE-484C-5496-50B7-68BCECAE2C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2B35F-9A55-7FD5-D58B-2AF04C66891D}"/>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5" name="Footer Placeholder 4">
            <a:extLst>
              <a:ext uri="{FF2B5EF4-FFF2-40B4-BE49-F238E27FC236}">
                <a16:creationId xmlns:a16="http://schemas.microsoft.com/office/drawing/2014/main" id="{24EE8AC4-CFAB-4163-4560-CD39D8918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F02DA-D226-11F6-5C47-9BC9BE7B768C}"/>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88159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93DE-4884-4E76-D02D-35B68118A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5B2BB-EEDB-A154-ABF5-61263A802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AFDF9-8210-E2BA-21AF-955425D42B51}"/>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5" name="Footer Placeholder 4">
            <a:extLst>
              <a:ext uri="{FF2B5EF4-FFF2-40B4-BE49-F238E27FC236}">
                <a16:creationId xmlns:a16="http://schemas.microsoft.com/office/drawing/2014/main" id="{A0943CA8-2058-1F3E-1D0B-5DE1E8B5E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B5346-63B1-C347-8EAB-B48EA3C5FAB5}"/>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236899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6743-F768-A765-6768-488713AC3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BB65CF-720E-AA37-A3A5-CE0171ACF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CF049B-1B41-CA62-8D58-8C9D316962CE}"/>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5" name="Footer Placeholder 4">
            <a:extLst>
              <a:ext uri="{FF2B5EF4-FFF2-40B4-BE49-F238E27FC236}">
                <a16:creationId xmlns:a16="http://schemas.microsoft.com/office/drawing/2014/main" id="{B81152AA-7C95-677B-B294-549334043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2B50AC-4E27-80EB-0C43-270FAB0FD87D}"/>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340175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76E7-2CE7-7C21-D1FA-282068245E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7D4B3-4590-D88C-BE3C-A1E2DFCEA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E7A404-6CF9-3B00-6947-F783DC66D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8997B4-0592-2713-1B9C-E831E0EC60E1}"/>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6" name="Footer Placeholder 5">
            <a:extLst>
              <a:ext uri="{FF2B5EF4-FFF2-40B4-BE49-F238E27FC236}">
                <a16:creationId xmlns:a16="http://schemas.microsoft.com/office/drawing/2014/main" id="{4CA87092-502D-9EF4-B5CF-CF511FC0D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4F028A-2C4E-DBD5-67A0-244729D42F3F}"/>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63743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E062-2537-DEBB-E23C-ADD699D33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A92164-9D00-C006-3A90-783C7B867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75309-A9B9-68C5-1FEC-4FF80F758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4B5F43-2373-35C7-7FDE-2C4BE06B8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A4284-071A-5995-B2AB-98818D40D5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81A5FF-0995-3EBD-72B0-44C680BE3244}"/>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8" name="Footer Placeholder 7">
            <a:extLst>
              <a:ext uri="{FF2B5EF4-FFF2-40B4-BE49-F238E27FC236}">
                <a16:creationId xmlns:a16="http://schemas.microsoft.com/office/drawing/2014/main" id="{6537CB33-911B-5286-447D-2771A390C2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2E2FC3-5307-EA33-BAD0-40169E12CCAD}"/>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65807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0130-81F2-BCDD-3597-B99E3C5CFE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85A143-C76D-A475-2426-CCD44F3BEE7B}"/>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4" name="Footer Placeholder 3">
            <a:extLst>
              <a:ext uri="{FF2B5EF4-FFF2-40B4-BE49-F238E27FC236}">
                <a16:creationId xmlns:a16="http://schemas.microsoft.com/office/drawing/2014/main" id="{946C63E5-E2E4-32FB-B409-78C237B003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573D0D-3BC4-4C7C-8152-3103C940D98D}"/>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382587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A81E8-06D5-3171-D62D-B6FCFDFC1BA9}"/>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3" name="Footer Placeholder 2">
            <a:extLst>
              <a:ext uri="{FF2B5EF4-FFF2-40B4-BE49-F238E27FC236}">
                <a16:creationId xmlns:a16="http://schemas.microsoft.com/office/drawing/2014/main" id="{D5993605-DB26-F1A4-855B-302579132C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FE2751-8317-DCDF-2544-A2979C8F43A1}"/>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26025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8D85-EDD2-2F90-0044-A4CE6D146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85C977-0B3A-03FB-0FF2-D91856DBE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FB9EB3-4BE5-D322-876B-4F2D8BA94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D537B-A697-5B0A-BF35-9591C014C5DC}"/>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6" name="Footer Placeholder 5">
            <a:extLst>
              <a:ext uri="{FF2B5EF4-FFF2-40B4-BE49-F238E27FC236}">
                <a16:creationId xmlns:a16="http://schemas.microsoft.com/office/drawing/2014/main" id="{7E11EA2F-B5CE-1B06-9B0A-F51D6EAA9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D80D19-5659-881E-6229-A0AACCC46342}"/>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182187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78FC-6BE0-5A97-3BDA-053D8B1C9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45B911-566C-9823-7371-25081DFA0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B52C9A-1811-E522-C147-44AF1E7EF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636B4-61F6-5AD0-D279-E397A4F54D39}"/>
              </a:ext>
            </a:extLst>
          </p:cNvPr>
          <p:cNvSpPr>
            <a:spLocks noGrp="1"/>
          </p:cNvSpPr>
          <p:nvPr>
            <p:ph type="dt" sz="half" idx="10"/>
          </p:nvPr>
        </p:nvSpPr>
        <p:spPr/>
        <p:txBody>
          <a:bodyPr/>
          <a:lstStyle/>
          <a:p>
            <a:fld id="{A420A9D3-7E90-4A9B-B4BC-B8BE1776B7A4}" type="datetimeFigureOut">
              <a:rPr lang="en-IN" smtClean="0"/>
              <a:t>18-12-2023</a:t>
            </a:fld>
            <a:endParaRPr lang="en-IN"/>
          </a:p>
        </p:txBody>
      </p:sp>
      <p:sp>
        <p:nvSpPr>
          <p:cNvPr id="6" name="Footer Placeholder 5">
            <a:extLst>
              <a:ext uri="{FF2B5EF4-FFF2-40B4-BE49-F238E27FC236}">
                <a16:creationId xmlns:a16="http://schemas.microsoft.com/office/drawing/2014/main" id="{48975992-E732-47DC-7F6C-7D592ABD7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E9CE9-C71B-6CAA-A478-79BA10ECF8C6}"/>
              </a:ext>
            </a:extLst>
          </p:cNvPr>
          <p:cNvSpPr>
            <a:spLocks noGrp="1"/>
          </p:cNvSpPr>
          <p:nvPr>
            <p:ph type="sldNum" sz="quarter" idx="12"/>
          </p:nvPr>
        </p:nvSpPr>
        <p:spPr/>
        <p:txBody>
          <a:bodyPr/>
          <a:lstStyle/>
          <a:p>
            <a:fld id="{80CD0FD2-1A17-4D44-A9A6-D90574CC067A}" type="slidenum">
              <a:rPr lang="en-IN" smtClean="0"/>
              <a:t>‹#›</a:t>
            </a:fld>
            <a:endParaRPr lang="en-IN"/>
          </a:p>
        </p:txBody>
      </p:sp>
    </p:spTree>
    <p:extLst>
      <p:ext uri="{BB962C8B-B14F-4D97-AF65-F5344CB8AC3E}">
        <p14:creationId xmlns:p14="http://schemas.microsoft.com/office/powerpoint/2010/main" val="282357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601C7-5839-72A7-28ED-861B73F6B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019F50-2542-F26B-FAC4-876A28595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D5F2C-316C-9113-A297-C6DC3494B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0A9D3-7E90-4A9B-B4BC-B8BE1776B7A4}" type="datetimeFigureOut">
              <a:rPr lang="en-IN" smtClean="0"/>
              <a:t>18-12-2023</a:t>
            </a:fld>
            <a:endParaRPr lang="en-IN"/>
          </a:p>
        </p:txBody>
      </p:sp>
      <p:sp>
        <p:nvSpPr>
          <p:cNvPr id="5" name="Footer Placeholder 4">
            <a:extLst>
              <a:ext uri="{FF2B5EF4-FFF2-40B4-BE49-F238E27FC236}">
                <a16:creationId xmlns:a16="http://schemas.microsoft.com/office/drawing/2014/main" id="{DA434CC2-2C63-E857-0ADC-6E5A3386D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382E6-C2C0-AC18-B47D-052220105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D0FD2-1A17-4D44-A9A6-D90574CC067A}" type="slidenum">
              <a:rPr lang="en-IN" smtClean="0"/>
              <a:t>‹#›</a:t>
            </a:fld>
            <a:endParaRPr lang="en-IN"/>
          </a:p>
        </p:txBody>
      </p:sp>
    </p:spTree>
    <p:extLst>
      <p:ext uri="{BB962C8B-B14F-4D97-AF65-F5344CB8AC3E}">
        <p14:creationId xmlns:p14="http://schemas.microsoft.com/office/powerpoint/2010/main" val="92030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09F7-F312-198D-3EDA-546DA01D4D61}"/>
              </a:ext>
            </a:extLst>
          </p:cNvPr>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Section 3: Product Visibility and Marketing</a:t>
            </a:r>
            <a:endParaRPr lang="en-IN" sz="4800" dirty="0"/>
          </a:p>
        </p:txBody>
      </p:sp>
      <p:sp>
        <p:nvSpPr>
          <p:cNvPr id="3" name="Subtitle 2">
            <a:extLst>
              <a:ext uri="{FF2B5EF4-FFF2-40B4-BE49-F238E27FC236}">
                <a16:creationId xmlns:a16="http://schemas.microsoft.com/office/drawing/2014/main" id="{AEB0EEE9-9975-02AC-62EA-CDF14FEEDF47}"/>
              </a:ext>
            </a:extLst>
          </p:cNvPr>
          <p:cNvSpPr>
            <a:spLocks noGrp="1"/>
          </p:cNvSpPr>
          <p:nvPr>
            <p:ph type="subTitle" idx="1"/>
          </p:nvPr>
        </p:nvSpPr>
        <p:spPr/>
        <p:txBody>
          <a:bodyPr>
            <a:normAutofit/>
          </a:bodyPr>
          <a:lstStyle/>
          <a:p>
            <a:r>
              <a:rPr lang="en-IN" sz="3600" b="1" dirty="0">
                <a:latin typeface="Times New Roman" panose="02020603050405020304" pitchFamily="18" charset="0"/>
                <a:cs typeface="Times New Roman" panose="02020603050405020304" pitchFamily="18" charset="0"/>
              </a:rPr>
              <a:t>Recommending the Right Products</a:t>
            </a:r>
          </a:p>
        </p:txBody>
      </p:sp>
    </p:spTree>
    <p:extLst>
      <p:ext uri="{BB962C8B-B14F-4D97-AF65-F5344CB8AC3E}">
        <p14:creationId xmlns:p14="http://schemas.microsoft.com/office/powerpoint/2010/main" val="137268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1CE3B-51E9-E1BE-66DF-7EE7255CB03C}"/>
              </a:ext>
            </a:extLst>
          </p:cNvPr>
          <p:cNvSpPr>
            <a:spLocks noGrp="1"/>
          </p:cNvSpPr>
          <p:nvPr>
            <p:ph idx="1"/>
          </p:nvPr>
        </p:nvSpPr>
        <p:spPr>
          <a:xfrm>
            <a:off x="838200" y="862149"/>
            <a:ext cx="10515600" cy="4351338"/>
          </a:xfrm>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rows in the matrix represent each user and the column represent each item.</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values in each cell represent whether the given </a:t>
            </a:r>
            <a:r>
              <a:rPr lang="en-US" sz="1800" dirty="0" smtClean="0">
                <a:latin typeface="Times New Roman" panose="02020603050405020304" pitchFamily="18" charset="0"/>
                <a:cs typeface="Times New Roman" panose="02020603050405020304" pitchFamily="18" charset="0"/>
              </a:rPr>
              <a:t>user bought </a:t>
            </a:r>
            <a:r>
              <a:rPr lang="en-US" sz="1800" dirty="0">
                <a:latin typeface="Times New Roman" panose="02020603050405020304" pitchFamily="18" charset="0"/>
                <a:cs typeface="Times New Roman" panose="02020603050405020304" pitchFamily="18" charset="0"/>
              </a:rPr>
              <a:t>the given item or not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user 1 has purchased items B and D and user 2 has purchased items A,B, C and 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build a collaborative filtering-based product recommendation system, first build this type of user-to-item </a:t>
            </a:r>
            <a:r>
              <a:rPr lang="en-US" sz="1800" dirty="0" smtClean="0">
                <a:latin typeface="Times New Roman" panose="02020603050405020304" pitchFamily="18" charset="0"/>
                <a:cs typeface="Times New Roman" panose="02020603050405020304" pitchFamily="18" charset="0"/>
              </a:rPr>
              <a:t>matrix </a:t>
            </a: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this user-to-item matrix, the next step to building a collaborative filtering-based product recommender system is to compute similarities between users.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To measure the </a:t>
            </a:r>
            <a:r>
              <a:rPr lang="en-US" sz="1800" dirty="0" smtClean="0">
                <a:latin typeface="Times New Roman" panose="02020603050405020304" pitchFamily="18" charset="0"/>
                <a:cs typeface="Times New Roman" panose="02020603050405020304" pitchFamily="18" charset="0"/>
              </a:rPr>
              <a:t>similarities, </a:t>
            </a:r>
            <a:r>
              <a:rPr lang="en-US" sz="1800" i="1" dirty="0">
                <a:latin typeface="Times New Roman" panose="02020603050405020304" pitchFamily="18" charset="0"/>
                <a:cs typeface="Times New Roman" panose="02020603050405020304" pitchFamily="18" charset="0"/>
              </a:rPr>
              <a:t>cosine similarity </a:t>
            </a:r>
            <a:r>
              <a:rPr lang="en-US" sz="1800" dirty="0">
                <a:latin typeface="Times New Roman" panose="02020603050405020304" pitchFamily="18" charset="0"/>
                <a:cs typeface="Times New Roman" panose="02020603050405020304" pitchFamily="18" charset="0"/>
              </a:rPr>
              <a:t>is frequently used.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equation for computing the cosine similarity between two users looks as follows: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91E768-7514-3C7A-DF6B-37DFE97B0960}"/>
              </a:ext>
            </a:extLst>
          </p:cNvPr>
          <p:cNvSpPr>
            <a:spLocks noGrp="1"/>
          </p:cNvSpPr>
          <p:nvPr>
            <p:ph type="title"/>
          </p:nvPr>
        </p:nvSpPr>
        <p:spPr>
          <a:xfrm>
            <a:off x="838200" y="0"/>
            <a:ext cx="10515600" cy="862149"/>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Collaborative filtering</a:t>
            </a:r>
            <a:endParaRPr lang="en-IN" sz="3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13761" y="4609147"/>
            <a:ext cx="4914900" cy="2028825"/>
          </a:xfrm>
          <a:prstGeom prst="rect">
            <a:avLst/>
          </a:prstGeom>
        </p:spPr>
      </p:pic>
    </p:spTree>
    <p:extLst>
      <p:ext uri="{BB962C8B-B14F-4D97-AF65-F5344CB8AC3E}">
        <p14:creationId xmlns:p14="http://schemas.microsoft.com/office/powerpoint/2010/main" val="399172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837F2-8FAB-B97F-F384-166ADD7B72D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equation, U</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and </a:t>
            </a:r>
            <a:r>
              <a:rPr lang="en-US" sz="1800" dirty="0" smtClean="0">
                <a:latin typeface="Times New Roman" panose="02020603050405020304" pitchFamily="18" charset="0"/>
                <a:cs typeface="Times New Roman" panose="02020603050405020304" pitchFamily="18" charset="0"/>
              </a:rPr>
              <a:t>U</a:t>
            </a:r>
            <a:r>
              <a:rPr lang="en-US" sz="1800" baseline="-25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represent user 1 and user 2. P</a:t>
            </a:r>
            <a:r>
              <a:rPr lang="en-US" sz="1800" baseline="-25000" dirty="0">
                <a:latin typeface="Times New Roman" panose="02020603050405020304" pitchFamily="18" charset="0"/>
                <a:cs typeface="Times New Roman" panose="02020603050405020304" pitchFamily="18" charset="0"/>
              </a:rPr>
              <a:t>1i</a:t>
            </a:r>
            <a:r>
              <a:rPr lang="en-US" sz="1800" dirty="0">
                <a:latin typeface="Times New Roman" panose="02020603050405020304" pitchFamily="18" charset="0"/>
                <a:cs typeface="Times New Roman" panose="02020603050405020304" pitchFamily="18" charset="0"/>
              </a:rPr>
              <a:t> and </a:t>
            </a:r>
            <a:r>
              <a:rPr lang="en-US" sz="1800" dirty="0" smtClean="0">
                <a:latin typeface="Times New Roman" panose="02020603050405020304" pitchFamily="18" charset="0"/>
                <a:cs typeface="Times New Roman" panose="02020603050405020304" pitchFamily="18" charset="0"/>
              </a:rPr>
              <a:t>P</a:t>
            </a:r>
            <a:r>
              <a:rPr lang="en-US" sz="1800" baseline="-25000" dirty="0" smtClean="0">
                <a:latin typeface="Times New Roman" panose="02020603050405020304" pitchFamily="18" charset="0"/>
                <a:cs typeface="Times New Roman" panose="02020603050405020304" pitchFamily="18" charset="0"/>
              </a:rPr>
              <a:t>2i</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represent each </a:t>
            </a:r>
            <a:r>
              <a:rPr lang="en-US" sz="1800" dirty="0" smtClean="0">
                <a:latin typeface="Times New Roman" panose="02020603050405020304" pitchFamily="18" charset="0"/>
                <a:cs typeface="Times New Roman" panose="02020603050405020304" pitchFamily="18" charset="0"/>
              </a:rPr>
              <a:t>product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that user 1 and user 2 have bought.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By using the above equation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will </a:t>
            </a:r>
            <a:r>
              <a:rPr lang="en-US" sz="1800" dirty="0">
                <a:latin typeface="Times New Roman" panose="02020603050405020304" pitchFamily="18" charset="0"/>
                <a:cs typeface="Times New Roman" panose="02020603050405020304" pitchFamily="18" charset="0"/>
              </a:rPr>
              <a:t>get 0. 353553 as the cosine similarity between users 1 and 2 in the previous example and 0. 866025 as the cosine similarity between users 2 and 4.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you can imagine, the larger the cosine similarity is, the more similar the two users are.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So</a:t>
            </a:r>
            <a:r>
              <a:rPr lang="en-US" sz="1800" dirty="0">
                <a:latin typeface="Times New Roman" panose="02020603050405020304" pitchFamily="18" charset="0"/>
                <a:cs typeface="Times New Roman" panose="02020603050405020304" pitchFamily="18" charset="0"/>
              </a:rPr>
              <a:t>, in our example, users 2 and 4 are more similar to each other than users 1 and 2.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Discuss </a:t>
            </a:r>
            <a:r>
              <a:rPr lang="en-US" sz="1800" dirty="0">
                <a:latin typeface="Times New Roman" panose="02020603050405020304" pitchFamily="18" charset="0"/>
                <a:cs typeface="Times New Roman" panose="02020603050405020304" pitchFamily="18" charset="0"/>
              </a:rPr>
              <a:t>how </a:t>
            </a:r>
            <a:r>
              <a:rPr lang="en-US" sz="1800" dirty="0" smtClean="0">
                <a:latin typeface="Times New Roman" panose="02020603050405020304" pitchFamily="18" charset="0"/>
                <a:cs typeface="Times New Roman" panose="02020603050405020304" pitchFamily="18" charset="0"/>
              </a:rPr>
              <a:t>can </a:t>
            </a:r>
            <a:r>
              <a:rPr lang="en-US" sz="1800" dirty="0">
                <a:latin typeface="Times New Roman" panose="02020603050405020304" pitchFamily="18" charset="0"/>
                <a:cs typeface="Times New Roman" panose="02020603050405020304" pitchFamily="18" charset="0"/>
              </a:rPr>
              <a:t>compute cosine similarities between users using Python and R in the following programming exercise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hen </a:t>
            </a:r>
            <a:r>
              <a:rPr lang="en-US" sz="1800" dirty="0">
                <a:latin typeface="Times New Roman" panose="02020603050405020304" pitchFamily="18" charset="0"/>
                <a:cs typeface="Times New Roman" panose="02020603050405020304" pitchFamily="18" charset="0"/>
              </a:rPr>
              <a:t>using a collaborative filtering algorithm for product recommendations, there are two </a:t>
            </a:r>
            <a:r>
              <a:rPr lang="en-US" sz="1800" dirty="0" smtClean="0">
                <a:latin typeface="Times New Roman" panose="02020603050405020304" pitchFamily="18" charset="0"/>
                <a:cs typeface="Times New Roman" panose="02020603050405020304" pitchFamily="18" charset="0"/>
              </a:rPr>
              <a:t>approaches—a </a:t>
            </a:r>
            <a:r>
              <a:rPr lang="en-US" sz="1800" dirty="0">
                <a:latin typeface="Times New Roman" panose="02020603050405020304" pitchFamily="18" charset="0"/>
                <a:cs typeface="Times New Roman" panose="02020603050405020304" pitchFamily="18" charset="0"/>
              </a:rPr>
              <a:t>user-based approach and an item-based approach.</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91E768-7514-3C7A-DF6B-37DFE97B0960}"/>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Collaborative filtering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97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User based approach collaborative filtering uses the similarities between users.</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Item based approach collaborative filtering uses the similarities between items</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Build </a:t>
            </a:r>
            <a:r>
              <a:rPr lang="en-US" sz="1800" dirty="0">
                <a:latin typeface="Times New Roman" panose="02020603050405020304" pitchFamily="18" charset="0"/>
                <a:cs typeface="Times New Roman" panose="02020603050405020304" pitchFamily="18" charset="0"/>
              </a:rPr>
              <a:t>and use a user-to-item matrix </a:t>
            </a:r>
            <a:r>
              <a:rPr lang="en-US" sz="1800" dirty="0" smtClean="0">
                <a:latin typeface="Times New Roman" panose="02020603050405020304" pitchFamily="18" charset="0"/>
                <a:cs typeface="Times New Roman" panose="02020603050405020304" pitchFamily="18" charset="0"/>
              </a:rPr>
              <a:t>to calculate similarities between the two users in user based approach collaborative filtering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Build and use a </a:t>
            </a:r>
            <a:r>
              <a:rPr lang="en-US" sz="1800" dirty="0" smtClean="0">
                <a:latin typeface="Times New Roman" panose="02020603050405020304" pitchFamily="18" charset="0"/>
                <a:cs typeface="Times New Roman" panose="02020603050405020304" pitchFamily="18" charset="0"/>
              </a:rPr>
              <a:t>item-to-user matrix for the item-based approach which is simply transposing the </a:t>
            </a:r>
            <a:r>
              <a:rPr lang="en-US" sz="1800" dirty="0">
                <a:latin typeface="Times New Roman" panose="02020603050405020304" pitchFamily="18" charset="0"/>
                <a:cs typeface="Times New Roman" panose="02020603050405020304" pitchFamily="18" charset="0"/>
              </a:rPr>
              <a:t>user-to-item matrix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91E768-7514-3C7A-DF6B-37DFE97B0960}"/>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Collaborative filtering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71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this section, </a:t>
            </a:r>
            <a:r>
              <a:rPr lang="en-US" sz="1800" dirty="0" smtClean="0">
                <a:latin typeface="Times New Roman" panose="02020603050405020304" pitchFamily="18" charset="0"/>
                <a:cs typeface="Times New Roman" panose="02020603050405020304" pitchFamily="18" charset="0"/>
              </a:rPr>
              <a:t>discuss </a:t>
            </a:r>
            <a:r>
              <a:rPr lang="en-US" sz="1800" dirty="0">
                <a:latin typeface="Times New Roman" panose="02020603050405020304" pitchFamily="18" charset="0"/>
                <a:cs typeface="Times New Roman" panose="02020603050405020304" pitchFamily="18" charset="0"/>
              </a:rPr>
              <a:t>how to build a product recommendation system using Python.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More </a:t>
            </a:r>
            <a:r>
              <a:rPr lang="en-US" sz="1800" dirty="0">
                <a:latin typeface="Times New Roman" panose="02020603050405020304" pitchFamily="18" charset="0"/>
                <a:cs typeface="Times New Roman" panose="02020603050405020304" pitchFamily="18" charset="0"/>
              </a:rPr>
              <a:t>specifically, </a:t>
            </a:r>
            <a:r>
              <a:rPr lang="en-US" sz="1800" dirty="0" smtClean="0">
                <a:latin typeface="Times New Roman" panose="02020603050405020304" pitchFamily="18" charset="0"/>
                <a:cs typeface="Times New Roman" panose="02020603050405020304" pitchFamily="18" charset="0"/>
              </a:rPr>
              <a:t>learning </a:t>
            </a:r>
            <a:r>
              <a:rPr lang="en-US" sz="1800" dirty="0">
                <a:latin typeface="Times New Roman" panose="02020603050405020304" pitchFamily="18" charset="0"/>
                <a:cs typeface="Times New Roman" panose="02020603050405020304" pitchFamily="18" charset="0"/>
              </a:rPr>
              <a:t>how to implement a collaborative filtering algorithm in Python using a machine learning library,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will start this section by analyzing some e-commerce business data and then discuss the two approaches to building a product recommendation system with collaborative </a:t>
            </a:r>
            <a:r>
              <a:rPr lang="en-US" sz="1800" dirty="0" smtClean="0">
                <a:latin typeface="Times New Roman" panose="02020603050405020304" pitchFamily="18" charset="0"/>
                <a:cs typeface="Times New Roman" panose="02020603050405020304" pitchFamily="18" charset="0"/>
              </a:rPr>
              <a:t>filtering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this exercise, we will be using one of the publicly available datasets from the UCI Machine Learning Repository</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named Online Retail. x1sx</a:t>
            </a:r>
          </a:p>
        </p:txBody>
      </p:sp>
      <p:sp>
        <p:nvSpPr>
          <p:cNvPr id="4"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Building a product recommendation algorithm with Python</a:t>
            </a:r>
          </a:p>
        </p:txBody>
      </p:sp>
    </p:spTree>
    <p:extLst>
      <p:ext uri="{BB962C8B-B14F-4D97-AF65-F5344CB8AC3E}">
        <p14:creationId xmlns:p14="http://schemas.microsoft.com/office/powerpoint/2010/main" val="57056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Building a product recommendation algorithm with Python</a:t>
            </a:r>
          </a:p>
        </p:txBody>
      </p:sp>
      <p:pic>
        <p:nvPicPr>
          <p:cNvPr id="4" name="Content Placeholder 3"/>
          <p:cNvPicPr>
            <a:picLocks noGrp="1" noChangeAspect="1"/>
          </p:cNvPicPr>
          <p:nvPr>
            <p:ph idx="1"/>
          </p:nvPr>
        </p:nvPicPr>
        <p:blipFill>
          <a:blip r:embed="rId2"/>
          <a:stretch>
            <a:fillRect/>
          </a:stretch>
        </p:blipFill>
        <p:spPr>
          <a:xfrm>
            <a:off x="1449976" y="1693667"/>
            <a:ext cx="9771017" cy="4853154"/>
          </a:xfrm>
          <a:prstGeom prst="rect">
            <a:avLst/>
          </a:prstGeom>
        </p:spPr>
      </p:pic>
    </p:spTree>
    <p:extLst>
      <p:ext uri="{BB962C8B-B14F-4D97-AF65-F5344CB8AC3E}">
        <p14:creationId xmlns:p14="http://schemas.microsoft.com/office/powerpoint/2010/main" val="3669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are records with negative values in the Quantity column, which represent canceled </a:t>
            </a:r>
            <a:r>
              <a:rPr lang="en-US" sz="1800" dirty="0" smtClean="0">
                <a:latin typeface="Times New Roman" panose="02020603050405020304" pitchFamily="18" charset="0"/>
                <a:cs typeface="Times New Roman" panose="02020603050405020304" pitchFamily="18" charset="0"/>
              </a:rPr>
              <a:t>orders that records can disregard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remove</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Filter </a:t>
            </a:r>
            <a:r>
              <a:rPr lang="en-US" sz="1800" dirty="0">
                <a:latin typeface="Times New Roman" panose="02020603050405020304" pitchFamily="18" charset="0"/>
                <a:cs typeface="Times New Roman" panose="02020603050405020304" pitchFamily="18" charset="0"/>
              </a:rPr>
              <a:t>out all these records in </a:t>
            </a:r>
            <a:r>
              <a:rPr lang="en-US" sz="1800" dirty="0" err="1" smtClean="0">
                <a:latin typeface="Times New Roman" panose="02020603050405020304" pitchFamily="18" charset="0"/>
                <a:cs typeface="Times New Roman" panose="02020603050405020304" pitchFamily="18" charset="0"/>
              </a:rPr>
              <a:t>DataFrame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 the following code</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b="1" i="1" dirty="0" err="1" smtClean="0">
                <a:latin typeface="Times New Roman" panose="02020603050405020304" pitchFamily="18" charset="0"/>
                <a:cs typeface="Times New Roman" panose="02020603050405020304" pitchFamily="18" charset="0"/>
              </a:rPr>
              <a:t>df</a:t>
            </a:r>
            <a:r>
              <a:rPr lang="en-US" sz="1800" b="1" i="1" dirty="0" smtClean="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df.loc</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|'Quantity'] &gt; 0]</a:t>
            </a:r>
          </a:p>
        </p:txBody>
      </p:sp>
      <p:sp>
        <p:nvSpPr>
          <p:cNvPr id="4"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Building a product recommendation algorithm with Python</a:t>
            </a:r>
          </a:p>
        </p:txBody>
      </p:sp>
    </p:spTree>
    <p:extLst>
      <p:ext uri="{BB962C8B-B14F-4D97-AF65-F5344CB8AC3E}">
        <p14:creationId xmlns:p14="http://schemas.microsoft.com/office/powerpoint/2010/main" val="418847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p:txBody>
          <a:bodyPr>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Before </a:t>
            </a:r>
            <a:r>
              <a:rPr lang="en-US" sz="1800" dirty="0" smtClean="0">
                <a:latin typeface="Times New Roman" panose="02020603050405020304" pitchFamily="18" charset="0"/>
                <a:cs typeface="Times New Roman" panose="02020603050405020304" pitchFamily="18" charset="0"/>
              </a:rPr>
              <a:t>building </a:t>
            </a:r>
            <a:r>
              <a:rPr lang="en-US" sz="1800" dirty="0">
                <a:latin typeface="Times New Roman" panose="02020603050405020304" pitchFamily="18" charset="0"/>
                <a:cs typeface="Times New Roman" panose="02020603050405020304" pitchFamily="18" charset="0"/>
              </a:rPr>
              <a:t>a product recommender engine using a collaborative filtering algorithm, </a:t>
            </a:r>
            <a:r>
              <a:rPr lang="en-US" sz="1800" dirty="0" smtClean="0">
                <a:latin typeface="Times New Roman" panose="02020603050405020304" pitchFamily="18" charset="0"/>
                <a:cs typeface="Times New Roman" panose="02020603050405020304" pitchFamily="18" charset="0"/>
              </a:rPr>
              <a:t>do the following:</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Handle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in the </a:t>
            </a:r>
            <a:r>
              <a:rPr lang="en-US" sz="1800" dirty="0" smtClean="0">
                <a:latin typeface="Times New Roman" panose="02020603050405020304" pitchFamily="18" charset="0"/>
                <a:cs typeface="Times New Roman" panose="02020603050405020304" pitchFamily="18" charset="0"/>
              </a:rPr>
              <a:t>dataset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Build </a:t>
            </a:r>
            <a:r>
              <a:rPr lang="en-US" sz="1800" dirty="0">
                <a:latin typeface="Times New Roman" panose="02020603050405020304" pitchFamily="18" charset="0"/>
                <a:cs typeface="Times New Roman" panose="02020603050405020304" pitchFamily="18" charset="0"/>
              </a:rPr>
              <a:t>a customer-to-item </a:t>
            </a:r>
            <a:r>
              <a:rPr lang="en-US" sz="1800" dirty="0" smtClean="0">
                <a:latin typeface="Times New Roman" panose="02020603050405020304" pitchFamily="18" charset="0"/>
                <a:cs typeface="Times New Roman" panose="02020603050405020304" pitchFamily="18" charset="0"/>
              </a:rPr>
              <a:t>matrix</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First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handle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in </a:t>
            </a:r>
            <a:r>
              <a:rPr lang="en-US" sz="1800" dirty="0" smtClean="0">
                <a:latin typeface="Times New Roman" panose="02020603050405020304" pitchFamily="18" charset="0"/>
                <a:cs typeface="Times New Roman" panose="02020603050405020304" pitchFamily="18" charset="0"/>
              </a:rPr>
              <a:t>dataset</a:t>
            </a:r>
            <a:r>
              <a:rPr lang="en-US" sz="1800" dirty="0">
                <a:latin typeface="Times New Roman" panose="02020603050405020304" pitchFamily="18" charset="0"/>
                <a:cs typeface="Times New Roman" panose="02020603050405020304" pitchFamily="18" charset="0"/>
              </a:rPr>
              <a:t>, especially those </a:t>
            </a:r>
            <a:r>
              <a:rPr lang="en-US" sz="1800" dirty="0" err="1">
                <a:latin typeface="Times New Roman" panose="02020603050405020304" pitchFamily="18" charset="0"/>
                <a:cs typeface="Times New Roman" panose="02020603050405020304" pitchFamily="18" charset="0"/>
              </a:rPr>
              <a:t>NaNs</a:t>
            </a:r>
            <a:r>
              <a:rPr lang="en-US" sz="1800" dirty="0">
                <a:latin typeface="Times New Roman" panose="02020603050405020304" pitchFamily="18" charset="0"/>
                <a:cs typeface="Times New Roman" panose="02020603050405020304" pitchFamily="18" charset="0"/>
              </a:rPr>
              <a:t> in the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field.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Without </a:t>
            </a:r>
            <a:r>
              <a:rPr lang="en-US" sz="1800" dirty="0">
                <a:latin typeface="Times New Roman" panose="02020603050405020304" pitchFamily="18" charset="0"/>
                <a:cs typeface="Times New Roman" panose="02020603050405020304" pitchFamily="18" charset="0"/>
              </a:rPr>
              <a:t>correct values in the Customer ID field, </a:t>
            </a:r>
            <a:r>
              <a:rPr lang="en-US" sz="1800" dirty="0" smtClean="0">
                <a:latin typeface="Times New Roman" panose="02020603050405020304" pitchFamily="18" charset="0"/>
                <a:cs typeface="Times New Roman" panose="02020603050405020304" pitchFamily="18" charset="0"/>
              </a:rPr>
              <a:t>cannot </a:t>
            </a:r>
            <a:r>
              <a:rPr lang="en-US" sz="1800" dirty="0">
                <a:latin typeface="Times New Roman" panose="02020603050405020304" pitchFamily="18" charset="0"/>
                <a:cs typeface="Times New Roman" panose="02020603050405020304" pitchFamily="18" charset="0"/>
              </a:rPr>
              <a:t>build a proper recommendation system, since the collaborative filtering algorithm depends on the historical item purchase data for individual customers</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Second</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build </a:t>
            </a:r>
            <a:r>
              <a:rPr lang="en-US" sz="1800" dirty="0">
                <a:latin typeface="Times New Roman" panose="02020603050405020304" pitchFamily="18" charset="0"/>
                <a:cs typeface="Times New Roman" panose="02020603050405020304" pitchFamily="18" charset="0"/>
              </a:rPr>
              <a:t>customer-to-item matrix before </a:t>
            </a:r>
            <a:r>
              <a:rPr lang="en-US" sz="1800" dirty="0" smtClean="0">
                <a:latin typeface="Times New Roman" panose="02020603050405020304" pitchFamily="18" charset="0"/>
                <a:cs typeface="Times New Roman" panose="02020603050405020304" pitchFamily="18" charset="0"/>
              </a:rPr>
              <a:t>implementing </a:t>
            </a:r>
            <a:r>
              <a:rPr lang="en-US" sz="1800" dirty="0">
                <a:latin typeface="Times New Roman" panose="02020603050405020304" pitchFamily="18" charset="0"/>
                <a:cs typeface="Times New Roman" panose="02020603050405020304" pitchFamily="18" charset="0"/>
              </a:rPr>
              <a:t>the collaborative filtering algorithm for product recommendation.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customer-item matrix is simply tabular data, where each column represents each product or item, each row represents a customer, and the value in each cell represents whether the given customer purchased the given product or not.</a:t>
            </a:r>
          </a:p>
        </p:txBody>
      </p:sp>
    </p:spTree>
    <p:extLst>
      <p:ext uri="{BB962C8B-B14F-4D97-AF65-F5344CB8AC3E}">
        <p14:creationId xmlns:p14="http://schemas.microsoft.com/office/powerpoint/2010/main" val="360589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Handling </a:t>
            </a:r>
            <a:r>
              <a:rPr lang="en-US" sz="3600" b="1" dirty="0" err="1">
                <a:latin typeface="Times New Roman" panose="02020603050405020304" pitchFamily="18" charset="0"/>
                <a:cs typeface="Times New Roman" panose="02020603050405020304" pitchFamily="18" charset="0"/>
              </a:rPr>
              <a:t>NaNs</a:t>
            </a:r>
            <a:r>
              <a:rPr lang="en-US" sz="3600" b="1" dirty="0">
                <a:latin typeface="Times New Roman" panose="02020603050405020304" pitchFamily="18" charset="0"/>
                <a:cs typeface="Times New Roman" panose="02020603050405020304" pitchFamily="18" charset="0"/>
              </a:rPr>
              <a:t> in the </a:t>
            </a:r>
            <a:r>
              <a:rPr lang="en-US" sz="3600" b="1" dirty="0" err="1">
                <a:latin typeface="Times New Roman" panose="02020603050405020304" pitchFamily="18" charset="0"/>
                <a:cs typeface="Times New Roman" panose="02020603050405020304" pitchFamily="18" charset="0"/>
              </a:rPr>
              <a:t>CustomerID</a:t>
            </a:r>
            <a:r>
              <a:rPr lang="en-US" sz="3600" b="1" dirty="0">
                <a:latin typeface="Times New Roman" panose="02020603050405020304" pitchFamily="18" charset="0"/>
                <a:cs typeface="Times New Roman" panose="02020603050405020304" pitchFamily="18" charset="0"/>
              </a:rPr>
              <a:t> field</a:t>
            </a:r>
          </a:p>
        </p:txBody>
      </p:sp>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If </a:t>
            </a:r>
            <a:r>
              <a:rPr lang="en-US" sz="1800" dirty="0" smtClean="0">
                <a:latin typeface="Times New Roman" panose="02020603050405020304" pitchFamily="18" charset="0"/>
                <a:cs typeface="Times New Roman" panose="02020603050405020304" pitchFamily="18" charset="0"/>
              </a:rPr>
              <a:t>closely look at </a:t>
            </a:r>
            <a:r>
              <a:rPr lang="en-US" sz="1800" dirty="0">
                <a:latin typeface="Times New Roman" panose="02020603050405020304" pitchFamily="18" charset="0"/>
                <a:cs typeface="Times New Roman" panose="02020603050405020304" pitchFamily="18" charset="0"/>
              </a:rPr>
              <a:t>the data, </a:t>
            </a:r>
            <a:r>
              <a:rPr lang="en-US" sz="1800" dirty="0" smtClean="0">
                <a:latin typeface="Times New Roman" panose="02020603050405020304" pitchFamily="18" charset="0"/>
                <a:cs typeface="Times New Roman" panose="02020603050405020304" pitchFamily="18" charset="0"/>
              </a:rPr>
              <a:t>notice </a:t>
            </a:r>
            <a:r>
              <a:rPr lang="en-US" sz="1800" dirty="0">
                <a:latin typeface="Times New Roman" panose="02020603050405020304" pitchFamily="18" charset="0"/>
                <a:cs typeface="Times New Roman" panose="02020603050405020304" pitchFamily="18" charset="0"/>
              </a:rPr>
              <a:t>that there are some records with no Customer ID.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When build </a:t>
            </a:r>
            <a:r>
              <a:rPr lang="en-US" sz="1800" dirty="0">
                <a:latin typeface="Times New Roman" panose="02020603050405020304" pitchFamily="18" charset="0"/>
                <a:cs typeface="Times New Roman" panose="02020603050405020304" pitchFamily="18" charset="0"/>
              </a:rPr>
              <a:t>a customer-item matrix where each row is specific to each customer, </a:t>
            </a:r>
            <a:r>
              <a:rPr lang="en-US" sz="1800" dirty="0" smtClean="0">
                <a:latin typeface="Times New Roman" panose="02020603050405020304" pitchFamily="18" charset="0"/>
                <a:cs typeface="Times New Roman" panose="02020603050405020304" pitchFamily="18" charset="0"/>
              </a:rPr>
              <a:t>cannot </a:t>
            </a:r>
            <a:r>
              <a:rPr lang="en-US" sz="1800" dirty="0">
                <a:latin typeface="Times New Roman" panose="02020603050405020304" pitchFamily="18" charset="0"/>
                <a:cs typeface="Times New Roman" panose="02020603050405020304" pitchFamily="18" charset="0"/>
              </a:rPr>
              <a:t>include those records with no Customer ID in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First look </a:t>
            </a:r>
            <a:r>
              <a:rPr lang="en-US" sz="1800" dirty="0">
                <a:latin typeface="Times New Roman" panose="02020603050405020304" pitchFamily="18" charset="0"/>
                <a:cs typeface="Times New Roman" panose="02020603050405020304" pitchFamily="18" charset="0"/>
              </a:rPr>
              <a:t>at how many records do not have Customer ID</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Take </a:t>
            </a:r>
            <a:r>
              <a:rPr lang="en-US" sz="1800" dirty="0">
                <a:latin typeface="Times New Roman" panose="02020603050405020304" pitchFamily="18" charset="0"/>
                <a:cs typeface="Times New Roman" panose="02020603050405020304" pitchFamily="18" charset="0"/>
              </a:rPr>
              <a:t>a look at the following </a:t>
            </a:r>
            <a:r>
              <a:rPr lang="en-US" sz="1800" dirty="0" smtClean="0">
                <a:latin typeface="Times New Roman" panose="02020603050405020304" pitchFamily="18" charset="0"/>
                <a:cs typeface="Times New Roman" panose="02020603050405020304" pitchFamily="18" charset="0"/>
              </a:rPr>
              <a:t>code: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99583" y="4126230"/>
            <a:ext cx="5957479" cy="1725615"/>
          </a:xfrm>
          <a:prstGeom prst="rect">
            <a:avLst/>
          </a:prstGeom>
        </p:spPr>
      </p:pic>
    </p:spTree>
    <p:extLst>
      <p:ext uri="{BB962C8B-B14F-4D97-AF65-F5344CB8AC3E}">
        <p14:creationId xmlns:p14="http://schemas.microsoft.com/office/powerpoint/2010/main" val="3073623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this output, there are </a:t>
            </a:r>
            <a:r>
              <a:rPr lang="en-US" sz="1800" dirty="0" smtClean="0">
                <a:latin typeface="Times New Roman" panose="02020603050405020304" pitchFamily="18" charset="0"/>
                <a:cs typeface="Times New Roman" panose="02020603050405020304" pitchFamily="18" charset="0"/>
              </a:rPr>
              <a:t>133,361 </a:t>
            </a:r>
            <a:r>
              <a:rPr lang="en-US" sz="1800" dirty="0">
                <a:latin typeface="Times New Roman" panose="02020603050405020304" pitchFamily="18" charset="0"/>
                <a:cs typeface="Times New Roman" panose="02020603050405020304" pitchFamily="18" charset="0"/>
              </a:rPr>
              <a:t>records with no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some of the data with missing Customer ID looks as follows:</a:t>
            </a:r>
          </a:p>
        </p:txBody>
      </p:sp>
      <p:pic>
        <p:nvPicPr>
          <p:cNvPr id="4" name="Picture 3"/>
          <p:cNvPicPr>
            <a:picLocks noChangeAspect="1"/>
          </p:cNvPicPr>
          <p:nvPr/>
        </p:nvPicPr>
        <p:blipFill>
          <a:blip r:embed="rId2"/>
          <a:stretch>
            <a:fillRect/>
          </a:stretch>
        </p:blipFill>
        <p:spPr>
          <a:xfrm>
            <a:off x="953815" y="2589621"/>
            <a:ext cx="10038171" cy="3587342"/>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Handling </a:t>
            </a:r>
            <a:r>
              <a:rPr lang="en-US" sz="3600" b="1" dirty="0" err="1">
                <a:latin typeface="Times New Roman" panose="02020603050405020304" pitchFamily="18" charset="0"/>
                <a:cs typeface="Times New Roman" panose="02020603050405020304" pitchFamily="18" charset="0"/>
              </a:rPr>
              <a:t>NaNs</a:t>
            </a:r>
            <a:r>
              <a:rPr lang="en-US" sz="3600" b="1" dirty="0">
                <a:latin typeface="Times New Roman" panose="02020603050405020304" pitchFamily="18" charset="0"/>
                <a:cs typeface="Times New Roman" panose="02020603050405020304" pitchFamily="18" charset="0"/>
              </a:rPr>
              <a:t> in the </a:t>
            </a:r>
            <a:r>
              <a:rPr lang="en-US" sz="3600" b="1" dirty="0" err="1">
                <a:latin typeface="Times New Roman" panose="02020603050405020304" pitchFamily="18" charset="0"/>
                <a:cs typeface="Times New Roman" panose="02020603050405020304" pitchFamily="18" charset="0"/>
              </a:rPr>
              <a:t>CustomerID</a:t>
            </a:r>
            <a:r>
              <a:rPr lang="en-US" sz="3600" b="1" dirty="0">
                <a:latin typeface="Times New Roman" panose="02020603050405020304" pitchFamily="18" charset="0"/>
                <a:cs typeface="Times New Roman" panose="02020603050405020304" pitchFamily="18" charset="0"/>
              </a:rPr>
              <a:t> field</a:t>
            </a:r>
          </a:p>
        </p:txBody>
      </p:sp>
    </p:spTree>
    <p:extLst>
      <p:ext uri="{BB962C8B-B14F-4D97-AF65-F5344CB8AC3E}">
        <p14:creationId xmlns:p14="http://schemas.microsoft.com/office/powerpoint/2010/main" val="3987419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7875"/>
            <a:ext cx="10515600" cy="4351338"/>
          </a:xfrm>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One </a:t>
            </a:r>
            <a:r>
              <a:rPr lang="en-US" sz="1800" dirty="0">
                <a:latin typeface="Times New Roman" panose="02020603050405020304" pitchFamily="18" charset="0"/>
                <a:cs typeface="Times New Roman" panose="02020603050405020304" pitchFamily="18" charset="0"/>
              </a:rPr>
              <a:t>way to drop </a:t>
            </a:r>
            <a:r>
              <a:rPr lang="en-US" sz="1800" dirty="0" smtClean="0">
                <a:latin typeface="Times New Roman" panose="02020603050405020304" pitchFamily="18" charset="0"/>
                <a:cs typeface="Times New Roman" panose="02020603050405020304" pitchFamily="18" charset="0"/>
              </a:rPr>
              <a:t>the missing records from </a:t>
            </a:r>
            <a:r>
              <a:rPr lang="en-US" sz="1800" dirty="0" err="1" smtClean="0">
                <a:latin typeface="Times New Roman" panose="02020603050405020304" pitchFamily="18" charset="0"/>
                <a:cs typeface="Times New Roman" panose="02020603050405020304" pitchFamily="18" charset="0"/>
              </a:rPr>
              <a:t>DataFrame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by using the </a:t>
            </a:r>
            <a:r>
              <a:rPr lang="en-US" sz="1800" dirty="0" err="1">
                <a:latin typeface="Times New Roman" panose="02020603050405020304" pitchFamily="18" charset="0"/>
                <a:cs typeface="Times New Roman" panose="02020603050405020304" pitchFamily="18" charset="0"/>
              </a:rPr>
              <a:t>dropna</a:t>
            </a:r>
            <a:r>
              <a:rPr lang="en-US" sz="1800" dirty="0">
                <a:latin typeface="Times New Roman" panose="02020603050405020304" pitchFamily="18" charset="0"/>
                <a:cs typeface="Times New Roman" panose="02020603050405020304" pitchFamily="18" charset="0"/>
              </a:rPr>
              <a:t> function, as in the following</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err="1" smtClean="0">
                <a:latin typeface="Times New Roman" panose="02020603050405020304" pitchFamily="18" charset="0"/>
                <a:cs typeface="Times New Roman" panose="02020603050405020304" pitchFamily="18" charset="0"/>
              </a:rPr>
              <a:t>df</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dropna</a:t>
            </a:r>
            <a:r>
              <a:rPr lang="en-US" sz="1800" dirty="0">
                <a:latin typeface="Times New Roman" panose="02020603050405020304" pitchFamily="18" charset="0"/>
                <a:cs typeface="Times New Roman" panose="02020603050405020304" pitchFamily="18" charset="0"/>
              </a:rPr>
              <a:t> (subset=['</a:t>
            </a:r>
            <a:r>
              <a:rPr lang="en-US" sz="1800" dirty="0" err="1">
                <a:latin typeface="Times New Roman" panose="02020603050405020304" pitchFamily="18" charset="0"/>
                <a:cs typeface="Times New Roman" panose="02020603050405020304" pitchFamily="18" charset="0"/>
              </a:rPr>
              <a:t>CustomerID</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dropna</a:t>
            </a:r>
            <a:r>
              <a:rPr lang="en-US" sz="1800" dirty="0">
                <a:latin typeface="Times New Roman" panose="02020603050405020304" pitchFamily="18" charset="0"/>
                <a:cs typeface="Times New Roman" panose="02020603050405020304" pitchFamily="18" charset="0"/>
              </a:rPr>
              <a:t> function in the pandas package removes records with missing values from a given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you can see from this code snippet, using the subset parameter, </a:t>
            </a:r>
            <a:r>
              <a:rPr lang="en-US" sz="1800" dirty="0" smtClean="0">
                <a:latin typeface="Times New Roman" panose="02020603050405020304" pitchFamily="18" charset="0"/>
                <a:cs typeface="Times New Roman" panose="02020603050405020304" pitchFamily="18" charset="0"/>
              </a:rPr>
              <a:t>drop </a:t>
            </a:r>
            <a:r>
              <a:rPr lang="en-US" sz="1800" dirty="0">
                <a:latin typeface="Times New Roman" panose="02020603050405020304" pitchFamily="18" charset="0"/>
                <a:cs typeface="Times New Roman" panose="02020603050405020304" pitchFamily="18" charset="0"/>
              </a:rPr>
              <a:t>missing values based on specific columns.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Here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dropping </a:t>
            </a:r>
            <a:r>
              <a:rPr lang="en-US" sz="1800" dirty="0">
                <a:latin typeface="Times New Roman" panose="02020603050405020304" pitchFamily="18" charset="0"/>
                <a:cs typeface="Times New Roman" panose="02020603050405020304" pitchFamily="18" charset="0"/>
              </a:rPr>
              <a:t>records for those without Customer ID.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Once run </a:t>
            </a:r>
            <a:r>
              <a:rPr lang="en-US" sz="1800" dirty="0">
                <a:latin typeface="Times New Roman" panose="02020603050405020304" pitchFamily="18" charset="0"/>
                <a:cs typeface="Times New Roman" panose="02020603050405020304" pitchFamily="18" charset="0"/>
              </a:rPr>
              <a:t>this code, all the records in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will now have Customer ID values.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dimensions of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before and after dropping the missing values should look as in the following </a:t>
            </a:r>
            <a:r>
              <a:rPr lang="en-US" sz="1800" dirty="0" smtClean="0">
                <a:latin typeface="Times New Roman" panose="02020603050405020304" pitchFamily="18" charset="0"/>
                <a:cs typeface="Times New Roman" panose="02020603050405020304" pitchFamily="18" charset="0"/>
              </a:rPr>
              <a:t>screenshot</a:t>
            </a:r>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29381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Handling </a:t>
            </a:r>
            <a:r>
              <a:rPr lang="en-US" sz="3600" b="1" dirty="0" err="1">
                <a:latin typeface="Times New Roman" panose="02020603050405020304" pitchFamily="18" charset="0"/>
                <a:cs typeface="Times New Roman" panose="02020603050405020304" pitchFamily="18" charset="0"/>
              </a:rPr>
              <a:t>NaNs</a:t>
            </a:r>
            <a:r>
              <a:rPr lang="en-US" sz="3600" b="1" dirty="0">
                <a:latin typeface="Times New Roman" panose="02020603050405020304" pitchFamily="18" charset="0"/>
                <a:cs typeface="Times New Roman" panose="02020603050405020304" pitchFamily="18" charset="0"/>
              </a:rPr>
              <a:t> in the </a:t>
            </a:r>
            <a:r>
              <a:rPr lang="en-US" sz="3600" b="1" dirty="0" err="1">
                <a:latin typeface="Times New Roman" panose="02020603050405020304" pitchFamily="18" charset="0"/>
                <a:cs typeface="Times New Roman" panose="02020603050405020304" pitchFamily="18" charset="0"/>
              </a:rPr>
              <a:t>CustomerID</a:t>
            </a:r>
            <a:r>
              <a:rPr lang="en-US" sz="3600" b="1" dirty="0">
                <a:latin typeface="Times New Roman" panose="02020603050405020304" pitchFamily="18" charset="0"/>
                <a:cs typeface="Times New Roman" panose="02020603050405020304" pitchFamily="18" charset="0"/>
              </a:rPr>
              <a:t> field</a:t>
            </a:r>
          </a:p>
        </p:txBody>
      </p:sp>
    </p:spTree>
    <p:extLst>
      <p:ext uri="{BB962C8B-B14F-4D97-AF65-F5344CB8AC3E}">
        <p14:creationId xmlns:p14="http://schemas.microsoft.com/office/powerpoint/2010/main" val="37549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1740-35C2-3281-96E0-039BF17256F3}"/>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Recommending the Right Products</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98BB6C-D6BC-5B5E-D1EB-7E65D7E41979}"/>
              </a:ext>
            </a:extLst>
          </p:cNvPr>
          <p:cNvSpPr>
            <a:spLocks noGrp="1"/>
          </p:cNvSpPr>
          <p:nvPr>
            <p:ph idx="1"/>
          </p:nvPr>
        </p:nvSpPr>
        <p:spPr/>
        <p:txBody>
          <a:bodyPr>
            <a:no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Product </a:t>
            </a:r>
            <a:r>
              <a:rPr lang="en-US" sz="1800" dirty="0">
                <a:latin typeface="Times New Roman" panose="02020603050405020304" pitchFamily="18" charset="0"/>
                <a:cs typeface="Times New Roman" panose="02020603050405020304" pitchFamily="18" charset="0"/>
              </a:rPr>
              <a:t>recommendation </a:t>
            </a:r>
            <a:r>
              <a:rPr lang="en-US" sz="1800" dirty="0" smtClean="0">
                <a:latin typeface="Times New Roman" panose="02020603050405020304" pitchFamily="18" charset="0"/>
                <a:cs typeface="Times New Roman" panose="02020603050405020304" pitchFamily="18" charset="0"/>
              </a:rPr>
              <a:t>systems used to target </a:t>
            </a:r>
            <a:r>
              <a:rPr lang="en-US" sz="1800" dirty="0">
                <a:latin typeface="Times New Roman" panose="02020603050405020304" pitchFamily="18" charset="0"/>
                <a:cs typeface="Times New Roman" panose="02020603050405020304" pitchFamily="18" charset="0"/>
              </a:rPr>
              <a:t>customers </a:t>
            </a:r>
            <a:r>
              <a:rPr lang="en-US" sz="1800" dirty="0" smtClean="0">
                <a:latin typeface="Times New Roman" panose="02020603050405020304" pitchFamily="18" charset="0"/>
                <a:cs typeface="Times New Roman" panose="02020603050405020304" pitchFamily="18" charset="0"/>
              </a:rPr>
              <a:t>better</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Studies </a:t>
            </a:r>
            <a:r>
              <a:rPr lang="en-US" sz="1800" dirty="0">
                <a:latin typeface="Times New Roman" panose="02020603050405020304" pitchFamily="18" charset="0"/>
                <a:cs typeface="Times New Roman" panose="02020603050405020304" pitchFamily="18" charset="0"/>
              </a:rPr>
              <a:t>have shown that personalized product recommendations improve conversion rates and customer retention rates.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we have more data available for utilizing data science and machine learning for target marketing, the importance and effectiveness of customized product recommendations in marketing messages have grown significantly.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discuss the commonly used machine learning algorithms for developing recommendation systems, collaborative filtering, and the two approaches to implementing collaborative filtering algorithms for product recommendations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10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2769326"/>
            <a:ext cx="9946029" cy="3331028"/>
          </a:xfrm>
          <a:prstGeom prst="rect">
            <a:avLst/>
          </a:prstGeom>
        </p:spPr>
      </p:pic>
      <p:sp>
        <p:nvSpPr>
          <p:cNvPr id="5" name="Rectangle 4"/>
          <p:cNvSpPr/>
          <p:nvPr/>
        </p:nvSpPr>
        <p:spPr>
          <a:xfrm>
            <a:off x="838200" y="1768342"/>
            <a:ext cx="10515600" cy="50783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From this </a:t>
            </a:r>
            <a:r>
              <a:rPr lang="en-US" dirty="0">
                <a:latin typeface="Times New Roman" panose="02020603050405020304" pitchFamily="18" charset="0"/>
                <a:cs typeface="Times New Roman" panose="02020603050405020304" pitchFamily="18" charset="0"/>
              </a:rPr>
              <a:t>output, the </a:t>
            </a:r>
            <a:r>
              <a:rPr lang="en-US" dirty="0" smtClean="0">
                <a:latin typeface="Times New Roman" panose="02020603050405020304" pitchFamily="18" charset="0"/>
                <a:cs typeface="Times New Roman" panose="02020603050405020304" pitchFamily="18" charset="0"/>
              </a:rPr>
              <a:t>133,361 </a:t>
            </a:r>
            <a:r>
              <a:rPr lang="en-US" dirty="0">
                <a:latin typeface="Times New Roman" panose="02020603050405020304" pitchFamily="18" charset="0"/>
                <a:cs typeface="Times New Roman" panose="02020603050405020304" pitchFamily="18" charset="0"/>
              </a:rPr>
              <a:t>records with no Customer ID values were dropped from the original </a:t>
            </a:r>
            <a:r>
              <a:rPr lang="en-US" dirty="0" err="1" smtClean="0">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p:txBody>
      </p:sp>
      <p:sp>
        <p:nvSpPr>
          <p:cNvPr id="6"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Handling </a:t>
            </a:r>
            <a:r>
              <a:rPr lang="en-US" sz="3600" b="1" dirty="0" err="1">
                <a:latin typeface="Times New Roman" panose="02020603050405020304" pitchFamily="18" charset="0"/>
                <a:cs typeface="Times New Roman" panose="02020603050405020304" pitchFamily="18" charset="0"/>
              </a:rPr>
              <a:t>NaNs</a:t>
            </a:r>
            <a:r>
              <a:rPr lang="en-US" sz="3600" b="1" dirty="0">
                <a:latin typeface="Times New Roman" panose="02020603050405020304" pitchFamily="18" charset="0"/>
                <a:cs typeface="Times New Roman" panose="02020603050405020304" pitchFamily="18" charset="0"/>
              </a:rPr>
              <a:t> in the </a:t>
            </a:r>
            <a:r>
              <a:rPr lang="en-US" sz="3600" b="1" dirty="0" err="1">
                <a:latin typeface="Times New Roman" panose="02020603050405020304" pitchFamily="18" charset="0"/>
                <a:cs typeface="Times New Roman" panose="02020603050405020304" pitchFamily="18" charset="0"/>
              </a:rPr>
              <a:t>CustomerID</a:t>
            </a:r>
            <a:r>
              <a:rPr lang="en-US" sz="3600" b="1" dirty="0">
                <a:latin typeface="Times New Roman" panose="02020603050405020304" pitchFamily="18" charset="0"/>
                <a:cs typeface="Times New Roman" panose="02020603050405020304" pitchFamily="18" charset="0"/>
              </a:rPr>
              <a:t> field</a:t>
            </a:r>
          </a:p>
        </p:txBody>
      </p:sp>
    </p:spTree>
    <p:extLst>
      <p:ext uri="{BB962C8B-B14F-4D97-AF65-F5344CB8AC3E}">
        <p14:creationId xmlns:p14="http://schemas.microsoft.com/office/powerpoint/2010/main" val="173030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a customer-item matrix</a:t>
            </a:r>
          </a:p>
        </p:txBody>
      </p:sp>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data we have now represents individual items purchased by customers.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However</a:t>
            </a:r>
            <a:r>
              <a:rPr lang="en-US" sz="1800" dirty="0">
                <a:latin typeface="Times New Roman" panose="02020603050405020304" pitchFamily="18" charset="0"/>
                <a:cs typeface="Times New Roman" panose="02020603050405020304" pitchFamily="18" charset="0"/>
              </a:rPr>
              <a:t>, in order to build a product recommendation system with a collaborative filtering algorithm, we need to have data where each record contains information on which item each customer has bought.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this section, </a:t>
            </a:r>
            <a:r>
              <a:rPr lang="en-US" sz="1800" dirty="0" smtClean="0">
                <a:latin typeface="Times New Roman" panose="02020603050405020304" pitchFamily="18" charset="0"/>
                <a:cs typeface="Times New Roman" panose="02020603050405020304" pitchFamily="18" charset="0"/>
              </a:rPr>
              <a:t>transform </a:t>
            </a:r>
            <a:r>
              <a:rPr lang="en-US" sz="1800" dirty="0">
                <a:latin typeface="Times New Roman" panose="02020603050405020304" pitchFamily="18" charset="0"/>
                <a:cs typeface="Times New Roman" panose="02020603050405020304" pitchFamily="18" charset="0"/>
              </a:rPr>
              <a:t>the data into a customer-item matrix, where each row represents a customer and the columns correspond to different products</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this code snippet, </a:t>
            </a: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pivot_table</a:t>
            </a:r>
            <a:r>
              <a:rPr lang="en-US" sz="1800" dirty="0">
                <a:latin typeface="Times New Roman" panose="02020603050405020304" pitchFamily="18" charset="0"/>
                <a:cs typeface="Times New Roman" panose="02020603050405020304" pitchFamily="18" charset="0"/>
              </a:rPr>
              <a:t> function to transform our data into a customer-item matrix.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Here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define </a:t>
            </a:r>
            <a:r>
              <a:rPr lang="en-US" sz="1800" dirty="0">
                <a:latin typeface="Times New Roman" panose="02020603050405020304" pitchFamily="18" charset="0"/>
                <a:cs typeface="Times New Roman" panose="02020603050405020304" pitchFamily="18" charset="0"/>
              </a:rPr>
              <a:t>the index as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and use columns to represent each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using sum as the </a:t>
            </a:r>
            <a:r>
              <a:rPr lang="en-US" sz="1800" dirty="0" err="1">
                <a:latin typeface="Times New Roman" panose="02020603050405020304" pitchFamily="18" charset="0"/>
                <a:cs typeface="Times New Roman" panose="02020603050405020304" pitchFamily="18" charset="0"/>
              </a:rPr>
              <a:t>aggfunc</a:t>
            </a:r>
            <a:r>
              <a:rPr lang="en-US" sz="1800" dirty="0">
                <a:latin typeface="Times New Roman" panose="02020603050405020304" pitchFamily="18" charset="0"/>
                <a:cs typeface="Times New Roman" panose="02020603050405020304" pitchFamily="18" charset="0"/>
              </a:rPr>
              <a:t> and the Quantity field for values, </a:t>
            </a:r>
            <a:r>
              <a:rPr lang="en-US" sz="1800" dirty="0" smtClean="0">
                <a:latin typeface="Times New Roman" panose="02020603050405020304" pitchFamily="18" charset="0"/>
                <a:cs typeface="Times New Roman" panose="02020603050405020304" pitchFamily="18" charset="0"/>
              </a:rPr>
              <a:t>sum </a:t>
            </a:r>
            <a:r>
              <a:rPr lang="en-US" sz="1800" dirty="0">
                <a:latin typeface="Times New Roman" panose="02020603050405020304" pitchFamily="18" charset="0"/>
                <a:cs typeface="Times New Roman" panose="02020603050405020304" pitchFamily="18" charset="0"/>
              </a:rPr>
              <a:t>all the quantities bought for each item.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snapshot of the resulting </a:t>
            </a:r>
            <a:r>
              <a:rPr lang="en-US" sz="1800" dirty="0" err="1">
                <a:latin typeface="Times New Roman" panose="02020603050405020304" pitchFamily="18" charset="0"/>
                <a:cs typeface="Times New Roman" panose="02020603050405020304" pitchFamily="18" charset="0"/>
              </a:rPr>
              <a:t>customer_item_matrix</a:t>
            </a:r>
            <a:r>
              <a:rPr lang="en-US" sz="1800" dirty="0">
                <a:latin typeface="Times New Roman" panose="02020603050405020304" pitchFamily="18" charset="0"/>
                <a:cs typeface="Times New Roman" panose="02020603050405020304" pitchFamily="18" charset="0"/>
              </a:rPr>
              <a:t> looks as follows:</a:t>
            </a:r>
          </a:p>
        </p:txBody>
      </p:sp>
    </p:spTree>
    <p:extLst>
      <p:ext uri="{BB962C8B-B14F-4D97-AF65-F5344CB8AC3E}">
        <p14:creationId xmlns:p14="http://schemas.microsoft.com/office/powerpoint/2010/main" val="4025597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19103" y="1463040"/>
            <a:ext cx="9415509" cy="4528979"/>
          </a:xfrm>
          <a:prstGeom prst="rect">
            <a:avLst/>
          </a:prstGeom>
        </p:spPr>
      </p:pic>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a customer-item matrix</a:t>
            </a:r>
          </a:p>
        </p:txBody>
      </p:sp>
    </p:spTree>
    <p:extLst>
      <p:ext uri="{BB962C8B-B14F-4D97-AF65-F5344CB8AC3E}">
        <p14:creationId xmlns:p14="http://schemas.microsoft.com/office/powerpoint/2010/main" val="16310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result, the customer with Customer ID 12481 has bought 36 of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15036.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Similarly, the customer with Customer ID 12484 has bought 16 of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11001, and the customer with Customer ID 12488 has bought 10 of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10135.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now have a matrix where each row represents the total quantities bought for each product for each customer.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let's 0-1 encode this data, so that the value of 1 means that the given product was purchased by the given customer, and the value of 0 means that the given product was never purchased by the given customer.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below code, we are using the </a:t>
            </a:r>
            <a:r>
              <a:rPr lang="en-US" sz="1800" dirty="0" err="1">
                <a:latin typeface="Times New Roman" panose="02020603050405020304" pitchFamily="18" charset="0"/>
                <a:cs typeface="Times New Roman" panose="02020603050405020304" pitchFamily="18" charset="0"/>
              </a:rPr>
              <a:t>applymap</a:t>
            </a:r>
            <a:r>
              <a:rPr lang="en-US" sz="1800" dirty="0">
                <a:latin typeface="Times New Roman" panose="02020603050405020304" pitchFamily="18" charset="0"/>
                <a:cs typeface="Times New Roman" panose="02020603050405020304" pitchFamily="18" charset="0"/>
              </a:rPr>
              <a:t> function, which applies a given function to each element of a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Lambda function that we are using in this code simply encodes all the elements whose values are greater than 0 with 1, and the rest with 0.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have a customer-item matrix that can use for the collaborative filtering algorithm.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now move on to building product recommender engines.</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a customer-item matrix</a:t>
            </a:r>
          </a:p>
        </p:txBody>
      </p:sp>
    </p:spTree>
    <p:extLst>
      <p:ext uri="{BB962C8B-B14F-4D97-AF65-F5344CB8AC3E}">
        <p14:creationId xmlns:p14="http://schemas.microsoft.com/office/powerpoint/2010/main" val="3969451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2640" y="1825625"/>
            <a:ext cx="9988028" cy="4151584"/>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a customer-item matrix</a:t>
            </a:r>
          </a:p>
        </p:txBody>
      </p:sp>
    </p:spTree>
    <p:extLst>
      <p:ext uri="{BB962C8B-B14F-4D97-AF65-F5344CB8AC3E}">
        <p14:creationId xmlns:p14="http://schemas.microsoft.com/office/powerpoint/2010/main" val="70713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Collaborative filtering</a:t>
            </a:r>
          </a:p>
        </p:txBody>
      </p:sp>
      <p:sp>
        <p:nvSpPr>
          <p:cNvPr id="3" name="Content Placeholder 2"/>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explore two approaches to building a product recommender engine—user-based versus item-based.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user-based approach, compute similarities between users based on their item purchase history.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item-based approach, on the other hand, compute similarities between items based on which items are often bought together with which other items</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To measure the similarity between users or between items, </a:t>
            </a:r>
            <a:r>
              <a:rPr lang="en-US" sz="1800" dirty="0" smtClean="0">
                <a:latin typeface="Times New Roman" panose="02020603050405020304" pitchFamily="18" charset="0"/>
                <a:cs typeface="Times New Roman" panose="02020603050405020304" pitchFamily="18" charset="0"/>
              </a:rPr>
              <a:t>use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cosine_similarity</a:t>
            </a:r>
            <a:r>
              <a:rPr lang="en-US" sz="1800" dirty="0">
                <a:latin typeface="Times New Roman" panose="02020603050405020304" pitchFamily="18" charset="0"/>
                <a:cs typeface="Times New Roman" panose="02020603050405020304" pitchFamily="18" charset="0"/>
              </a:rPr>
              <a:t> method in the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 package.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Import </a:t>
            </a:r>
            <a:r>
              <a:rPr lang="en-US" sz="1800" dirty="0">
                <a:latin typeface="Times New Roman" panose="02020603050405020304" pitchFamily="18" charset="0"/>
                <a:cs typeface="Times New Roman" panose="02020603050405020304" pitchFamily="18" charset="0"/>
              </a:rPr>
              <a:t>this function using the following code</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b="1" i="1" dirty="0" smtClean="0">
                <a:latin typeface="Times New Roman" panose="02020603050405020304" pitchFamily="18" charset="0"/>
                <a:cs typeface="Times New Roman" panose="02020603050405020304" pitchFamily="18" charset="0"/>
              </a:rPr>
              <a:t>from </a:t>
            </a:r>
            <a:r>
              <a:rPr lang="en-US" sz="1800" b="1" i="1" dirty="0" err="1">
                <a:latin typeface="Times New Roman" panose="02020603050405020304" pitchFamily="18" charset="0"/>
                <a:cs typeface="Times New Roman" panose="02020603050405020304" pitchFamily="18" charset="0"/>
              </a:rPr>
              <a:t>sklearn.metrics.pairwise</a:t>
            </a:r>
            <a:r>
              <a:rPr lang="en-US" sz="1800" b="1" i="1" dirty="0">
                <a:latin typeface="Times New Roman" panose="02020603050405020304" pitchFamily="18" charset="0"/>
                <a:cs typeface="Times New Roman" panose="02020603050405020304" pitchFamily="18" charset="0"/>
              </a:rPr>
              <a:t> import </a:t>
            </a:r>
            <a:r>
              <a:rPr lang="en-US" sz="1800" b="1" i="1" dirty="0" err="1" smtClean="0">
                <a:latin typeface="Times New Roman" panose="02020603050405020304" pitchFamily="18" charset="0"/>
                <a:cs typeface="Times New Roman" panose="02020603050405020304" pitchFamily="18" charset="0"/>
              </a:rPr>
              <a:t>cosine_similarity</a:t>
            </a:r>
            <a:endParaRPr lang="en-US" sz="1800" b="1" i="1"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This </a:t>
            </a:r>
            <a:r>
              <a:rPr lang="en-US" sz="1800" dirty="0" err="1">
                <a:latin typeface="Times New Roman" panose="02020603050405020304" pitchFamily="18" charset="0"/>
                <a:cs typeface="Times New Roman" panose="02020603050405020304" pitchFamily="18" charset="0"/>
              </a:rPr>
              <a:t>cosine_similarity</a:t>
            </a:r>
            <a:r>
              <a:rPr lang="en-US" sz="1800" dirty="0">
                <a:latin typeface="Times New Roman" panose="02020603050405020304" pitchFamily="18" charset="0"/>
                <a:cs typeface="Times New Roman" panose="02020603050405020304" pitchFamily="18" charset="0"/>
              </a:rPr>
              <a:t> function in the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package computes the pair-wise cosine similarities in the given data. </a:t>
            </a:r>
          </a:p>
        </p:txBody>
      </p:sp>
    </p:spTree>
    <p:extLst>
      <p:ext uri="{BB962C8B-B14F-4D97-AF65-F5344CB8AC3E}">
        <p14:creationId xmlns:p14="http://schemas.microsoft.com/office/powerpoint/2010/main" val="2404147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build a user-based collaborative filtering algorithm, </a:t>
            </a:r>
            <a:r>
              <a:rPr lang="en-US" sz="1800" dirty="0" smtClean="0">
                <a:latin typeface="Times New Roman" panose="02020603050405020304" pitchFamily="18" charset="0"/>
                <a:cs typeface="Times New Roman" panose="02020603050405020304" pitchFamily="18" charset="0"/>
              </a:rPr>
              <a:t>compute </a:t>
            </a:r>
            <a:r>
              <a:rPr lang="en-US" sz="1800" dirty="0">
                <a:latin typeface="Times New Roman" panose="02020603050405020304" pitchFamily="18" charset="0"/>
                <a:cs typeface="Times New Roman" panose="02020603050405020304" pitchFamily="18" charset="0"/>
              </a:rPr>
              <a:t>cosine similarities between users</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In the </a:t>
            </a:r>
            <a:r>
              <a:rPr lang="en-US" sz="1800" dirty="0">
                <a:latin typeface="Times New Roman" panose="02020603050405020304" pitchFamily="18" charset="0"/>
                <a:cs typeface="Times New Roman" panose="02020603050405020304" pitchFamily="18" charset="0"/>
              </a:rPr>
              <a:t>code, </a:t>
            </a: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cosine_similarity</a:t>
            </a:r>
            <a:r>
              <a:rPr lang="en-US" sz="1800" dirty="0">
                <a:latin typeface="Times New Roman" panose="02020603050405020304" pitchFamily="18" charset="0"/>
                <a:cs typeface="Times New Roman" panose="02020603050405020304" pitchFamily="18" charset="0"/>
              </a:rPr>
              <a:t> function from the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package's metrics pairwise module.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function computes pairwise cosine similarities between the samples and outputs the results as an array type.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create </a:t>
            </a:r>
            <a:r>
              <a:rPr lang="en-US" sz="1800" dirty="0">
                <a:latin typeface="Times New Roman" panose="02020603050405020304" pitchFamily="18" charset="0"/>
                <a:cs typeface="Times New Roman" panose="02020603050405020304" pitchFamily="18" charset="0"/>
              </a:rPr>
              <a:t>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with this output array and store it into a variable named </a:t>
            </a:r>
            <a:r>
              <a:rPr lang="en-US" sz="1800" dirty="0" err="1">
                <a:latin typeface="Times New Roman" panose="02020603050405020304" pitchFamily="18" charset="0"/>
                <a:cs typeface="Times New Roman" panose="02020603050405020304" pitchFamily="18" charset="0"/>
              </a:rPr>
              <a:t>user_user_sim</a:t>
            </a:r>
            <a:r>
              <a:rPr lang="en-US" sz="1800" dirty="0">
                <a:latin typeface="Times New Roman" panose="02020603050405020304" pitchFamily="18" charset="0"/>
                <a:cs typeface="Times New Roman" panose="02020603050405020304" pitchFamily="18" charset="0"/>
              </a:rPr>
              <a:t> matrix, which stands for user-to-user similarity matrix.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result looks as follows:</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189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8228" y="1946366"/>
            <a:ext cx="10697085" cy="4149241"/>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4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9236"/>
            <a:ext cx="10515600" cy="4351338"/>
          </a:xfrm>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From this </a:t>
            </a:r>
            <a:r>
              <a:rPr lang="en-US" sz="1800" dirty="0">
                <a:latin typeface="Times New Roman" panose="02020603050405020304" pitchFamily="18" charset="0"/>
                <a:cs typeface="Times New Roman" panose="02020603050405020304" pitchFamily="18" charset="0"/>
              </a:rPr>
              <a:t>snapshot of the user-to-user similarity matrix, the index and column names are not easy to understand.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Since </a:t>
            </a:r>
            <a:r>
              <a:rPr lang="en-US" sz="1800" dirty="0">
                <a:latin typeface="Times New Roman" panose="02020603050405020304" pitchFamily="18" charset="0"/>
                <a:cs typeface="Times New Roman" panose="02020603050405020304" pitchFamily="18" charset="0"/>
              </a:rPr>
              <a:t>each column and each row index stand for individual customers, </a:t>
            </a:r>
            <a:r>
              <a:rPr lang="en-US" sz="1800" dirty="0" smtClean="0">
                <a:latin typeface="Times New Roman" panose="02020603050405020304" pitchFamily="18" charset="0"/>
                <a:cs typeface="Times New Roman" panose="02020603050405020304" pitchFamily="18" charset="0"/>
              </a:rPr>
              <a:t>rename </a:t>
            </a:r>
            <a:r>
              <a:rPr lang="en-US" sz="1800" dirty="0">
                <a:latin typeface="Times New Roman" panose="02020603050405020304" pitchFamily="18" charset="0"/>
                <a:cs typeface="Times New Roman" panose="02020603050405020304" pitchFamily="18" charset="0"/>
              </a:rPr>
              <a:t>the index and columns using the following </a:t>
            </a:r>
            <a:r>
              <a:rPr lang="en-US" sz="1800" dirty="0" smtClean="0">
                <a:latin typeface="Times New Roman" panose="02020603050405020304" pitchFamily="18" charset="0"/>
                <a:cs typeface="Times New Roman" panose="02020603050405020304" pitchFamily="18" charset="0"/>
              </a:rPr>
              <a:t>code </a:t>
            </a: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Now </a:t>
            </a:r>
            <a:r>
              <a:rPr lang="en-US" sz="1800" dirty="0">
                <a:latin typeface="Times New Roman" panose="02020603050405020304" pitchFamily="18" charset="0"/>
                <a:cs typeface="Times New Roman" panose="02020603050405020304" pitchFamily="18" charset="0"/>
              </a:rPr>
              <a:t>the result looks as follows:</a:t>
            </a:r>
          </a:p>
        </p:txBody>
      </p:sp>
      <p:pic>
        <p:nvPicPr>
          <p:cNvPr id="4" name="Picture 3"/>
          <p:cNvPicPr>
            <a:picLocks noChangeAspect="1"/>
          </p:cNvPicPr>
          <p:nvPr/>
        </p:nvPicPr>
        <p:blipFill>
          <a:blip r:embed="rId2"/>
          <a:stretch>
            <a:fillRect/>
          </a:stretch>
        </p:blipFill>
        <p:spPr>
          <a:xfrm>
            <a:off x="1878330" y="3425235"/>
            <a:ext cx="8801100" cy="3219450"/>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056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cosine similarity between a customer to themselves is 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diagonal elements in this user-to-user similarity matrix have values of 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rest represents the pairwise cosine similarity between two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cosine similarity measure between customers 12347 and 12348 is 0. 063022.On the other hand, the cosine similarity between customers 12347 and 12349 is 0. 046130.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suggests that customer 12348 is more similar to customer 12347 than customer 12349 is to the customer 12347, based on the products that they purchased.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product recommendations,  first rank the most similar customers to the customer with ID 12350, using the following code: </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user_user_sim_matrix.loc</a:t>
            </a:r>
            <a:r>
              <a:rPr lang="en-US" sz="1800" b="1" i="1" dirty="0">
                <a:latin typeface="Times New Roman" panose="02020603050405020304" pitchFamily="18" charset="0"/>
                <a:cs typeface="Times New Roman" panose="02020603050405020304" pitchFamily="18" charset="0"/>
              </a:rPr>
              <a:t>[12350.0]. </a:t>
            </a:r>
            <a:r>
              <a:rPr lang="en-US" sz="1800" b="1" i="1" dirty="0" err="1">
                <a:latin typeface="Times New Roman" panose="02020603050405020304" pitchFamily="18" charset="0"/>
                <a:cs typeface="Times New Roman" panose="02020603050405020304" pitchFamily="18" charset="0"/>
              </a:rPr>
              <a:t>sort_values</a:t>
            </a:r>
            <a:r>
              <a:rPr lang="en-US" sz="1800" b="1" i="1" dirty="0">
                <a:latin typeface="Times New Roman" panose="02020603050405020304" pitchFamily="18" charset="0"/>
                <a:cs typeface="Times New Roman" panose="02020603050405020304" pitchFamily="18" charset="0"/>
              </a:rPr>
              <a:t> (ascending=False)</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21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Topics </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Collaborative </a:t>
            </a:r>
            <a:r>
              <a:rPr lang="en-US" sz="1800" dirty="0">
                <a:latin typeface="Times New Roman" panose="02020603050405020304" pitchFamily="18" charset="0"/>
                <a:cs typeface="Times New Roman" panose="02020603050405020304" pitchFamily="18" charset="0"/>
              </a:rPr>
              <a:t>filtering and product recommendation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Building a product recommendation algorithm with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Building a product recommendation algorithm with R</a:t>
            </a:r>
            <a:endParaRPr lang="en-IN" sz="1800" dirty="0">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77038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33749" y="1608397"/>
            <a:ext cx="7053942" cy="4670812"/>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451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In the above output, These </a:t>
            </a:r>
            <a:r>
              <a:rPr lang="en-US" sz="1800" dirty="0">
                <a:latin typeface="Times New Roman" panose="02020603050405020304" pitchFamily="18" charset="0"/>
                <a:cs typeface="Times New Roman" panose="02020603050405020304" pitchFamily="18" charset="0"/>
              </a:rPr>
              <a:t>are the top </a:t>
            </a:r>
            <a:r>
              <a:rPr lang="en-US" sz="1800" dirty="0" smtClean="0">
                <a:latin typeface="Times New Roman" panose="02020603050405020304" pitchFamily="18" charset="0"/>
                <a:cs typeface="Times New Roman" panose="02020603050405020304" pitchFamily="18" charset="0"/>
              </a:rPr>
              <a:t>17 </a:t>
            </a:r>
            <a:r>
              <a:rPr lang="en-US" sz="1800" dirty="0">
                <a:latin typeface="Times New Roman" panose="02020603050405020304" pitchFamily="18" charset="0"/>
                <a:cs typeface="Times New Roman" panose="02020603050405020304" pitchFamily="18" charset="0"/>
              </a:rPr>
              <a:t>customers that are the most similar to customer 12350</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ick </a:t>
            </a:r>
            <a:r>
              <a:rPr lang="en-US" sz="1800" dirty="0">
                <a:latin typeface="Times New Roman" panose="02020603050405020304" pitchFamily="18" charset="0"/>
                <a:cs typeface="Times New Roman" panose="02020603050405020304" pitchFamily="18" charset="0"/>
              </a:rPr>
              <a:t>customer 17935 and discuss how </a:t>
            </a:r>
            <a:r>
              <a:rPr lang="en-US" sz="1800" dirty="0" smtClean="0">
                <a:latin typeface="Times New Roman" panose="02020603050405020304" pitchFamily="18" charset="0"/>
                <a:cs typeface="Times New Roman" panose="02020603050405020304" pitchFamily="18" charset="0"/>
              </a:rPr>
              <a:t>can </a:t>
            </a:r>
            <a:r>
              <a:rPr lang="en-US" sz="1800" dirty="0">
                <a:latin typeface="Times New Roman" panose="02020603050405020304" pitchFamily="18" charset="0"/>
                <a:cs typeface="Times New Roman" panose="02020603050405020304" pitchFamily="18" charset="0"/>
              </a:rPr>
              <a:t>recommend products using these results.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strategy is as follows. First, </a:t>
            </a:r>
            <a:r>
              <a:rPr lang="en-US" sz="1800" dirty="0" smtClean="0">
                <a:latin typeface="Times New Roman" panose="02020603050405020304" pitchFamily="18" charset="0"/>
                <a:cs typeface="Times New Roman" panose="02020603050405020304" pitchFamily="18" charset="0"/>
              </a:rPr>
              <a:t>identify </a:t>
            </a:r>
            <a:r>
              <a:rPr lang="en-US" sz="1800" dirty="0">
                <a:latin typeface="Times New Roman" panose="02020603050405020304" pitchFamily="18" charset="0"/>
                <a:cs typeface="Times New Roman" panose="02020603050405020304" pitchFamily="18" charset="0"/>
              </a:rPr>
              <a:t>the items that the customers 12350 and 17935 have already bought.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find </a:t>
            </a:r>
            <a:r>
              <a:rPr lang="en-US" sz="1800" dirty="0">
                <a:latin typeface="Times New Roman" panose="02020603050405020304" pitchFamily="18" charset="0"/>
                <a:cs typeface="Times New Roman" panose="02020603050405020304" pitchFamily="18" charset="0"/>
              </a:rPr>
              <a:t>the products that the target customer 17935 has not purchased, but customer 12350 has.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Since </a:t>
            </a:r>
            <a:r>
              <a:rPr lang="en-US" sz="1800" dirty="0">
                <a:latin typeface="Times New Roman" panose="02020603050405020304" pitchFamily="18" charset="0"/>
                <a:cs typeface="Times New Roman" panose="02020603050405020304" pitchFamily="18" charset="0"/>
              </a:rPr>
              <a:t>these two customers have bought similar items in the past, </a:t>
            </a:r>
            <a:r>
              <a:rPr lang="en-US" sz="1800" dirty="0" smtClean="0">
                <a:latin typeface="Times New Roman" panose="02020603050405020304" pitchFamily="18" charset="0"/>
                <a:cs typeface="Times New Roman" panose="02020603050405020304" pitchFamily="18" charset="0"/>
              </a:rPr>
              <a:t>assume </a:t>
            </a:r>
            <a:r>
              <a:rPr lang="en-US" sz="1800" dirty="0">
                <a:latin typeface="Times New Roman" panose="02020603050405020304" pitchFamily="18" charset="0"/>
                <a:cs typeface="Times New Roman" panose="02020603050405020304" pitchFamily="18" charset="0"/>
              </a:rPr>
              <a:t>that the target customer 17935 has a high chance of purchasing the items that he or she has not bought, but customer 12350 has bought.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Lastly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use </a:t>
            </a:r>
            <a:r>
              <a:rPr lang="en-US" sz="1800" dirty="0">
                <a:latin typeface="Times New Roman" panose="02020603050405020304" pitchFamily="18" charset="0"/>
                <a:cs typeface="Times New Roman" panose="02020603050405020304" pitchFamily="18" charset="0"/>
              </a:rPr>
              <a:t>this list of items and recommend them to the target customer 17935</a:t>
            </a:r>
            <a:r>
              <a:rPr lang="en-US" sz="1800" dirty="0" smtClean="0">
                <a:latin typeface="Times New Roman" panose="02020603050405020304" pitchFamily="18" charset="0"/>
                <a:cs typeface="Times New Roman" panose="02020603050405020304" pitchFamily="18" charset="0"/>
              </a:rPr>
              <a:t>.</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First retrieve the items that the customer 12350 has purchased in the past with the below code which using the nonzero function in the pandas package</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function returns the integer indexes of the elements that are non-zero.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this function on the </a:t>
            </a:r>
            <a:r>
              <a:rPr lang="en-US" sz="1800" dirty="0" err="1">
                <a:latin typeface="Times New Roman" panose="02020603050405020304" pitchFamily="18" charset="0"/>
                <a:cs typeface="Times New Roman" panose="02020603050405020304" pitchFamily="18" charset="0"/>
              </a:rPr>
              <a:t>customer_item_matrix</a:t>
            </a:r>
            <a:r>
              <a:rPr lang="en-US" sz="1800" dirty="0">
                <a:latin typeface="Times New Roman" panose="02020603050405020304" pitchFamily="18" charset="0"/>
                <a:cs typeface="Times New Roman" panose="02020603050405020304" pitchFamily="18" charset="0"/>
              </a:rPr>
              <a:t> for the given customer 12350, can get the list of items that the customer 12350 has purchased.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Apply the same code for the target customer 17935, as in the following code: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47704" y="2717754"/>
            <a:ext cx="5586684" cy="1012658"/>
          </a:xfrm>
          <a:prstGeom prst="rect">
            <a:avLst/>
          </a:prstGeom>
        </p:spPr>
      </p:pic>
      <p:pic>
        <p:nvPicPr>
          <p:cNvPr id="5" name="Picture 4"/>
          <p:cNvPicPr>
            <a:picLocks noChangeAspect="1"/>
          </p:cNvPicPr>
          <p:nvPr/>
        </p:nvPicPr>
        <p:blipFill>
          <a:blip r:embed="rId3"/>
          <a:stretch>
            <a:fillRect/>
          </a:stretch>
        </p:blipFill>
        <p:spPr>
          <a:xfrm>
            <a:off x="2847704" y="5477896"/>
            <a:ext cx="7477655" cy="1398133"/>
          </a:xfrm>
          <a:prstGeom prst="rect">
            <a:avLst/>
          </a:prstGeom>
        </p:spPr>
      </p:pic>
      <p:sp>
        <p:nvSpPr>
          <p:cNvPr id="6"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741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Now we have two sets of items that customers 12350 and 17935 have purchased.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a simple set operation, </a:t>
            </a:r>
            <a:r>
              <a:rPr lang="en-US" sz="1800" dirty="0" smtClean="0">
                <a:latin typeface="Times New Roman" panose="02020603050405020304" pitchFamily="18" charset="0"/>
                <a:cs typeface="Times New Roman" panose="02020603050405020304" pitchFamily="18" charset="0"/>
              </a:rPr>
              <a:t>find </a:t>
            </a:r>
            <a:r>
              <a:rPr lang="en-US" sz="1800" dirty="0">
                <a:latin typeface="Times New Roman" panose="02020603050405020304" pitchFamily="18" charset="0"/>
                <a:cs typeface="Times New Roman" panose="02020603050405020304" pitchFamily="18" charset="0"/>
              </a:rPr>
              <a:t>the items that customer 12350 has bought, but customer 17935 has not.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code looks like the following</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US" sz="1800" b="1" i="1" dirty="0" err="1" smtClean="0">
                <a:latin typeface="Times New Roman" panose="02020603050405020304" pitchFamily="18" charset="0"/>
                <a:cs typeface="Times New Roman" panose="02020603050405020304" pitchFamily="18" charset="0"/>
              </a:rPr>
              <a:t>items_to_recommend_to_B</a:t>
            </a:r>
            <a:r>
              <a:rPr lang="en-US" sz="1800" b="1" i="1" dirty="0" smtClean="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items_bought_by_A</a:t>
            </a:r>
            <a:r>
              <a:rPr lang="en-US" sz="1800" b="1" i="1" dirty="0">
                <a:latin typeface="Times New Roman" panose="02020603050405020304" pitchFamily="18" charset="0"/>
                <a:cs typeface="Times New Roman" panose="02020603050405020304" pitchFamily="18" charset="0"/>
              </a:rPr>
              <a:t> - </a:t>
            </a:r>
            <a:r>
              <a:rPr lang="en-US" sz="1800" b="1" i="1" dirty="0" err="1" smtClean="0">
                <a:latin typeface="Times New Roman" panose="02020603050405020304" pitchFamily="18" charset="0"/>
                <a:cs typeface="Times New Roman" panose="02020603050405020304" pitchFamily="18" charset="0"/>
              </a:rPr>
              <a:t>items_bought_by_B</a:t>
            </a:r>
            <a:endParaRPr lang="en-US" sz="1800" b="1" i="1"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Now </a:t>
            </a:r>
            <a:r>
              <a:rPr lang="en-US" sz="1800" dirty="0">
                <a:latin typeface="Times New Roman" panose="02020603050405020304" pitchFamily="18" charset="0"/>
                <a:cs typeface="Times New Roman" panose="02020603050405020304" pitchFamily="18" charset="0"/>
              </a:rPr>
              <a:t>the items in the </a:t>
            </a:r>
            <a:r>
              <a:rPr lang="en-US" sz="1800" dirty="0" err="1">
                <a:latin typeface="Times New Roman" panose="02020603050405020304" pitchFamily="18" charset="0"/>
                <a:cs typeface="Times New Roman" panose="02020603050405020304" pitchFamily="18" charset="0"/>
              </a:rPr>
              <a:t>items_to_recommend_to_B</a:t>
            </a:r>
            <a:r>
              <a:rPr lang="en-US" sz="1800" dirty="0">
                <a:latin typeface="Times New Roman" panose="02020603050405020304" pitchFamily="18" charset="0"/>
                <a:cs typeface="Times New Roman" panose="02020603050405020304" pitchFamily="18" charset="0"/>
              </a:rPr>
              <a:t> variable are the items that customer 12350 purchased, but customer 17935 did not purchase (yet).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Based </a:t>
            </a:r>
            <a:r>
              <a:rPr lang="en-US" sz="1800" dirty="0">
                <a:latin typeface="Times New Roman" panose="02020603050405020304" pitchFamily="18" charset="0"/>
                <a:cs typeface="Times New Roman" panose="02020603050405020304" pitchFamily="18" charset="0"/>
              </a:rPr>
              <a:t>on our assumption, these are the items that customer 17935 is likely to purchase. </a:t>
            </a:r>
            <a:endParaRPr lang="en-US" sz="1800"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618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list of items to recommend to customer 17935 looks like the following</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endParaRPr lang="en-US" sz="1800" dirty="0"/>
          </a:p>
        </p:txBody>
      </p:sp>
      <p:pic>
        <p:nvPicPr>
          <p:cNvPr id="4" name="Picture 3"/>
          <p:cNvPicPr>
            <a:picLocks noChangeAspect="1"/>
          </p:cNvPicPr>
          <p:nvPr/>
        </p:nvPicPr>
        <p:blipFill>
          <a:blip r:embed="rId2"/>
          <a:stretch>
            <a:fillRect/>
          </a:stretch>
        </p:blipFill>
        <p:spPr>
          <a:xfrm>
            <a:off x="3707403" y="2321723"/>
            <a:ext cx="3333478" cy="3855240"/>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061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get the descriptions of these items, use the following code: </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this code, using the </a:t>
            </a:r>
            <a:r>
              <a:rPr lang="en-US" sz="1800" dirty="0" err="1">
                <a:latin typeface="Times New Roman" panose="02020603050405020304" pitchFamily="18" charset="0"/>
                <a:cs typeface="Times New Roman" panose="02020603050405020304" pitchFamily="18" charset="0"/>
              </a:rPr>
              <a:t>isin</a:t>
            </a:r>
            <a:r>
              <a:rPr lang="en-US" sz="1800" dirty="0">
                <a:latin typeface="Times New Roman" panose="02020603050405020304" pitchFamily="18" charset="0"/>
                <a:cs typeface="Times New Roman" panose="02020603050405020304" pitchFamily="18" charset="0"/>
              </a:rPr>
              <a:t> operator to get the records that match with the items in the </a:t>
            </a:r>
            <a:r>
              <a:rPr lang="en-US" sz="1800" dirty="0" err="1">
                <a:latin typeface="Times New Roman" panose="02020603050405020304" pitchFamily="18" charset="0"/>
                <a:cs typeface="Times New Roman" panose="02020603050405020304" pitchFamily="18" charset="0"/>
              </a:rPr>
              <a:t>items_to_recommend_to_B</a:t>
            </a:r>
            <a:r>
              <a:rPr lang="en-US" sz="1800" dirty="0">
                <a:latin typeface="Times New Roman" panose="02020603050405020304" pitchFamily="18" charset="0"/>
                <a:cs typeface="Times New Roman" panose="02020603050405020304" pitchFamily="18" charset="0"/>
              </a:rPr>
              <a:t> variable.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24742" y="2364668"/>
            <a:ext cx="7057297" cy="1214555"/>
          </a:xfrm>
          <a:prstGeom prst="rect">
            <a:avLst/>
          </a:prstGeom>
        </p:spPr>
      </p:pic>
      <p:pic>
        <p:nvPicPr>
          <p:cNvPr id="5" name="Picture 4"/>
          <p:cNvPicPr>
            <a:picLocks noChangeAspect="1"/>
          </p:cNvPicPr>
          <p:nvPr/>
        </p:nvPicPr>
        <p:blipFill>
          <a:blip r:embed="rId3"/>
          <a:stretch>
            <a:fillRect/>
          </a:stretch>
        </p:blipFill>
        <p:spPr>
          <a:xfrm>
            <a:off x="4806999" y="3918857"/>
            <a:ext cx="3917085" cy="3354632"/>
          </a:xfrm>
          <a:prstGeom prst="rect">
            <a:avLst/>
          </a:prstGeom>
        </p:spPr>
      </p:pic>
      <p:sp>
        <p:nvSpPr>
          <p:cNvPr id="6"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51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Using user-based collaborative filtering, discussed how can do targeted product recommendations for individual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so far, using a user-based collaborative filtering algorithm, can easily do product recommendations for target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there is one main disadvantage of using user-based collaborative filtering.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All recommendations are based on the individual customer's purchase history.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new customers, we are not going to have enough data to compare these new customers against the others.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handle this problem, use item-based collaborative filtering</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User-based </a:t>
            </a:r>
            <a:r>
              <a:rPr lang="en-US" sz="3600" b="1" dirty="0" smtClean="0">
                <a:latin typeface="Times New Roman" panose="02020603050405020304" pitchFamily="18" charset="0"/>
                <a:cs typeface="Times New Roman" panose="02020603050405020304" pitchFamily="18" charset="0"/>
              </a:rPr>
              <a:t>Collaborative 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Recommendations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636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Item-based collaborative filtering is similar to the user-based approach, except that it uses the similarity measures between items, instead of between users or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previous approach, compute cosine similarities between users , but now, compute cosine similarities between items using the following code</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only difference between these two matrices is that transposing the customer _</a:t>
            </a:r>
            <a:r>
              <a:rPr lang="en-US" sz="1800" dirty="0" err="1">
                <a:latin typeface="Times New Roman" panose="02020603050405020304" pitchFamily="18" charset="0"/>
                <a:cs typeface="Times New Roman" panose="02020603050405020304" pitchFamily="18" charset="0"/>
              </a:rPr>
              <a:t>item_matrix</a:t>
            </a:r>
            <a:r>
              <a:rPr lang="en-US" sz="1800" dirty="0">
                <a:latin typeface="Times New Roman" panose="02020603050405020304" pitchFamily="18" charset="0"/>
                <a:cs typeface="Times New Roman" panose="02020603050405020304" pitchFamily="18" charset="0"/>
              </a:rPr>
              <a:t> here, so that the row indexes represent individual items and the columns represent the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Still using the </a:t>
            </a:r>
            <a:r>
              <a:rPr lang="en-US" sz="1800" dirty="0" err="1">
                <a:latin typeface="Times New Roman" panose="02020603050405020304" pitchFamily="18" charset="0"/>
                <a:cs typeface="Times New Roman" panose="02020603050405020304" pitchFamily="18" charset="0"/>
              </a:rPr>
              <a:t>cosine_similarity</a:t>
            </a:r>
            <a:r>
              <a:rPr lang="en-US" sz="1800" dirty="0">
                <a:latin typeface="Times New Roman" panose="02020603050405020304" pitchFamily="18" charset="0"/>
                <a:cs typeface="Times New Roman" panose="02020603050405020304" pitchFamily="18" charset="0"/>
              </a:rPr>
              <a:t> function of the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package's metrics pairwise module.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correctly name the indexes and columns with product codes, use the following code</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04876" y="3632563"/>
            <a:ext cx="7713889" cy="742230"/>
          </a:xfrm>
          <a:prstGeom prst="rect">
            <a:avLst/>
          </a:prstGeom>
        </p:spPr>
      </p:pic>
      <p:pic>
        <p:nvPicPr>
          <p:cNvPr id="5" name="Picture 4"/>
          <p:cNvPicPr>
            <a:picLocks noChangeAspect="1"/>
          </p:cNvPicPr>
          <p:nvPr/>
        </p:nvPicPr>
        <p:blipFill>
          <a:blip r:embed="rId3"/>
          <a:stretch>
            <a:fillRect/>
          </a:stretch>
        </p:blipFill>
        <p:spPr>
          <a:xfrm>
            <a:off x="2004876" y="5916612"/>
            <a:ext cx="7583261" cy="1166041"/>
          </a:xfrm>
          <a:prstGeom prst="rect">
            <a:avLst/>
          </a:prstGeom>
        </p:spPr>
      </p:pic>
    </p:spTree>
    <p:extLst>
      <p:ext uri="{BB962C8B-B14F-4D97-AF65-F5344CB8AC3E}">
        <p14:creationId xmlns:p14="http://schemas.microsoft.com/office/powerpoint/2010/main" val="3433458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Now the result looks as follows:</a:t>
            </a: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3548" y="2696506"/>
            <a:ext cx="10530613" cy="3480457"/>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Tree>
    <p:extLst>
      <p:ext uri="{BB962C8B-B14F-4D97-AF65-F5344CB8AC3E}">
        <p14:creationId xmlns:p14="http://schemas.microsoft.com/office/powerpoint/2010/main" val="3079912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before, the diagonal elements have values of 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because the similarity between an item and itself is 1, meaning the two are identical.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rest of the elements contain the similarity measure values between items based on the cosine similarity calculation.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looking at the preceding item-to-item similarity matrix, the cosine similarity between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10002 and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10120 is 0.094868.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cosine similarity between the item 10002 and the item 10125 is 0.090351.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suggests that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10120 is more similar to that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10002, than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10125 is to that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10002.</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Tree>
    <p:extLst>
      <p:ext uri="{BB962C8B-B14F-4D97-AF65-F5344CB8AC3E}">
        <p14:creationId xmlns:p14="http://schemas.microsoft.com/office/powerpoint/2010/main" val="311445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CCF6-80EA-9D9B-2AA8-1044E65BB20F}"/>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Collaborative </a:t>
            </a:r>
            <a:r>
              <a:rPr lang="en-US" sz="3600" b="1" dirty="0" smtClean="0">
                <a:latin typeface="Times New Roman" panose="02020603050405020304" pitchFamily="18" charset="0"/>
                <a:cs typeface="Times New Roman" panose="02020603050405020304" pitchFamily="18" charset="0"/>
              </a:rPr>
              <a:t>Filtering </a:t>
            </a:r>
            <a:r>
              <a:rPr lang="en-US" sz="3600" b="1" dirty="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Product </a:t>
            </a:r>
            <a:r>
              <a:rPr lang="en-US" sz="3600" b="1" dirty="0">
                <a:latin typeface="Times New Roman" panose="02020603050405020304" pitchFamily="18" charset="0"/>
                <a:cs typeface="Times New Roman" panose="02020603050405020304" pitchFamily="18" charset="0"/>
              </a:rPr>
              <a:t>R</a:t>
            </a:r>
            <a:r>
              <a:rPr lang="en-US" sz="3600" b="1" dirty="0" smtClean="0">
                <a:latin typeface="Times New Roman" panose="02020603050405020304" pitchFamily="18" charset="0"/>
                <a:cs typeface="Times New Roman" panose="02020603050405020304" pitchFamily="18" charset="0"/>
              </a:rPr>
              <a:t>ecommendation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7B0E21-9836-45C8-6D74-ECBD8A52D17E}"/>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According to a study conducted by Salesforce, those customers who are prompted with personalized product recommendations drive 24% of the orders and 26% of the revenue.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signifies how much impact product recommendation has on order volume and the overall sales revenue.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report that Salesforce published, they have also found that product recommendations lead to repeat visits, purchases with recommendations yield higher average-order value, and customers do buy recommended items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125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strategy for doing product recommendation using this item-to-item similarity matrix is similar to what we did using the user-based approach in the previous section.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for the given product that the target customer bought, find the most similar items from the item-to-item similarity matrix that built.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recommend these similar items to the customer, since those similar items were bought by other customers who have bought the product that the target customer initially bought.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work with an example. Assume a new customer just bought a product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23166, and we want to include some products that this customer is the most likely to purchase in our marketing emails.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thing to do is find the most similar items to the one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23166. </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Tree>
    <p:extLst>
      <p:ext uri="{BB962C8B-B14F-4D97-AF65-F5344CB8AC3E}">
        <p14:creationId xmlns:p14="http://schemas.microsoft.com/office/powerpoint/2010/main" val="145892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following code to get the top 10 most similar items to the item with </a:t>
            </a:r>
            <a:r>
              <a:rPr lang="en-US" sz="1800" dirty="0" err="1">
                <a:latin typeface="Times New Roman" panose="02020603050405020304" pitchFamily="18" charset="0"/>
                <a:cs typeface="Times New Roman" panose="02020603050405020304" pitchFamily="18" charset="0"/>
              </a:rPr>
              <a:t>StockCode</a:t>
            </a:r>
            <a:r>
              <a:rPr lang="en-US" sz="1800" dirty="0">
                <a:latin typeface="Times New Roman" panose="02020603050405020304" pitchFamily="18" charset="0"/>
                <a:cs typeface="Times New Roman" panose="02020603050405020304" pitchFamily="18" charset="0"/>
              </a:rPr>
              <a:t> 23166:</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 looks as follows:</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47703" y="2464253"/>
            <a:ext cx="4738959" cy="2028820"/>
          </a:xfrm>
          <a:prstGeom prst="rect">
            <a:avLst/>
          </a:prstGeom>
        </p:spPr>
      </p:pic>
      <p:pic>
        <p:nvPicPr>
          <p:cNvPr id="5" name="Picture 4"/>
          <p:cNvPicPr>
            <a:picLocks noChangeAspect="1"/>
          </p:cNvPicPr>
          <p:nvPr/>
        </p:nvPicPr>
        <p:blipFill>
          <a:blip r:embed="rId3"/>
          <a:stretch>
            <a:fillRect/>
          </a:stretch>
        </p:blipFill>
        <p:spPr>
          <a:xfrm>
            <a:off x="1547578" y="4864301"/>
            <a:ext cx="9096844" cy="1447599"/>
          </a:xfrm>
          <a:prstGeom prst="rect">
            <a:avLst/>
          </a:prstGeom>
        </p:spPr>
      </p:pic>
      <p:sp>
        <p:nvSpPr>
          <p:cNvPr id="6"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Tree>
    <p:extLst>
      <p:ext uri="{BB962C8B-B14F-4D97-AF65-F5344CB8AC3E}">
        <p14:creationId xmlns:p14="http://schemas.microsoft.com/office/powerpoint/2010/main" val="152276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Get the descriptions of these similar items using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the </a:t>
            </a:r>
            <a:r>
              <a:rPr lang="en-US" sz="1800" dirty="0" err="1">
                <a:latin typeface="Times New Roman" panose="02020603050405020304" pitchFamily="18" charset="0"/>
                <a:cs typeface="Times New Roman" panose="02020603050405020304" pitchFamily="18" charset="0"/>
              </a:rPr>
              <a:t>isin</a:t>
            </a:r>
            <a:r>
              <a:rPr lang="en-US" sz="1800" dirty="0">
                <a:latin typeface="Times New Roman" panose="02020603050405020304" pitchFamily="18" charset="0"/>
                <a:cs typeface="Times New Roman" panose="02020603050405020304" pitchFamily="18" charset="0"/>
              </a:rPr>
              <a:t> operator is to filter for the items that match the list of similar items in the top_10_similar_items variable. </a:t>
            </a:r>
            <a:endParaRPr lang="en-US" sz="18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smtClean="0">
                <a:latin typeface="Times New Roman" panose="02020603050405020304" pitchFamily="18" charset="0"/>
                <a:cs typeface="Times New Roman" panose="02020603050405020304" pitchFamily="18" charset="0"/>
              </a:rPr>
              <a:t>Once </a:t>
            </a:r>
            <a:r>
              <a:rPr lang="en-US" sz="1800" dirty="0">
                <a:latin typeface="Times New Roman" panose="02020603050405020304" pitchFamily="18" charset="0"/>
                <a:cs typeface="Times New Roman" panose="02020603050405020304" pitchFamily="18" charset="0"/>
              </a:rPr>
              <a:t>run this code, get the following output:</a:t>
            </a:r>
          </a:p>
        </p:txBody>
      </p:sp>
      <p:pic>
        <p:nvPicPr>
          <p:cNvPr id="4" name="Picture 3"/>
          <p:cNvPicPr>
            <a:picLocks noChangeAspect="1"/>
          </p:cNvPicPr>
          <p:nvPr/>
        </p:nvPicPr>
        <p:blipFill>
          <a:blip r:embed="rId2"/>
          <a:stretch>
            <a:fillRect/>
          </a:stretch>
        </p:blipFill>
        <p:spPr>
          <a:xfrm>
            <a:off x="5499462" y="2796267"/>
            <a:ext cx="6032863" cy="3942907"/>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Tree>
    <p:extLst>
      <p:ext uri="{BB962C8B-B14F-4D97-AF65-F5344CB8AC3E}">
        <p14:creationId xmlns:p14="http://schemas.microsoft.com/office/powerpoint/2010/main" val="2199685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item here is the item that the target customer just bought and the other nine items are the items that are frequently bought by others who have bought the first item.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Those who have bought ceramic top storage jars often buy jelly </a:t>
            </a:r>
            <a:r>
              <a:rPr lang="en-US" sz="1800" dirty="0" err="1">
                <a:latin typeface="Times New Roman" panose="02020603050405020304" pitchFamily="18" charset="0"/>
                <a:cs typeface="Times New Roman" panose="02020603050405020304" pitchFamily="18" charset="0"/>
              </a:rPr>
              <a:t>moulds</a:t>
            </a:r>
            <a:r>
              <a:rPr lang="en-US" sz="1800" dirty="0">
                <a:latin typeface="Times New Roman" panose="02020603050405020304" pitchFamily="18" charset="0"/>
                <a:cs typeface="Times New Roman" panose="02020603050405020304" pitchFamily="18" charset="0"/>
              </a:rPr>
              <a:t>, spice tins, and cake tins.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this data, include these items in marketing messages for this target customer as further product recommendations.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Personalizing the marketing messages with targeted product recommendations typically yields higher conversion rates from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an item-based collaborative filtering algorithm, easily do product recommendations for both new and existing customers.</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Item-based collaborative filtering and recommendations</a:t>
            </a:r>
          </a:p>
        </p:txBody>
      </p:sp>
    </p:spTree>
    <p:extLst>
      <p:ext uri="{BB962C8B-B14F-4D97-AF65-F5344CB8AC3E}">
        <p14:creationId xmlns:p14="http://schemas.microsoft.com/office/powerpoint/2010/main" val="48321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4546-A14C-717D-2871-144E99B101D5}"/>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Product </a:t>
            </a:r>
            <a:r>
              <a:rPr lang="en-IN" sz="3600" b="1" dirty="0" smtClean="0">
                <a:latin typeface="Times New Roman" panose="02020603050405020304" pitchFamily="18" charset="0"/>
                <a:cs typeface="Times New Roman" panose="02020603050405020304" pitchFamily="18" charset="0"/>
              </a:rPr>
              <a:t>Recommender </a:t>
            </a:r>
            <a:r>
              <a:rPr lang="en-IN" sz="3600" b="1" dirty="0">
                <a:latin typeface="Times New Roman" panose="02020603050405020304" pitchFamily="18" charset="0"/>
                <a:cs typeface="Times New Roman" panose="02020603050405020304" pitchFamily="18" charset="0"/>
              </a:rPr>
              <a:t>S</a:t>
            </a:r>
            <a:r>
              <a:rPr lang="en-IN" sz="3600" b="1" dirty="0" smtClean="0">
                <a:latin typeface="Times New Roman" panose="02020603050405020304" pitchFamily="18" charset="0"/>
                <a:cs typeface="Times New Roman" panose="02020603050405020304" pitchFamily="18" charset="0"/>
              </a:rPr>
              <a:t>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3AA6AA-36CC-AA18-FF33-BAFD2BC07756}"/>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 product recommender system is a system with the goal of predicting and compiling a list of items that a customer is likely to purchase.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Recommender systems have gained lots of popularity in recent years and have been developed and implemented for various business use cases.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music streaming service, Pandora, utilizes recommender systems for music recommendations for their listeners.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e-commerce company, Amazon, utilizes recommendation systems to predict and show a list of products that a customer is likely to purchase.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media service provider, Netflix, uses recommender systems to recommend movies or TV shows for individual users that they are likely to watch. </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64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6F1F2-ACAA-BAF7-F1D5-F76263966FF5}"/>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usage of a recommender system does not stop here.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can also be used to recommend related articles, news, or books to users.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the potential of being used in a variety of areas, recommender systems play a critical role in many businesses, especially in e-commerce and media businesses, as they directly impact the sales revenue and user engagements.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typically two ways to produce a list of recommendations: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Collaborative filtering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Content-based filtering</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7504546-A14C-717D-2871-144E99B101D5}"/>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Product </a:t>
            </a:r>
            <a:r>
              <a:rPr lang="en-IN" sz="3600" b="1" dirty="0" smtClean="0">
                <a:latin typeface="Times New Roman" panose="02020603050405020304" pitchFamily="18" charset="0"/>
                <a:cs typeface="Times New Roman" panose="02020603050405020304" pitchFamily="18" charset="0"/>
              </a:rPr>
              <a:t>Recommender </a:t>
            </a:r>
            <a:r>
              <a:rPr lang="en-IN" sz="3600" b="1" dirty="0">
                <a:latin typeface="Times New Roman" panose="02020603050405020304" pitchFamily="18" charset="0"/>
                <a:cs typeface="Times New Roman" panose="02020603050405020304" pitchFamily="18" charset="0"/>
              </a:rPr>
              <a:t>S</a:t>
            </a:r>
            <a:r>
              <a:rPr lang="en-IN" sz="3600" b="1" dirty="0" smtClean="0">
                <a:latin typeface="Times New Roman" panose="02020603050405020304" pitchFamily="18" charset="0"/>
                <a:cs typeface="Times New Roman" panose="02020603050405020304" pitchFamily="18" charset="0"/>
              </a:rPr>
              <a:t>ystem</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01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83930-3FA7-E7B4-3024-D513BA6CF1EC}"/>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collaborative filtering method is based on previous user behaviors, such as pages that they viewed, products that they purchased, or ratings that they have given to different items.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collaborative filtering approach then uses this data to find similarities between users or items, and recommends the most similar items or contents to the users.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basic assumption behind the collaborative filtering method is that those who have viewed or purchased similar contents or products in the past are likely to view or purchase similar kinds of contents or products in the future.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Thus, based on this assumption, if one person purchased items A, B and </a:t>
            </a:r>
            <a:r>
              <a:rPr lang="en-US" sz="1800" dirty="0" smtClean="0">
                <a:latin typeface="Times New Roman" panose="02020603050405020304" pitchFamily="18" charset="0"/>
                <a:cs typeface="Times New Roman" panose="02020603050405020304" pitchFamily="18" charset="0"/>
              </a:rPr>
              <a:t>C and </a:t>
            </a:r>
            <a:r>
              <a:rPr lang="en-US" sz="1800" dirty="0">
                <a:latin typeface="Times New Roman" panose="02020603050405020304" pitchFamily="18" charset="0"/>
                <a:cs typeface="Times New Roman" panose="02020603050405020304" pitchFamily="18" charset="0"/>
              </a:rPr>
              <a:t>another person purchased items A, B, and D in the past, then the first person is likely to purchase item D and the other person is likely to purchase the item C, as they share lots of similarities between them.</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7504546-A14C-717D-2871-144E99B101D5}"/>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Product </a:t>
            </a:r>
            <a:r>
              <a:rPr lang="en-IN" sz="3600" b="1" dirty="0" smtClean="0">
                <a:latin typeface="Times New Roman" panose="02020603050405020304" pitchFamily="18" charset="0"/>
                <a:cs typeface="Times New Roman" panose="02020603050405020304" pitchFamily="18" charset="0"/>
              </a:rPr>
              <a:t>Recommender </a:t>
            </a:r>
            <a:r>
              <a:rPr lang="en-IN" sz="3600" b="1" dirty="0">
                <a:latin typeface="Times New Roman" panose="02020603050405020304" pitchFamily="18" charset="0"/>
                <a:cs typeface="Times New Roman" panose="02020603050405020304" pitchFamily="18" charset="0"/>
              </a:rPr>
              <a:t>S</a:t>
            </a:r>
            <a:r>
              <a:rPr lang="en-IN" sz="3600" b="1" dirty="0" smtClean="0">
                <a:latin typeface="Times New Roman" panose="02020603050405020304" pitchFamily="18" charset="0"/>
                <a:cs typeface="Times New Roman" panose="02020603050405020304" pitchFamily="18" charset="0"/>
              </a:rPr>
              <a:t>ystem</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38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D9C5D-13BC-3ACC-4FDE-C28EDAEBEF99}"/>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Content-based filtering, on the other hand, produces a list of recommendations based on the characteristics of an item or a user.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typically looks at the keywords that describe the characteristics of an item.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basic assumption behind the content-based filtering method is that the users are likely to view or purchase items that are similar to those items that they have bought or viewed in the past.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if a user has listened to some songs in the past, then the content-based filtering method will recommend similar kinds of songs that share similar characteristics to those songs that the user has already listened to.</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we are going to use a collaborative filtering algorithm to build a product recommendation system</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7504546-A14C-717D-2871-144E99B101D5}"/>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Product </a:t>
            </a:r>
            <a:r>
              <a:rPr lang="en-IN" sz="3600" b="1" dirty="0" smtClean="0">
                <a:latin typeface="Times New Roman" panose="02020603050405020304" pitchFamily="18" charset="0"/>
                <a:cs typeface="Times New Roman" panose="02020603050405020304" pitchFamily="18" charset="0"/>
              </a:rPr>
              <a:t>Recommender </a:t>
            </a:r>
            <a:r>
              <a:rPr lang="en-IN" sz="3600" b="1" dirty="0">
                <a:latin typeface="Times New Roman" panose="02020603050405020304" pitchFamily="18" charset="0"/>
                <a:cs typeface="Times New Roman" panose="02020603050405020304" pitchFamily="18" charset="0"/>
              </a:rPr>
              <a:t>S</a:t>
            </a:r>
            <a:r>
              <a:rPr lang="en-IN" sz="3600" b="1" dirty="0" smtClean="0">
                <a:latin typeface="Times New Roman" panose="02020603050405020304" pitchFamily="18" charset="0"/>
                <a:cs typeface="Times New Roman" panose="02020603050405020304" pitchFamily="18" charset="0"/>
              </a:rPr>
              <a:t>ystem</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38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E768-7514-3C7A-DF6B-37DFE97B0960}"/>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Collaborative filtering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3B7051-9053-B05A-2E7F-524D26ADEAD9}"/>
              </a:ext>
            </a:extLst>
          </p:cNvPr>
          <p:cNvSpPr>
            <a:spLocks noGrp="1"/>
          </p:cNvSpPr>
          <p:nvPr>
            <p:ph idx="1"/>
          </p:nvPr>
        </p:nvSpPr>
        <p:spPr>
          <a:xfrm>
            <a:off x="838200" y="1546542"/>
            <a:ext cx="10515600" cy="4351338"/>
          </a:xfrm>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in the previous section, a collaborative filtering algorithm is used to recommend products based on the history of user behaviors and the similarities between users.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step to implementing a collaborative filtering algorithm for a product recommendation system is building a user-to-item matrix.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 user-to-item matrix comprises individual users in the rows and individual items in the columns.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will be easier to explain with an example.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matrix</a:t>
            </a:r>
            <a:r>
              <a:rPr lang="en-US" sz="1800" dirty="0" smtClean="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90812" y="4574382"/>
            <a:ext cx="6583817" cy="2283618"/>
          </a:xfrm>
          <a:prstGeom prst="rect">
            <a:avLst/>
          </a:prstGeom>
        </p:spPr>
      </p:pic>
    </p:spTree>
    <p:extLst>
      <p:ext uri="{BB962C8B-B14F-4D97-AF65-F5344CB8AC3E}">
        <p14:creationId xmlns:p14="http://schemas.microsoft.com/office/powerpoint/2010/main" val="84771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2618</TotalTime>
  <Words>3486</Words>
  <Application>Microsoft Office PowerPoint</Application>
  <PresentationFormat>Widescreen</PresentationFormat>
  <Paragraphs>226</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Section 3: Product Visibility and Marketing</vt:lpstr>
      <vt:lpstr>Recommending the Right Products </vt:lpstr>
      <vt:lpstr>Topics  </vt:lpstr>
      <vt:lpstr>Collaborative Filtering and Product Recommendation</vt:lpstr>
      <vt:lpstr>Product Recommender System</vt:lpstr>
      <vt:lpstr>Product Recommender System</vt:lpstr>
      <vt:lpstr>Product Recommender System</vt:lpstr>
      <vt:lpstr>Product Recommender System</vt:lpstr>
      <vt:lpstr>Collaborative filtering</vt:lpstr>
      <vt:lpstr>Collaborative filtering</vt:lpstr>
      <vt:lpstr>Collaborative filtering</vt:lpstr>
      <vt:lpstr>Collaborative filtering</vt:lpstr>
      <vt:lpstr>Building a product recommendation algorithm with Python</vt:lpstr>
      <vt:lpstr>Building a product recommendation algorithm with Python</vt:lpstr>
      <vt:lpstr>Building a product recommendation algorithm with Python</vt:lpstr>
      <vt:lpstr>Data preparation</vt:lpstr>
      <vt:lpstr>Handling NaNs in the CustomerID field</vt:lpstr>
      <vt:lpstr>Handling NaNs in the CustomerID field</vt:lpstr>
      <vt:lpstr>Handling NaNs in the CustomerID field</vt:lpstr>
      <vt:lpstr>Handling NaNs in the CustomerID field</vt:lpstr>
      <vt:lpstr>Building a customer-item matrix</vt:lpstr>
      <vt:lpstr>Building a customer-item matrix</vt:lpstr>
      <vt:lpstr>Building a customer-item matrix</vt:lpstr>
      <vt:lpstr>Building a customer-item matrix</vt:lpstr>
      <vt:lpstr>Collaborative filtering</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User-based Collaborative Filtering and Recommendations</vt:lpstr>
      <vt:lpstr>Item-based collaborative filtering and recommendations</vt:lpstr>
      <vt:lpstr>Item-based collaborative filtering and recommendations</vt:lpstr>
      <vt:lpstr>Item-based collaborative filtering and recommendations</vt:lpstr>
      <vt:lpstr>Item-based collaborative filtering and recommendations</vt:lpstr>
      <vt:lpstr>Item-based collaborative filtering and recommendations</vt:lpstr>
      <vt:lpstr>Item-based collaborative filtering and recommendations</vt:lpstr>
      <vt:lpstr>Item-based collaborative filtering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harsshini s</dc:creator>
  <cp:lastModifiedBy>suganya</cp:lastModifiedBy>
  <cp:revision>38</cp:revision>
  <dcterms:created xsi:type="dcterms:W3CDTF">2023-12-04T03:33:06Z</dcterms:created>
  <dcterms:modified xsi:type="dcterms:W3CDTF">2023-12-18T09:49:09Z</dcterms:modified>
</cp:coreProperties>
</file>