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70" r:id="rId14"/>
    <p:sldId id="269"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793B9-5732-01AA-25A5-052231FC2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ED94BE-E9D8-1BFD-E6FC-522B4FB8CE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E3F523-BEA1-553E-FAB5-0DB9BBC85801}"/>
              </a:ext>
            </a:extLst>
          </p:cNvPr>
          <p:cNvSpPr>
            <a:spLocks noGrp="1"/>
          </p:cNvSpPr>
          <p:nvPr>
            <p:ph type="dt" sz="half" idx="10"/>
          </p:nvPr>
        </p:nvSpPr>
        <p:spPr/>
        <p:txBody>
          <a:bodyPr/>
          <a:lstStyle/>
          <a:p>
            <a:fld id="{18400EBD-3DB1-4A8D-9599-63502E294616}" type="datetimeFigureOut">
              <a:rPr lang="en-IN" smtClean="0"/>
              <a:t>23-10-2023</a:t>
            </a:fld>
            <a:endParaRPr lang="en-IN"/>
          </a:p>
        </p:txBody>
      </p:sp>
      <p:sp>
        <p:nvSpPr>
          <p:cNvPr id="5" name="Footer Placeholder 4">
            <a:extLst>
              <a:ext uri="{FF2B5EF4-FFF2-40B4-BE49-F238E27FC236}">
                <a16:creationId xmlns:a16="http://schemas.microsoft.com/office/drawing/2014/main" id="{FCCC727C-CF5F-06B5-59BB-A07B72868C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9F4E4-AF38-3822-3F1C-553B6C9A7336}"/>
              </a:ext>
            </a:extLst>
          </p:cNvPr>
          <p:cNvSpPr>
            <a:spLocks noGrp="1"/>
          </p:cNvSpPr>
          <p:nvPr>
            <p:ph type="sldNum" sz="quarter" idx="12"/>
          </p:nvPr>
        </p:nvSpPr>
        <p:spPr/>
        <p:txBody>
          <a:bodyPr/>
          <a:lstStyle/>
          <a:p>
            <a:fld id="{2D0F6DEB-578B-4C10-86E1-4B6583056A59}" type="slidenum">
              <a:rPr lang="en-IN" smtClean="0"/>
              <a:t>‹#›</a:t>
            </a:fld>
            <a:endParaRPr lang="en-IN"/>
          </a:p>
        </p:txBody>
      </p:sp>
    </p:spTree>
    <p:extLst>
      <p:ext uri="{BB962C8B-B14F-4D97-AF65-F5344CB8AC3E}">
        <p14:creationId xmlns:p14="http://schemas.microsoft.com/office/powerpoint/2010/main" val="3974041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61FC-EAFD-D0BB-B245-4561322029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FC9CD6-4178-40F2-E5FF-AAAFE49B20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641145-5BB8-EF03-A381-936E6D9B2D3A}"/>
              </a:ext>
            </a:extLst>
          </p:cNvPr>
          <p:cNvSpPr>
            <a:spLocks noGrp="1"/>
          </p:cNvSpPr>
          <p:nvPr>
            <p:ph type="dt" sz="half" idx="10"/>
          </p:nvPr>
        </p:nvSpPr>
        <p:spPr/>
        <p:txBody>
          <a:bodyPr/>
          <a:lstStyle/>
          <a:p>
            <a:fld id="{18400EBD-3DB1-4A8D-9599-63502E294616}" type="datetimeFigureOut">
              <a:rPr lang="en-IN" smtClean="0"/>
              <a:t>23-10-2023</a:t>
            </a:fld>
            <a:endParaRPr lang="en-IN"/>
          </a:p>
        </p:txBody>
      </p:sp>
      <p:sp>
        <p:nvSpPr>
          <p:cNvPr id="5" name="Footer Placeholder 4">
            <a:extLst>
              <a:ext uri="{FF2B5EF4-FFF2-40B4-BE49-F238E27FC236}">
                <a16:creationId xmlns:a16="http://schemas.microsoft.com/office/drawing/2014/main" id="{471D62AD-8B7E-1152-75B7-8D6664AEE9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CF5C3E-A917-17E9-727D-5409909FD697}"/>
              </a:ext>
            </a:extLst>
          </p:cNvPr>
          <p:cNvSpPr>
            <a:spLocks noGrp="1"/>
          </p:cNvSpPr>
          <p:nvPr>
            <p:ph type="sldNum" sz="quarter" idx="12"/>
          </p:nvPr>
        </p:nvSpPr>
        <p:spPr/>
        <p:txBody>
          <a:bodyPr/>
          <a:lstStyle/>
          <a:p>
            <a:fld id="{2D0F6DEB-578B-4C10-86E1-4B6583056A59}" type="slidenum">
              <a:rPr lang="en-IN" smtClean="0"/>
              <a:t>‹#›</a:t>
            </a:fld>
            <a:endParaRPr lang="en-IN"/>
          </a:p>
        </p:txBody>
      </p:sp>
    </p:spTree>
    <p:extLst>
      <p:ext uri="{BB962C8B-B14F-4D97-AF65-F5344CB8AC3E}">
        <p14:creationId xmlns:p14="http://schemas.microsoft.com/office/powerpoint/2010/main" val="2969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13437B-4C11-5838-5A9A-DE31F1CAAA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D27B54-697B-FD94-3211-66D3F3006F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9477DF-EE33-7348-B0CF-2EE9E945B452}"/>
              </a:ext>
            </a:extLst>
          </p:cNvPr>
          <p:cNvSpPr>
            <a:spLocks noGrp="1"/>
          </p:cNvSpPr>
          <p:nvPr>
            <p:ph type="dt" sz="half" idx="10"/>
          </p:nvPr>
        </p:nvSpPr>
        <p:spPr/>
        <p:txBody>
          <a:bodyPr/>
          <a:lstStyle/>
          <a:p>
            <a:fld id="{18400EBD-3DB1-4A8D-9599-63502E294616}" type="datetimeFigureOut">
              <a:rPr lang="en-IN" smtClean="0"/>
              <a:t>23-10-2023</a:t>
            </a:fld>
            <a:endParaRPr lang="en-IN"/>
          </a:p>
        </p:txBody>
      </p:sp>
      <p:sp>
        <p:nvSpPr>
          <p:cNvPr id="5" name="Footer Placeholder 4">
            <a:extLst>
              <a:ext uri="{FF2B5EF4-FFF2-40B4-BE49-F238E27FC236}">
                <a16:creationId xmlns:a16="http://schemas.microsoft.com/office/drawing/2014/main" id="{AC7D4384-131E-017B-0D97-84B266CA8F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42035E-B523-8487-6C95-0166827EEC0C}"/>
              </a:ext>
            </a:extLst>
          </p:cNvPr>
          <p:cNvSpPr>
            <a:spLocks noGrp="1"/>
          </p:cNvSpPr>
          <p:nvPr>
            <p:ph type="sldNum" sz="quarter" idx="12"/>
          </p:nvPr>
        </p:nvSpPr>
        <p:spPr/>
        <p:txBody>
          <a:bodyPr/>
          <a:lstStyle/>
          <a:p>
            <a:fld id="{2D0F6DEB-578B-4C10-86E1-4B6583056A59}" type="slidenum">
              <a:rPr lang="en-IN" smtClean="0"/>
              <a:t>‹#›</a:t>
            </a:fld>
            <a:endParaRPr lang="en-IN"/>
          </a:p>
        </p:txBody>
      </p:sp>
    </p:spTree>
    <p:extLst>
      <p:ext uri="{BB962C8B-B14F-4D97-AF65-F5344CB8AC3E}">
        <p14:creationId xmlns:p14="http://schemas.microsoft.com/office/powerpoint/2010/main" val="310604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6090-474E-41F9-A96F-48BB7D43F9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70D274-AB4B-5E1C-81BA-2261B1EE22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69D0AA-52E3-3776-0F2A-883C545A3362}"/>
              </a:ext>
            </a:extLst>
          </p:cNvPr>
          <p:cNvSpPr>
            <a:spLocks noGrp="1"/>
          </p:cNvSpPr>
          <p:nvPr>
            <p:ph type="dt" sz="half" idx="10"/>
          </p:nvPr>
        </p:nvSpPr>
        <p:spPr/>
        <p:txBody>
          <a:bodyPr/>
          <a:lstStyle/>
          <a:p>
            <a:fld id="{18400EBD-3DB1-4A8D-9599-63502E294616}" type="datetimeFigureOut">
              <a:rPr lang="en-IN" smtClean="0"/>
              <a:t>23-10-2023</a:t>
            </a:fld>
            <a:endParaRPr lang="en-IN"/>
          </a:p>
        </p:txBody>
      </p:sp>
      <p:sp>
        <p:nvSpPr>
          <p:cNvPr id="5" name="Footer Placeholder 4">
            <a:extLst>
              <a:ext uri="{FF2B5EF4-FFF2-40B4-BE49-F238E27FC236}">
                <a16:creationId xmlns:a16="http://schemas.microsoft.com/office/drawing/2014/main" id="{09304C53-A8AE-6431-A92D-CDDC9B8BC0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7B9935-4643-C677-D199-768EAEBCB07A}"/>
              </a:ext>
            </a:extLst>
          </p:cNvPr>
          <p:cNvSpPr>
            <a:spLocks noGrp="1"/>
          </p:cNvSpPr>
          <p:nvPr>
            <p:ph type="sldNum" sz="quarter" idx="12"/>
          </p:nvPr>
        </p:nvSpPr>
        <p:spPr/>
        <p:txBody>
          <a:bodyPr/>
          <a:lstStyle/>
          <a:p>
            <a:fld id="{2D0F6DEB-578B-4C10-86E1-4B6583056A59}" type="slidenum">
              <a:rPr lang="en-IN" smtClean="0"/>
              <a:t>‹#›</a:t>
            </a:fld>
            <a:endParaRPr lang="en-IN"/>
          </a:p>
        </p:txBody>
      </p:sp>
    </p:spTree>
    <p:extLst>
      <p:ext uri="{BB962C8B-B14F-4D97-AF65-F5344CB8AC3E}">
        <p14:creationId xmlns:p14="http://schemas.microsoft.com/office/powerpoint/2010/main" val="985312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2C3A-DD1A-6480-8D6D-4A532E4160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C71DFC-9593-CA68-A3DE-911FE4DD89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A52568-BF71-2F24-5CBC-88D6B1ED132B}"/>
              </a:ext>
            </a:extLst>
          </p:cNvPr>
          <p:cNvSpPr>
            <a:spLocks noGrp="1"/>
          </p:cNvSpPr>
          <p:nvPr>
            <p:ph type="dt" sz="half" idx="10"/>
          </p:nvPr>
        </p:nvSpPr>
        <p:spPr/>
        <p:txBody>
          <a:bodyPr/>
          <a:lstStyle/>
          <a:p>
            <a:fld id="{18400EBD-3DB1-4A8D-9599-63502E294616}" type="datetimeFigureOut">
              <a:rPr lang="en-IN" smtClean="0"/>
              <a:t>23-10-2023</a:t>
            </a:fld>
            <a:endParaRPr lang="en-IN"/>
          </a:p>
        </p:txBody>
      </p:sp>
      <p:sp>
        <p:nvSpPr>
          <p:cNvPr id="5" name="Footer Placeholder 4">
            <a:extLst>
              <a:ext uri="{FF2B5EF4-FFF2-40B4-BE49-F238E27FC236}">
                <a16:creationId xmlns:a16="http://schemas.microsoft.com/office/drawing/2014/main" id="{4EEA7E97-B412-0820-0CEE-31F51F3231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E33E31-9178-F1AE-92EC-96ADDCEE95DB}"/>
              </a:ext>
            </a:extLst>
          </p:cNvPr>
          <p:cNvSpPr>
            <a:spLocks noGrp="1"/>
          </p:cNvSpPr>
          <p:nvPr>
            <p:ph type="sldNum" sz="quarter" idx="12"/>
          </p:nvPr>
        </p:nvSpPr>
        <p:spPr/>
        <p:txBody>
          <a:bodyPr/>
          <a:lstStyle/>
          <a:p>
            <a:fld id="{2D0F6DEB-578B-4C10-86E1-4B6583056A59}" type="slidenum">
              <a:rPr lang="en-IN" smtClean="0"/>
              <a:t>‹#›</a:t>
            </a:fld>
            <a:endParaRPr lang="en-IN"/>
          </a:p>
        </p:txBody>
      </p:sp>
    </p:spTree>
    <p:extLst>
      <p:ext uri="{BB962C8B-B14F-4D97-AF65-F5344CB8AC3E}">
        <p14:creationId xmlns:p14="http://schemas.microsoft.com/office/powerpoint/2010/main" val="3871277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2BD8C-AAFF-8413-0D4A-FDED6AD2D6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1C15EE-C8F4-3B12-44F6-497DFB586D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348C68-73FD-7707-19F9-7B1E0FA76C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A85DCD-4AD5-FDC1-1A83-A0B682ED2F64}"/>
              </a:ext>
            </a:extLst>
          </p:cNvPr>
          <p:cNvSpPr>
            <a:spLocks noGrp="1"/>
          </p:cNvSpPr>
          <p:nvPr>
            <p:ph type="dt" sz="half" idx="10"/>
          </p:nvPr>
        </p:nvSpPr>
        <p:spPr/>
        <p:txBody>
          <a:bodyPr/>
          <a:lstStyle/>
          <a:p>
            <a:fld id="{18400EBD-3DB1-4A8D-9599-63502E294616}" type="datetimeFigureOut">
              <a:rPr lang="en-IN" smtClean="0"/>
              <a:t>23-10-2023</a:t>
            </a:fld>
            <a:endParaRPr lang="en-IN"/>
          </a:p>
        </p:txBody>
      </p:sp>
      <p:sp>
        <p:nvSpPr>
          <p:cNvPr id="6" name="Footer Placeholder 5">
            <a:extLst>
              <a:ext uri="{FF2B5EF4-FFF2-40B4-BE49-F238E27FC236}">
                <a16:creationId xmlns:a16="http://schemas.microsoft.com/office/drawing/2014/main" id="{6D807E0B-8353-C00D-327F-CBC8B00CC1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588B0B-4978-8453-FE17-57E1B04CF086}"/>
              </a:ext>
            </a:extLst>
          </p:cNvPr>
          <p:cNvSpPr>
            <a:spLocks noGrp="1"/>
          </p:cNvSpPr>
          <p:nvPr>
            <p:ph type="sldNum" sz="quarter" idx="12"/>
          </p:nvPr>
        </p:nvSpPr>
        <p:spPr/>
        <p:txBody>
          <a:bodyPr/>
          <a:lstStyle/>
          <a:p>
            <a:fld id="{2D0F6DEB-578B-4C10-86E1-4B6583056A59}" type="slidenum">
              <a:rPr lang="en-IN" smtClean="0"/>
              <a:t>‹#›</a:t>
            </a:fld>
            <a:endParaRPr lang="en-IN"/>
          </a:p>
        </p:txBody>
      </p:sp>
    </p:spTree>
    <p:extLst>
      <p:ext uri="{BB962C8B-B14F-4D97-AF65-F5344CB8AC3E}">
        <p14:creationId xmlns:p14="http://schemas.microsoft.com/office/powerpoint/2010/main" val="374576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0FE5-ED18-296E-45B6-ACCD668B3F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FACBD6-F648-6628-DC4D-E617EB1C71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EC9CA4-3800-2AE8-142C-47B895AAD0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4485F8-42CE-ACAC-482C-6DD6637238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A68587-7A16-4927-4AD6-5431710074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597D66-6216-D733-7864-1EC6DC312A21}"/>
              </a:ext>
            </a:extLst>
          </p:cNvPr>
          <p:cNvSpPr>
            <a:spLocks noGrp="1"/>
          </p:cNvSpPr>
          <p:nvPr>
            <p:ph type="dt" sz="half" idx="10"/>
          </p:nvPr>
        </p:nvSpPr>
        <p:spPr/>
        <p:txBody>
          <a:bodyPr/>
          <a:lstStyle/>
          <a:p>
            <a:fld id="{18400EBD-3DB1-4A8D-9599-63502E294616}" type="datetimeFigureOut">
              <a:rPr lang="en-IN" smtClean="0"/>
              <a:t>23-10-2023</a:t>
            </a:fld>
            <a:endParaRPr lang="en-IN"/>
          </a:p>
        </p:txBody>
      </p:sp>
      <p:sp>
        <p:nvSpPr>
          <p:cNvPr id="8" name="Footer Placeholder 7">
            <a:extLst>
              <a:ext uri="{FF2B5EF4-FFF2-40B4-BE49-F238E27FC236}">
                <a16:creationId xmlns:a16="http://schemas.microsoft.com/office/drawing/2014/main" id="{ADEE9F0C-10F4-A945-72F2-3F578A1202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DFCD2E-26FA-0115-04AF-CF95D0C93E64}"/>
              </a:ext>
            </a:extLst>
          </p:cNvPr>
          <p:cNvSpPr>
            <a:spLocks noGrp="1"/>
          </p:cNvSpPr>
          <p:nvPr>
            <p:ph type="sldNum" sz="quarter" idx="12"/>
          </p:nvPr>
        </p:nvSpPr>
        <p:spPr/>
        <p:txBody>
          <a:bodyPr/>
          <a:lstStyle/>
          <a:p>
            <a:fld id="{2D0F6DEB-578B-4C10-86E1-4B6583056A59}" type="slidenum">
              <a:rPr lang="en-IN" smtClean="0"/>
              <a:t>‹#›</a:t>
            </a:fld>
            <a:endParaRPr lang="en-IN"/>
          </a:p>
        </p:txBody>
      </p:sp>
    </p:spTree>
    <p:extLst>
      <p:ext uri="{BB962C8B-B14F-4D97-AF65-F5344CB8AC3E}">
        <p14:creationId xmlns:p14="http://schemas.microsoft.com/office/powerpoint/2010/main" val="375958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3B106-7D11-3D9A-8991-40F0FD36DF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80056E-94F6-D18B-712F-E17B8F4A2112}"/>
              </a:ext>
            </a:extLst>
          </p:cNvPr>
          <p:cNvSpPr>
            <a:spLocks noGrp="1"/>
          </p:cNvSpPr>
          <p:nvPr>
            <p:ph type="dt" sz="half" idx="10"/>
          </p:nvPr>
        </p:nvSpPr>
        <p:spPr/>
        <p:txBody>
          <a:bodyPr/>
          <a:lstStyle/>
          <a:p>
            <a:fld id="{18400EBD-3DB1-4A8D-9599-63502E294616}" type="datetimeFigureOut">
              <a:rPr lang="en-IN" smtClean="0"/>
              <a:t>23-10-2023</a:t>
            </a:fld>
            <a:endParaRPr lang="en-IN"/>
          </a:p>
        </p:txBody>
      </p:sp>
      <p:sp>
        <p:nvSpPr>
          <p:cNvPr id="4" name="Footer Placeholder 3">
            <a:extLst>
              <a:ext uri="{FF2B5EF4-FFF2-40B4-BE49-F238E27FC236}">
                <a16:creationId xmlns:a16="http://schemas.microsoft.com/office/drawing/2014/main" id="{918EB54C-572D-9141-35A1-EE1677728B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85C099-763C-95C4-AD80-978A6E228E9C}"/>
              </a:ext>
            </a:extLst>
          </p:cNvPr>
          <p:cNvSpPr>
            <a:spLocks noGrp="1"/>
          </p:cNvSpPr>
          <p:nvPr>
            <p:ph type="sldNum" sz="quarter" idx="12"/>
          </p:nvPr>
        </p:nvSpPr>
        <p:spPr/>
        <p:txBody>
          <a:bodyPr/>
          <a:lstStyle/>
          <a:p>
            <a:fld id="{2D0F6DEB-578B-4C10-86E1-4B6583056A59}" type="slidenum">
              <a:rPr lang="en-IN" smtClean="0"/>
              <a:t>‹#›</a:t>
            </a:fld>
            <a:endParaRPr lang="en-IN"/>
          </a:p>
        </p:txBody>
      </p:sp>
    </p:spTree>
    <p:extLst>
      <p:ext uri="{BB962C8B-B14F-4D97-AF65-F5344CB8AC3E}">
        <p14:creationId xmlns:p14="http://schemas.microsoft.com/office/powerpoint/2010/main" val="302107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18EDE6-84AC-D82B-FC1A-68F90981349E}"/>
              </a:ext>
            </a:extLst>
          </p:cNvPr>
          <p:cNvSpPr>
            <a:spLocks noGrp="1"/>
          </p:cNvSpPr>
          <p:nvPr>
            <p:ph type="dt" sz="half" idx="10"/>
          </p:nvPr>
        </p:nvSpPr>
        <p:spPr/>
        <p:txBody>
          <a:bodyPr/>
          <a:lstStyle/>
          <a:p>
            <a:fld id="{18400EBD-3DB1-4A8D-9599-63502E294616}" type="datetimeFigureOut">
              <a:rPr lang="en-IN" smtClean="0"/>
              <a:t>23-10-2023</a:t>
            </a:fld>
            <a:endParaRPr lang="en-IN"/>
          </a:p>
        </p:txBody>
      </p:sp>
      <p:sp>
        <p:nvSpPr>
          <p:cNvPr id="3" name="Footer Placeholder 2">
            <a:extLst>
              <a:ext uri="{FF2B5EF4-FFF2-40B4-BE49-F238E27FC236}">
                <a16:creationId xmlns:a16="http://schemas.microsoft.com/office/drawing/2014/main" id="{E25DAC91-D753-899F-72AC-3DC49A9463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451ADA-07C7-E146-C93E-505544D47FE1}"/>
              </a:ext>
            </a:extLst>
          </p:cNvPr>
          <p:cNvSpPr>
            <a:spLocks noGrp="1"/>
          </p:cNvSpPr>
          <p:nvPr>
            <p:ph type="sldNum" sz="quarter" idx="12"/>
          </p:nvPr>
        </p:nvSpPr>
        <p:spPr/>
        <p:txBody>
          <a:bodyPr/>
          <a:lstStyle/>
          <a:p>
            <a:fld id="{2D0F6DEB-578B-4C10-86E1-4B6583056A59}" type="slidenum">
              <a:rPr lang="en-IN" smtClean="0"/>
              <a:t>‹#›</a:t>
            </a:fld>
            <a:endParaRPr lang="en-IN"/>
          </a:p>
        </p:txBody>
      </p:sp>
    </p:spTree>
    <p:extLst>
      <p:ext uri="{BB962C8B-B14F-4D97-AF65-F5344CB8AC3E}">
        <p14:creationId xmlns:p14="http://schemas.microsoft.com/office/powerpoint/2010/main" val="160046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7A41-2F2F-7A9E-F4CE-CD714C603D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5D7530-85C4-F55E-879B-781F7349AA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E39846-B5CC-1A00-E620-E4F9A7668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BFEC6-0F3B-8D8B-3A12-358C001B43AE}"/>
              </a:ext>
            </a:extLst>
          </p:cNvPr>
          <p:cNvSpPr>
            <a:spLocks noGrp="1"/>
          </p:cNvSpPr>
          <p:nvPr>
            <p:ph type="dt" sz="half" idx="10"/>
          </p:nvPr>
        </p:nvSpPr>
        <p:spPr/>
        <p:txBody>
          <a:bodyPr/>
          <a:lstStyle/>
          <a:p>
            <a:fld id="{18400EBD-3DB1-4A8D-9599-63502E294616}" type="datetimeFigureOut">
              <a:rPr lang="en-IN" smtClean="0"/>
              <a:t>23-10-2023</a:t>
            </a:fld>
            <a:endParaRPr lang="en-IN"/>
          </a:p>
        </p:txBody>
      </p:sp>
      <p:sp>
        <p:nvSpPr>
          <p:cNvPr id="6" name="Footer Placeholder 5">
            <a:extLst>
              <a:ext uri="{FF2B5EF4-FFF2-40B4-BE49-F238E27FC236}">
                <a16:creationId xmlns:a16="http://schemas.microsoft.com/office/drawing/2014/main" id="{7A37A52F-88E6-8BD9-9687-EBAC3CF21F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84B9F8-0338-514A-82A2-20A706914D57}"/>
              </a:ext>
            </a:extLst>
          </p:cNvPr>
          <p:cNvSpPr>
            <a:spLocks noGrp="1"/>
          </p:cNvSpPr>
          <p:nvPr>
            <p:ph type="sldNum" sz="quarter" idx="12"/>
          </p:nvPr>
        </p:nvSpPr>
        <p:spPr/>
        <p:txBody>
          <a:bodyPr/>
          <a:lstStyle/>
          <a:p>
            <a:fld id="{2D0F6DEB-578B-4C10-86E1-4B6583056A59}" type="slidenum">
              <a:rPr lang="en-IN" smtClean="0"/>
              <a:t>‹#›</a:t>
            </a:fld>
            <a:endParaRPr lang="en-IN"/>
          </a:p>
        </p:txBody>
      </p:sp>
    </p:spTree>
    <p:extLst>
      <p:ext uri="{BB962C8B-B14F-4D97-AF65-F5344CB8AC3E}">
        <p14:creationId xmlns:p14="http://schemas.microsoft.com/office/powerpoint/2010/main" val="1624769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0C45-F4F0-31CC-E052-4D6329FBC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7C6512-979F-8148-510D-F64ECADEC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CAAF09-A166-AFBE-3D60-8AC73FD0BB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0E32DB-0E4B-4523-15EB-AE6C155F8867}"/>
              </a:ext>
            </a:extLst>
          </p:cNvPr>
          <p:cNvSpPr>
            <a:spLocks noGrp="1"/>
          </p:cNvSpPr>
          <p:nvPr>
            <p:ph type="dt" sz="half" idx="10"/>
          </p:nvPr>
        </p:nvSpPr>
        <p:spPr/>
        <p:txBody>
          <a:bodyPr/>
          <a:lstStyle/>
          <a:p>
            <a:fld id="{18400EBD-3DB1-4A8D-9599-63502E294616}" type="datetimeFigureOut">
              <a:rPr lang="en-IN" smtClean="0"/>
              <a:t>23-10-2023</a:t>
            </a:fld>
            <a:endParaRPr lang="en-IN"/>
          </a:p>
        </p:txBody>
      </p:sp>
      <p:sp>
        <p:nvSpPr>
          <p:cNvPr id="6" name="Footer Placeholder 5">
            <a:extLst>
              <a:ext uri="{FF2B5EF4-FFF2-40B4-BE49-F238E27FC236}">
                <a16:creationId xmlns:a16="http://schemas.microsoft.com/office/drawing/2014/main" id="{AD5C3D7D-1D37-9754-DBBE-04B115315A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45ED72-AFAE-53F3-082A-5EF94EDD319A}"/>
              </a:ext>
            </a:extLst>
          </p:cNvPr>
          <p:cNvSpPr>
            <a:spLocks noGrp="1"/>
          </p:cNvSpPr>
          <p:nvPr>
            <p:ph type="sldNum" sz="quarter" idx="12"/>
          </p:nvPr>
        </p:nvSpPr>
        <p:spPr/>
        <p:txBody>
          <a:bodyPr/>
          <a:lstStyle/>
          <a:p>
            <a:fld id="{2D0F6DEB-578B-4C10-86E1-4B6583056A59}" type="slidenum">
              <a:rPr lang="en-IN" smtClean="0"/>
              <a:t>‹#›</a:t>
            </a:fld>
            <a:endParaRPr lang="en-IN"/>
          </a:p>
        </p:txBody>
      </p:sp>
    </p:spTree>
    <p:extLst>
      <p:ext uri="{BB962C8B-B14F-4D97-AF65-F5344CB8AC3E}">
        <p14:creationId xmlns:p14="http://schemas.microsoft.com/office/powerpoint/2010/main" val="192223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E51C80-A8F7-8F57-2743-1225E2C592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D88118-6CBB-52AE-323A-1859F0779F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33FB44-229C-F026-B6E5-720EA53EF4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00EBD-3DB1-4A8D-9599-63502E294616}" type="datetimeFigureOut">
              <a:rPr lang="en-IN" smtClean="0"/>
              <a:t>23-10-2023</a:t>
            </a:fld>
            <a:endParaRPr lang="en-IN"/>
          </a:p>
        </p:txBody>
      </p:sp>
      <p:sp>
        <p:nvSpPr>
          <p:cNvPr id="5" name="Footer Placeholder 4">
            <a:extLst>
              <a:ext uri="{FF2B5EF4-FFF2-40B4-BE49-F238E27FC236}">
                <a16:creationId xmlns:a16="http://schemas.microsoft.com/office/drawing/2014/main" id="{D67EFEB0-B598-6436-C28E-A3F822F4EB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D4879F-4646-CCE5-05B7-6DC4445FC3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F6DEB-578B-4C10-86E1-4B6583056A59}" type="slidenum">
              <a:rPr lang="en-IN" smtClean="0"/>
              <a:t>‹#›</a:t>
            </a:fld>
            <a:endParaRPr lang="en-IN"/>
          </a:p>
        </p:txBody>
      </p:sp>
    </p:spTree>
    <p:extLst>
      <p:ext uri="{BB962C8B-B14F-4D97-AF65-F5344CB8AC3E}">
        <p14:creationId xmlns:p14="http://schemas.microsoft.com/office/powerpoint/2010/main" val="2129232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5E5A-D4FB-B3BB-15D4-6F9D429E3094}"/>
              </a:ext>
            </a:extLst>
          </p:cNvPr>
          <p:cNvSpPr>
            <a:spLocks noGrp="1"/>
          </p:cNvSpPr>
          <p:nvPr>
            <p:ph type="ctrTitle"/>
          </p:nvPr>
        </p:nvSpPr>
        <p:spPr/>
        <p:txBody>
          <a:bodyPr>
            <a:normAutofit/>
          </a:bodyPr>
          <a:lstStyle/>
          <a:p>
            <a:r>
              <a:rPr lang="en-IN" sz="4000" b="1" dirty="0">
                <a:latin typeface="Times New Roman" panose="02020603050405020304" pitchFamily="18" charset="0"/>
                <a:cs typeface="Times New Roman" panose="02020603050405020304" pitchFamily="18" charset="0"/>
              </a:rPr>
              <a:t>Section-2 Descriptive Versus Explanatory Analysis</a:t>
            </a:r>
          </a:p>
        </p:txBody>
      </p:sp>
      <p:sp>
        <p:nvSpPr>
          <p:cNvPr id="3" name="Subtitle 2">
            <a:extLst>
              <a:ext uri="{FF2B5EF4-FFF2-40B4-BE49-F238E27FC236}">
                <a16:creationId xmlns:a16="http://schemas.microsoft.com/office/drawing/2014/main" id="{63F11455-4EF6-1C26-F8BF-0DA66BD3E808}"/>
              </a:ext>
            </a:extLst>
          </p:cNvPr>
          <p:cNvSpPr>
            <a:spLocks noGrp="1"/>
          </p:cNvSpPr>
          <p:nvPr>
            <p:ph type="subTitle" idx="1"/>
          </p:nvPr>
        </p:nvSpPr>
        <p:spPr/>
        <p:txBody>
          <a:bodyPr>
            <a:normAutofit/>
          </a:bodyPr>
          <a:lstStyle/>
          <a:p>
            <a:r>
              <a:rPr lang="en-IN" sz="3200" b="1" dirty="0">
                <a:latin typeface="Times New Roman" panose="02020603050405020304" pitchFamily="18" charset="0"/>
                <a:cs typeface="Times New Roman" panose="02020603050405020304" pitchFamily="18" charset="0"/>
              </a:rPr>
              <a:t>Key Performance Indicators and Visualizations</a:t>
            </a:r>
          </a:p>
        </p:txBody>
      </p:sp>
    </p:spTree>
    <p:extLst>
      <p:ext uri="{BB962C8B-B14F-4D97-AF65-F5344CB8AC3E}">
        <p14:creationId xmlns:p14="http://schemas.microsoft.com/office/powerpoint/2010/main" val="2451992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07E57-F49A-4B76-BD46-94B9F044DA98}"/>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If you look at the above spreadsheet, Happy Hour Event was the most expensive marketing event, in terms of both the total cost and CPA.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However, it generated the most Sales and Sales per Customer; thus, it was the most valuable campaign.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 the other hand, Radio Commercial was the lowest CPA marketing campaign, even though the total cost is the second highest because it helped the business to acquire the most number of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However, the total sales from these customers did not exceed the total cost of this campaign and introduced a net loss to the company.</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6A1FD14-5DB4-0009-16F9-AFF02C4755F1}"/>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Cost per acquisition (CPA)</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50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0A37A-57B2-D29C-14FF-2D6C272B5741}"/>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Even though this is a hypothetical situation, a similar case can happen in real life.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Marketing efforts, such as Happy Hour Event and Webinar have better-targeted customers than Radio Commercial.</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quality of customers acquired through highly-targeted marketing campaigns is many times better compared to non-targeted marketing campaigns.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Now that we have seen how we can break down the marketing campaign results to analyze the cost-effectiveness in more depth, we will look at some of the commonly used KPIs for digital marketing.</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B48CF95-0E43-E9BB-9A41-EA50910C65F2}"/>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Cost per acquisition (CPA)</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967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FE4B-22A8-8756-374B-F4AF4FBE2867}"/>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Digital marketing KPIs</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9CFE30-4927-9933-98E7-4DCD3761AB5F}"/>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As the choices of marketing channels grow into online space, such as on social network services, blogs, and search engines, reporting the performances of digital marketing efforts has become more and more important.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Previously discussed KPIs, sales revenue, and cost per acquisition apply in the digital marketing space as well.</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an example, based on individual attribution logic, you can analyze how much sales are generated through different social network services, such as Facebook, LinkedIn, and Instagram.</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You can also analyze how many customers are acquired through such marketing channels and see what individual digital marketing campaigns' CPAs and generated values are.</a:t>
            </a:r>
          </a:p>
        </p:txBody>
      </p:sp>
    </p:spTree>
    <p:extLst>
      <p:ext uri="{BB962C8B-B14F-4D97-AF65-F5344CB8AC3E}">
        <p14:creationId xmlns:p14="http://schemas.microsoft.com/office/powerpoint/2010/main" val="2706072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8BB8D-A379-DFE3-0325-E73A4106815B}"/>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Some more digital marketing KPIs: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Click-through rate (CTR) is another KPI that is commonly looked at for digital marketing efforts. CTR is the percentage of people who viewed your advertisement and then went on to click the advertisement. The formula looks as follows:</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a:latin typeface="Times New Roman" panose="02020603050405020304" pitchFamily="18" charset="0"/>
                <a:cs typeface="Times New Roman" panose="02020603050405020304" pitchFamily="18" charset="0"/>
              </a:rPr>
              <a:t>CTR is an important measure in digital marketing channels, as it measures how effective your online marketing is in bringing traffic to your website.</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274A7F9-F725-44FC-22F5-9849909E8CAB}"/>
              </a:ext>
            </a:extLst>
          </p:cNvPr>
          <p:cNvPicPr>
            <a:picLocks noChangeAspect="1"/>
          </p:cNvPicPr>
          <p:nvPr/>
        </p:nvPicPr>
        <p:blipFill>
          <a:blip r:embed="rId2"/>
          <a:stretch>
            <a:fillRect/>
          </a:stretch>
        </p:blipFill>
        <p:spPr>
          <a:xfrm>
            <a:off x="2252569" y="3603794"/>
            <a:ext cx="7033720" cy="1406746"/>
          </a:xfrm>
          <a:prstGeom prst="rect">
            <a:avLst/>
          </a:prstGeom>
        </p:spPr>
      </p:pic>
      <p:sp>
        <p:nvSpPr>
          <p:cNvPr id="6" name="Title 1">
            <a:extLst>
              <a:ext uri="{FF2B5EF4-FFF2-40B4-BE49-F238E27FC236}">
                <a16:creationId xmlns:a16="http://schemas.microsoft.com/office/drawing/2014/main" id="{272B9D91-3535-ECF6-FF84-C1BF08FD5631}"/>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Digital marketing KPIs</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5518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4C0BD6-7946-4313-0EEA-B5BE9FD84E4C}"/>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Then, you can use lead ratio to measure how much of the website traffic can be converted into leads.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Typically, only a subset of website traffic is a good fit to become your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These marketing qualified leads (MQL) are the leads that are ready to be marketed to and meet business-specific criteria to become customers who are likely to make purchases, based on their characteristics.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you start marketing to these qualified leads, you should also look at the conversion rates.</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29CC714-8818-60B6-84CC-A9F6B9A61553}"/>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Digital marketing KPIs</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141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7B784F-25CD-60EA-7746-1CD8CFC19126}"/>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conversion rate is the percentage of leads that are converted into active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You can define what should be considered conversions, based on your marketing goals.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If your goal is to see what percentage of leads became paving customers, then you can compute the conversion rate somewhat similar to the following formula:</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B1881B4-1435-71F2-5E0A-25019DC2ACB0}"/>
              </a:ext>
            </a:extLst>
          </p:cNvPr>
          <p:cNvPicPr>
            <a:picLocks noChangeAspect="1"/>
          </p:cNvPicPr>
          <p:nvPr/>
        </p:nvPicPr>
        <p:blipFill>
          <a:blip r:embed="rId2"/>
          <a:stretch>
            <a:fillRect/>
          </a:stretch>
        </p:blipFill>
        <p:spPr>
          <a:xfrm>
            <a:off x="3879692" y="4112437"/>
            <a:ext cx="6364807" cy="1439277"/>
          </a:xfrm>
          <a:prstGeom prst="rect">
            <a:avLst/>
          </a:prstGeom>
        </p:spPr>
      </p:pic>
      <p:sp>
        <p:nvSpPr>
          <p:cNvPr id="6" name="Title 1">
            <a:extLst>
              <a:ext uri="{FF2B5EF4-FFF2-40B4-BE49-F238E27FC236}">
                <a16:creationId xmlns:a16="http://schemas.microsoft.com/office/drawing/2014/main" id="{2491BB7A-FFB5-AAE5-0E8F-A680DAEA780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Digital marketing KPIs</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6842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22817C-DCC1-BB26-73FB-06F3E34BDAF2}"/>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If your goal is to see what percentage of leads signed up on your website, then you can compute the conversion rate as in the following formula:</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FD2B3FF-D476-0BB6-6AEA-A87C83BFEE48}"/>
              </a:ext>
            </a:extLst>
          </p:cNvPr>
          <p:cNvPicPr>
            <a:picLocks noChangeAspect="1"/>
          </p:cNvPicPr>
          <p:nvPr/>
        </p:nvPicPr>
        <p:blipFill>
          <a:blip r:embed="rId2"/>
          <a:stretch>
            <a:fillRect/>
          </a:stretch>
        </p:blipFill>
        <p:spPr>
          <a:xfrm>
            <a:off x="1514307" y="3508290"/>
            <a:ext cx="8549869" cy="1325562"/>
          </a:xfrm>
          <a:prstGeom prst="rect">
            <a:avLst/>
          </a:prstGeom>
        </p:spPr>
      </p:pic>
      <p:sp>
        <p:nvSpPr>
          <p:cNvPr id="6" name="Title 1">
            <a:extLst>
              <a:ext uri="{FF2B5EF4-FFF2-40B4-BE49-F238E27FC236}">
                <a16:creationId xmlns:a16="http://schemas.microsoft.com/office/drawing/2014/main" id="{7A0E314B-CF36-CD9E-2091-93B39F92F2B6}"/>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Digital marketing KPIs</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340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E2245-CF00-50E1-4E63-89CFEAA698FF}"/>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Computing and visualizing KPIs using Python</a:t>
            </a:r>
          </a:p>
        </p:txBody>
      </p:sp>
      <p:sp>
        <p:nvSpPr>
          <p:cNvPr id="3" name="Content Placeholder 2">
            <a:extLst>
              <a:ext uri="{FF2B5EF4-FFF2-40B4-BE49-F238E27FC236}">
                <a16:creationId xmlns:a16="http://schemas.microsoft.com/office/drawing/2014/main" id="{C1D6E475-858D-7BB9-D9B9-DE47443884F3}"/>
              </a:ext>
            </a:extLst>
          </p:cNvPr>
          <p:cNvSpPr>
            <a:spLocks noGrp="1"/>
          </p:cNvSpPr>
          <p:nvPr>
            <p:ph idx="1"/>
          </p:nvPr>
        </p:nvSpPr>
        <p:spPr>
          <a:xfrm>
            <a:off x="838200" y="1527045"/>
            <a:ext cx="10515600" cy="4351338"/>
          </a:xfrm>
        </p:spPr>
        <p:txBody>
          <a:bodyPr vert="horz" lIns="91440" tIns="45720" rIns="91440" bIns="45720" rtlCol="0">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Analysing conversion rates using bank marketing data.</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Use pandas and matplotlib to manipulate and </a:t>
            </a:r>
            <a:r>
              <a:rPr lang="en-IN" sz="1800" dirty="0" err="1">
                <a:latin typeface="Times New Roman" panose="02020603050405020304" pitchFamily="18" charset="0"/>
                <a:cs typeface="Times New Roman" panose="02020603050405020304" pitchFamily="18" charset="0"/>
              </a:rPr>
              <a:t>analyze</a:t>
            </a:r>
            <a:r>
              <a:rPr lang="en-IN" sz="1800" dirty="0">
                <a:latin typeface="Times New Roman" panose="02020603050405020304" pitchFamily="18" charset="0"/>
                <a:cs typeface="Times New Roman" panose="02020603050405020304" pitchFamily="18" charset="0"/>
              </a:rPr>
              <a:t> data and build various charts to report the progress and performance of marketing efforts</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Use UCI’s Bank marketing data set</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Execute the following command to load the data</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pd.read_csv</a:t>
            </a:r>
            <a:r>
              <a:rPr lang="en-US" sz="1800" dirty="0">
                <a:latin typeface="Times New Roman" panose="02020603050405020304" pitchFamily="18" charset="0"/>
                <a:cs typeface="Times New Roman" panose="02020603050405020304" pitchFamily="18" charset="0"/>
              </a:rPr>
              <a:t>('../data/bank-additional-full.csv', </a:t>
            </a:r>
            <a:r>
              <a:rPr lang="en-US" sz="1800" dirty="0" err="1">
                <a:latin typeface="Times New Roman" panose="02020603050405020304" pitchFamily="18" charset="0"/>
                <a:cs typeface="Times New Roman" panose="02020603050405020304" pitchFamily="18" charset="0"/>
              </a:rPr>
              <a:t>sep</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r>
              <a:rPr lang="en-IN" sz="1800" dirty="0">
                <a:latin typeface="Times New Roman" panose="02020603050405020304" pitchFamily="18" charset="0"/>
                <a:cs typeface="Times New Roman" panose="02020603050405020304" pitchFamily="18" charset="0"/>
              </a:rPr>
              <a:t>The output variable “y” has information on whether a client has subscribed to a term deposit is encoded as “yes” or “no”.</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To simplify our conversion rate computation, encode the </a:t>
            </a:r>
            <a:r>
              <a:rPr lang="en-IN" sz="1800" dirty="0" err="1">
                <a:latin typeface="Times New Roman" panose="02020603050405020304" pitchFamily="18" charset="0"/>
                <a:cs typeface="Times New Roman" panose="02020603050405020304" pitchFamily="18" charset="0"/>
              </a:rPr>
              <a:t>the</a:t>
            </a:r>
            <a:r>
              <a:rPr lang="en-IN" sz="1800" dirty="0">
                <a:latin typeface="Times New Roman" panose="02020603050405020304" pitchFamily="18" charset="0"/>
                <a:cs typeface="Times New Roman" panose="02020603050405020304" pitchFamily="18" charset="0"/>
              </a:rPr>
              <a:t> variable as 1 for “yes” and 0 for “no”</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780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A91D9F-88C8-E1EE-E52A-171FD14DE69F}"/>
              </a:ext>
            </a:extLst>
          </p:cNvPr>
          <p:cNvPicPr>
            <a:picLocks noGrp="1" noChangeAspect="1"/>
          </p:cNvPicPr>
          <p:nvPr>
            <p:ph idx="1"/>
          </p:nvPr>
        </p:nvPicPr>
        <p:blipFill>
          <a:blip r:embed="rId2"/>
          <a:stretch>
            <a:fillRect/>
          </a:stretch>
        </p:blipFill>
        <p:spPr>
          <a:xfrm>
            <a:off x="1725551" y="2092318"/>
            <a:ext cx="8740897" cy="3817951"/>
          </a:xfrm>
        </p:spPr>
      </p:pic>
      <p:sp>
        <p:nvSpPr>
          <p:cNvPr id="6" name="Title 1">
            <a:extLst>
              <a:ext uri="{FF2B5EF4-FFF2-40B4-BE49-F238E27FC236}">
                <a16:creationId xmlns:a16="http://schemas.microsoft.com/office/drawing/2014/main" id="{E55BF3D9-9F2A-C6BA-93A1-DCCA29E5750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Computing and visualizing KPIs using Python</a:t>
            </a:r>
          </a:p>
        </p:txBody>
      </p:sp>
    </p:spTree>
    <p:extLst>
      <p:ext uri="{BB962C8B-B14F-4D97-AF65-F5344CB8AC3E}">
        <p14:creationId xmlns:p14="http://schemas.microsoft.com/office/powerpoint/2010/main" val="2481213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246D0-5153-6C67-E4D5-D8D2F541CC7A}"/>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After execute  the following command, a dummy variable has been created with 1 and 0</a:t>
            </a:r>
          </a:p>
          <a:p>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['conversion'] =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['y'].apply(lambda x: 1 if x == 'yes' else 0)</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22A8873-52F5-7337-DAC8-AB744824F400}"/>
              </a:ext>
            </a:extLst>
          </p:cNvPr>
          <p:cNvPicPr>
            <a:picLocks noChangeAspect="1"/>
          </p:cNvPicPr>
          <p:nvPr/>
        </p:nvPicPr>
        <p:blipFill>
          <a:blip r:embed="rId2"/>
          <a:stretch>
            <a:fillRect/>
          </a:stretch>
        </p:blipFill>
        <p:spPr>
          <a:xfrm>
            <a:off x="986574" y="2671459"/>
            <a:ext cx="10200829" cy="4178434"/>
          </a:xfrm>
          <a:prstGeom prst="rect">
            <a:avLst/>
          </a:prstGeom>
        </p:spPr>
      </p:pic>
      <p:sp>
        <p:nvSpPr>
          <p:cNvPr id="6" name="Title 1">
            <a:extLst>
              <a:ext uri="{FF2B5EF4-FFF2-40B4-BE49-F238E27FC236}">
                <a16:creationId xmlns:a16="http://schemas.microsoft.com/office/drawing/2014/main" id="{29DBA5DF-4894-9831-1081-40CFE49C1E6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Computing and visualizing KPIs using Python</a:t>
            </a:r>
          </a:p>
        </p:txBody>
      </p:sp>
    </p:spTree>
    <p:extLst>
      <p:ext uri="{BB962C8B-B14F-4D97-AF65-F5344CB8AC3E}">
        <p14:creationId xmlns:p14="http://schemas.microsoft.com/office/powerpoint/2010/main" val="2285889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8BD4-6D17-83C4-CC48-B9ABDE826126}"/>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Key Performance Indicators and Visualizations</a:t>
            </a:r>
            <a:br>
              <a:rPr lang="en-IN" sz="3600" b="1" dirty="0">
                <a:latin typeface="Times New Roman" panose="02020603050405020304" pitchFamily="18" charset="0"/>
                <a:cs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id="{AC6CD308-9F9F-FCF1-FC35-7F269D4082DC}"/>
              </a:ext>
            </a:extLst>
          </p:cNvPr>
          <p:cNvSpPr>
            <a:spLocks noGrp="1"/>
          </p:cNvSpPr>
          <p:nvPr>
            <p:ph idx="1"/>
          </p:nvPr>
        </p:nvSpPr>
        <p:spPr/>
        <p:txBody>
          <a:bodyPr>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When running marketing campaigns or any other marketing efforts, you would most likely want to know how well each of them performs and understand the weaknesses and strengths of each of your marketing efforts.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Commonly used key performance indicators (KPIs) that help you track the performances of your marketing efforts.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More specifically, such KPIs as sales revenue, cost per acquisition (CPA), digital marketing KPIs, and site traffic.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We will learn how these KPIs can help you stay on track toward your marketing goals.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After discussing some of the commonly used KPIs, we will then learn how we can use Python and/or R to compute such KPIs and build visualizations of those KPIs. </a:t>
            </a:r>
          </a:p>
        </p:txBody>
      </p:sp>
    </p:spTree>
    <p:extLst>
      <p:ext uri="{BB962C8B-B14F-4D97-AF65-F5344CB8AC3E}">
        <p14:creationId xmlns:p14="http://schemas.microsoft.com/office/powerpoint/2010/main" val="3590654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0B65-0218-4BB3-236B-89181A96DAE9}"/>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Aggregate conversion rate</a:t>
            </a:r>
          </a:p>
        </p:txBody>
      </p:sp>
      <p:sp>
        <p:nvSpPr>
          <p:cNvPr id="3" name="Content Placeholder 2">
            <a:extLst>
              <a:ext uri="{FF2B5EF4-FFF2-40B4-BE49-F238E27FC236}">
                <a16:creationId xmlns:a16="http://schemas.microsoft.com/office/drawing/2014/main" id="{CE83AB2A-D3AB-8375-7469-3F23D57E01B7}"/>
              </a:ext>
            </a:extLst>
          </p:cNvPr>
          <p:cNvSpPr>
            <a:spLocks noGrp="1"/>
          </p:cNvSpPr>
          <p:nvPr>
            <p:ph idx="1"/>
          </p:nvPr>
        </p:nvSpPr>
        <p:spPr/>
        <p:txBody>
          <a:bodyPr>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To calculate this metric, divide the total number of clients subscribed to a term deposit by the total number of clients in the data.</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Use the encoded column named “conversion”</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print('total conversions: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out of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df.conversion.sum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df.shape</a:t>
            </a:r>
            <a:r>
              <a:rPr lang="en-US" sz="1800" dirty="0">
                <a:latin typeface="Times New Roman" panose="02020603050405020304" pitchFamily="18" charset="0"/>
                <a:cs typeface="Times New Roman" panose="02020603050405020304" pitchFamily="18" charset="0"/>
              </a:rPr>
              <a:t>[0]))</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print('conversion rate: %0.2f%%' % (</a:t>
            </a:r>
            <a:r>
              <a:rPr lang="en-IN" sz="1800" dirty="0" err="1">
                <a:latin typeface="Times New Roman" panose="02020603050405020304" pitchFamily="18" charset="0"/>
                <a:cs typeface="Times New Roman" panose="02020603050405020304" pitchFamily="18" charset="0"/>
              </a:rPr>
              <a:t>df.conversion.sum</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df.shape</a:t>
            </a:r>
            <a:r>
              <a:rPr lang="en-IN" sz="1800" dirty="0">
                <a:latin typeface="Times New Roman" panose="02020603050405020304" pitchFamily="18" charset="0"/>
                <a:cs typeface="Times New Roman" panose="02020603050405020304" pitchFamily="18" charset="0"/>
              </a:rPr>
              <a:t>[0] * 100.0))</a:t>
            </a:r>
          </a:p>
        </p:txBody>
      </p:sp>
      <p:pic>
        <p:nvPicPr>
          <p:cNvPr id="5" name="Picture 4">
            <a:extLst>
              <a:ext uri="{FF2B5EF4-FFF2-40B4-BE49-F238E27FC236}">
                <a16:creationId xmlns:a16="http://schemas.microsoft.com/office/drawing/2014/main" id="{F1F410C9-B518-66A1-81A6-963C37AC0909}"/>
              </a:ext>
            </a:extLst>
          </p:cNvPr>
          <p:cNvPicPr>
            <a:picLocks noChangeAspect="1"/>
          </p:cNvPicPr>
          <p:nvPr/>
        </p:nvPicPr>
        <p:blipFill>
          <a:blip r:embed="rId2"/>
          <a:stretch>
            <a:fillRect/>
          </a:stretch>
        </p:blipFill>
        <p:spPr>
          <a:xfrm>
            <a:off x="1147665" y="3973074"/>
            <a:ext cx="10106727" cy="2203890"/>
          </a:xfrm>
          <a:prstGeom prst="rect">
            <a:avLst/>
          </a:prstGeom>
        </p:spPr>
      </p:pic>
    </p:spTree>
    <p:extLst>
      <p:ext uri="{BB962C8B-B14F-4D97-AF65-F5344CB8AC3E}">
        <p14:creationId xmlns:p14="http://schemas.microsoft.com/office/powerpoint/2010/main" val="1424610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97F9-44FB-0463-AC23-BD43884FE5CD}"/>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Conversion rates by age</a:t>
            </a:r>
          </a:p>
        </p:txBody>
      </p:sp>
      <p:sp>
        <p:nvSpPr>
          <p:cNvPr id="3" name="Content Placeholder 2">
            <a:extLst>
              <a:ext uri="{FF2B5EF4-FFF2-40B4-BE49-F238E27FC236}">
                <a16:creationId xmlns:a16="http://schemas.microsoft.com/office/drawing/2014/main" id="{344432E6-044A-A687-9950-BA64D87484B5}"/>
              </a:ext>
            </a:extLst>
          </p:cNvPr>
          <p:cNvSpPr>
            <a:spLocks noGrp="1"/>
          </p:cNvSpPr>
          <p:nvPr>
            <p:ph idx="1"/>
          </p:nvPr>
        </p:nvSpPr>
        <p:spPr>
          <a:xfrm>
            <a:off x="838200" y="1253331"/>
            <a:ext cx="10515600" cy="4351338"/>
          </a:xfrm>
        </p:spPr>
        <p:txBody>
          <a:bodyPr>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Aggregate conversion rate tells us the overall performance of marketing campaigns.</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To find more insights, break down the customer base into multiple segments and compute KPIs for individual segments. </a:t>
            </a:r>
          </a:p>
          <a:p>
            <a:pPr>
              <a:lnSpc>
                <a:spcPct val="150000"/>
              </a:lnSpc>
              <a:spcBef>
                <a:spcPts val="0"/>
              </a:spcBef>
            </a:pPr>
            <a:r>
              <a:rPr lang="en-US" sz="1600" dirty="0" err="1">
                <a:latin typeface="Times New Roman" panose="02020603050405020304" pitchFamily="18" charset="0"/>
                <a:cs typeface="Times New Roman" panose="02020603050405020304" pitchFamily="18" charset="0"/>
              </a:rPr>
              <a:t>conversions_by_age</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df.groupby</a:t>
            </a:r>
            <a:r>
              <a:rPr lang="en-US" sz="1600" dirty="0">
                <a:latin typeface="Times New Roman" panose="02020603050405020304" pitchFamily="18" charset="0"/>
                <a:cs typeface="Times New Roman" panose="02020603050405020304" pitchFamily="18" charset="0"/>
              </a:rPr>
              <a:t>( by='age')['conversion'].sum() / </a:t>
            </a:r>
            <a:r>
              <a:rPr lang="en-US" sz="1600" dirty="0" err="1">
                <a:latin typeface="Times New Roman" panose="02020603050405020304" pitchFamily="18" charset="0"/>
                <a:cs typeface="Times New Roman" panose="02020603050405020304" pitchFamily="18" charset="0"/>
              </a:rPr>
              <a:t>df.groupby</a:t>
            </a:r>
            <a:r>
              <a:rPr lang="en-US" sz="1600" dirty="0">
                <a:latin typeface="Times New Roman" panose="02020603050405020304" pitchFamily="18" charset="0"/>
                <a:cs typeface="Times New Roman" panose="02020603050405020304" pitchFamily="18" charset="0"/>
              </a:rPr>
              <a:t>( by='age')['conversion'].count() * 100.0</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pd.DataFrame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conversions_by_age</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A3C68C2-0AB1-E119-7553-0F37A45DD3CC}"/>
              </a:ext>
            </a:extLst>
          </p:cNvPr>
          <p:cNvPicPr>
            <a:picLocks noChangeAspect="1"/>
          </p:cNvPicPr>
          <p:nvPr/>
        </p:nvPicPr>
        <p:blipFill>
          <a:blip r:embed="rId2"/>
          <a:stretch>
            <a:fillRect/>
          </a:stretch>
        </p:blipFill>
        <p:spPr>
          <a:xfrm>
            <a:off x="5386122" y="2948601"/>
            <a:ext cx="2987299" cy="3909399"/>
          </a:xfrm>
          <a:prstGeom prst="rect">
            <a:avLst/>
          </a:prstGeom>
        </p:spPr>
      </p:pic>
    </p:spTree>
    <p:extLst>
      <p:ext uri="{BB962C8B-B14F-4D97-AF65-F5344CB8AC3E}">
        <p14:creationId xmlns:p14="http://schemas.microsoft.com/office/powerpoint/2010/main" val="1986585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247F69-CEBC-C458-3079-395790CF99F2}"/>
              </a:ext>
            </a:extLst>
          </p:cNvPr>
          <p:cNvPicPr>
            <a:picLocks noGrp="1" noChangeAspect="1"/>
          </p:cNvPicPr>
          <p:nvPr>
            <p:ph idx="1"/>
          </p:nvPr>
        </p:nvPicPr>
        <p:blipFill>
          <a:blip r:embed="rId2"/>
          <a:stretch>
            <a:fillRect/>
          </a:stretch>
        </p:blipFill>
        <p:spPr>
          <a:xfrm>
            <a:off x="838199" y="2003698"/>
            <a:ext cx="2673365" cy="4107853"/>
          </a:xfrm>
        </p:spPr>
      </p:pic>
      <p:pic>
        <p:nvPicPr>
          <p:cNvPr id="7" name="Picture 6">
            <a:extLst>
              <a:ext uri="{FF2B5EF4-FFF2-40B4-BE49-F238E27FC236}">
                <a16:creationId xmlns:a16="http://schemas.microsoft.com/office/drawing/2014/main" id="{09F0FDCB-C873-F3FB-A09B-733456C11F4A}"/>
              </a:ext>
            </a:extLst>
          </p:cNvPr>
          <p:cNvPicPr>
            <a:picLocks noChangeAspect="1"/>
          </p:cNvPicPr>
          <p:nvPr/>
        </p:nvPicPr>
        <p:blipFill>
          <a:blip r:embed="rId3"/>
          <a:stretch>
            <a:fillRect/>
          </a:stretch>
        </p:blipFill>
        <p:spPr>
          <a:xfrm>
            <a:off x="3958967" y="2003697"/>
            <a:ext cx="2651793" cy="4489177"/>
          </a:xfrm>
          <a:prstGeom prst="rect">
            <a:avLst/>
          </a:prstGeom>
        </p:spPr>
      </p:pic>
      <p:pic>
        <p:nvPicPr>
          <p:cNvPr id="9" name="Picture 8">
            <a:extLst>
              <a:ext uri="{FF2B5EF4-FFF2-40B4-BE49-F238E27FC236}">
                <a16:creationId xmlns:a16="http://schemas.microsoft.com/office/drawing/2014/main" id="{58519D41-E4FE-794D-C6FC-1B6660B673E2}"/>
              </a:ext>
            </a:extLst>
          </p:cNvPr>
          <p:cNvPicPr>
            <a:picLocks noChangeAspect="1"/>
          </p:cNvPicPr>
          <p:nvPr/>
        </p:nvPicPr>
        <p:blipFill>
          <a:blip r:embed="rId4"/>
          <a:stretch>
            <a:fillRect/>
          </a:stretch>
        </p:blipFill>
        <p:spPr>
          <a:xfrm>
            <a:off x="7058163" y="1897598"/>
            <a:ext cx="3210075" cy="4661822"/>
          </a:xfrm>
          <a:prstGeom prst="rect">
            <a:avLst/>
          </a:prstGeom>
        </p:spPr>
      </p:pic>
      <p:sp>
        <p:nvSpPr>
          <p:cNvPr id="10" name="Title 1">
            <a:extLst>
              <a:ext uri="{FF2B5EF4-FFF2-40B4-BE49-F238E27FC236}">
                <a16:creationId xmlns:a16="http://schemas.microsoft.com/office/drawing/2014/main" id="{8B4E5AE3-C740-0624-13E2-AB9901541BD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Conversion rates by age</a:t>
            </a:r>
          </a:p>
        </p:txBody>
      </p:sp>
    </p:spTree>
    <p:extLst>
      <p:ext uri="{BB962C8B-B14F-4D97-AF65-F5344CB8AC3E}">
        <p14:creationId xmlns:p14="http://schemas.microsoft.com/office/powerpoint/2010/main" val="3214080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87382-920A-EB99-1042-9487E3C91E5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F63C93C-E1FB-A148-1DD2-623DFD0AF0E6}"/>
              </a:ext>
            </a:extLst>
          </p:cNvPr>
          <p:cNvPicPr>
            <a:picLocks noGrp="1" noChangeAspect="1"/>
          </p:cNvPicPr>
          <p:nvPr>
            <p:ph idx="1"/>
          </p:nvPr>
        </p:nvPicPr>
        <p:blipFill>
          <a:blip r:embed="rId2"/>
          <a:stretch>
            <a:fillRect/>
          </a:stretch>
        </p:blipFill>
        <p:spPr>
          <a:xfrm>
            <a:off x="2323322" y="460780"/>
            <a:ext cx="7007290" cy="6576073"/>
          </a:xfrm>
        </p:spPr>
      </p:pic>
    </p:spTree>
    <p:extLst>
      <p:ext uri="{BB962C8B-B14F-4D97-AF65-F5344CB8AC3E}">
        <p14:creationId xmlns:p14="http://schemas.microsoft.com/office/powerpoint/2010/main" val="869229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ED8A0D-4808-D11B-DCF3-A87CA07E9005}"/>
              </a:ext>
            </a:extLst>
          </p:cNvPr>
          <p:cNvSpPr>
            <a:spLocks noGrp="1"/>
          </p:cNvSpPr>
          <p:nvPr>
            <p:ph idx="1"/>
          </p:nvPr>
        </p:nvSpPr>
        <p:spPr/>
        <p:txBody>
          <a:bodyPr>
            <a:normAutofit lnSpcReduction="10000"/>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In the previous line chart, there seem to be lots of noise in old age groups.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Conversion rates for those who are 70 or older vary a lot.</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Because the number of clients in this age group is relatively small, compared to other age groups.</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To reduce this noise, can group multiple ages together.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Group bank clients into 6 groups based on their age- 18-30, 30-40, 40-50, 50-60, 60-70 and &gt;70</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age_group</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['age'].apply(</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lambda x: '[18, 30)' if x &lt; 30 else '[30, 40)' if x &lt; 40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else '[40, 50)' if x &lt; 50 else '[50, 60)' if x &lt; 60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else '[60, 70)' if x &lt; 70 else '70+'</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E35A25CC-2230-93B5-1157-67B5FB2F4A78}"/>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Conversion rates by age</a:t>
            </a:r>
          </a:p>
        </p:txBody>
      </p:sp>
    </p:spTree>
    <p:extLst>
      <p:ext uri="{BB962C8B-B14F-4D97-AF65-F5344CB8AC3E}">
        <p14:creationId xmlns:p14="http://schemas.microsoft.com/office/powerpoint/2010/main" val="2123845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E58C80-BFF8-338D-C18E-E5696617B2F8}"/>
              </a:ext>
            </a:extLst>
          </p:cNvPr>
          <p:cNvPicPr>
            <a:picLocks noGrp="1" noChangeAspect="1"/>
          </p:cNvPicPr>
          <p:nvPr>
            <p:ph idx="1"/>
          </p:nvPr>
        </p:nvPicPr>
        <p:blipFill>
          <a:blip r:embed="rId2"/>
          <a:stretch>
            <a:fillRect/>
          </a:stretch>
        </p:blipFill>
        <p:spPr>
          <a:xfrm>
            <a:off x="422041" y="1595536"/>
            <a:ext cx="11325199" cy="4801884"/>
          </a:xfrm>
        </p:spPr>
      </p:pic>
      <p:sp>
        <p:nvSpPr>
          <p:cNvPr id="6" name="Title 1">
            <a:extLst>
              <a:ext uri="{FF2B5EF4-FFF2-40B4-BE49-F238E27FC236}">
                <a16:creationId xmlns:a16="http://schemas.microsoft.com/office/drawing/2014/main" id="{9D097268-7B57-C52B-2D41-B09E872AF0FF}"/>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Conversion rates by age</a:t>
            </a:r>
          </a:p>
        </p:txBody>
      </p:sp>
    </p:spTree>
    <p:extLst>
      <p:ext uri="{BB962C8B-B14F-4D97-AF65-F5344CB8AC3E}">
        <p14:creationId xmlns:p14="http://schemas.microsoft.com/office/powerpoint/2010/main" val="440992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DBBDA6-1303-77C5-D4A6-8574EAA968B7}"/>
              </a:ext>
            </a:extLst>
          </p:cNvPr>
          <p:cNvPicPr>
            <a:picLocks noGrp="1" noChangeAspect="1"/>
          </p:cNvPicPr>
          <p:nvPr>
            <p:ph idx="1"/>
          </p:nvPr>
        </p:nvPicPr>
        <p:blipFill>
          <a:blip r:embed="rId2"/>
          <a:stretch>
            <a:fillRect/>
          </a:stretch>
        </p:blipFill>
        <p:spPr>
          <a:xfrm>
            <a:off x="917094" y="1946152"/>
            <a:ext cx="3162240" cy="4613267"/>
          </a:xfrm>
        </p:spPr>
      </p:pic>
      <p:pic>
        <p:nvPicPr>
          <p:cNvPr id="7" name="Picture 6">
            <a:extLst>
              <a:ext uri="{FF2B5EF4-FFF2-40B4-BE49-F238E27FC236}">
                <a16:creationId xmlns:a16="http://schemas.microsoft.com/office/drawing/2014/main" id="{B8EC40D6-477C-EEF2-CFC2-6FC41A5B6F60}"/>
              </a:ext>
            </a:extLst>
          </p:cNvPr>
          <p:cNvPicPr>
            <a:picLocks noChangeAspect="1"/>
          </p:cNvPicPr>
          <p:nvPr/>
        </p:nvPicPr>
        <p:blipFill>
          <a:blip r:embed="rId3"/>
          <a:stretch>
            <a:fillRect/>
          </a:stretch>
        </p:blipFill>
        <p:spPr>
          <a:xfrm>
            <a:off x="3979784" y="2088115"/>
            <a:ext cx="3159732" cy="4404760"/>
          </a:xfrm>
          <a:prstGeom prst="rect">
            <a:avLst/>
          </a:prstGeom>
        </p:spPr>
      </p:pic>
      <p:pic>
        <p:nvPicPr>
          <p:cNvPr id="9" name="Picture 8">
            <a:extLst>
              <a:ext uri="{FF2B5EF4-FFF2-40B4-BE49-F238E27FC236}">
                <a16:creationId xmlns:a16="http://schemas.microsoft.com/office/drawing/2014/main" id="{4493E273-BD65-D074-5FB7-07F12D3AA255}"/>
              </a:ext>
            </a:extLst>
          </p:cNvPr>
          <p:cNvPicPr>
            <a:picLocks noChangeAspect="1"/>
          </p:cNvPicPr>
          <p:nvPr/>
        </p:nvPicPr>
        <p:blipFill>
          <a:blip r:embed="rId4"/>
          <a:stretch>
            <a:fillRect/>
          </a:stretch>
        </p:blipFill>
        <p:spPr>
          <a:xfrm>
            <a:off x="7139516" y="2088115"/>
            <a:ext cx="3638877" cy="4613267"/>
          </a:xfrm>
          <a:prstGeom prst="rect">
            <a:avLst/>
          </a:prstGeom>
        </p:spPr>
      </p:pic>
      <p:sp>
        <p:nvSpPr>
          <p:cNvPr id="10" name="Title 1">
            <a:extLst>
              <a:ext uri="{FF2B5EF4-FFF2-40B4-BE49-F238E27FC236}">
                <a16:creationId xmlns:a16="http://schemas.microsoft.com/office/drawing/2014/main" id="{13058C66-EEB7-EB66-6C1F-B54F0CB1EA5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Conversion rates by age</a:t>
            </a:r>
          </a:p>
        </p:txBody>
      </p:sp>
    </p:spTree>
    <p:extLst>
      <p:ext uri="{BB962C8B-B14F-4D97-AF65-F5344CB8AC3E}">
        <p14:creationId xmlns:p14="http://schemas.microsoft.com/office/powerpoint/2010/main" val="2844821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BC1C75-899E-090C-629B-BE7CEC580CC5}"/>
              </a:ext>
            </a:extLst>
          </p:cNvPr>
          <p:cNvPicPr>
            <a:picLocks noGrp="1" noChangeAspect="1"/>
          </p:cNvPicPr>
          <p:nvPr>
            <p:ph idx="1"/>
          </p:nvPr>
        </p:nvPicPr>
        <p:blipFill>
          <a:blip r:embed="rId2"/>
          <a:stretch>
            <a:fillRect/>
          </a:stretch>
        </p:blipFill>
        <p:spPr>
          <a:xfrm>
            <a:off x="94765" y="1381373"/>
            <a:ext cx="5806943" cy="4552896"/>
          </a:xfrm>
        </p:spPr>
      </p:pic>
      <p:pic>
        <p:nvPicPr>
          <p:cNvPr id="7" name="Picture 6">
            <a:extLst>
              <a:ext uri="{FF2B5EF4-FFF2-40B4-BE49-F238E27FC236}">
                <a16:creationId xmlns:a16="http://schemas.microsoft.com/office/drawing/2014/main" id="{18A95794-D94D-6F92-0AB1-29C9F93CA121}"/>
              </a:ext>
            </a:extLst>
          </p:cNvPr>
          <p:cNvPicPr>
            <a:picLocks noChangeAspect="1"/>
          </p:cNvPicPr>
          <p:nvPr/>
        </p:nvPicPr>
        <p:blipFill>
          <a:blip r:embed="rId3"/>
          <a:stretch>
            <a:fillRect/>
          </a:stretch>
        </p:blipFill>
        <p:spPr>
          <a:xfrm>
            <a:off x="5419456" y="2030140"/>
            <a:ext cx="6416596" cy="4663844"/>
          </a:xfrm>
          <a:prstGeom prst="rect">
            <a:avLst/>
          </a:prstGeom>
        </p:spPr>
      </p:pic>
      <p:sp>
        <p:nvSpPr>
          <p:cNvPr id="8" name="Title 1">
            <a:extLst>
              <a:ext uri="{FF2B5EF4-FFF2-40B4-BE49-F238E27FC236}">
                <a16:creationId xmlns:a16="http://schemas.microsoft.com/office/drawing/2014/main" id="{07A89BF8-437E-0038-1CD2-63DBEB4BA78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Conversion rates by age</a:t>
            </a:r>
          </a:p>
        </p:txBody>
      </p:sp>
    </p:spTree>
    <p:extLst>
      <p:ext uri="{BB962C8B-B14F-4D97-AF65-F5344CB8AC3E}">
        <p14:creationId xmlns:p14="http://schemas.microsoft.com/office/powerpoint/2010/main" val="2376522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7C70F-06B6-BEC4-15C0-F4552C03ACB7}"/>
              </a:ext>
            </a:extLst>
          </p:cNvPr>
          <p:cNvSpPr>
            <a:spLocks noGrp="1"/>
          </p:cNvSpPr>
          <p:nvPr>
            <p:ph type="title"/>
          </p:nvPr>
        </p:nvSpPr>
        <p:spPr>
          <a:xfrm>
            <a:off x="838200" y="374456"/>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Conversions versus Non-conversions</a:t>
            </a:r>
          </a:p>
        </p:txBody>
      </p:sp>
      <p:sp>
        <p:nvSpPr>
          <p:cNvPr id="3" name="Content Placeholder 2">
            <a:extLst>
              <a:ext uri="{FF2B5EF4-FFF2-40B4-BE49-F238E27FC236}">
                <a16:creationId xmlns:a16="http://schemas.microsoft.com/office/drawing/2014/main" id="{A8FF5D5B-7360-A8EE-05C7-6582441CA46B}"/>
              </a:ext>
            </a:extLst>
          </p:cNvPr>
          <p:cNvSpPr>
            <a:spLocks noGrp="1"/>
          </p:cNvSpPr>
          <p:nvPr>
            <p:ph idx="1"/>
          </p:nvPr>
        </p:nvSpPr>
        <p:spPr/>
        <p:txBody>
          <a:bodyPr>
            <a:normAutofit lnSpcReduction="10000"/>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This type of analysis helps to identify what differentiates converted groups from non-converted groups in our marketing campaigns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Also, help to understand our target clients better and what type of customers respond better to our marketing efforts.</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Also compare the distributions of the marital status among the conversions and non-conversions groups.</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Use the pivot table function of the pandas package to categorize the data into each group and the resulting data looks as follows.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To visualize, use pie chart- </a:t>
            </a:r>
            <a:r>
              <a:rPr lang="en-IN" sz="1800" dirty="0" err="1">
                <a:latin typeface="Times New Roman" panose="02020603050405020304" pitchFamily="18" charset="0"/>
                <a:cs typeface="Times New Roman" panose="02020603050405020304" pitchFamily="18" charset="0"/>
              </a:rPr>
              <a:t>autopct</a:t>
            </a:r>
            <a:r>
              <a:rPr lang="en-IN" sz="1800" dirty="0">
                <a:latin typeface="Times New Roman" panose="02020603050405020304" pitchFamily="18" charset="0"/>
                <a:cs typeface="Times New Roman" panose="02020603050405020304" pitchFamily="18" charset="0"/>
              </a:rPr>
              <a:t> argument to format the label for each group in pie chart.</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With pie chart, the married group takes up the largest proportions in both conversions and non-conversions groups, while the single groups come as the second.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With a pie chart, we can easily visualize the similarities and differences between the groups.</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526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8AF0-0C19-DFA1-506B-E54BDF0AB7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399D57-D892-9C81-8C3E-19BBC04CCD1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0DD5235-5BBF-D549-78B9-06287D0FDED8}"/>
              </a:ext>
            </a:extLst>
          </p:cNvPr>
          <p:cNvPicPr>
            <a:picLocks noChangeAspect="1"/>
          </p:cNvPicPr>
          <p:nvPr/>
        </p:nvPicPr>
        <p:blipFill>
          <a:blip r:embed="rId2"/>
          <a:stretch>
            <a:fillRect/>
          </a:stretch>
        </p:blipFill>
        <p:spPr>
          <a:xfrm>
            <a:off x="1334278" y="277542"/>
            <a:ext cx="9703132" cy="6421837"/>
          </a:xfrm>
          <a:prstGeom prst="rect">
            <a:avLst/>
          </a:prstGeom>
        </p:spPr>
      </p:pic>
    </p:spTree>
    <p:extLst>
      <p:ext uri="{BB962C8B-B14F-4D97-AF65-F5344CB8AC3E}">
        <p14:creationId xmlns:p14="http://schemas.microsoft.com/office/powerpoint/2010/main" val="172602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EB6CB-1C50-220F-57E9-4BD9B5357764}"/>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Use a bank marketing dataset that showcases a real-world case of marketing campaigns for finance organizations.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the Python project, we will learn how we can use the pandas and matplotlib libraries to analyze data and build visualizations.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the R project, we will introduce the </a:t>
            </a:r>
            <a:r>
              <a:rPr lang="en-US" sz="1800" dirty="0" err="1">
                <a:latin typeface="Times New Roman" panose="02020603050405020304" pitchFamily="18" charset="0"/>
                <a:cs typeface="Times New Roman" panose="02020603050405020304" pitchFamily="18" charset="0"/>
              </a:rPr>
              <a:t>dplyr</a:t>
            </a:r>
            <a:r>
              <a:rPr lang="en-US" sz="1800" dirty="0">
                <a:latin typeface="Times New Roman" panose="02020603050405020304" pitchFamily="18" charset="0"/>
                <a:cs typeface="Times New Roman" panose="02020603050405020304" pitchFamily="18" charset="0"/>
              </a:rPr>
              <a:t> and ggplot2 libraries to analyze and manipulate data and build visualizations.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particular, we will cover the following topics in this chapter:</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KPIs to measure the performances of different marketing efforts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Computing and visualizing KPIs using Python</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Computing and visualizing KPIs using R</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5825FD9-B7A5-E8FB-49B3-0A64C4F2A450}"/>
              </a:ext>
            </a:extLst>
          </p:cNvPr>
          <p:cNvSpPr>
            <a:spLocks noGrp="1"/>
          </p:cNvSpPr>
          <p:nvPr>
            <p:ph type="title"/>
          </p:nvPr>
        </p:nvSpPr>
        <p:spPr>
          <a:xfrm>
            <a:off x="838200" y="365125"/>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Key Performance Indicators and Visualizations</a:t>
            </a:r>
            <a:br>
              <a:rPr lang="en-IN" sz="3600" b="1" dirty="0">
                <a:latin typeface="Times New Roman" panose="02020603050405020304" pitchFamily="18" charset="0"/>
                <a:cs typeface="Times New Roman" panose="02020603050405020304" pitchFamily="18" charset="0"/>
              </a:rPr>
            </a:br>
            <a:endParaRPr lang="en-IN" sz="3600" dirty="0"/>
          </a:p>
        </p:txBody>
      </p:sp>
    </p:spTree>
    <p:extLst>
      <p:ext uri="{BB962C8B-B14F-4D97-AF65-F5344CB8AC3E}">
        <p14:creationId xmlns:p14="http://schemas.microsoft.com/office/powerpoint/2010/main" val="1174465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8269D-1682-3AD2-C5FA-9DCA84F499C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C686D60-5AF0-98C6-7631-E617FAC5D327}"/>
              </a:ext>
            </a:extLst>
          </p:cNvPr>
          <p:cNvPicPr>
            <a:picLocks noGrp="1" noChangeAspect="1"/>
          </p:cNvPicPr>
          <p:nvPr>
            <p:ph idx="1"/>
          </p:nvPr>
        </p:nvPicPr>
        <p:blipFill>
          <a:blip r:embed="rId2"/>
          <a:stretch>
            <a:fillRect/>
          </a:stretch>
        </p:blipFill>
        <p:spPr>
          <a:xfrm>
            <a:off x="1062942" y="662474"/>
            <a:ext cx="9172739" cy="5684295"/>
          </a:xfrm>
        </p:spPr>
      </p:pic>
    </p:spTree>
    <p:extLst>
      <p:ext uri="{BB962C8B-B14F-4D97-AF65-F5344CB8AC3E}">
        <p14:creationId xmlns:p14="http://schemas.microsoft.com/office/powerpoint/2010/main" val="2507837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DC0E-06B5-E979-FD9B-63E7C59CC9BE}"/>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Conversions by age and marital status</a:t>
            </a:r>
          </a:p>
        </p:txBody>
      </p:sp>
      <p:sp>
        <p:nvSpPr>
          <p:cNvPr id="3" name="Content Placeholder 2">
            <a:extLst>
              <a:ext uri="{FF2B5EF4-FFF2-40B4-BE49-F238E27FC236}">
                <a16:creationId xmlns:a16="http://schemas.microsoft.com/office/drawing/2014/main" id="{86228037-FD2D-DF4D-2CB4-E5299CD3A7C8}"/>
              </a:ext>
            </a:extLst>
          </p:cNvPr>
          <p:cNvSpPr>
            <a:spLocks noGrp="1"/>
          </p:cNvSpPr>
          <p:nvPr>
            <p:ph idx="1"/>
          </p:nvPr>
        </p:nvSpPr>
        <p:spPr/>
        <p:txBody>
          <a:bodyPr>
            <a:normAutofit lnSpcReduction="10000"/>
          </a:bodyPr>
          <a:lstStyle/>
          <a:p>
            <a:r>
              <a:rPr lang="en-IN" sz="1800" dirty="0">
                <a:latin typeface="Times New Roman" panose="02020603050405020304" pitchFamily="18" charset="0"/>
                <a:cs typeface="Times New Roman" panose="02020603050405020304" pitchFamily="18" charset="0"/>
              </a:rPr>
              <a:t>So far, aggregated the data by one criterion. Here, group the data by more than one column.</a:t>
            </a:r>
          </a:p>
          <a:p>
            <a:r>
              <a:rPr lang="en-IN" sz="1800" dirty="0" err="1">
                <a:latin typeface="Times New Roman" panose="02020603050405020304" pitchFamily="18" charset="0"/>
                <a:cs typeface="Times New Roman" panose="02020603050405020304" pitchFamily="18" charset="0"/>
              </a:rPr>
              <a:t>Goup</a:t>
            </a:r>
            <a:r>
              <a:rPr lang="en-IN" sz="1800" dirty="0">
                <a:latin typeface="Times New Roman" panose="02020603050405020304" pitchFamily="18" charset="0"/>
                <a:cs typeface="Times New Roman" panose="02020603050405020304" pitchFamily="18" charset="0"/>
              </a:rPr>
              <a:t> the data by 2 columns age-group and marital and sum the number of conversions</a:t>
            </a:r>
          </a:p>
          <a:p>
            <a:r>
              <a:rPr lang="en-IN" sz="1800" dirty="0">
                <a:latin typeface="Times New Roman" panose="02020603050405020304" pitchFamily="18" charset="0"/>
                <a:cs typeface="Times New Roman" panose="02020603050405020304" pitchFamily="18" charset="0"/>
              </a:rPr>
              <a:t>Then divide this by the total number of clients in each group.</a:t>
            </a:r>
          </a:p>
          <a:p>
            <a:endParaRPr lang="en-IN" sz="1800" dirty="0">
              <a:latin typeface="Times New Roman" panose="02020603050405020304" pitchFamily="18" charset="0"/>
              <a:cs typeface="Times New Roman" panose="02020603050405020304" pitchFamily="18" charset="0"/>
            </a:endParaRPr>
          </a:p>
          <a:p>
            <a:r>
              <a:rPr lang="en-IN" sz="1800" dirty="0" err="1">
                <a:latin typeface="Times New Roman" panose="02020603050405020304" pitchFamily="18" charset="0"/>
                <a:cs typeface="Times New Roman" panose="02020603050405020304" pitchFamily="18" charset="0"/>
              </a:rPr>
              <a:t>age_marital_df</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df.groupby</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age_group</a:t>
            </a:r>
            <a:r>
              <a:rPr lang="en-IN" sz="1800" dirty="0">
                <a:latin typeface="Times New Roman" panose="02020603050405020304" pitchFamily="18" charset="0"/>
                <a:cs typeface="Times New Roman" panose="02020603050405020304" pitchFamily="18" charset="0"/>
              </a:rPr>
              <a:t>', 'marital'])['conversion'].sum().unstack('marital').</a:t>
            </a:r>
            <a:r>
              <a:rPr lang="en-IN" sz="1800" dirty="0" err="1">
                <a:latin typeface="Times New Roman" panose="02020603050405020304" pitchFamily="18" charset="0"/>
                <a:cs typeface="Times New Roman" panose="02020603050405020304" pitchFamily="18" charset="0"/>
              </a:rPr>
              <a:t>fillna</a:t>
            </a:r>
            <a:r>
              <a:rPr lang="en-IN" sz="1800" dirty="0">
                <a:latin typeface="Times New Roman" panose="02020603050405020304" pitchFamily="18" charset="0"/>
                <a:cs typeface="Times New Roman" panose="02020603050405020304" pitchFamily="18" charset="0"/>
              </a:rPr>
              <a:t>(0)</a:t>
            </a:r>
          </a:p>
          <a:p>
            <a:r>
              <a:rPr lang="en-IN" sz="1800" dirty="0" err="1">
                <a:latin typeface="Times New Roman" panose="02020603050405020304" pitchFamily="18" charset="0"/>
                <a:cs typeface="Times New Roman" panose="02020603050405020304" pitchFamily="18" charset="0"/>
              </a:rPr>
              <a:t>age_marital_df</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age_marital_df.divide</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df.groupby</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        by='</a:t>
            </a:r>
            <a:r>
              <a:rPr lang="en-IN" sz="1800" dirty="0" err="1">
                <a:latin typeface="Times New Roman" panose="02020603050405020304" pitchFamily="18" charset="0"/>
                <a:cs typeface="Times New Roman" panose="02020603050405020304" pitchFamily="18" charset="0"/>
              </a:rPr>
              <a:t>age_group</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    )['conversion'].count(), </a:t>
            </a:r>
          </a:p>
          <a:p>
            <a:r>
              <a:rPr lang="en-IN" sz="1800" dirty="0">
                <a:latin typeface="Times New Roman" panose="02020603050405020304" pitchFamily="18" charset="0"/>
                <a:cs typeface="Times New Roman" panose="02020603050405020304" pitchFamily="18" charset="0"/>
              </a:rPr>
              <a:t>    axis=0</a:t>
            </a:r>
          </a:p>
          <a:p>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a</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238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3D9C-72EB-850B-42DD-6D828D6C78A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8DCB09D-243C-FCB6-5C9D-77C85D52B5D1}"/>
              </a:ext>
            </a:extLst>
          </p:cNvPr>
          <p:cNvPicPr>
            <a:picLocks noGrp="1" noChangeAspect="1"/>
          </p:cNvPicPr>
          <p:nvPr>
            <p:ph idx="1"/>
          </p:nvPr>
        </p:nvPicPr>
        <p:blipFill>
          <a:blip r:embed="rId2"/>
          <a:stretch>
            <a:fillRect/>
          </a:stretch>
        </p:blipFill>
        <p:spPr>
          <a:xfrm>
            <a:off x="1013451" y="709127"/>
            <a:ext cx="9511480" cy="5467836"/>
          </a:xfrm>
        </p:spPr>
      </p:pic>
    </p:spTree>
    <p:extLst>
      <p:ext uri="{BB962C8B-B14F-4D97-AF65-F5344CB8AC3E}">
        <p14:creationId xmlns:p14="http://schemas.microsoft.com/office/powerpoint/2010/main" val="3227881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8EC3EC-928E-91BB-AD4E-A04F21422EC0}"/>
              </a:ext>
            </a:extLst>
          </p:cNvPr>
          <p:cNvPicPr>
            <a:picLocks noGrp="1" noChangeAspect="1"/>
          </p:cNvPicPr>
          <p:nvPr>
            <p:ph idx="1"/>
          </p:nvPr>
        </p:nvPicPr>
        <p:blipFill>
          <a:blip r:embed="rId2"/>
          <a:stretch>
            <a:fillRect/>
          </a:stretch>
        </p:blipFill>
        <p:spPr>
          <a:xfrm>
            <a:off x="509849" y="1690687"/>
            <a:ext cx="5182049" cy="4448855"/>
          </a:xfrm>
        </p:spPr>
      </p:pic>
      <p:pic>
        <p:nvPicPr>
          <p:cNvPr id="7" name="Picture 6">
            <a:extLst>
              <a:ext uri="{FF2B5EF4-FFF2-40B4-BE49-F238E27FC236}">
                <a16:creationId xmlns:a16="http://schemas.microsoft.com/office/drawing/2014/main" id="{086F6B85-B969-44B4-F549-D5FB53CFBDDB}"/>
              </a:ext>
            </a:extLst>
          </p:cNvPr>
          <p:cNvPicPr>
            <a:picLocks noChangeAspect="1"/>
          </p:cNvPicPr>
          <p:nvPr/>
        </p:nvPicPr>
        <p:blipFill>
          <a:blip r:embed="rId3"/>
          <a:stretch>
            <a:fillRect/>
          </a:stretch>
        </p:blipFill>
        <p:spPr>
          <a:xfrm>
            <a:off x="5856101" y="1513801"/>
            <a:ext cx="5928874" cy="4625741"/>
          </a:xfrm>
          <a:prstGeom prst="rect">
            <a:avLst/>
          </a:prstGeom>
        </p:spPr>
      </p:pic>
      <p:sp>
        <p:nvSpPr>
          <p:cNvPr id="8" name="Title 1">
            <a:extLst>
              <a:ext uri="{FF2B5EF4-FFF2-40B4-BE49-F238E27FC236}">
                <a16:creationId xmlns:a16="http://schemas.microsoft.com/office/drawing/2014/main" id="{8B7A5D32-2555-2233-DFF1-894CA2BEFB9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Conversions by age and marital status</a:t>
            </a:r>
          </a:p>
        </p:txBody>
      </p:sp>
    </p:spTree>
    <p:extLst>
      <p:ext uri="{BB962C8B-B14F-4D97-AF65-F5344CB8AC3E}">
        <p14:creationId xmlns:p14="http://schemas.microsoft.com/office/powerpoint/2010/main" val="994760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D83D55-B271-2A26-3122-4B8EF4E644C6}"/>
              </a:ext>
            </a:extLst>
          </p:cNvPr>
          <p:cNvPicPr>
            <a:picLocks noGrp="1" noChangeAspect="1"/>
          </p:cNvPicPr>
          <p:nvPr>
            <p:ph idx="1"/>
          </p:nvPr>
        </p:nvPicPr>
        <p:blipFill>
          <a:blip r:embed="rId2"/>
          <a:stretch>
            <a:fillRect/>
          </a:stretch>
        </p:blipFill>
        <p:spPr>
          <a:xfrm>
            <a:off x="712873" y="1690688"/>
            <a:ext cx="5037257" cy="4439524"/>
          </a:xfrm>
        </p:spPr>
      </p:pic>
      <p:pic>
        <p:nvPicPr>
          <p:cNvPr id="7" name="Picture 6">
            <a:extLst>
              <a:ext uri="{FF2B5EF4-FFF2-40B4-BE49-F238E27FC236}">
                <a16:creationId xmlns:a16="http://schemas.microsoft.com/office/drawing/2014/main" id="{7F6B38F2-3A6E-F119-3D7C-D079A57E0986}"/>
              </a:ext>
            </a:extLst>
          </p:cNvPr>
          <p:cNvPicPr>
            <a:picLocks noChangeAspect="1"/>
          </p:cNvPicPr>
          <p:nvPr/>
        </p:nvPicPr>
        <p:blipFill>
          <a:blip r:embed="rId3"/>
          <a:stretch>
            <a:fillRect/>
          </a:stretch>
        </p:blipFill>
        <p:spPr>
          <a:xfrm>
            <a:off x="5875457" y="1690688"/>
            <a:ext cx="6043184" cy="4587638"/>
          </a:xfrm>
          <a:prstGeom prst="rect">
            <a:avLst/>
          </a:prstGeom>
        </p:spPr>
      </p:pic>
      <p:sp>
        <p:nvSpPr>
          <p:cNvPr id="8" name="Title 1">
            <a:extLst>
              <a:ext uri="{FF2B5EF4-FFF2-40B4-BE49-F238E27FC236}">
                <a16:creationId xmlns:a16="http://schemas.microsoft.com/office/drawing/2014/main" id="{512109B5-C669-65CD-8ACB-13ABDA42FE87}"/>
              </a:ext>
            </a:extLst>
          </p:cNvPr>
          <p:cNvSpPr>
            <a:spLocks noGrp="1"/>
          </p:cNvSpPr>
          <p:nvPr>
            <p:ph type="title"/>
          </p:nvPr>
        </p:nvSpPr>
        <p:spPr>
          <a:xfrm>
            <a:off x="838200" y="337133"/>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Conversions by age and marital status</a:t>
            </a:r>
          </a:p>
        </p:txBody>
      </p:sp>
    </p:spTree>
    <p:extLst>
      <p:ext uri="{BB962C8B-B14F-4D97-AF65-F5344CB8AC3E}">
        <p14:creationId xmlns:p14="http://schemas.microsoft.com/office/powerpoint/2010/main" val="3319285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9B1F-7F45-F7CD-9DEF-5552C8DDB4BC}"/>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Computing and Visualizing KPIs using R</a:t>
            </a:r>
          </a:p>
        </p:txBody>
      </p:sp>
      <p:sp>
        <p:nvSpPr>
          <p:cNvPr id="3" name="Content Placeholder 2">
            <a:extLst>
              <a:ext uri="{FF2B5EF4-FFF2-40B4-BE49-F238E27FC236}">
                <a16:creationId xmlns:a16="http://schemas.microsoft.com/office/drawing/2014/main" id="{AC159C46-0399-66DA-98DF-6F011F71E11A}"/>
              </a:ext>
            </a:extLst>
          </p:cNvPr>
          <p:cNvSpPr>
            <a:spLocks noGrp="1"/>
          </p:cNvSpPr>
          <p:nvPr>
            <p:ph idx="1"/>
          </p:nvPr>
        </p:nvSpPr>
        <p:spPr/>
        <p:txBody>
          <a:bodyPr>
            <a:no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library(</a:t>
            </a:r>
            <a:r>
              <a:rPr lang="en-IN" sz="1800" dirty="0" err="1">
                <a:latin typeface="Times New Roman" panose="02020603050405020304" pitchFamily="18" charset="0"/>
                <a:cs typeface="Times New Roman" panose="02020603050405020304" pitchFamily="18" charset="0"/>
              </a:rPr>
              <a:t>dplyr</a:t>
            </a:r>
            <a:r>
              <a:rPr lang="en-IN" sz="1800" dirty="0">
                <a:latin typeface="Times New Roman" panose="02020603050405020304" pitchFamily="18" charset="0"/>
                <a:cs typeface="Times New Roman" panose="02020603050405020304" pitchFamily="18" charset="0"/>
              </a:rPr>
              <a:t>)  # Data Wrangling and Manipulation</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library(ggplot2)</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conversionsDF</a:t>
            </a:r>
            <a:r>
              <a:rPr lang="en-IN" sz="1800" dirty="0">
                <a:latin typeface="Times New Roman" panose="02020603050405020304" pitchFamily="18" charset="0"/>
                <a:cs typeface="Times New Roman" panose="02020603050405020304" pitchFamily="18" charset="0"/>
              </a:rPr>
              <a:t> &lt;- read.csv(</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file="~/Documents/data-science-for-marketing/ch.2/data/bank-additional-full.csv",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header=TRUE,    </a:t>
            </a:r>
            <a:r>
              <a:rPr lang="en-IN" sz="1800" dirty="0" err="1">
                <a:latin typeface="Times New Roman" panose="02020603050405020304" pitchFamily="18" charset="0"/>
                <a:cs typeface="Times New Roman" panose="02020603050405020304" pitchFamily="18" charset="0"/>
              </a:rPr>
              <a:t>sep</a:t>
            </a:r>
            <a:r>
              <a:rPr lang="en-IN" sz="1800" dirty="0">
                <a:latin typeface="Times New Roman" panose="02020603050405020304" pitchFamily="18" charset="0"/>
                <a:cs typeface="Times New Roman" panose="02020603050405020304" pitchFamily="18" charset="0"/>
              </a:rPr>
              <a:t>=";")</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r>
              <a:rPr lang="en-IN" sz="1800" dirty="0">
                <a:latin typeface="Times New Roman" panose="02020603050405020304" pitchFamily="18" charset="0"/>
                <a:cs typeface="Times New Roman" panose="02020603050405020304" pitchFamily="18" charset="0"/>
              </a:rPr>
              <a:t># Shape of </a:t>
            </a:r>
            <a:r>
              <a:rPr lang="en-IN" sz="1800" dirty="0" err="1">
                <a:latin typeface="Times New Roman" panose="02020603050405020304" pitchFamily="18" charset="0"/>
                <a:cs typeface="Times New Roman" panose="02020603050405020304" pitchFamily="18" charset="0"/>
              </a:rPr>
              <a:t>conversionsDF</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r>
              <a:rPr lang="en-IN" sz="1800" dirty="0">
                <a:latin typeface="Times New Roman" panose="02020603050405020304" pitchFamily="18" charset="0"/>
                <a:cs typeface="Times New Roman" panose="02020603050405020304" pitchFamily="18" charset="0"/>
              </a:rPr>
              <a:t>dim(</a:t>
            </a:r>
            <a:r>
              <a:rPr lang="en-IN" sz="1800" dirty="0" err="1">
                <a:latin typeface="Times New Roman" panose="02020603050405020304" pitchFamily="18" charset="0"/>
                <a:cs typeface="Times New Roman" panose="02020603050405020304" pitchFamily="18" charset="0"/>
              </a:rPr>
              <a:t>conversionsDF</a:t>
            </a:r>
            <a:r>
              <a:rPr lang="en-IN" sz="1800" dirty="0">
                <a:latin typeface="Times New Roman" panose="02020603050405020304" pitchFamily="18" charset="0"/>
                <a:cs typeface="Times New Roman" panose="02020603050405020304" pitchFamily="18" charset="0"/>
              </a:rPr>
              <a:t>)</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Quick look at </a:t>
            </a:r>
            <a:r>
              <a:rPr lang="en-IN" sz="1800" dirty="0" err="1">
                <a:latin typeface="Times New Roman" panose="02020603050405020304" pitchFamily="18" charset="0"/>
                <a:cs typeface="Times New Roman" panose="02020603050405020304" pitchFamily="18" charset="0"/>
              </a:rPr>
              <a:t>conversionsDF</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r>
              <a:rPr lang="en-IN" sz="1800" dirty="0">
                <a:latin typeface="Times New Roman" panose="02020603050405020304" pitchFamily="18" charset="0"/>
                <a:cs typeface="Times New Roman" panose="02020603050405020304" pitchFamily="18" charset="0"/>
              </a:rPr>
              <a:t>head(</a:t>
            </a:r>
            <a:r>
              <a:rPr lang="en-IN" sz="1800" dirty="0" err="1">
                <a:latin typeface="Times New Roman" panose="02020603050405020304" pitchFamily="18" charset="0"/>
                <a:cs typeface="Times New Roman" panose="02020603050405020304" pitchFamily="18" charset="0"/>
              </a:rPr>
              <a:t>conversionsDF</a:t>
            </a:r>
            <a:r>
              <a:rPr lang="en-IN" sz="1800" dirty="0">
                <a:latin typeface="Times New Roman" panose="02020603050405020304" pitchFamily="18" charset="0"/>
                <a:cs typeface="Times New Roman" panose="02020603050405020304" pitchFamily="18" charset="0"/>
              </a:rPr>
              <a:t>)</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89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62E190-EC82-F641-3264-4EF1ED404DED}"/>
              </a:ext>
            </a:extLst>
          </p:cNvPr>
          <p:cNvSpPr>
            <a:spLocks noGrp="1"/>
          </p:cNvSpPr>
          <p:nvPr>
            <p:ph idx="1"/>
          </p:nvPr>
        </p:nvSpPr>
        <p:spPr/>
        <p:txBody>
          <a:bodyPr>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 Encode conversions as 0s and 1s</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conversionsDF$conversion</a:t>
            </a:r>
            <a:r>
              <a:rPr lang="en-IN" sz="1800" dirty="0">
                <a:latin typeface="Times New Roman" panose="02020603050405020304" pitchFamily="18" charset="0"/>
                <a:cs typeface="Times New Roman" panose="02020603050405020304" pitchFamily="18" charset="0"/>
              </a:rPr>
              <a:t> &lt;- </a:t>
            </a:r>
            <a:r>
              <a:rPr lang="en-IN" sz="1800" dirty="0" err="1">
                <a:latin typeface="Times New Roman" panose="02020603050405020304" pitchFamily="18" charset="0"/>
                <a:cs typeface="Times New Roman" panose="02020603050405020304" pitchFamily="18" charset="0"/>
              </a:rPr>
              <a:t>as.integer</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conversionsDF$y</a:t>
            </a:r>
            <a:r>
              <a:rPr lang="en-IN" sz="1800" dirty="0">
                <a:latin typeface="Times New Roman" panose="02020603050405020304" pitchFamily="18" charset="0"/>
                <a:cs typeface="Times New Roman" panose="02020603050405020304" pitchFamily="18" charset="0"/>
              </a:rPr>
              <a:t>) - 1</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tail(</a:t>
            </a:r>
            <a:r>
              <a:rPr lang="en-IN" sz="1800" dirty="0" err="1">
                <a:latin typeface="Times New Roman" panose="02020603050405020304" pitchFamily="18" charset="0"/>
                <a:cs typeface="Times New Roman" panose="02020603050405020304" pitchFamily="18" charset="0"/>
              </a:rPr>
              <a:t>conversionsDF</a:t>
            </a:r>
            <a:r>
              <a:rPr lang="en-IN" sz="1800" dirty="0">
                <a:latin typeface="Times New Roman" panose="02020603050405020304" pitchFamily="18" charset="0"/>
                <a:cs typeface="Times New Roman" panose="02020603050405020304" pitchFamily="18" charset="0"/>
              </a:rPr>
              <a:t>)</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r>
              <a:rPr lang="en-IN" sz="1800" dirty="0">
                <a:latin typeface="Times New Roman" panose="02020603050405020304" pitchFamily="18" charset="0"/>
                <a:cs typeface="Times New Roman" panose="02020603050405020304" pitchFamily="18" charset="0"/>
              </a:rPr>
              <a:t>#### 1. Aggregate Conversion Rate ####</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sprintf</a:t>
            </a:r>
            <a:r>
              <a:rPr lang="en-IN" sz="1800" dirty="0">
                <a:latin typeface="Times New Roman" panose="02020603050405020304" pitchFamily="18" charset="0"/>
                <a:cs typeface="Times New Roman" panose="02020603050405020304" pitchFamily="18" charset="0"/>
              </a:rPr>
              <a:t>("total conversions: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 out of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 sum(</a:t>
            </a:r>
            <a:r>
              <a:rPr lang="en-IN" sz="1800" dirty="0" err="1">
                <a:latin typeface="Times New Roman" panose="02020603050405020304" pitchFamily="18" charset="0"/>
                <a:cs typeface="Times New Roman" panose="02020603050405020304" pitchFamily="18" charset="0"/>
              </a:rPr>
              <a:t>conversionsDF$conversion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nrow</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conversionsDF</a:t>
            </a:r>
            <a:r>
              <a:rPr lang="en-IN" sz="1800" dirty="0">
                <a:latin typeface="Times New Roman" panose="02020603050405020304" pitchFamily="18" charset="0"/>
                <a:cs typeface="Times New Roman" panose="02020603050405020304" pitchFamily="18" charset="0"/>
              </a:rPr>
              <a:t>))</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sprintf</a:t>
            </a:r>
            <a:r>
              <a:rPr lang="en-IN" sz="1800" dirty="0">
                <a:latin typeface="Times New Roman" panose="02020603050405020304" pitchFamily="18" charset="0"/>
                <a:cs typeface="Times New Roman" panose="02020603050405020304" pitchFamily="18" charset="0"/>
              </a:rPr>
              <a:t>("conversion rate: %0.2f%%", sum(</a:t>
            </a:r>
            <a:r>
              <a:rPr lang="en-IN" sz="1800" dirty="0" err="1">
                <a:latin typeface="Times New Roman" panose="02020603050405020304" pitchFamily="18" charset="0"/>
                <a:cs typeface="Times New Roman" panose="02020603050405020304" pitchFamily="18" charset="0"/>
              </a:rPr>
              <a:t>conversionsDF$conversion</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nrow</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conversionsDF</a:t>
            </a:r>
            <a:r>
              <a:rPr lang="en-IN" sz="1800" dirty="0">
                <a:latin typeface="Times New Roman" panose="02020603050405020304" pitchFamily="18" charset="0"/>
                <a:cs typeface="Times New Roman" panose="02020603050405020304" pitchFamily="18" charset="0"/>
              </a:rPr>
              <a:t>)*100.0)</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32D2D38-4DAB-8CF9-07BB-D756A5B05F87}"/>
              </a:ext>
            </a:extLst>
          </p:cNvPr>
          <p:cNvSpPr>
            <a:spLocks noGrp="1"/>
          </p:cNvSpPr>
          <p:nvPr>
            <p:ph type="title"/>
          </p:nvPr>
        </p:nvSpPr>
        <p:spPr>
          <a:xfrm>
            <a:off x="838200" y="365125"/>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Computing and Visualizing KPIs using R</a:t>
            </a:r>
          </a:p>
        </p:txBody>
      </p:sp>
    </p:spTree>
    <p:extLst>
      <p:ext uri="{BB962C8B-B14F-4D97-AF65-F5344CB8AC3E}">
        <p14:creationId xmlns:p14="http://schemas.microsoft.com/office/powerpoint/2010/main" val="417801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5633F5-4A5B-6422-DE3A-4F2F251FF09E}"/>
              </a:ext>
            </a:extLst>
          </p:cNvPr>
          <p:cNvSpPr>
            <a:spLocks noGrp="1"/>
          </p:cNvSpPr>
          <p:nvPr>
            <p:ph idx="1"/>
          </p:nvPr>
        </p:nvSpPr>
        <p:spPr>
          <a:xfrm>
            <a:off x="838200" y="1427584"/>
            <a:ext cx="10515600" cy="4749379"/>
          </a:xfrm>
        </p:spPr>
        <p:txBody>
          <a:bodyPr vert="horz" lIns="91440" tIns="45720" rIns="91440" bIns="45720" rtlCol="0">
            <a:normAutofit fontScale="92500" lnSpcReduction="10000"/>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 a. by age</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conversionsByAge</a:t>
            </a:r>
            <a:r>
              <a:rPr lang="en-IN" sz="1800" dirty="0">
                <a:latin typeface="Times New Roman" panose="02020603050405020304" pitchFamily="18" charset="0"/>
                <a:cs typeface="Times New Roman" panose="02020603050405020304" pitchFamily="18" charset="0"/>
              </a:rPr>
              <a:t> &lt;- </a:t>
            </a:r>
            <a:r>
              <a:rPr lang="en-IN" sz="1800" dirty="0" err="1">
                <a:latin typeface="Times New Roman" panose="02020603050405020304" pitchFamily="18" charset="0"/>
                <a:cs typeface="Times New Roman" panose="02020603050405020304" pitchFamily="18" charset="0"/>
              </a:rPr>
              <a:t>conversionsDF</a:t>
            </a:r>
            <a:r>
              <a:rPr lang="en-IN" sz="1800" dirty="0">
                <a:latin typeface="Times New Roman" panose="02020603050405020304" pitchFamily="18" charset="0"/>
                <a:cs typeface="Times New Roman" panose="02020603050405020304" pitchFamily="18" charset="0"/>
              </a:rPr>
              <a:t> %&gt;%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group_by</a:t>
            </a:r>
            <a:r>
              <a:rPr lang="en-IN" sz="1800" dirty="0">
                <a:latin typeface="Times New Roman" panose="02020603050405020304" pitchFamily="18" charset="0"/>
                <a:cs typeface="Times New Roman" panose="02020603050405020304" pitchFamily="18" charset="0"/>
              </a:rPr>
              <a:t>(Age=age) %&gt;%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summarise(</a:t>
            </a:r>
            <a:r>
              <a:rPr lang="en-IN" sz="1800" dirty="0" err="1">
                <a:latin typeface="Times New Roman" panose="02020603050405020304" pitchFamily="18" charset="0"/>
                <a:cs typeface="Times New Roman" panose="02020603050405020304" pitchFamily="18" charset="0"/>
              </a:rPr>
              <a:t>TotalCount</a:t>
            </a:r>
            <a:r>
              <a:rPr lang="en-IN" sz="1800" dirty="0">
                <a:latin typeface="Times New Roman" panose="02020603050405020304" pitchFamily="18" charset="0"/>
                <a:cs typeface="Times New Roman" panose="02020603050405020304" pitchFamily="18" charset="0"/>
              </a:rPr>
              <a:t>=n(), </a:t>
            </a:r>
            <a:r>
              <a:rPr lang="en-IN" sz="1800" dirty="0" err="1">
                <a:latin typeface="Times New Roman" panose="02020603050405020304" pitchFamily="18" charset="0"/>
                <a:cs typeface="Times New Roman" panose="02020603050405020304" pitchFamily="18" charset="0"/>
              </a:rPr>
              <a:t>NumConversions</a:t>
            </a:r>
            <a:r>
              <a:rPr lang="en-IN" sz="1800" dirty="0">
                <a:latin typeface="Times New Roman" panose="02020603050405020304" pitchFamily="18" charset="0"/>
                <a:cs typeface="Times New Roman" panose="02020603050405020304" pitchFamily="18" charset="0"/>
              </a:rPr>
              <a:t>=sum(conversion)) %&gt;%</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mutate(</a:t>
            </a:r>
            <a:r>
              <a:rPr lang="en-IN" sz="1800" dirty="0" err="1">
                <a:latin typeface="Times New Roman" panose="02020603050405020304" pitchFamily="18" charset="0"/>
                <a:cs typeface="Times New Roman" panose="02020603050405020304" pitchFamily="18" charset="0"/>
              </a:rPr>
              <a:t>ConversionRate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NumConversions</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TotalCount</a:t>
            </a:r>
            <a:r>
              <a:rPr lang="en-IN" sz="1800" dirty="0">
                <a:latin typeface="Times New Roman" panose="02020603050405020304" pitchFamily="18" charset="0"/>
                <a:cs typeface="Times New Roman" panose="02020603050405020304" pitchFamily="18" charset="0"/>
              </a:rPr>
              <a:t>*100.0)</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head(</a:t>
            </a:r>
            <a:r>
              <a:rPr lang="en-IN" sz="1800" dirty="0" err="1">
                <a:latin typeface="Times New Roman" panose="02020603050405020304" pitchFamily="18" charset="0"/>
                <a:cs typeface="Times New Roman" panose="02020603050405020304" pitchFamily="18" charset="0"/>
              </a:rPr>
              <a:t>conversionsByAge</a:t>
            </a:r>
            <a:r>
              <a:rPr lang="en-IN" sz="1800" dirty="0">
                <a:latin typeface="Times New Roman" panose="02020603050405020304" pitchFamily="18" charset="0"/>
                <a:cs typeface="Times New Roman" panose="02020603050405020304" pitchFamily="18" charset="0"/>
              </a:rPr>
              <a:t>)</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r>
              <a:rPr lang="en-IN" sz="1800" dirty="0">
                <a:latin typeface="Times New Roman" panose="02020603050405020304" pitchFamily="18" charset="0"/>
                <a:cs typeface="Times New Roman" panose="02020603050405020304" pitchFamily="18" charset="0"/>
              </a:rPr>
              <a:t># line chart</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ggplot</a:t>
            </a:r>
            <a:r>
              <a:rPr lang="en-IN" sz="1800" dirty="0">
                <a:latin typeface="Times New Roman" panose="02020603050405020304" pitchFamily="18" charset="0"/>
                <a:cs typeface="Times New Roman" panose="02020603050405020304" pitchFamily="18" charset="0"/>
              </a:rPr>
              <a:t>(data=</a:t>
            </a:r>
            <a:r>
              <a:rPr lang="en-IN" sz="1800" dirty="0" err="1">
                <a:latin typeface="Times New Roman" panose="02020603050405020304" pitchFamily="18" charset="0"/>
                <a:cs typeface="Times New Roman" panose="02020603050405020304" pitchFamily="18" charset="0"/>
              </a:rPr>
              <a:t>conversionsByAge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aes</a:t>
            </a:r>
            <a:r>
              <a:rPr lang="en-IN" sz="1800" dirty="0">
                <a:latin typeface="Times New Roman" panose="02020603050405020304" pitchFamily="18" charset="0"/>
                <a:cs typeface="Times New Roman" panose="02020603050405020304" pitchFamily="18" charset="0"/>
              </a:rPr>
              <a:t>(x=Age, y=</a:t>
            </a:r>
            <a:r>
              <a:rPr lang="en-IN" sz="1800" dirty="0" err="1">
                <a:latin typeface="Times New Roman" panose="02020603050405020304" pitchFamily="18" charset="0"/>
                <a:cs typeface="Times New Roman" panose="02020603050405020304" pitchFamily="18" charset="0"/>
              </a:rPr>
              <a:t>ConversionRate</a:t>
            </a:r>
            <a:r>
              <a:rPr lang="en-IN" sz="1800" dirty="0">
                <a:latin typeface="Times New Roman" panose="02020603050405020304" pitchFamily="18" charset="0"/>
                <a:cs typeface="Times New Roman" panose="02020603050405020304" pitchFamily="18" charset="0"/>
              </a:rPr>
              <a:t>))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geom_line</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ggtitle</a:t>
            </a:r>
            <a:r>
              <a:rPr lang="en-IN" sz="1800" dirty="0">
                <a:latin typeface="Times New Roman" panose="02020603050405020304" pitchFamily="18" charset="0"/>
                <a:cs typeface="Times New Roman" panose="02020603050405020304" pitchFamily="18" charset="0"/>
              </a:rPr>
              <a:t>('Conversion Rates by Age')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xlab</a:t>
            </a:r>
            <a:r>
              <a:rPr lang="en-IN" sz="1800" dirty="0">
                <a:latin typeface="Times New Roman" panose="02020603050405020304" pitchFamily="18" charset="0"/>
                <a:cs typeface="Times New Roman" panose="02020603050405020304" pitchFamily="18" charset="0"/>
              </a:rPr>
              <a:t>("Age") +   </a:t>
            </a:r>
            <a:r>
              <a:rPr lang="en-IN" sz="1800" dirty="0" err="1">
                <a:latin typeface="Times New Roman" panose="02020603050405020304" pitchFamily="18" charset="0"/>
                <a:cs typeface="Times New Roman" panose="02020603050405020304" pitchFamily="18" charset="0"/>
              </a:rPr>
              <a:t>ylab</a:t>
            </a:r>
            <a:r>
              <a:rPr lang="en-IN" sz="1800" dirty="0">
                <a:latin typeface="Times New Roman" panose="02020603050405020304" pitchFamily="18" charset="0"/>
                <a:cs typeface="Times New Roman" panose="02020603050405020304" pitchFamily="18" charset="0"/>
              </a:rPr>
              <a:t>("Conversion Rate (%)")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theme(</a:t>
            </a:r>
            <a:r>
              <a:rPr lang="en-IN" sz="1800" dirty="0" err="1">
                <a:latin typeface="Times New Roman" panose="02020603050405020304" pitchFamily="18" charset="0"/>
                <a:cs typeface="Times New Roman" panose="02020603050405020304" pitchFamily="18" charset="0"/>
              </a:rPr>
              <a:t>plot.title</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element_text</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hjust</a:t>
            </a:r>
            <a:r>
              <a:rPr lang="en-IN" sz="1800" dirty="0">
                <a:latin typeface="Times New Roman" panose="02020603050405020304" pitchFamily="18" charset="0"/>
                <a:cs typeface="Times New Roman" panose="02020603050405020304" pitchFamily="18" charset="0"/>
              </a:rPr>
              <a:t> = 0.5))</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4B593BF6-24B6-9DEB-E814-6EF37452B0E6}"/>
              </a:ext>
            </a:extLst>
          </p:cNvPr>
          <p:cNvSpPr>
            <a:spLocks noGrp="1"/>
          </p:cNvSpPr>
          <p:nvPr>
            <p:ph type="title"/>
          </p:nvPr>
        </p:nvSpPr>
        <p:spPr>
          <a:xfrm>
            <a:off x="838200" y="365125"/>
            <a:ext cx="10515600" cy="782638"/>
          </a:xfrm>
        </p:spPr>
        <p:txBody>
          <a:bodyPr>
            <a:normAutofit/>
          </a:bodyPr>
          <a:lstStyle/>
          <a:p>
            <a:pPr algn="ctr"/>
            <a:r>
              <a:rPr lang="en-IN" sz="3600" b="1" dirty="0">
                <a:latin typeface="Times New Roman" panose="02020603050405020304" pitchFamily="18" charset="0"/>
                <a:cs typeface="Times New Roman" panose="02020603050405020304" pitchFamily="18" charset="0"/>
              </a:rPr>
              <a:t>Computing and Visualizing KPIs using R</a:t>
            </a:r>
          </a:p>
        </p:txBody>
      </p:sp>
    </p:spTree>
    <p:extLst>
      <p:ext uri="{BB962C8B-B14F-4D97-AF65-F5344CB8AC3E}">
        <p14:creationId xmlns:p14="http://schemas.microsoft.com/office/powerpoint/2010/main" val="2313580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AEDA88-A4E3-9834-37D8-C2A2EC1200FB}"/>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 b. by age groups</a:t>
            </a:r>
          </a:p>
          <a:p>
            <a:r>
              <a:rPr lang="en-IN" sz="1800" dirty="0" err="1">
                <a:latin typeface="Times New Roman" panose="02020603050405020304" pitchFamily="18" charset="0"/>
                <a:cs typeface="Times New Roman" panose="02020603050405020304" pitchFamily="18" charset="0"/>
              </a:rPr>
              <a:t>conversionsByAgeGroup</a:t>
            </a:r>
            <a:r>
              <a:rPr lang="en-IN" sz="1800" dirty="0">
                <a:latin typeface="Times New Roman" panose="02020603050405020304" pitchFamily="18" charset="0"/>
                <a:cs typeface="Times New Roman" panose="02020603050405020304" pitchFamily="18" charset="0"/>
              </a:rPr>
              <a:t> &lt;- </a:t>
            </a:r>
            <a:r>
              <a:rPr lang="en-IN" sz="1800" dirty="0" err="1">
                <a:latin typeface="Times New Roman" panose="02020603050405020304" pitchFamily="18" charset="0"/>
                <a:cs typeface="Times New Roman" panose="02020603050405020304" pitchFamily="18" charset="0"/>
              </a:rPr>
              <a:t>conversionsDF</a:t>
            </a:r>
            <a:r>
              <a:rPr lang="en-IN" sz="1800" dirty="0">
                <a:latin typeface="Times New Roman" panose="02020603050405020304" pitchFamily="18" charset="0"/>
                <a:cs typeface="Times New Roman" panose="02020603050405020304" pitchFamily="18" charset="0"/>
              </a:rPr>
              <a:t> %&gt;%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group_by</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AgeGroup</a:t>
            </a:r>
            <a:r>
              <a:rPr lang="en-IN" sz="1800" dirty="0">
                <a:latin typeface="Times New Roman" panose="02020603050405020304" pitchFamily="18" charset="0"/>
                <a:cs typeface="Times New Roman" panose="02020603050405020304" pitchFamily="18" charset="0"/>
              </a:rPr>
              <a:t>=cut(age, breaks= </a:t>
            </a:r>
            <a:r>
              <a:rPr lang="en-IN" sz="1800" dirty="0" err="1">
                <a:latin typeface="Times New Roman" panose="02020603050405020304" pitchFamily="18" charset="0"/>
                <a:cs typeface="Times New Roman" panose="02020603050405020304" pitchFamily="18" charset="0"/>
              </a:rPr>
              <a:t>seq</a:t>
            </a:r>
            <a:r>
              <a:rPr lang="en-IN" sz="1800" dirty="0">
                <a:latin typeface="Times New Roman" panose="02020603050405020304" pitchFamily="18" charset="0"/>
                <a:cs typeface="Times New Roman" panose="02020603050405020304" pitchFamily="18" charset="0"/>
              </a:rPr>
              <a:t>(20, 70, by = 10)) ) %&gt;% </a:t>
            </a:r>
          </a:p>
          <a:p>
            <a:r>
              <a:rPr lang="en-IN" sz="1800" dirty="0">
                <a:latin typeface="Times New Roman" panose="02020603050405020304" pitchFamily="18" charset="0"/>
                <a:cs typeface="Times New Roman" panose="02020603050405020304" pitchFamily="18" charset="0"/>
              </a:rPr>
              <a:t>  summarise(</a:t>
            </a:r>
            <a:r>
              <a:rPr lang="en-IN" sz="1800" dirty="0" err="1">
                <a:latin typeface="Times New Roman" panose="02020603050405020304" pitchFamily="18" charset="0"/>
                <a:cs typeface="Times New Roman" panose="02020603050405020304" pitchFamily="18" charset="0"/>
              </a:rPr>
              <a:t>TotalCount</a:t>
            </a:r>
            <a:r>
              <a:rPr lang="en-IN" sz="1800" dirty="0">
                <a:latin typeface="Times New Roman" panose="02020603050405020304" pitchFamily="18" charset="0"/>
                <a:cs typeface="Times New Roman" panose="02020603050405020304" pitchFamily="18" charset="0"/>
              </a:rPr>
              <a:t>=n(), </a:t>
            </a:r>
            <a:r>
              <a:rPr lang="en-IN" sz="1800" dirty="0" err="1">
                <a:latin typeface="Times New Roman" panose="02020603050405020304" pitchFamily="18" charset="0"/>
                <a:cs typeface="Times New Roman" panose="02020603050405020304" pitchFamily="18" charset="0"/>
              </a:rPr>
              <a:t>NumConversions</a:t>
            </a:r>
            <a:r>
              <a:rPr lang="en-IN" sz="1800" dirty="0">
                <a:latin typeface="Times New Roman" panose="02020603050405020304" pitchFamily="18" charset="0"/>
                <a:cs typeface="Times New Roman" panose="02020603050405020304" pitchFamily="18" charset="0"/>
              </a:rPr>
              <a:t>=sum(conversion)) %&gt;%</a:t>
            </a:r>
          </a:p>
          <a:p>
            <a:r>
              <a:rPr lang="en-IN" sz="1800" dirty="0">
                <a:latin typeface="Times New Roman" panose="02020603050405020304" pitchFamily="18" charset="0"/>
                <a:cs typeface="Times New Roman" panose="02020603050405020304" pitchFamily="18" charset="0"/>
              </a:rPr>
              <a:t>  mutate(</a:t>
            </a:r>
            <a:r>
              <a:rPr lang="en-IN" sz="1800" dirty="0" err="1">
                <a:latin typeface="Times New Roman" panose="02020603050405020304" pitchFamily="18" charset="0"/>
                <a:cs typeface="Times New Roman" panose="02020603050405020304" pitchFamily="18" charset="0"/>
              </a:rPr>
              <a:t>ConversionRate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NumConversions</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TotalCount</a:t>
            </a:r>
            <a:r>
              <a:rPr lang="en-IN" sz="1800" dirty="0">
                <a:latin typeface="Times New Roman" panose="02020603050405020304" pitchFamily="18" charset="0"/>
                <a:cs typeface="Times New Roman" panose="02020603050405020304" pitchFamily="18" charset="0"/>
              </a:rPr>
              <a:t>*100.0)</a:t>
            </a:r>
          </a:p>
          <a:p>
            <a:endParaRPr lang="en-IN" sz="1800" dirty="0">
              <a:latin typeface="Times New Roman" panose="02020603050405020304" pitchFamily="18" charset="0"/>
              <a:cs typeface="Times New Roman" panose="02020603050405020304" pitchFamily="18" charset="0"/>
            </a:endParaRPr>
          </a:p>
          <a:p>
            <a:r>
              <a:rPr lang="en-IN" sz="1800" dirty="0" err="1">
                <a:latin typeface="Times New Roman" panose="02020603050405020304" pitchFamily="18" charset="0"/>
                <a:cs typeface="Times New Roman" panose="02020603050405020304" pitchFamily="18" charset="0"/>
              </a:rPr>
              <a:t>conversionsByAgeGroup$AgeGroup</a:t>
            </a:r>
            <a:r>
              <a:rPr lang="en-IN" sz="1800" dirty="0">
                <a:latin typeface="Times New Roman" panose="02020603050405020304" pitchFamily="18" charset="0"/>
                <a:cs typeface="Times New Roman" panose="02020603050405020304" pitchFamily="18" charset="0"/>
              </a:rPr>
              <a:t> &lt;- </a:t>
            </a:r>
            <a:r>
              <a:rPr lang="en-IN" sz="1800" dirty="0" err="1">
                <a:latin typeface="Times New Roman" panose="02020603050405020304" pitchFamily="18" charset="0"/>
                <a:cs typeface="Times New Roman" panose="02020603050405020304" pitchFamily="18" charset="0"/>
              </a:rPr>
              <a:t>as.character</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conversionsByAgeGroup$AgeGroup</a:t>
            </a:r>
            <a:r>
              <a:rPr lang="en-IN" sz="1800" dirty="0">
                <a:latin typeface="Times New Roman" panose="02020603050405020304" pitchFamily="18" charset="0"/>
                <a:cs typeface="Times New Roman" panose="02020603050405020304" pitchFamily="18" charset="0"/>
              </a:rPr>
              <a:t>)</a:t>
            </a:r>
          </a:p>
          <a:p>
            <a:r>
              <a:rPr lang="en-IN" sz="1800" dirty="0" err="1">
                <a:latin typeface="Times New Roman" panose="02020603050405020304" pitchFamily="18" charset="0"/>
                <a:cs typeface="Times New Roman" panose="02020603050405020304" pitchFamily="18" charset="0"/>
              </a:rPr>
              <a:t>conversionsByAgeGroup$AgeGroup</a:t>
            </a:r>
            <a:r>
              <a:rPr lang="en-IN" sz="1800" dirty="0">
                <a:latin typeface="Times New Roman" panose="02020603050405020304" pitchFamily="18" charset="0"/>
                <a:cs typeface="Times New Roman" panose="02020603050405020304" pitchFamily="18" charset="0"/>
              </a:rPr>
              <a:t>[6] &lt;- "70+"</a:t>
            </a:r>
          </a:p>
          <a:p>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D19470F-BBE6-3D3B-622B-668E76769EC0}"/>
              </a:ext>
            </a:extLst>
          </p:cNvPr>
          <p:cNvSpPr>
            <a:spLocks noGrp="1"/>
          </p:cNvSpPr>
          <p:nvPr>
            <p:ph type="title"/>
          </p:nvPr>
        </p:nvSpPr>
        <p:spPr>
          <a:xfrm>
            <a:off x="838200" y="365125"/>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Computing and Visualizing KPIs using R</a:t>
            </a:r>
          </a:p>
        </p:txBody>
      </p:sp>
    </p:spTree>
    <p:extLst>
      <p:ext uri="{BB962C8B-B14F-4D97-AF65-F5344CB8AC3E}">
        <p14:creationId xmlns:p14="http://schemas.microsoft.com/office/powerpoint/2010/main" val="3302389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C1125-A863-8808-F6E0-0FAFBDC6744D}"/>
              </a:ext>
            </a:extLst>
          </p:cNvPr>
          <p:cNvSpPr>
            <a:spLocks noGrp="1"/>
          </p:cNvSpPr>
          <p:nvPr>
            <p:ph idx="1"/>
          </p:nvPr>
        </p:nvSpPr>
        <p:spPr/>
        <p:txBody>
          <a:bodyPr vert="horz" lIns="91440" tIns="45720" rIns="91440" bIns="45720" rtlCol="0">
            <a:normAutofit fontScale="92500" lnSpcReduction="20000"/>
          </a:bodyPr>
          <a:lstStyle/>
          <a:p>
            <a:pPr>
              <a:lnSpc>
                <a:spcPct val="170000"/>
              </a:lnSpc>
              <a:spcBef>
                <a:spcPts val="0"/>
              </a:spcBef>
            </a:pPr>
            <a:r>
              <a:rPr lang="en-IN" dirty="0">
                <a:latin typeface="Times New Roman" panose="02020603050405020304" pitchFamily="18" charset="0"/>
                <a:cs typeface="Times New Roman" panose="02020603050405020304" pitchFamily="18" charset="0"/>
              </a:rPr>
              <a:t># bar chart</a:t>
            </a:r>
          </a:p>
          <a:p>
            <a:pPr>
              <a:lnSpc>
                <a:spcPct val="170000"/>
              </a:lnSpc>
              <a:spcBef>
                <a:spcPts val="0"/>
              </a:spcBef>
            </a:pPr>
            <a:r>
              <a:rPr lang="en-IN" dirty="0" err="1">
                <a:latin typeface="Times New Roman" panose="02020603050405020304" pitchFamily="18" charset="0"/>
                <a:cs typeface="Times New Roman" panose="02020603050405020304" pitchFamily="18" charset="0"/>
              </a:rPr>
              <a:t>ggplot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conversionsByAgeGroup</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aes</a:t>
            </a:r>
            <a:r>
              <a:rPr lang="en-IN" dirty="0">
                <a:latin typeface="Times New Roman" panose="02020603050405020304" pitchFamily="18" charset="0"/>
                <a:cs typeface="Times New Roman" panose="02020603050405020304" pitchFamily="18" charset="0"/>
              </a:rPr>
              <a:t>(x=</a:t>
            </a:r>
            <a:r>
              <a:rPr lang="en-IN" dirty="0" err="1">
                <a:latin typeface="Times New Roman" panose="02020603050405020304" pitchFamily="18" charset="0"/>
                <a:cs typeface="Times New Roman" panose="02020603050405020304" pitchFamily="18" charset="0"/>
              </a:rPr>
              <a:t>AgeGroup</a:t>
            </a:r>
            <a:r>
              <a:rPr lang="en-IN" dirty="0">
                <a:latin typeface="Times New Roman" panose="02020603050405020304" pitchFamily="18" charset="0"/>
                <a:cs typeface="Times New Roman" panose="02020603050405020304" pitchFamily="18" charset="0"/>
              </a:rPr>
              <a:t>, y=</a:t>
            </a:r>
            <a:r>
              <a:rPr lang="en-IN" dirty="0" err="1">
                <a:latin typeface="Times New Roman" panose="02020603050405020304" pitchFamily="18" charset="0"/>
                <a:cs typeface="Times New Roman" panose="02020603050405020304" pitchFamily="18" charset="0"/>
              </a:rPr>
              <a:t>ConversionRate</a:t>
            </a:r>
            <a:r>
              <a:rPr lang="en-IN" dirty="0">
                <a:latin typeface="Times New Roman" panose="02020603050405020304" pitchFamily="18" charset="0"/>
                <a:cs typeface="Times New Roman" panose="02020603050405020304" pitchFamily="18" charset="0"/>
              </a:rPr>
              <a:t>)) +</a:t>
            </a:r>
          </a:p>
          <a:p>
            <a:pPr>
              <a:lnSpc>
                <a:spcPct val="170000"/>
              </a:lnSpc>
              <a:spcBef>
                <a:spcPts val="0"/>
              </a:spcBef>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geom_bar</a:t>
            </a:r>
            <a:r>
              <a:rPr lang="en-IN" dirty="0">
                <a:latin typeface="Times New Roman" panose="02020603050405020304" pitchFamily="18" charset="0"/>
                <a:cs typeface="Times New Roman" panose="02020603050405020304" pitchFamily="18" charset="0"/>
              </a:rPr>
              <a:t>(width=0.5, stat="identity") +</a:t>
            </a:r>
          </a:p>
          <a:p>
            <a:pPr>
              <a:lnSpc>
                <a:spcPct val="170000"/>
              </a:lnSpc>
              <a:spcBef>
                <a:spcPts val="0"/>
              </a:spcBef>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ggtitle</a:t>
            </a:r>
            <a:r>
              <a:rPr lang="en-IN" dirty="0">
                <a:latin typeface="Times New Roman" panose="02020603050405020304" pitchFamily="18" charset="0"/>
                <a:cs typeface="Times New Roman" panose="02020603050405020304" pitchFamily="18" charset="0"/>
              </a:rPr>
              <a:t>('Conversion Rates by Age Groups') +</a:t>
            </a:r>
          </a:p>
          <a:p>
            <a:pPr>
              <a:lnSpc>
                <a:spcPct val="170000"/>
              </a:lnSpc>
              <a:spcBef>
                <a:spcPts val="0"/>
              </a:spcBef>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xlab</a:t>
            </a:r>
            <a:r>
              <a:rPr lang="en-IN" dirty="0">
                <a:latin typeface="Times New Roman" panose="02020603050405020304" pitchFamily="18" charset="0"/>
                <a:cs typeface="Times New Roman" panose="02020603050405020304" pitchFamily="18" charset="0"/>
              </a:rPr>
              <a:t>("Age") +</a:t>
            </a:r>
          </a:p>
          <a:p>
            <a:pPr>
              <a:lnSpc>
                <a:spcPct val="170000"/>
              </a:lnSpc>
              <a:spcBef>
                <a:spcPts val="0"/>
              </a:spcBef>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ylab</a:t>
            </a:r>
            <a:r>
              <a:rPr lang="en-IN" dirty="0">
                <a:latin typeface="Times New Roman" panose="02020603050405020304" pitchFamily="18" charset="0"/>
                <a:cs typeface="Times New Roman" panose="02020603050405020304" pitchFamily="18" charset="0"/>
              </a:rPr>
              <a:t>("Conversion Rate (%)") +</a:t>
            </a:r>
          </a:p>
          <a:p>
            <a:pPr>
              <a:lnSpc>
                <a:spcPct val="170000"/>
              </a:lnSpc>
              <a:spcBef>
                <a:spcPts val="0"/>
              </a:spcBef>
            </a:pPr>
            <a:r>
              <a:rPr lang="en-IN" dirty="0">
                <a:latin typeface="Times New Roman" panose="02020603050405020304" pitchFamily="18" charset="0"/>
                <a:cs typeface="Times New Roman" panose="02020603050405020304" pitchFamily="18" charset="0"/>
              </a:rPr>
              <a:t>  theme(</a:t>
            </a:r>
            <a:r>
              <a:rPr lang="en-IN" dirty="0" err="1">
                <a:latin typeface="Times New Roman" panose="02020603050405020304" pitchFamily="18" charset="0"/>
                <a:cs typeface="Times New Roman" panose="02020603050405020304" pitchFamily="18" charset="0"/>
              </a:rPr>
              <a:t>plot.title</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element_text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hjust</a:t>
            </a:r>
            <a:r>
              <a:rPr lang="en-IN" dirty="0">
                <a:latin typeface="Times New Roman" panose="02020603050405020304" pitchFamily="18" charset="0"/>
                <a:cs typeface="Times New Roman" panose="02020603050405020304" pitchFamily="18" charset="0"/>
              </a:rPr>
              <a:t> = 0.5)) </a:t>
            </a:r>
          </a:p>
          <a:p>
            <a:pPr>
              <a:lnSpc>
                <a:spcPct val="170000"/>
              </a:lnSpc>
              <a:spcBef>
                <a:spcPts val="0"/>
              </a:spcBef>
            </a:pPr>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8CC535F3-D60A-BF39-62E2-1E55918B6C13}"/>
              </a:ext>
            </a:extLst>
          </p:cNvPr>
          <p:cNvSpPr>
            <a:spLocks noGrp="1"/>
          </p:cNvSpPr>
          <p:nvPr>
            <p:ph type="title"/>
          </p:nvPr>
        </p:nvSpPr>
        <p:spPr>
          <a:xfrm>
            <a:off x="838200" y="365125"/>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Computing and Visualizing KPIs using R</a:t>
            </a:r>
          </a:p>
        </p:txBody>
      </p:sp>
    </p:spTree>
    <p:extLst>
      <p:ext uri="{BB962C8B-B14F-4D97-AF65-F5344CB8AC3E}">
        <p14:creationId xmlns:p14="http://schemas.microsoft.com/office/powerpoint/2010/main" val="356486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FC461-AC03-19A9-E00F-CD58137AF2B1}"/>
              </a:ext>
            </a:extLst>
          </p:cNvPr>
          <p:cNvSpPr>
            <a:spLocks noGrp="1"/>
          </p:cNvSpPr>
          <p:nvPr>
            <p:ph type="title"/>
          </p:nvPr>
        </p:nvSpPr>
        <p:spPr/>
        <p:txBody>
          <a:bodyPr vert="horz" lIns="91440" tIns="45720" rIns="91440" bIns="45720" rtlCol="0" anchor="ctr">
            <a:normAutofit fontScale="90000"/>
          </a:bodyPr>
          <a:lstStyle/>
          <a:p>
            <a:pPr algn="ctr"/>
            <a:r>
              <a:rPr lang="en-US" sz="3600" b="1" dirty="0">
                <a:latin typeface="Times New Roman" panose="02020603050405020304" pitchFamily="18" charset="0"/>
                <a:cs typeface="Times New Roman" panose="02020603050405020304" pitchFamily="18" charset="0"/>
              </a:rPr>
              <a:t>KPIs to measure performances of different marketing efforts</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9507B9-849C-8E1C-BB86-6F0E8C698C67}"/>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Every marketing effort costs money to the company.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When you run marketing campaigns through emails, sending each email costs some money.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When you are running marketing efforts on social network services or broadcast media, it also requires some capital.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every marketing effort is associated with some costs, it is critical to look at the performances of marketing campaigns and track the return on investments (ROI) of your marketing campaigns.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We will mainly discuss how to track sales revenue, CPA, and digital marketing KPIs in this section.</a:t>
            </a:r>
          </a:p>
        </p:txBody>
      </p:sp>
    </p:spTree>
    <p:extLst>
      <p:ext uri="{BB962C8B-B14F-4D97-AF65-F5344CB8AC3E}">
        <p14:creationId xmlns:p14="http://schemas.microsoft.com/office/powerpoint/2010/main" val="283351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63A5D5-5C45-D19B-9200-96AB0AC0AF74}"/>
              </a:ext>
            </a:extLst>
          </p:cNvPr>
          <p:cNvSpPr>
            <a:spLocks noGrp="1"/>
          </p:cNvSpPr>
          <p:nvPr>
            <p:ph idx="1"/>
          </p:nvPr>
        </p:nvSpPr>
        <p:spPr/>
        <p:txBody>
          <a:bodyPr vert="horz" lIns="91440" tIns="45720" rIns="91440" bIns="45720" rtlCol="0">
            <a:normAutofit fontScale="77500" lnSpcReduction="20000"/>
          </a:bodyPr>
          <a:lstStyle/>
          <a:p>
            <a:pPr>
              <a:lnSpc>
                <a:spcPct val="170000"/>
              </a:lnSpc>
              <a:spcBef>
                <a:spcPts val="0"/>
              </a:spcBef>
            </a:pPr>
            <a:r>
              <a:rPr lang="en-IN" dirty="0">
                <a:latin typeface="Times New Roman" panose="02020603050405020304" pitchFamily="18" charset="0"/>
                <a:cs typeface="Times New Roman" panose="02020603050405020304" pitchFamily="18" charset="0"/>
              </a:rPr>
              <a:t>#### 4. Conversions vs. Non-Conversions ####</a:t>
            </a:r>
          </a:p>
          <a:p>
            <a:pPr>
              <a:lnSpc>
                <a:spcPct val="170000"/>
              </a:lnSpc>
              <a:spcBef>
                <a:spcPts val="0"/>
              </a:spcBef>
            </a:pPr>
            <a:endParaRPr lang="en-IN" dirty="0">
              <a:latin typeface="Times New Roman" panose="02020603050405020304" pitchFamily="18" charset="0"/>
              <a:cs typeface="Times New Roman" panose="02020603050405020304" pitchFamily="18" charset="0"/>
            </a:endParaRPr>
          </a:p>
          <a:p>
            <a:pPr>
              <a:lnSpc>
                <a:spcPct val="170000"/>
              </a:lnSpc>
              <a:spcBef>
                <a:spcPts val="0"/>
              </a:spcBef>
            </a:pPr>
            <a:r>
              <a:rPr lang="en-IN" dirty="0">
                <a:latin typeface="Times New Roman" panose="02020603050405020304" pitchFamily="18" charset="0"/>
                <a:cs typeface="Times New Roman" panose="02020603050405020304" pitchFamily="18" charset="0"/>
              </a:rPr>
              <a:t># 4.1. Marital Status</a:t>
            </a:r>
          </a:p>
          <a:p>
            <a:pPr>
              <a:lnSpc>
                <a:spcPct val="170000"/>
              </a:lnSpc>
              <a:spcBef>
                <a:spcPts val="0"/>
              </a:spcBef>
            </a:pPr>
            <a:r>
              <a:rPr lang="en-IN" dirty="0" err="1">
                <a:latin typeface="Times New Roman" panose="02020603050405020304" pitchFamily="18" charset="0"/>
                <a:cs typeface="Times New Roman" panose="02020603050405020304" pitchFamily="18" charset="0"/>
              </a:rPr>
              <a:t>conversionsByMaritalStatus</a:t>
            </a:r>
            <a:r>
              <a:rPr lang="en-IN" dirty="0">
                <a:latin typeface="Times New Roman" panose="02020603050405020304" pitchFamily="18" charset="0"/>
                <a:cs typeface="Times New Roman" panose="02020603050405020304" pitchFamily="18" charset="0"/>
              </a:rPr>
              <a:t> &lt;- </a:t>
            </a:r>
            <a:r>
              <a:rPr lang="en-IN" dirty="0" err="1">
                <a:latin typeface="Times New Roman" panose="02020603050405020304" pitchFamily="18" charset="0"/>
                <a:cs typeface="Times New Roman" panose="02020603050405020304" pitchFamily="18" charset="0"/>
              </a:rPr>
              <a:t>conversionsDF</a:t>
            </a:r>
            <a:r>
              <a:rPr lang="en-IN" dirty="0">
                <a:latin typeface="Times New Roman" panose="02020603050405020304" pitchFamily="18" charset="0"/>
                <a:cs typeface="Times New Roman" panose="02020603050405020304" pitchFamily="18" charset="0"/>
              </a:rPr>
              <a:t> %&gt;% </a:t>
            </a:r>
          </a:p>
          <a:p>
            <a:pPr>
              <a:lnSpc>
                <a:spcPct val="170000"/>
              </a:lnSpc>
              <a:spcBef>
                <a:spcPts val="0"/>
              </a:spcBef>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group_by</a:t>
            </a:r>
            <a:r>
              <a:rPr lang="en-IN" dirty="0">
                <a:latin typeface="Times New Roman" panose="02020603050405020304" pitchFamily="18" charset="0"/>
                <a:cs typeface="Times New Roman" panose="02020603050405020304" pitchFamily="18" charset="0"/>
              </a:rPr>
              <a:t>(Marital=marital, Conversion=conversion) %&gt;% </a:t>
            </a:r>
          </a:p>
          <a:p>
            <a:pPr>
              <a:lnSpc>
                <a:spcPct val="170000"/>
              </a:lnSpc>
              <a:spcBef>
                <a:spcPts val="0"/>
              </a:spcBef>
            </a:pPr>
            <a:r>
              <a:rPr lang="en-IN" dirty="0">
                <a:latin typeface="Times New Roman" panose="02020603050405020304" pitchFamily="18" charset="0"/>
                <a:cs typeface="Times New Roman" panose="02020603050405020304" pitchFamily="18" charset="0"/>
              </a:rPr>
              <a:t>  summarise(Count=n())</a:t>
            </a:r>
          </a:p>
          <a:p>
            <a:pPr>
              <a:lnSpc>
                <a:spcPct val="170000"/>
              </a:lnSpc>
              <a:spcBef>
                <a:spcPts val="0"/>
              </a:spcBef>
            </a:pPr>
            <a:endParaRPr lang="en-IN" dirty="0">
              <a:latin typeface="Times New Roman" panose="02020603050405020304" pitchFamily="18" charset="0"/>
              <a:cs typeface="Times New Roman" panose="02020603050405020304" pitchFamily="18" charset="0"/>
            </a:endParaRPr>
          </a:p>
          <a:p>
            <a:pPr>
              <a:lnSpc>
                <a:spcPct val="170000"/>
              </a:lnSpc>
              <a:spcBef>
                <a:spcPts val="0"/>
              </a:spcBef>
            </a:pPr>
            <a:r>
              <a:rPr lang="en-IN" dirty="0" err="1">
                <a:latin typeface="Times New Roman" panose="02020603050405020304" pitchFamily="18" charset="0"/>
                <a:cs typeface="Times New Roman" panose="02020603050405020304" pitchFamily="18" charset="0"/>
              </a:rPr>
              <a:t>conversionsByMaritalStatus</a:t>
            </a:r>
            <a:endParaRPr lang="en-IN" dirty="0">
              <a:latin typeface="Times New Roman" panose="02020603050405020304" pitchFamily="18" charset="0"/>
              <a:cs typeface="Times New Roman" panose="02020603050405020304" pitchFamily="18" charset="0"/>
            </a:endParaRPr>
          </a:p>
          <a:p>
            <a:pPr>
              <a:lnSpc>
                <a:spcPct val="170000"/>
              </a:lnSpc>
              <a:spcBef>
                <a:spcPts val="0"/>
              </a:spcBef>
            </a:pPr>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7A105F1-AE9E-2F52-7C94-C6256203DF55}"/>
              </a:ext>
            </a:extLst>
          </p:cNvPr>
          <p:cNvSpPr>
            <a:spLocks noGrp="1"/>
          </p:cNvSpPr>
          <p:nvPr>
            <p:ph type="title"/>
          </p:nvPr>
        </p:nvSpPr>
        <p:spPr>
          <a:xfrm>
            <a:off x="838200" y="365125"/>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Computing and Visualizing KPIs using R</a:t>
            </a:r>
          </a:p>
        </p:txBody>
      </p:sp>
    </p:spTree>
    <p:extLst>
      <p:ext uri="{BB962C8B-B14F-4D97-AF65-F5344CB8AC3E}">
        <p14:creationId xmlns:p14="http://schemas.microsoft.com/office/powerpoint/2010/main" val="4033190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3DAE66-AF77-2D8B-3EDE-B7EAD6BCDE82}"/>
              </a:ext>
            </a:extLst>
          </p:cNvPr>
          <p:cNvSpPr>
            <a:spLocks noGrp="1"/>
          </p:cNvSpPr>
          <p:nvPr>
            <p:ph idx="1"/>
          </p:nvPr>
        </p:nvSpPr>
        <p:spPr/>
        <p:txBody>
          <a:bodyPr>
            <a:normAutofit fontScale="55000" lnSpcReduction="20000"/>
          </a:bodyPr>
          <a:lstStyle/>
          <a:p>
            <a:pPr>
              <a:lnSpc>
                <a:spcPct val="170000"/>
              </a:lnSpc>
              <a:spcBef>
                <a:spcPts val="0"/>
              </a:spcBef>
            </a:pPr>
            <a:r>
              <a:rPr lang="en-IN" dirty="0">
                <a:latin typeface="Times New Roman" panose="02020603050405020304" pitchFamily="18" charset="0"/>
                <a:cs typeface="Times New Roman" panose="02020603050405020304" pitchFamily="18" charset="0"/>
              </a:rPr>
              <a:t># pie chart</a:t>
            </a:r>
          </a:p>
          <a:p>
            <a:pPr>
              <a:lnSpc>
                <a:spcPct val="170000"/>
              </a:lnSpc>
              <a:spcBef>
                <a:spcPts val="0"/>
              </a:spcBef>
            </a:pPr>
            <a:r>
              <a:rPr lang="en-IN" dirty="0" err="1">
                <a:latin typeface="Times New Roman" panose="02020603050405020304" pitchFamily="18" charset="0"/>
                <a:cs typeface="Times New Roman" panose="02020603050405020304" pitchFamily="18" charset="0"/>
              </a:rPr>
              <a:t>ggplot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conversionsByMaritalStatus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aes</a:t>
            </a:r>
            <a:r>
              <a:rPr lang="en-IN" dirty="0">
                <a:latin typeface="Times New Roman" panose="02020603050405020304" pitchFamily="18" charset="0"/>
                <a:cs typeface="Times New Roman" panose="02020603050405020304" pitchFamily="18" charset="0"/>
              </a:rPr>
              <a:t>(x="", y=Count, fill=Marital)) + </a:t>
            </a:r>
          </a:p>
          <a:p>
            <a:pPr>
              <a:lnSpc>
                <a:spcPct val="170000"/>
              </a:lnSpc>
              <a:spcBef>
                <a:spcPts val="0"/>
              </a:spcBef>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geom_bar</a:t>
            </a:r>
            <a:r>
              <a:rPr lang="en-IN" dirty="0">
                <a:latin typeface="Times New Roman" panose="02020603050405020304" pitchFamily="18" charset="0"/>
                <a:cs typeface="Times New Roman" panose="02020603050405020304" pitchFamily="18" charset="0"/>
              </a:rPr>
              <a:t>(width=1, stat = "identity", position=</a:t>
            </a:r>
            <a:r>
              <a:rPr lang="en-IN" dirty="0" err="1">
                <a:latin typeface="Times New Roman" panose="02020603050405020304" pitchFamily="18" charset="0"/>
                <a:cs typeface="Times New Roman" panose="02020603050405020304" pitchFamily="18" charset="0"/>
              </a:rPr>
              <a:t>position_fill</a:t>
            </a:r>
            <a:r>
              <a:rPr lang="en-IN" dirty="0">
                <a:latin typeface="Times New Roman" panose="02020603050405020304" pitchFamily="18" charset="0"/>
                <a:cs typeface="Times New Roman" panose="02020603050405020304" pitchFamily="18" charset="0"/>
              </a:rPr>
              <a:t>()) +</a:t>
            </a:r>
          </a:p>
          <a:p>
            <a:pPr>
              <a:lnSpc>
                <a:spcPct val="170000"/>
              </a:lnSpc>
              <a:spcBef>
                <a:spcPts val="0"/>
              </a:spcBef>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geom_text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aes</a:t>
            </a:r>
            <a:r>
              <a:rPr lang="en-IN" dirty="0">
                <a:latin typeface="Times New Roman" panose="02020603050405020304" pitchFamily="18" charset="0"/>
                <a:cs typeface="Times New Roman" panose="02020603050405020304" pitchFamily="18" charset="0"/>
              </a:rPr>
              <a:t>(x=1.25, label=Count), position=</a:t>
            </a:r>
            <a:r>
              <a:rPr lang="en-IN" dirty="0" err="1">
                <a:latin typeface="Times New Roman" panose="02020603050405020304" pitchFamily="18" charset="0"/>
                <a:cs typeface="Times New Roman" panose="02020603050405020304" pitchFamily="18" charset="0"/>
              </a:rPr>
              <a:t>position_fill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vjust</a:t>
            </a:r>
            <a:r>
              <a:rPr lang="en-IN" dirty="0">
                <a:latin typeface="Times New Roman" panose="02020603050405020304" pitchFamily="18" charset="0"/>
                <a:cs typeface="Times New Roman" panose="02020603050405020304" pitchFamily="18" charset="0"/>
              </a:rPr>
              <a:t> = 0.5)) +</a:t>
            </a:r>
          </a:p>
          <a:p>
            <a:pPr>
              <a:lnSpc>
                <a:spcPct val="170000"/>
              </a:lnSpc>
              <a:spcBef>
                <a:spcPts val="0"/>
              </a:spcBef>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coord_polar</a:t>
            </a:r>
            <a:r>
              <a:rPr lang="en-IN" dirty="0">
                <a:latin typeface="Times New Roman" panose="02020603050405020304" pitchFamily="18" charset="0"/>
                <a:cs typeface="Times New Roman" panose="02020603050405020304" pitchFamily="18" charset="0"/>
              </a:rPr>
              <a:t>("y") +</a:t>
            </a:r>
          </a:p>
          <a:p>
            <a:pPr>
              <a:lnSpc>
                <a:spcPct val="170000"/>
              </a:lnSpc>
              <a:spcBef>
                <a:spcPts val="0"/>
              </a:spcBef>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facet_wrap</a:t>
            </a:r>
            <a:r>
              <a:rPr lang="en-IN" dirty="0">
                <a:latin typeface="Times New Roman" panose="02020603050405020304" pitchFamily="18" charset="0"/>
                <a:cs typeface="Times New Roman" panose="02020603050405020304" pitchFamily="18" charset="0"/>
              </a:rPr>
              <a:t>(~Conversion) +</a:t>
            </a:r>
          </a:p>
          <a:p>
            <a:pPr>
              <a:lnSpc>
                <a:spcPct val="170000"/>
              </a:lnSpc>
              <a:spcBef>
                <a:spcPts val="0"/>
              </a:spcBef>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ggtitle</a:t>
            </a:r>
            <a:r>
              <a:rPr lang="en-IN" dirty="0">
                <a:latin typeface="Times New Roman" panose="02020603050405020304" pitchFamily="18" charset="0"/>
                <a:cs typeface="Times New Roman" panose="02020603050405020304" pitchFamily="18" charset="0"/>
              </a:rPr>
              <a:t>('Marital Status (0: Non Conversions, 1: Conversions)') +</a:t>
            </a:r>
          </a:p>
          <a:p>
            <a:pPr>
              <a:lnSpc>
                <a:spcPct val="170000"/>
              </a:lnSpc>
              <a:spcBef>
                <a:spcPts val="0"/>
              </a:spcBef>
            </a:pPr>
            <a:r>
              <a:rPr lang="en-IN" dirty="0">
                <a:latin typeface="Times New Roman" panose="02020603050405020304" pitchFamily="18" charset="0"/>
                <a:cs typeface="Times New Roman" panose="02020603050405020304" pitchFamily="18" charset="0"/>
              </a:rPr>
              <a:t>  theme(</a:t>
            </a:r>
          </a:p>
          <a:p>
            <a:pPr>
              <a:lnSpc>
                <a:spcPct val="170000"/>
              </a:lnSpc>
              <a:spcBef>
                <a:spcPts val="0"/>
              </a:spcBef>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axis.title.x</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element_blank</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axis.title.y</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element_blank</a:t>
            </a:r>
            <a:r>
              <a:rPr lang="en-IN" dirty="0">
                <a:latin typeface="Times New Roman" panose="02020603050405020304" pitchFamily="18" charset="0"/>
                <a:cs typeface="Times New Roman" panose="02020603050405020304" pitchFamily="18" charset="0"/>
              </a:rPr>
              <a:t>(),</a:t>
            </a:r>
          </a:p>
          <a:p>
            <a:pPr>
              <a:lnSpc>
                <a:spcPct val="170000"/>
              </a:lnSpc>
              <a:spcBef>
                <a:spcPts val="0"/>
              </a:spcBef>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plot.title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element_text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hjust</a:t>
            </a:r>
            <a:r>
              <a:rPr lang="en-IN" dirty="0">
                <a:latin typeface="Times New Roman" panose="02020603050405020304" pitchFamily="18" charset="0"/>
                <a:cs typeface="Times New Roman" panose="02020603050405020304" pitchFamily="18" charset="0"/>
              </a:rPr>
              <a:t>=0.5),</a:t>
            </a:r>
          </a:p>
          <a:p>
            <a:pPr>
              <a:lnSpc>
                <a:spcPct val="170000"/>
              </a:lnSpc>
              <a:spcBef>
                <a:spcPts val="0"/>
              </a:spcBef>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legend.position</a:t>
            </a:r>
            <a:r>
              <a:rPr lang="en-IN" dirty="0">
                <a:latin typeface="Times New Roman" panose="02020603050405020304" pitchFamily="18" charset="0"/>
                <a:cs typeface="Times New Roman" panose="02020603050405020304" pitchFamily="18" charset="0"/>
              </a:rPr>
              <a:t>='bottom'</a:t>
            </a:r>
          </a:p>
          <a:p>
            <a:pPr>
              <a:lnSpc>
                <a:spcPct val="170000"/>
              </a:lnSpc>
              <a:spcBef>
                <a:spcPts val="0"/>
              </a:spcBef>
            </a:pPr>
            <a:r>
              <a:rPr lang="en-IN" dirty="0">
                <a:latin typeface="Times New Roman" panose="02020603050405020304" pitchFamily="18" charset="0"/>
                <a:cs typeface="Times New Roman" panose="02020603050405020304" pitchFamily="18" charset="0"/>
              </a:rPr>
              <a:t>  )</a:t>
            </a:r>
          </a:p>
          <a:p>
            <a:pPr>
              <a:lnSpc>
                <a:spcPct val="170000"/>
              </a:lnSpc>
              <a:spcBef>
                <a:spcPts val="0"/>
              </a:spcBef>
            </a:pPr>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5F0D2F4-F95B-949F-E2F4-D6B1DFB4CAFF}"/>
              </a:ext>
            </a:extLst>
          </p:cNvPr>
          <p:cNvSpPr>
            <a:spLocks noGrp="1"/>
          </p:cNvSpPr>
          <p:nvPr>
            <p:ph type="title"/>
          </p:nvPr>
        </p:nvSpPr>
        <p:spPr>
          <a:xfrm>
            <a:off x="838200" y="365125"/>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Computing and Visualizing KPIs using R</a:t>
            </a:r>
          </a:p>
        </p:txBody>
      </p:sp>
    </p:spTree>
    <p:extLst>
      <p:ext uri="{BB962C8B-B14F-4D97-AF65-F5344CB8AC3E}">
        <p14:creationId xmlns:p14="http://schemas.microsoft.com/office/powerpoint/2010/main" val="1487804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33116-F5B3-AD32-76E4-7652CF4BB7DD}"/>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 5. Conversions by Age Groups &amp; Marital Status ####</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conversionsByAgeMarital</a:t>
            </a:r>
            <a:r>
              <a:rPr lang="en-IN" sz="1800" dirty="0">
                <a:latin typeface="Times New Roman" panose="02020603050405020304" pitchFamily="18" charset="0"/>
                <a:cs typeface="Times New Roman" panose="02020603050405020304" pitchFamily="18" charset="0"/>
              </a:rPr>
              <a:t> &lt;- </a:t>
            </a:r>
            <a:r>
              <a:rPr lang="en-IN" sz="1800" dirty="0" err="1">
                <a:latin typeface="Times New Roman" panose="02020603050405020304" pitchFamily="18" charset="0"/>
                <a:cs typeface="Times New Roman" panose="02020603050405020304" pitchFamily="18" charset="0"/>
              </a:rPr>
              <a:t>conversionsDF</a:t>
            </a:r>
            <a:r>
              <a:rPr lang="en-IN" sz="1800" dirty="0">
                <a:latin typeface="Times New Roman" panose="02020603050405020304" pitchFamily="18" charset="0"/>
                <a:cs typeface="Times New Roman" panose="02020603050405020304" pitchFamily="18" charset="0"/>
              </a:rPr>
              <a:t> %&gt;%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group_by</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AgeGroup</a:t>
            </a:r>
            <a:r>
              <a:rPr lang="en-IN" sz="1800" dirty="0">
                <a:latin typeface="Times New Roman" panose="02020603050405020304" pitchFamily="18" charset="0"/>
                <a:cs typeface="Times New Roman" panose="02020603050405020304" pitchFamily="18" charset="0"/>
              </a:rPr>
              <a:t>=cut(age, breaks= </a:t>
            </a:r>
            <a:r>
              <a:rPr lang="en-IN" sz="1800" dirty="0" err="1">
                <a:latin typeface="Times New Roman" panose="02020603050405020304" pitchFamily="18" charset="0"/>
                <a:cs typeface="Times New Roman" panose="02020603050405020304" pitchFamily="18" charset="0"/>
              </a:rPr>
              <a:t>seq</a:t>
            </a:r>
            <a:r>
              <a:rPr lang="en-IN" sz="1800" dirty="0">
                <a:latin typeface="Times New Roman" panose="02020603050405020304" pitchFamily="18" charset="0"/>
                <a:cs typeface="Times New Roman" panose="02020603050405020304" pitchFamily="18" charset="0"/>
              </a:rPr>
              <a:t>(20, 70, by = 10)), Marital=marital) %&gt;%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summarise(Count=n(), </a:t>
            </a:r>
            <a:r>
              <a:rPr lang="en-IN" sz="1800" dirty="0" err="1">
                <a:latin typeface="Times New Roman" panose="02020603050405020304" pitchFamily="18" charset="0"/>
                <a:cs typeface="Times New Roman" panose="02020603050405020304" pitchFamily="18" charset="0"/>
              </a:rPr>
              <a:t>NumConversions</a:t>
            </a:r>
            <a:r>
              <a:rPr lang="en-IN" sz="1800" dirty="0">
                <a:latin typeface="Times New Roman" panose="02020603050405020304" pitchFamily="18" charset="0"/>
                <a:cs typeface="Times New Roman" panose="02020603050405020304" pitchFamily="18" charset="0"/>
              </a:rPr>
              <a:t>=sum(conversion)) %&gt;%</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mutate(</a:t>
            </a:r>
            <a:r>
              <a:rPr lang="en-IN" sz="1800" dirty="0" err="1">
                <a:latin typeface="Times New Roman" panose="02020603050405020304" pitchFamily="18" charset="0"/>
                <a:cs typeface="Times New Roman" panose="02020603050405020304" pitchFamily="18" charset="0"/>
              </a:rPr>
              <a:t>TotalCount</a:t>
            </a:r>
            <a:r>
              <a:rPr lang="en-IN" sz="1800" dirty="0">
                <a:latin typeface="Times New Roman" panose="02020603050405020304" pitchFamily="18" charset="0"/>
                <a:cs typeface="Times New Roman" panose="02020603050405020304" pitchFamily="18" charset="0"/>
              </a:rPr>
              <a:t>=sum(Count)) %&gt;%</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mutate(</a:t>
            </a:r>
            <a:r>
              <a:rPr lang="en-IN" sz="1800" dirty="0" err="1">
                <a:latin typeface="Times New Roman" panose="02020603050405020304" pitchFamily="18" charset="0"/>
                <a:cs typeface="Times New Roman" panose="02020603050405020304" pitchFamily="18" charset="0"/>
              </a:rPr>
              <a:t>ConversionRate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NumConversions</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TotalCount</a:t>
            </a:r>
            <a:r>
              <a:rPr lang="en-IN" sz="1800" dirty="0">
                <a:latin typeface="Times New Roman" panose="02020603050405020304" pitchFamily="18" charset="0"/>
                <a:cs typeface="Times New Roman" panose="02020603050405020304" pitchFamily="18" charset="0"/>
              </a:rPr>
              <a:t>)</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conversionsByAgeMarital$AgeGroup</a:t>
            </a:r>
            <a:r>
              <a:rPr lang="en-IN" sz="1800" dirty="0">
                <a:latin typeface="Times New Roman" panose="02020603050405020304" pitchFamily="18" charset="0"/>
                <a:cs typeface="Times New Roman" panose="02020603050405020304" pitchFamily="18" charset="0"/>
              </a:rPr>
              <a:t> &lt;- </a:t>
            </a:r>
            <a:r>
              <a:rPr lang="en-IN" sz="1800" dirty="0" err="1">
                <a:latin typeface="Times New Roman" panose="02020603050405020304" pitchFamily="18" charset="0"/>
                <a:cs typeface="Times New Roman" panose="02020603050405020304" pitchFamily="18" charset="0"/>
              </a:rPr>
              <a:t>as.character</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conversionsByAgeMarital$AgeGroup</a:t>
            </a:r>
            <a:r>
              <a:rPr lang="en-IN" sz="1800" dirty="0">
                <a:latin typeface="Times New Roman" panose="02020603050405020304" pitchFamily="18" charset="0"/>
                <a:cs typeface="Times New Roman" panose="02020603050405020304" pitchFamily="18" charset="0"/>
              </a:rPr>
              <a:t>)</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conversionsByAgeMarital$AgeGroup</a:t>
            </a:r>
            <a:r>
              <a:rPr lang="en-IN" sz="1800" dirty="0">
                <a:latin typeface="Times New Roman" panose="02020603050405020304" pitchFamily="18" charset="0"/>
                <a:cs typeface="Times New Roman" panose="02020603050405020304" pitchFamily="18" charset="0"/>
              </a:rPr>
              <a:t>[is.na(</a:t>
            </a:r>
            <a:r>
              <a:rPr lang="en-IN" sz="1800" dirty="0" err="1">
                <a:latin typeface="Times New Roman" panose="02020603050405020304" pitchFamily="18" charset="0"/>
                <a:cs typeface="Times New Roman" panose="02020603050405020304" pitchFamily="18" charset="0"/>
              </a:rPr>
              <a:t>conversionsByAgeMarital$AgeGroup</a:t>
            </a:r>
            <a:r>
              <a:rPr lang="en-IN" sz="1800" dirty="0">
                <a:latin typeface="Times New Roman" panose="02020603050405020304" pitchFamily="18" charset="0"/>
                <a:cs typeface="Times New Roman" panose="02020603050405020304" pitchFamily="18" charset="0"/>
              </a:rPr>
              <a:t>)] &lt;- "70+"</a:t>
            </a:r>
          </a:p>
        </p:txBody>
      </p:sp>
      <p:sp>
        <p:nvSpPr>
          <p:cNvPr id="4" name="Title 1">
            <a:extLst>
              <a:ext uri="{FF2B5EF4-FFF2-40B4-BE49-F238E27FC236}">
                <a16:creationId xmlns:a16="http://schemas.microsoft.com/office/drawing/2014/main" id="{6CCF4112-41F0-1FFD-EAB8-357029E915AE}"/>
              </a:ext>
            </a:extLst>
          </p:cNvPr>
          <p:cNvSpPr>
            <a:spLocks noGrp="1"/>
          </p:cNvSpPr>
          <p:nvPr>
            <p:ph type="title"/>
          </p:nvPr>
        </p:nvSpPr>
        <p:spPr>
          <a:xfrm>
            <a:off x="838200" y="365125"/>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Computing and Visualizing KPIs using R</a:t>
            </a:r>
          </a:p>
        </p:txBody>
      </p:sp>
    </p:spTree>
    <p:extLst>
      <p:ext uri="{BB962C8B-B14F-4D97-AF65-F5344CB8AC3E}">
        <p14:creationId xmlns:p14="http://schemas.microsoft.com/office/powerpoint/2010/main" val="323228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3BFCE-BBFD-2BC1-426C-3CF93B8CE260}"/>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 bar chart</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ggplot</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conversionsByAgeMarital</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aes</a:t>
            </a:r>
            <a:r>
              <a:rPr lang="en-IN" sz="1800" dirty="0">
                <a:latin typeface="Times New Roman" panose="02020603050405020304" pitchFamily="18" charset="0"/>
                <a:cs typeface="Times New Roman" panose="02020603050405020304" pitchFamily="18" charset="0"/>
              </a:rPr>
              <a:t>(x=</a:t>
            </a:r>
            <a:r>
              <a:rPr lang="en-IN" sz="1800" dirty="0" err="1">
                <a:latin typeface="Times New Roman" panose="02020603050405020304" pitchFamily="18" charset="0"/>
                <a:cs typeface="Times New Roman" panose="02020603050405020304" pitchFamily="18" charset="0"/>
              </a:rPr>
              <a:t>AgeGroup</a:t>
            </a:r>
            <a:r>
              <a:rPr lang="en-IN" sz="1800" dirty="0">
                <a:latin typeface="Times New Roman" panose="02020603050405020304" pitchFamily="18" charset="0"/>
                <a:cs typeface="Times New Roman" panose="02020603050405020304" pitchFamily="18" charset="0"/>
              </a:rPr>
              <a:t>, y=</a:t>
            </a:r>
            <a:r>
              <a:rPr lang="en-IN" sz="1800" dirty="0" err="1">
                <a:latin typeface="Times New Roman" panose="02020603050405020304" pitchFamily="18" charset="0"/>
                <a:cs typeface="Times New Roman" panose="02020603050405020304" pitchFamily="18" charset="0"/>
              </a:rPr>
              <a:t>ConversionRate</a:t>
            </a:r>
            <a:r>
              <a:rPr lang="en-IN" sz="1800" dirty="0">
                <a:latin typeface="Times New Roman" panose="02020603050405020304" pitchFamily="18" charset="0"/>
                <a:cs typeface="Times New Roman" panose="02020603050405020304" pitchFamily="18" charset="0"/>
              </a:rPr>
              <a:t>, fill=Marital)) +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geom_bar</a:t>
            </a:r>
            <a:r>
              <a:rPr lang="en-IN" sz="1800" dirty="0">
                <a:latin typeface="Times New Roman" panose="02020603050405020304" pitchFamily="18" charset="0"/>
                <a:cs typeface="Times New Roman" panose="02020603050405020304" pitchFamily="18" charset="0"/>
              </a:rPr>
              <a:t>(width=0.5, stat="identity", position="dodge")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ylab</a:t>
            </a:r>
            <a:r>
              <a:rPr lang="en-IN" sz="1800" dirty="0">
                <a:latin typeface="Times New Roman" panose="02020603050405020304" pitchFamily="18" charset="0"/>
                <a:cs typeface="Times New Roman" panose="02020603050405020304" pitchFamily="18" charset="0"/>
              </a:rPr>
              <a:t>("Conversion Rate (%)")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xlab</a:t>
            </a:r>
            <a:r>
              <a:rPr lang="en-IN" sz="1800" dirty="0">
                <a:latin typeface="Times New Roman" panose="02020603050405020304" pitchFamily="18" charset="0"/>
                <a:cs typeface="Times New Roman" panose="02020603050405020304" pitchFamily="18" charset="0"/>
              </a:rPr>
              <a:t>("Age")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ggtitle</a:t>
            </a:r>
            <a:r>
              <a:rPr lang="en-IN" sz="1800" dirty="0">
                <a:latin typeface="Times New Roman" panose="02020603050405020304" pitchFamily="18" charset="0"/>
                <a:cs typeface="Times New Roman" panose="02020603050405020304" pitchFamily="18" charset="0"/>
              </a:rPr>
              <a:t>("Conversion Rates by Age and Marital Status")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theme(</a:t>
            </a:r>
            <a:r>
              <a:rPr lang="en-IN" sz="1800" dirty="0" err="1">
                <a:latin typeface="Times New Roman" panose="02020603050405020304" pitchFamily="18" charset="0"/>
                <a:cs typeface="Times New Roman" panose="02020603050405020304" pitchFamily="18" charset="0"/>
              </a:rPr>
              <a:t>plot.title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element_text</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hjust</a:t>
            </a:r>
            <a:r>
              <a:rPr lang="en-IN" sz="1800" dirty="0">
                <a:latin typeface="Times New Roman" panose="02020603050405020304" pitchFamily="18" charset="0"/>
                <a:cs typeface="Times New Roman" panose="02020603050405020304" pitchFamily="18" charset="0"/>
              </a:rPr>
              <a:t>=0.5))</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0009588-A75C-87F1-C291-582CFE5E13A0}"/>
              </a:ext>
            </a:extLst>
          </p:cNvPr>
          <p:cNvSpPr>
            <a:spLocks noGrp="1"/>
          </p:cNvSpPr>
          <p:nvPr>
            <p:ph type="title"/>
          </p:nvPr>
        </p:nvSpPr>
        <p:spPr>
          <a:xfrm>
            <a:off x="838200" y="365125"/>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Computing and Visualizing KPIs using R</a:t>
            </a:r>
          </a:p>
        </p:txBody>
      </p:sp>
    </p:spTree>
    <p:extLst>
      <p:ext uri="{BB962C8B-B14F-4D97-AF65-F5344CB8AC3E}">
        <p14:creationId xmlns:p14="http://schemas.microsoft.com/office/powerpoint/2010/main" val="1228781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ECDE10-CF1E-DC46-67BB-F95DF23CF1E5}"/>
              </a:ext>
            </a:extLst>
          </p:cNvPr>
          <p:cNvSpPr>
            <a:spLocks noGrp="1"/>
          </p:cNvSpPr>
          <p:nvPr>
            <p:ph idx="1"/>
          </p:nvPr>
        </p:nvSpPr>
        <p:spPr/>
        <p:txBody>
          <a:bodyPr>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 stacked bar chart</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ggplot</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conversionsByAgeMarital</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aes</a:t>
            </a:r>
            <a:r>
              <a:rPr lang="en-IN" sz="1800" dirty="0">
                <a:latin typeface="Times New Roman" panose="02020603050405020304" pitchFamily="18" charset="0"/>
                <a:cs typeface="Times New Roman" panose="02020603050405020304" pitchFamily="18" charset="0"/>
              </a:rPr>
              <a:t>(x=</a:t>
            </a:r>
            <a:r>
              <a:rPr lang="en-IN" sz="1800" dirty="0" err="1">
                <a:latin typeface="Times New Roman" panose="02020603050405020304" pitchFamily="18" charset="0"/>
                <a:cs typeface="Times New Roman" panose="02020603050405020304" pitchFamily="18" charset="0"/>
              </a:rPr>
              <a:t>AgeGroup</a:t>
            </a:r>
            <a:r>
              <a:rPr lang="en-IN" sz="1800" dirty="0">
                <a:latin typeface="Times New Roman" panose="02020603050405020304" pitchFamily="18" charset="0"/>
                <a:cs typeface="Times New Roman" panose="02020603050405020304" pitchFamily="18" charset="0"/>
              </a:rPr>
              <a:t>, y=</a:t>
            </a:r>
            <a:r>
              <a:rPr lang="en-IN" sz="1800" dirty="0" err="1">
                <a:latin typeface="Times New Roman" panose="02020603050405020304" pitchFamily="18" charset="0"/>
                <a:cs typeface="Times New Roman" panose="02020603050405020304" pitchFamily="18" charset="0"/>
              </a:rPr>
              <a:t>ConversionRate</a:t>
            </a:r>
            <a:r>
              <a:rPr lang="en-IN" sz="1800" dirty="0">
                <a:latin typeface="Times New Roman" panose="02020603050405020304" pitchFamily="18" charset="0"/>
                <a:cs typeface="Times New Roman" panose="02020603050405020304" pitchFamily="18" charset="0"/>
              </a:rPr>
              <a:t>, fill=Marital)) +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geom_bar</a:t>
            </a:r>
            <a:r>
              <a:rPr lang="en-IN" sz="1800" dirty="0">
                <a:latin typeface="Times New Roman" panose="02020603050405020304" pitchFamily="18" charset="0"/>
                <a:cs typeface="Times New Roman" panose="02020603050405020304" pitchFamily="18" charset="0"/>
              </a:rPr>
              <a:t>(width=0.5, stat="identity", position="stack")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ylab</a:t>
            </a:r>
            <a:r>
              <a:rPr lang="en-IN" sz="1800" dirty="0">
                <a:latin typeface="Times New Roman" panose="02020603050405020304" pitchFamily="18" charset="0"/>
                <a:cs typeface="Times New Roman" panose="02020603050405020304" pitchFamily="18" charset="0"/>
              </a:rPr>
              <a:t>("Conversion Rate (%)")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xlab</a:t>
            </a:r>
            <a:r>
              <a:rPr lang="en-IN" sz="1800" dirty="0">
                <a:latin typeface="Times New Roman" panose="02020603050405020304" pitchFamily="18" charset="0"/>
                <a:cs typeface="Times New Roman" panose="02020603050405020304" pitchFamily="18" charset="0"/>
              </a:rPr>
              <a:t>("Age")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ggtitle</a:t>
            </a:r>
            <a:r>
              <a:rPr lang="en-IN" sz="1800" dirty="0">
                <a:latin typeface="Times New Roman" panose="02020603050405020304" pitchFamily="18" charset="0"/>
                <a:cs typeface="Times New Roman" panose="02020603050405020304" pitchFamily="18" charset="0"/>
              </a:rPr>
              <a:t>("Conversion Rates by Age and Marital Status")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theme(</a:t>
            </a:r>
            <a:r>
              <a:rPr lang="en-IN" sz="1800" dirty="0" err="1">
                <a:latin typeface="Times New Roman" panose="02020603050405020304" pitchFamily="18" charset="0"/>
                <a:cs typeface="Times New Roman" panose="02020603050405020304" pitchFamily="18" charset="0"/>
              </a:rPr>
              <a:t>plot.title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element_text</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hjust</a:t>
            </a:r>
            <a:r>
              <a:rPr lang="en-IN" sz="1800" dirty="0">
                <a:latin typeface="Times New Roman" panose="02020603050405020304" pitchFamily="18" charset="0"/>
                <a:cs typeface="Times New Roman" panose="02020603050405020304" pitchFamily="18" charset="0"/>
              </a:rPr>
              <a:t>=0.5))</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B8DF260-9A9C-2746-01E3-3DF8BDD3CC91}"/>
              </a:ext>
            </a:extLst>
          </p:cNvPr>
          <p:cNvSpPr>
            <a:spLocks noGrp="1"/>
          </p:cNvSpPr>
          <p:nvPr>
            <p:ph type="title"/>
          </p:nvPr>
        </p:nvSpPr>
        <p:spPr>
          <a:xfrm>
            <a:off x="838200" y="365125"/>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Computing and Visualizing KPIs using R</a:t>
            </a:r>
          </a:p>
        </p:txBody>
      </p:sp>
    </p:spTree>
    <p:extLst>
      <p:ext uri="{BB962C8B-B14F-4D97-AF65-F5344CB8AC3E}">
        <p14:creationId xmlns:p14="http://schemas.microsoft.com/office/powerpoint/2010/main" val="2470285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960D-9ED9-D5B8-1C7A-5F0684FAC4C4}"/>
              </a:ext>
            </a:extLst>
          </p:cNvPr>
          <p:cNvSpPr>
            <a:spLocks noGrp="1"/>
          </p:cNvSpPr>
          <p:nvPr>
            <p:ph type="title"/>
          </p:nvPr>
        </p:nvSpPr>
        <p:spPr>
          <a:xfrm>
            <a:off x="838200" y="122529"/>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Sales revenue</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27F59E-472F-00BF-0B7C-1D7D0BE9EC06}"/>
              </a:ext>
            </a:extLst>
          </p:cNvPr>
          <p:cNvSpPr>
            <a:spLocks noGrp="1"/>
          </p:cNvSpPr>
          <p:nvPr>
            <p:ph idx="1"/>
          </p:nvPr>
        </p:nvSpPr>
        <p:spPr>
          <a:xfrm>
            <a:off x="838200" y="1135160"/>
            <a:ext cx="10515600" cy="4351338"/>
          </a:xfrm>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It is clear that the goal of every marketing effort is to generate and grow more revenue for the company.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No company wants to spend more money on marketing than it generates.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order to correctly report the sales revenue, you will need to clearly define how you want to attribute sales to each of your marketing efforts.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Some sales might come from email marketing campaigns, while others might come from advertisements placed on TV or public transportation.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Some sales could even come naturally, without any attributions to any of your marketing campaigns.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order to correctly report how much sales revenue each of your marketing efforts drives, you will have to clearly define the rules.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example, if you are an e-commerce company, promoting special offers through email and TV marketing campaigns, you might want to put a different URL in the emails than the URL in your TV commercials.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way, you can identify and differentiate those sales from email marketing campaigns from those sales from marketing efforts through TV.</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302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624023-58D1-D777-53BE-61C7E4F671C1}"/>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Depending on your needs, you might also want to report time-series sales revenue data. </a:t>
            </a:r>
          </a:p>
          <a:p>
            <a:r>
              <a:rPr lang="en-US" sz="1800" dirty="0">
                <a:latin typeface="Times New Roman" panose="02020603050405020304" pitchFamily="18" charset="0"/>
                <a:cs typeface="Times New Roman" panose="02020603050405020304" pitchFamily="18" charset="0"/>
              </a:rPr>
              <a:t>You can report it in a spreadsheet format, such as the following:</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9BF2EB2-71E2-1355-98C4-03855AF43FC4}"/>
              </a:ext>
            </a:extLst>
          </p:cNvPr>
          <p:cNvPicPr>
            <a:picLocks noChangeAspect="1"/>
          </p:cNvPicPr>
          <p:nvPr/>
        </p:nvPicPr>
        <p:blipFill>
          <a:blip r:embed="rId2"/>
          <a:stretch>
            <a:fillRect/>
          </a:stretch>
        </p:blipFill>
        <p:spPr>
          <a:xfrm>
            <a:off x="3806889" y="2656540"/>
            <a:ext cx="3620278" cy="3944869"/>
          </a:xfrm>
          <a:prstGeom prst="rect">
            <a:avLst/>
          </a:prstGeom>
        </p:spPr>
      </p:pic>
      <p:sp>
        <p:nvSpPr>
          <p:cNvPr id="6" name="Title 1">
            <a:extLst>
              <a:ext uri="{FF2B5EF4-FFF2-40B4-BE49-F238E27FC236}">
                <a16:creationId xmlns:a16="http://schemas.microsoft.com/office/drawing/2014/main" id="{E8E5A533-3DD6-16D4-D45C-6AA4921D78A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Sales revenue</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59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EBB2C9-3AE4-72D2-FF72-3631A953CD88}"/>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Also report time-series sales revenue data in the line chart as follows:</a:t>
            </a:r>
          </a:p>
        </p:txBody>
      </p:sp>
      <p:pic>
        <p:nvPicPr>
          <p:cNvPr id="5" name="Picture 4">
            <a:extLst>
              <a:ext uri="{FF2B5EF4-FFF2-40B4-BE49-F238E27FC236}">
                <a16:creationId xmlns:a16="http://schemas.microsoft.com/office/drawing/2014/main" id="{2CB692AF-36A1-7DE6-110D-D47603FE4C79}"/>
              </a:ext>
            </a:extLst>
          </p:cNvPr>
          <p:cNvPicPr>
            <a:picLocks noChangeAspect="1"/>
          </p:cNvPicPr>
          <p:nvPr/>
        </p:nvPicPr>
        <p:blipFill>
          <a:blip r:embed="rId2"/>
          <a:stretch>
            <a:fillRect/>
          </a:stretch>
        </p:blipFill>
        <p:spPr>
          <a:xfrm>
            <a:off x="3045042" y="2296363"/>
            <a:ext cx="8053261" cy="4561637"/>
          </a:xfrm>
          <a:prstGeom prst="rect">
            <a:avLst/>
          </a:prstGeom>
        </p:spPr>
      </p:pic>
      <p:sp>
        <p:nvSpPr>
          <p:cNvPr id="6" name="Title 1">
            <a:extLst>
              <a:ext uri="{FF2B5EF4-FFF2-40B4-BE49-F238E27FC236}">
                <a16:creationId xmlns:a16="http://schemas.microsoft.com/office/drawing/2014/main" id="{4FE1B285-1D5D-C18C-EE20-38F6C049E126}"/>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Sales revenue</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669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E6496-6DCF-07EF-AFFF-14FD83780DA5}"/>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Cost per acquisition (CPA)</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476DA6-40AB-83E6-6223-97573BFD12DA}"/>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Another way to look at the effectiveness of your marketing efforts is CPA.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KPI metric tells you how much it costs you to acquire a customer through your marketing efforts.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 high CPA means it costs more to acquire a new customer, while a low CPA clearly means it costs less to acquire a new customer.</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Depending on the type of business, you can still have a very profitable marketing campaign with a high CPA.</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example, if you are selling a very luxurious and high-end product, where the pool of targeted customers is small and it costs more to acquire such customers, your CPA might be high, but the value of each customer you acquired might be even higher and result in a profitable marketing campaign.</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314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4EEAA-521A-CEB4-2454-361DE44D3FD9}"/>
              </a:ext>
            </a:extLst>
          </p:cNvPr>
          <p:cNvSpPr>
            <a:spLocks noGrp="1"/>
          </p:cNvSpPr>
          <p:nvPr>
            <p:ph idx="1"/>
          </p:nvPr>
        </p:nvSpPr>
        <p:spPr/>
        <p:txBody>
          <a:bodyPr/>
          <a:lstStyle/>
          <a:p>
            <a:r>
              <a:rPr lang="en-IN" dirty="0"/>
              <a:t>Hypothetical case:</a:t>
            </a:r>
          </a:p>
          <a:p>
            <a:endParaRPr lang="en-IN" dirty="0"/>
          </a:p>
        </p:txBody>
      </p:sp>
      <p:pic>
        <p:nvPicPr>
          <p:cNvPr id="5" name="Picture 4">
            <a:extLst>
              <a:ext uri="{FF2B5EF4-FFF2-40B4-BE49-F238E27FC236}">
                <a16:creationId xmlns:a16="http://schemas.microsoft.com/office/drawing/2014/main" id="{A9E7A85C-D33E-0E80-D636-2793DA0B7AD3}"/>
              </a:ext>
            </a:extLst>
          </p:cNvPr>
          <p:cNvPicPr>
            <a:picLocks noChangeAspect="1"/>
          </p:cNvPicPr>
          <p:nvPr/>
        </p:nvPicPr>
        <p:blipFill>
          <a:blip r:embed="rId2"/>
          <a:stretch>
            <a:fillRect/>
          </a:stretch>
        </p:blipFill>
        <p:spPr>
          <a:xfrm>
            <a:off x="718300" y="2595367"/>
            <a:ext cx="10045972" cy="2695089"/>
          </a:xfrm>
          <a:prstGeom prst="rect">
            <a:avLst/>
          </a:prstGeom>
        </p:spPr>
      </p:pic>
      <p:sp>
        <p:nvSpPr>
          <p:cNvPr id="6" name="Title 1">
            <a:extLst>
              <a:ext uri="{FF2B5EF4-FFF2-40B4-BE49-F238E27FC236}">
                <a16:creationId xmlns:a16="http://schemas.microsoft.com/office/drawing/2014/main" id="{46563663-BCFE-60FD-E605-E685B399656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Cost per acquisition (CPA)</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1868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3052</Words>
  <Application>Microsoft Office PowerPoint</Application>
  <PresentationFormat>Widescreen</PresentationFormat>
  <Paragraphs>238</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Times New Roman</vt:lpstr>
      <vt:lpstr>Office Theme</vt:lpstr>
      <vt:lpstr>Section-2 Descriptive Versus Explanatory Analysis</vt:lpstr>
      <vt:lpstr>Key Performance Indicators and Visualizations </vt:lpstr>
      <vt:lpstr>Key Performance Indicators and Visualizations </vt:lpstr>
      <vt:lpstr>KPIs to measure performances of different marketing efforts </vt:lpstr>
      <vt:lpstr>Sales revenue </vt:lpstr>
      <vt:lpstr>Sales revenue </vt:lpstr>
      <vt:lpstr>Sales revenue </vt:lpstr>
      <vt:lpstr>Cost per acquisition (CPA) </vt:lpstr>
      <vt:lpstr>Cost per acquisition (CPA) </vt:lpstr>
      <vt:lpstr>Cost per acquisition (CPA) </vt:lpstr>
      <vt:lpstr>Cost per acquisition (CPA) </vt:lpstr>
      <vt:lpstr>Digital marketing KPIs </vt:lpstr>
      <vt:lpstr>Digital marketing KPIs </vt:lpstr>
      <vt:lpstr>Digital marketing KPIs </vt:lpstr>
      <vt:lpstr>Digital marketing KPIs </vt:lpstr>
      <vt:lpstr>Digital marketing KPIs </vt:lpstr>
      <vt:lpstr>Computing and visualizing KPIs using Python</vt:lpstr>
      <vt:lpstr>Computing and visualizing KPIs using Python</vt:lpstr>
      <vt:lpstr>Computing and visualizing KPIs using Python</vt:lpstr>
      <vt:lpstr>Aggregate conversion rate</vt:lpstr>
      <vt:lpstr>Conversion rates by age</vt:lpstr>
      <vt:lpstr>Conversion rates by age</vt:lpstr>
      <vt:lpstr>PowerPoint Presentation</vt:lpstr>
      <vt:lpstr>Conversion rates by age</vt:lpstr>
      <vt:lpstr>Conversion rates by age</vt:lpstr>
      <vt:lpstr>Conversion rates by age</vt:lpstr>
      <vt:lpstr>Conversion rates by age</vt:lpstr>
      <vt:lpstr>Conversions versus Non-conversions</vt:lpstr>
      <vt:lpstr>PowerPoint Presentation</vt:lpstr>
      <vt:lpstr>PowerPoint Presentation</vt:lpstr>
      <vt:lpstr>Conversions by age and marital status</vt:lpstr>
      <vt:lpstr>PowerPoint Presentation</vt:lpstr>
      <vt:lpstr>Conversions by age and marital status</vt:lpstr>
      <vt:lpstr>Conversions by age and marital status</vt:lpstr>
      <vt:lpstr>Computing and Visualizing KPIs using R</vt:lpstr>
      <vt:lpstr>Computing and Visualizing KPIs using R</vt:lpstr>
      <vt:lpstr>Computing and Visualizing KPIs using R</vt:lpstr>
      <vt:lpstr>Computing and Visualizing KPIs using R</vt:lpstr>
      <vt:lpstr>Computing and Visualizing KPIs using R</vt:lpstr>
      <vt:lpstr>Computing and Visualizing KPIs using R</vt:lpstr>
      <vt:lpstr>Computing and Visualizing KPIs using R</vt:lpstr>
      <vt:lpstr>Computing and Visualizing KPIs using R</vt:lpstr>
      <vt:lpstr>Computing and Visualizing KPIs using R</vt:lpstr>
      <vt:lpstr>Computing and Visualizing KPIs using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harsshini s</dc:creator>
  <cp:lastModifiedBy>harsshini s</cp:lastModifiedBy>
  <cp:revision>6</cp:revision>
  <dcterms:created xsi:type="dcterms:W3CDTF">2023-10-23T09:28:25Z</dcterms:created>
  <dcterms:modified xsi:type="dcterms:W3CDTF">2023-10-23T11:55:00Z</dcterms:modified>
</cp:coreProperties>
</file>