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76"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DE19-5149-610D-2908-E5DB4CF32B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580236-E7A8-684D-6FF7-77AD47E86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2EEE5E-66C5-035D-264F-155B3DB0A5EE}"/>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5" name="Footer Placeholder 4">
            <a:extLst>
              <a:ext uri="{FF2B5EF4-FFF2-40B4-BE49-F238E27FC236}">
                <a16:creationId xmlns:a16="http://schemas.microsoft.com/office/drawing/2014/main" id="{02C7C9FB-C41E-5D2C-A1DF-3A9DCA9A0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ABA86-BA60-4DB2-D567-860FEAB6D07C}"/>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45478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F586-88FE-6ADE-B4F4-4918745D0B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34216F-1CDE-C97E-1F92-309603AD3E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BF933-E92B-24DD-A6CB-FBAF557A58B0}"/>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5" name="Footer Placeholder 4">
            <a:extLst>
              <a:ext uri="{FF2B5EF4-FFF2-40B4-BE49-F238E27FC236}">
                <a16:creationId xmlns:a16="http://schemas.microsoft.com/office/drawing/2014/main" id="{8F18A45C-AAB6-DE90-7F22-7552FAA0B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C9608-6188-0CD1-A41C-5C3B98D56E15}"/>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24325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7A1A0-3E05-A8AE-B109-96CC1F2708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575C0-F326-D531-C4FE-1EDD60CCC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79956-0EA5-FBB8-A3D9-7510B35A2E1C}"/>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5" name="Footer Placeholder 4">
            <a:extLst>
              <a:ext uri="{FF2B5EF4-FFF2-40B4-BE49-F238E27FC236}">
                <a16:creationId xmlns:a16="http://schemas.microsoft.com/office/drawing/2014/main" id="{F26FF655-0781-94AE-AD69-89B1157C6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728AB-AE03-8CA9-EA60-F9C59492A5F0}"/>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131410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3C06-741B-A259-F9CB-8ECCE80D2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B169F5-24FF-3D41-0E32-E8601A58C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9E237-CDFC-61AC-7A93-EF13D5317286}"/>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5" name="Footer Placeholder 4">
            <a:extLst>
              <a:ext uri="{FF2B5EF4-FFF2-40B4-BE49-F238E27FC236}">
                <a16:creationId xmlns:a16="http://schemas.microsoft.com/office/drawing/2014/main" id="{E3F6660B-FA13-68E7-82EC-EECEB9734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F1AA6-B72C-2943-3BF1-7E709745B0DA}"/>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345977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2E12-1E55-53FD-A4CE-6FA700061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DDE85D-037A-BEE8-B0CF-07C7A31B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190715-73BF-F60B-DC01-6DE9F4B8D0A5}"/>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5" name="Footer Placeholder 4">
            <a:extLst>
              <a:ext uri="{FF2B5EF4-FFF2-40B4-BE49-F238E27FC236}">
                <a16:creationId xmlns:a16="http://schemas.microsoft.com/office/drawing/2014/main" id="{DDBB96A6-BCF7-4F03-2E93-7C25327A7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2A0B-5DAD-4358-F276-C3628357308D}"/>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322659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005F-D4AA-E82E-DBDA-C13D3F1E64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0361A-BBD0-D9A4-315C-38D161473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38642E-9E23-6A1B-A2C7-6F7961A0C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17268F-0705-6774-FCC2-2601D1C354F0}"/>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6" name="Footer Placeholder 5">
            <a:extLst>
              <a:ext uri="{FF2B5EF4-FFF2-40B4-BE49-F238E27FC236}">
                <a16:creationId xmlns:a16="http://schemas.microsoft.com/office/drawing/2014/main" id="{E2E582A1-89B7-CD3A-5CF9-B67A06531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BA30E-2098-1662-280C-D9551C530819}"/>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349962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7097-5ACC-5D36-6E4D-50A5703C04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63D07F-7A3E-48D9-56E3-3D87267F3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09838-6141-8739-0743-51E20B30C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F2BCF7-9BAA-97D4-53F7-5D250A55C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FB341-5499-97A8-E069-5BF05167C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E9231C-89D3-460A-CAF2-1E8A40D544FA}"/>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8" name="Footer Placeholder 7">
            <a:extLst>
              <a:ext uri="{FF2B5EF4-FFF2-40B4-BE49-F238E27FC236}">
                <a16:creationId xmlns:a16="http://schemas.microsoft.com/office/drawing/2014/main" id="{B014A7C6-66AE-D51C-1386-1818165A72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7FD4FB-6A11-71E8-404B-FC0EFB83B595}"/>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1707875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F254-CE97-2C9F-CBB3-1E3B191D6F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35E9B0-7B98-9143-BB96-DCC16C778409}"/>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4" name="Footer Placeholder 3">
            <a:extLst>
              <a:ext uri="{FF2B5EF4-FFF2-40B4-BE49-F238E27FC236}">
                <a16:creationId xmlns:a16="http://schemas.microsoft.com/office/drawing/2014/main" id="{1386DB63-D80F-4918-0BB8-ECC51187F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01648C-4CBA-A5E3-31F5-934B201EB0F7}"/>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247583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DBC36-30FC-47CB-7002-034B748FA21F}"/>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3" name="Footer Placeholder 2">
            <a:extLst>
              <a:ext uri="{FF2B5EF4-FFF2-40B4-BE49-F238E27FC236}">
                <a16:creationId xmlns:a16="http://schemas.microsoft.com/office/drawing/2014/main" id="{E858C276-F01F-3953-080E-AEEB583282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6AE97F-3A25-00E1-D056-C319CDC47051}"/>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142765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A9E1-7D4E-AB9C-0164-FEED1BD32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EE75C0-0CC6-CFB9-4B0C-F01AF0B92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706811-340B-75A4-1A25-A92B61070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4CF49-53D5-9171-3BE7-E08BD74BC3EC}"/>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6" name="Footer Placeholder 5">
            <a:extLst>
              <a:ext uri="{FF2B5EF4-FFF2-40B4-BE49-F238E27FC236}">
                <a16:creationId xmlns:a16="http://schemas.microsoft.com/office/drawing/2014/main" id="{EF11EF90-5952-C784-46FD-8414564AE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32E30-F4B8-E2E3-E842-45D6E76C78A8}"/>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117274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7972-1DF9-A794-02B3-25AF1E92D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F0B36D-3E8B-1691-BD53-83A3372E1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2967EE-A582-A737-3DEF-C72E52EB3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FE6A4-095C-1E31-5CD7-BCBB60D90B86}"/>
              </a:ext>
            </a:extLst>
          </p:cNvPr>
          <p:cNvSpPr>
            <a:spLocks noGrp="1"/>
          </p:cNvSpPr>
          <p:nvPr>
            <p:ph type="dt" sz="half" idx="10"/>
          </p:nvPr>
        </p:nvSpPr>
        <p:spPr/>
        <p:txBody>
          <a:bodyPr/>
          <a:lstStyle/>
          <a:p>
            <a:fld id="{4A07217E-8771-431A-9384-F57F77760349}" type="datetimeFigureOut">
              <a:rPr lang="en-IN" smtClean="0"/>
              <a:t>24-10-2023</a:t>
            </a:fld>
            <a:endParaRPr lang="en-IN"/>
          </a:p>
        </p:txBody>
      </p:sp>
      <p:sp>
        <p:nvSpPr>
          <p:cNvPr id="6" name="Footer Placeholder 5">
            <a:extLst>
              <a:ext uri="{FF2B5EF4-FFF2-40B4-BE49-F238E27FC236}">
                <a16:creationId xmlns:a16="http://schemas.microsoft.com/office/drawing/2014/main" id="{FEA1C056-A6B7-BDE2-28A4-FF5B65C016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EC6035-94D2-0857-7143-75B4773B229D}"/>
              </a:ext>
            </a:extLst>
          </p:cNvPr>
          <p:cNvSpPr>
            <a:spLocks noGrp="1"/>
          </p:cNvSpPr>
          <p:nvPr>
            <p:ph type="sldNum" sz="quarter" idx="12"/>
          </p:nvPr>
        </p:nvSpPr>
        <p:spPr/>
        <p:txBody>
          <a:bodyPr/>
          <a:lstStyle/>
          <a:p>
            <a:fld id="{E96340AE-FB40-412D-8043-E04B70095ED5}" type="slidenum">
              <a:rPr lang="en-IN" smtClean="0"/>
              <a:t>‹#›</a:t>
            </a:fld>
            <a:endParaRPr lang="en-IN"/>
          </a:p>
        </p:txBody>
      </p:sp>
    </p:spTree>
    <p:extLst>
      <p:ext uri="{BB962C8B-B14F-4D97-AF65-F5344CB8AC3E}">
        <p14:creationId xmlns:p14="http://schemas.microsoft.com/office/powerpoint/2010/main" val="229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E9236-33FA-4528-2D1C-C71ED6659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7BDA63-1DBC-0FF2-2E6F-981338221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A335B-82FC-B567-BF11-22559A870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7217E-8771-431A-9384-F57F77760349}" type="datetimeFigureOut">
              <a:rPr lang="en-IN" smtClean="0"/>
              <a:t>24-10-2023</a:t>
            </a:fld>
            <a:endParaRPr lang="en-IN"/>
          </a:p>
        </p:txBody>
      </p:sp>
      <p:sp>
        <p:nvSpPr>
          <p:cNvPr id="5" name="Footer Placeholder 4">
            <a:extLst>
              <a:ext uri="{FF2B5EF4-FFF2-40B4-BE49-F238E27FC236}">
                <a16:creationId xmlns:a16="http://schemas.microsoft.com/office/drawing/2014/main" id="{7CDFE040-C7DD-0D00-C14C-D446323E3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FBB76C-B0DC-CA53-C321-8B4EB4B93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340AE-FB40-412D-8043-E04B70095ED5}" type="slidenum">
              <a:rPr lang="en-IN" smtClean="0"/>
              <a:t>‹#›</a:t>
            </a:fld>
            <a:endParaRPr lang="en-IN"/>
          </a:p>
        </p:txBody>
      </p:sp>
    </p:spTree>
    <p:extLst>
      <p:ext uri="{BB962C8B-B14F-4D97-AF65-F5344CB8AC3E}">
        <p14:creationId xmlns:p14="http://schemas.microsoft.com/office/powerpoint/2010/main" val="80005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8CD-F8A0-46C1-2B2D-ACF6A19594A9}"/>
              </a:ext>
            </a:extLst>
          </p:cNvPr>
          <p:cNvSpPr>
            <a:spLocks noGrp="1"/>
          </p:cNvSpPr>
          <p:nvPr>
            <p:ph type="ctrTitle"/>
          </p:nvPr>
        </p:nvSpPr>
        <p:spPr/>
        <p:txBody>
          <a:bodyPr>
            <a:normAutofit fontScale="90000"/>
          </a:bodyPr>
          <a:lstStyle/>
          <a:p>
            <a:r>
              <a:rPr lang="en-IN" sz="6000" b="1" dirty="0">
                <a:latin typeface="Times New Roman" panose="02020603050405020304" pitchFamily="18" charset="0"/>
                <a:cs typeface="Times New Roman" panose="02020603050405020304" pitchFamily="18" charset="0"/>
              </a:rPr>
              <a:t>Section-2 Descriptive Versus Explanatory Analysis</a:t>
            </a:r>
            <a:endParaRPr lang="en-IN" dirty="0"/>
          </a:p>
        </p:txBody>
      </p:sp>
      <p:sp>
        <p:nvSpPr>
          <p:cNvPr id="3" name="Subtitle 2">
            <a:extLst>
              <a:ext uri="{FF2B5EF4-FFF2-40B4-BE49-F238E27FC236}">
                <a16:creationId xmlns:a16="http://schemas.microsoft.com/office/drawing/2014/main" id="{F8760C87-8B97-0958-276C-9383754A6825}"/>
              </a:ext>
            </a:extLst>
          </p:cNvPr>
          <p:cNvSpPr>
            <a:spLocks noGrp="1"/>
          </p:cNvSpPr>
          <p:nvPr>
            <p:ph type="subTitle" idx="1"/>
          </p:nvPr>
        </p:nvSpPr>
        <p:spPr/>
        <p:txBody>
          <a:bodyPr>
            <a:normAutofit/>
          </a:bodyPr>
          <a:lstStyle/>
          <a:p>
            <a:r>
              <a:rPr lang="en-IN" sz="3200" b="1" dirty="0">
                <a:latin typeface="Times New Roman" panose="02020603050405020304" pitchFamily="18" charset="0"/>
                <a:cs typeface="Times New Roman" panose="02020603050405020304" pitchFamily="18" charset="0"/>
              </a:rPr>
              <a:t>Drivers behind Marketing Engagement</a:t>
            </a:r>
          </a:p>
        </p:txBody>
      </p:sp>
    </p:spTree>
    <p:extLst>
      <p:ext uri="{BB962C8B-B14F-4D97-AF65-F5344CB8AC3E}">
        <p14:creationId xmlns:p14="http://schemas.microsoft.com/office/powerpoint/2010/main" val="249347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45911-A06D-21B3-B395-464485FAB867}"/>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logistic regression model output is simply the inverse of logit, which ranges from zero to one.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we are going to use regression analysis to understand what drives customer engagement, and the output variable will be whether a customer responded to marketing calls.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Hence, logistic regression fits perfectly in this case, as the output is a binary variable that can take two values: responded versus did not respond. </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481457A-061E-B8D2-CF98-589929AC6FA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Logistic regression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35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8FB3-2A59-1806-F874-8F178566EBAD}"/>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 with Python</a:t>
            </a:r>
          </a:p>
        </p:txBody>
      </p:sp>
      <p:sp>
        <p:nvSpPr>
          <p:cNvPr id="3" name="Content Placeholder 2">
            <a:extLst>
              <a:ext uri="{FF2B5EF4-FFF2-40B4-BE49-F238E27FC236}">
                <a16:creationId xmlns:a16="http://schemas.microsoft.com/office/drawing/2014/main" id="{8C96C034-F784-D9EB-4864-CEFE0A09F86C}"/>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Use </a:t>
            </a:r>
            <a:r>
              <a:rPr lang="en-IN" sz="1800" dirty="0" err="1">
                <a:latin typeface="Times New Roman" panose="02020603050405020304" pitchFamily="18" charset="0"/>
                <a:cs typeface="Times New Roman" panose="02020603050405020304" pitchFamily="18" charset="0"/>
              </a:rPr>
              <a:t>statsmodels</a:t>
            </a:r>
            <a:r>
              <a:rPr lang="en-IN" sz="1800" dirty="0">
                <a:latin typeface="Times New Roman" panose="02020603050405020304" pitchFamily="18" charset="0"/>
                <a:cs typeface="Times New Roman" panose="02020603050405020304" pitchFamily="18" charset="0"/>
              </a:rPr>
              <a:t> package in python to conduct regression analysis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Dataset is publicly available from IBM Watson named “WA_Fn-UseC_-Marketing-Customer-Value-Analysis.csv”</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Use matplotlib and pandas packages for data analysis and visualization</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Load the data as follows:</a:t>
            </a:r>
          </a:p>
          <a:p>
            <a:pPr>
              <a:lnSpc>
                <a:spcPct val="150000"/>
              </a:lnSpc>
              <a:spcBef>
                <a:spcPts val="0"/>
              </a:spcBef>
            </a:pPr>
            <a:r>
              <a:rPr lang="en-IN" sz="1800" i="1" dirty="0" err="1">
                <a:latin typeface="Times New Roman" panose="02020603050405020304" pitchFamily="18" charset="0"/>
                <a:cs typeface="Times New Roman" panose="02020603050405020304" pitchFamily="18" charset="0"/>
              </a:rPr>
              <a:t>df</a:t>
            </a:r>
            <a:r>
              <a:rPr lang="en-IN" sz="1800" i="1" dirty="0">
                <a:latin typeface="Times New Roman" panose="02020603050405020304" pitchFamily="18" charset="0"/>
                <a:cs typeface="Times New Roman" panose="02020603050405020304" pitchFamily="18" charset="0"/>
              </a:rPr>
              <a:t> = </a:t>
            </a:r>
            <a:r>
              <a:rPr lang="en-IN" sz="1800" i="1" dirty="0" err="1">
                <a:latin typeface="Times New Roman" panose="02020603050405020304" pitchFamily="18" charset="0"/>
                <a:cs typeface="Times New Roman" panose="02020603050405020304" pitchFamily="18" charset="0"/>
              </a:rPr>
              <a:t>pd.read_csv</a:t>
            </a:r>
            <a:r>
              <a:rPr lang="en-IN" sz="1800" i="1" dirty="0">
                <a:latin typeface="Times New Roman" panose="02020603050405020304" pitchFamily="18" charset="0"/>
                <a:cs typeface="Times New Roman" panose="02020603050405020304" pitchFamily="18" charset="0"/>
              </a:rPr>
              <a:t>('../data/WA_Fn-UseC_-Marketing-Customer-Value-Analysis.csv')</a:t>
            </a:r>
          </a:p>
          <a:p>
            <a:pPr>
              <a:lnSpc>
                <a:spcPct val="150000"/>
              </a:lnSpc>
              <a:spcBef>
                <a:spcPts val="0"/>
              </a:spcBef>
            </a:pPr>
            <a:r>
              <a:rPr lang="en-IN" sz="1800" i="1" dirty="0" err="1">
                <a:latin typeface="Times New Roman" panose="02020603050405020304" pitchFamily="18" charset="0"/>
                <a:cs typeface="Times New Roman" panose="02020603050405020304" pitchFamily="18" charset="0"/>
              </a:rPr>
              <a:t>df.shape</a:t>
            </a:r>
            <a:r>
              <a:rPr lang="en-IN" sz="1800" i="1" dirty="0">
                <a:latin typeface="Times New Roman" panose="02020603050405020304" pitchFamily="18" charset="0"/>
                <a:cs typeface="Times New Roman" panose="02020603050405020304" pitchFamily="18" charset="0"/>
              </a:rPr>
              <a:t> </a:t>
            </a:r>
          </a:p>
          <a:p>
            <a:pPr>
              <a:lnSpc>
                <a:spcPct val="150000"/>
              </a:lnSpc>
              <a:spcBef>
                <a:spcPts val="0"/>
              </a:spcBef>
            </a:pPr>
            <a:endParaRPr lang="en-IN" sz="1800" i="1"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32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E3AD-CD71-221D-FEB9-A6E21479C371}"/>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Visualizations</a:t>
            </a:r>
          </a:p>
        </p:txBody>
      </p:sp>
      <p:sp>
        <p:nvSpPr>
          <p:cNvPr id="3" name="Content Placeholder 2">
            <a:extLst>
              <a:ext uri="{FF2B5EF4-FFF2-40B4-BE49-F238E27FC236}">
                <a16:creationId xmlns:a16="http://schemas.microsoft.com/office/drawing/2014/main" id="{88FB98F1-0F61-FF3C-98E8-532D78239131}"/>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First understand the data, with respect to what data points we have, and what patterns we can see.</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Find the column named “Response”, it contains information on whether a customer responded to marketing calls.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This column is used to measure of customer engagement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Encode this column value as numeric for future use.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['Engaged']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['Response'].apply(lambda x: 0 if x == 'No' else 1)</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59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52171B-FFAF-2B68-370F-B31B848340AC}"/>
              </a:ext>
            </a:extLst>
          </p:cNvPr>
          <p:cNvPicPr>
            <a:picLocks noGrp="1" noChangeAspect="1"/>
          </p:cNvPicPr>
          <p:nvPr>
            <p:ph idx="1"/>
          </p:nvPr>
        </p:nvPicPr>
        <p:blipFill>
          <a:blip r:embed="rId2"/>
          <a:stretch>
            <a:fillRect/>
          </a:stretch>
        </p:blipFill>
        <p:spPr>
          <a:xfrm>
            <a:off x="427731" y="2173507"/>
            <a:ext cx="5364945" cy="3543607"/>
          </a:xfrm>
          <a:prstGeom prst="rect">
            <a:avLst/>
          </a:prstGeom>
        </p:spPr>
      </p:pic>
      <p:pic>
        <p:nvPicPr>
          <p:cNvPr id="6" name="Picture 5">
            <a:extLst>
              <a:ext uri="{FF2B5EF4-FFF2-40B4-BE49-F238E27FC236}">
                <a16:creationId xmlns:a16="http://schemas.microsoft.com/office/drawing/2014/main" id="{4649EA79-FDB8-BCE5-57A9-EEE46728306E}"/>
              </a:ext>
            </a:extLst>
          </p:cNvPr>
          <p:cNvPicPr>
            <a:picLocks noChangeAspect="1"/>
          </p:cNvPicPr>
          <p:nvPr/>
        </p:nvPicPr>
        <p:blipFill>
          <a:blip r:embed="rId3"/>
          <a:stretch>
            <a:fillRect/>
          </a:stretch>
        </p:blipFill>
        <p:spPr>
          <a:xfrm>
            <a:off x="5995602" y="1990611"/>
            <a:ext cx="3970364" cy="3726503"/>
          </a:xfrm>
          <a:prstGeom prst="rect">
            <a:avLst/>
          </a:prstGeom>
        </p:spPr>
      </p:pic>
      <p:sp>
        <p:nvSpPr>
          <p:cNvPr id="7" name="Title 1">
            <a:extLst>
              <a:ext uri="{FF2B5EF4-FFF2-40B4-BE49-F238E27FC236}">
                <a16:creationId xmlns:a16="http://schemas.microsoft.com/office/drawing/2014/main" id="{65DDAA15-B831-71B7-F0F6-3CD3B1734E8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Visualizations</a:t>
            </a:r>
          </a:p>
        </p:txBody>
      </p:sp>
    </p:spTree>
    <p:extLst>
      <p:ext uri="{BB962C8B-B14F-4D97-AF65-F5344CB8AC3E}">
        <p14:creationId xmlns:p14="http://schemas.microsoft.com/office/powerpoint/2010/main" val="359692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0AD8-C541-C068-ECB9-DA86EC5A95B4}"/>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Engagement Rate</a:t>
            </a:r>
          </a:p>
        </p:txBody>
      </p:sp>
      <p:sp>
        <p:nvSpPr>
          <p:cNvPr id="3" name="Content Placeholder 2">
            <a:extLst>
              <a:ext uri="{FF2B5EF4-FFF2-40B4-BE49-F238E27FC236}">
                <a16:creationId xmlns:a16="http://schemas.microsoft.com/office/drawing/2014/main" id="{E387961F-30C0-403A-86BF-17CF0171D7FA}"/>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 This rate is the percentage of customers that responded to the marketing calls.</a:t>
            </a:r>
          </a:p>
          <a:p>
            <a:r>
              <a:rPr lang="en-IN" sz="1800" i="1" dirty="0" err="1">
                <a:latin typeface="Times New Roman" panose="02020603050405020304" pitchFamily="18" charset="0"/>
                <a:cs typeface="Times New Roman" panose="02020603050405020304" pitchFamily="18" charset="0"/>
              </a:rPr>
              <a:t>engagement_rate_df</a:t>
            </a:r>
            <a:r>
              <a:rPr lang="en-IN" sz="1800" i="1" dirty="0">
                <a:latin typeface="Times New Roman" panose="02020603050405020304" pitchFamily="18" charset="0"/>
                <a:cs typeface="Times New Roman" panose="02020603050405020304" pitchFamily="18" charset="0"/>
              </a:rPr>
              <a:t> = </a:t>
            </a:r>
            <a:r>
              <a:rPr lang="en-IN" sz="1800" i="1" dirty="0" err="1">
                <a:latin typeface="Times New Roman" panose="02020603050405020304" pitchFamily="18" charset="0"/>
                <a:cs typeface="Times New Roman" panose="02020603050405020304" pitchFamily="18" charset="0"/>
              </a:rPr>
              <a:t>pd.DataFrame</a:t>
            </a:r>
            <a:r>
              <a:rPr lang="en-IN" sz="1800" i="1" dirty="0">
                <a:latin typeface="Times New Roman" panose="02020603050405020304" pitchFamily="18" charset="0"/>
                <a:cs typeface="Times New Roman" panose="02020603050405020304" pitchFamily="18" charset="0"/>
              </a:rPr>
              <a:t>(</a:t>
            </a:r>
          </a:p>
          <a:p>
            <a:pPr marL="0" indent="0">
              <a:buNone/>
            </a:pPr>
            <a:r>
              <a:rPr lang="en-IN" sz="1800" i="1" dirty="0" err="1">
                <a:latin typeface="Times New Roman" panose="02020603050405020304" pitchFamily="18" charset="0"/>
                <a:cs typeface="Times New Roman" panose="02020603050405020304" pitchFamily="18" charset="0"/>
              </a:rPr>
              <a:t>df.groupby</a:t>
            </a:r>
            <a:r>
              <a:rPr lang="en-IN" sz="1800" i="1" dirty="0">
                <a:latin typeface="Times New Roman" panose="02020603050405020304" pitchFamily="18" charset="0"/>
                <a:cs typeface="Times New Roman" panose="02020603050405020304" pitchFamily="18" charset="0"/>
              </a:rPr>
              <a:t>('Engaged').count()['Response'] / </a:t>
            </a:r>
            <a:r>
              <a:rPr lang="en-IN" sz="1800" i="1" dirty="0" err="1">
                <a:latin typeface="Times New Roman" panose="02020603050405020304" pitchFamily="18" charset="0"/>
                <a:cs typeface="Times New Roman" panose="02020603050405020304" pitchFamily="18" charset="0"/>
              </a:rPr>
              <a:t>df.shape</a:t>
            </a:r>
            <a:r>
              <a:rPr lang="en-IN" sz="1800" i="1" dirty="0">
                <a:latin typeface="Times New Roman" panose="02020603050405020304" pitchFamily="18" charset="0"/>
                <a:cs typeface="Times New Roman" panose="02020603050405020304" pitchFamily="18" charset="0"/>
              </a:rPr>
              <a:t>[0] * 100.0)</a:t>
            </a:r>
          </a:p>
          <a:p>
            <a:pPr marL="0" indent="0">
              <a:buNone/>
            </a:pPr>
            <a:endParaRPr lang="en-IN" sz="1800" i="1" dirty="0">
              <a:latin typeface="Times New Roman" panose="02020603050405020304" pitchFamily="18" charset="0"/>
              <a:cs typeface="Times New Roman" panose="02020603050405020304" pitchFamily="18" charset="0"/>
            </a:endParaRPr>
          </a:p>
          <a:p>
            <a:pPr marL="0" indent="0">
              <a:buNone/>
            </a:pPr>
            <a:endParaRPr lang="en-IN" sz="1800" i="1" dirty="0">
              <a:latin typeface="Times New Roman" panose="02020603050405020304" pitchFamily="18" charset="0"/>
              <a:cs typeface="Times New Roman" panose="02020603050405020304" pitchFamily="18" charset="0"/>
            </a:endParaRPr>
          </a:p>
          <a:p>
            <a:pPr marL="0" indent="0">
              <a:buNone/>
            </a:pPr>
            <a:endParaRPr lang="en-IN" sz="18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9199FA-3037-BB30-87B7-A9864FD9E67B}"/>
              </a:ext>
            </a:extLst>
          </p:cNvPr>
          <p:cNvPicPr>
            <a:picLocks noChangeAspect="1"/>
          </p:cNvPicPr>
          <p:nvPr/>
        </p:nvPicPr>
        <p:blipFill>
          <a:blip r:embed="rId2"/>
          <a:stretch>
            <a:fillRect/>
          </a:stretch>
        </p:blipFill>
        <p:spPr>
          <a:xfrm>
            <a:off x="1462547" y="3144416"/>
            <a:ext cx="6953665" cy="3603563"/>
          </a:xfrm>
          <a:prstGeom prst="rect">
            <a:avLst/>
          </a:prstGeom>
        </p:spPr>
      </p:pic>
    </p:spTree>
    <p:extLst>
      <p:ext uri="{BB962C8B-B14F-4D97-AF65-F5344CB8AC3E}">
        <p14:creationId xmlns:p14="http://schemas.microsoft.com/office/powerpoint/2010/main" val="79503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772DF-21F3-761A-0D32-870599678004}"/>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To see the result in easy war, flip the rows and columns</a:t>
            </a:r>
          </a:p>
          <a:p>
            <a:pPr marL="0" indent="0">
              <a:buNone/>
            </a:pPr>
            <a:endParaRPr lang="en-IN" sz="1800" i="1" dirty="0">
              <a:latin typeface="Times New Roman" panose="02020603050405020304" pitchFamily="18" charset="0"/>
              <a:cs typeface="Times New Roman" panose="02020603050405020304" pitchFamily="18" charset="0"/>
            </a:endParaRPr>
          </a:p>
          <a:p>
            <a:pPr marL="0" indent="0">
              <a:buNone/>
            </a:pPr>
            <a:endParaRPr lang="en-IN" sz="1800" i="1" dirty="0">
              <a:latin typeface="Times New Roman" panose="02020603050405020304" pitchFamily="18" charset="0"/>
              <a:cs typeface="Times New Roman" panose="02020603050405020304" pitchFamily="18" charset="0"/>
            </a:endParaRPr>
          </a:p>
          <a:p>
            <a:pPr marL="0" indent="0">
              <a:buNone/>
            </a:pPr>
            <a:endParaRPr lang="en-IN" sz="1800" i="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From the above results, 14% of customers have responded to marketing calls and the remaining 86% of the customers have not responded.</a:t>
            </a:r>
          </a:p>
          <a:p>
            <a:endParaRPr lang="en-IN" sz="1800" dirty="0"/>
          </a:p>
        </p:txBody>
      </p:sp>
      <p:pic>
        <p:nvPicPr>
          <p:cNvPr id="5" name="Picture 4">
            <a:extLst>
              <a:ext uri="{FF2B5EF4-FFF2-40B4-BE49-F238E27FC236}">
                <a16:creationId xmlns:a16="http://schemas.microsoft.com/office/drawing/2014/main" id="{8B8B7AD7-DB07-4A58-78ED-1919B69F2914}"/>
              </a:ext>
            </a:extLst>
          </p:cNvPr>
          <p:cNvPicPr>
            <a:picLocks noChangeAspect="1"/>
          </p:cNvPicPr>
          <p:nvPr/>
        </p:nvPicPr>
        <p:blipFill>
          <a:blip r:embed="rId2"/>
          <a:stretch>
            <a:fillRect/>
          </a:stretch>
        </p:blipFill>
        <p:spPr>
          <a:xfrm>
            <a:off x="3968743" y="2354487"/>
            <a:ext cx="4972673" cy="2105546"/>
          </a:xfrm>
          <a:prstGeom prst="rect">
            <a:avLst/>
          </a:prstGeom>
        </p:spPr>
      </p:pic>
      <p:sp>
        <p:nvSpPr>
          <p:cNvPr id="6" name="Title 1">
            <a:extLst>
              <a:ext uri="{FF2B5EF4-FFF2-40B4-BE49-F238E27FC236}">
                <a16:creationId xmlns:a16="http://schemas.microsoft.com/office/drawing/2014/main" id="{3444FE84-68D0-4A9F-BF27-76A2780A8C5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Engagement Rate</a:t>
            </a:r>
          </a:p>
        </p:txBody>
      </p:sp>
    </p:spTree>
    <p:extLst>
      <p:ext uri="{BB962C8B-B14F-4D97-AF65-F5344CB8AC3E}">
        <p14:creationId xmlns:p14="http://schemas.microsoft.com/office/powerpoint/2010/main" val="349866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97C1-1CE5-A156-8353-D8D8F830AE82}"/>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Sales Channels</a:t>
            </a:r>
          </a:p>
        </p:txBody>
      </p:sp>
      <p:sp>
        <p:nvSpPr>
          <p:cNvPr id="3" name="Content Placeholder 2">
            <a:extLst>
              <a:ext uri="{FF2B5EF4-FFF2-40B4-BE49-F238E27FC236}">
                <a16:creationId xmlns:a16="http://schemas.microsoft.com/office/drawing/2014/main" id="{016A6534-2051-4483-3C28-FDB82D56B606}"/>
              </a:ext>
            </a:extLst>
          </p:cNvPr>
          <p:cNvSpPr>
            <a:spLocks noGrp="1"/>
          </p:cNvSpPr>
          <p:nvPr>
            <p:ph idx="1"/>
          </p:nvPr>
        </p:nvSpPr>
        <p:spPr>
          <a:xfrm>
            <a:off x="838200" y="1371600"/>
            <a:ext cx="10515600" cy="4805363"/>
          </a:xfrm>
        </p:spPr>
        <p:txBody>
          <a:bodyPr>
            <a:normAutofit lnSpcReduction="1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Next, Find any noticeable patterns in the sales channel and engagement.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To find insights easily, visualize through a pie chart. From the graph, more than half of the engaged customers were from agents. Whereas non-engaged customers are more evenly distributed across all 4 different channels</a:t>
            </a:r>
          </a:p>
        </p:txBody>
      </p:sp>
      <p:pic>
        <p:nvPicPr>
          <p:cNvPr id="5" name="Picture 4">
            <a:extLst>
              <a:ext uri="{FF2B5EF4-FFF2-40B4-BE49-F238E27FC236}">
                <a16:creationId xmlns:a16="http://schemas.microsoft.com/office/drawing/2014/main" id="{D6AF6B68-BF0F-C3FA-623E-9A3DA36EAB6E}"/>
              </a:ext>
            </a:extLst>
          </p:cNvPr>
          <p:cNvPicPr>
            <a:picLocks noChangeAspect="1"/>
          </p:cNvPicPr>
          <p:nvPr/>
        </p:nvPicPr>
        <p:blipFill>
          <a:blip r:embed="rId2"/>
          <a:stretch>
            <a:fillRect/>
          </a:stretch>
        </p:blipFill>
        <p:spPr>
          <a:xfrm>
            <a:off x="3096208" y="1989268"/>
            <a:ext cx="5730737" cy="3189495"/>
          </a:xfrm>
          <a:prstGeom prst="rect">
            <a:avLst/>
          </a:prstGeom>
        </p:spPr>
      </p:pic>
    </p:spTree>
    <p:extLst>
      <p:ext uri="{BB962C8B-B14F-4D97-AF65-F5344CB8AC3E}">
        <p14:creationId xmlns:p14="http://schemas.microsoft.com/office/powerpoint/2010/main" val="213659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CFC358-242C-511C-4103-AC601A8737F9}"/>
              </a:ext>
            </a:extLst>
          </p:cNvPr>
          <p:cNvPicPr>
            <a:picLocks noGrp="1" noChangeAspect="1"/>
          </p:cNvPicPr>
          <p:nvPr>
            <p:ph idx="1"/>
          </p:nvPr>
        </p:nvPicPr>
        <p:blipFill>
          <a:blip r:embed="rId2"/>
          <a:stretch>
            <a:fillRect/>
          </a:stretch>
        </p:blipFill>
        <p:spPr>
          <a:xfrm>
            <a:off x="2695955" y="1825625"/>
            <a:ext cx="7679686" cy="4914186"/>
          </a:xfrm>
          <a:prstGeom prst="rect">
            <a:avLst/>
          </a:prstGeom>
        </p:spPr>
      </p:pic>
      <p:sp>
        <p:nvSpPr>
          <p:cNvPr id="5" name="Title 1">
            <a:extLst>
              <a:ext uri="{FF2B5EF4-FFF2-40B4-BE49-F238E27FC236}">
                <a16:creationId xmlns:a16="http://schemas.microsoft.com/office/drawing/2014/main" id="{17DF32E5-171E-BD44-D1EE-23EC73318D8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Sales Channels</a:t>
            </a:r>
          </a:p>
        </p:txBody>
      </p:sp>
    </p:spTree>
    <p:extLst>
      <p:ext uri="{BB962C8B-B14F-4D97-AF65-F5344CB8AC3E}">
        <p14:creationId xmlns:p14="http://schemas.microsoft.com/office/powerpoint/2010/main" val="104864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B440-77D9-C269-C025-D6DE5DC8D5A7}"/>
              </a:ext>
            </a:extLst>
          </p:cNvPr>
          <p:cNvSpPr>
            <a:spLocks noGrp="1"/>
          </p:cNvSpPr>
          <p:nvPr>
            <p:ph type="title"/>
          </p:nvPr>
        </p:nvSpPr>
        <p:spPr>
          <a:xfrm>
            <a:off x="838200" y="365126"/>
            <a:ext cx="10515600" cy="530614"/>
          </a:xfrm>
        </p:spPr>
        <p:txBody>
          <a:bodyPr vert="horz" lIns="91440" tIns="45720" rIns="91440" bIns="45720" rtlCol="0" anchor="ctr">
            <a:normAutofit fontScale="90000"/>
          </a:bodyPr>
          <a:lstStyle/>
          <a:p>
            <a:pPr algn="ctr"/>
            <a:r>
              <a:rPr lang="en-IN" sz="3600" b="1" dirty="0">
                <a:latin typeface="Times New Roman" panose="02020603050405020304" pitchFamily="18" charset="0"/>
                <a:cs typeface="Times New Roman" panose="02020603050405020304" pitchFamily="18" charset="0"/>
              </a:rPr>
              <a:t>Total claim amounts</a:t>
            </a:r>
          </a:p>
        </p:txBody>
      </p:sp>
      <p:sp>
        <p:nvSpPr>
          <p:cNvPr id="3" name="Content Placeholder 2">
            <a:extLst>
              <a:ext uri="{FF2B5EF4-FFF2-40B4-BE49-F238E27FC236}">
                <a16:creationId xmlns:a16="http://schemas.microsoft.com/office/drawing/2014/main" id="{039D8F65-89D4-F793-5F3C-7C6A438B1C04}"/>
              </a:ext>
            </a:extLst>
          </p:cNvPr>
          <p:cNvSpPr>
            <a:spLocks noGrp="1"/>
          </p:cNvSpPr>
          <p:nvPr>
            <p:ph idx="1"/>
          </p:nvPr>
        </p:nvSpPr>
        <p:spPr>
          <a:xfrm>
            <a:off x="492967" y="895740"/>
            <a:ext cx="10515600" cy="4351338"/>
          </a:xfrm>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Next, find the differences in the distribution of total claim amount between the engaged and non-engaged groups.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5C5BFA5-C2E2-866E-45C1-D386511B3984}"/>
              </a:ext>
            </a:extLst>
          </p:cNvPr>
          <p:cNvPicPr>
            <a:picLocks noChangeAspect="1"/>
          </p:cNvPicPr>
          <p:nvPr/>
        </p:nvPicPr>
        <p:blipFill>
          <a:blip r:embed="rId2"/>
          <a:stretch>
            <a:fillRect/>
          </a:stretch>
        </p:blipFill>
        <p:spPr>
          <a:xfrm>
            <a:off x="421297" y="2077207"/>
            <a:ext cx="6721422" cy="3549152"/>
          </a:xfrm>
          <a:prstGeom prst="rect">
            <a:avLst/>
          </a:prstGeom>
        </p:spPr>
      </p:pic>
      <p:pic>
        <p:nvPicPr>
          <p:cNvPr id="9" name="Picture 8">
            <a:extLst>
              <a:ext uri="{FF2B5EF4-FFF2-40B4-BE49-F238E27FC236}">
                <a16:creationId xmlns:a16="http://schemas.microsoft.com/office/drawing/2014/main" id="{345191FC-FD52-3FA9-78E6-C89FA27ADBD6}"/>
              </a:ext>
            </a:extLst>
          </p:cNvPr>
          <p:cNvPicPr>
            <a:picLocks noChangeAspect="1"/>
          </p:cNvPicPr>
          <p:nvPr/>
        </p:nvPicPr>
        <p:blipFill>
          <a:blip r:embed="rId3"/>
          <a:stretch>
            <a:fillRect/>
          </a:stretch>
        </p:blipFill>
        <p:spPr>
          <a:xfrm>
            <a:off x="7040121" y="1871113"/>
            <a:ext cx="5080345" cy="3755246"/>
          </a:xfrm>
          <a:prstGeom prst="rect">
            <a:avLst/>
          </a:prstGeom>
        </p:spPr>
      </p:pic>
    </p:spTree>
    <p:extLst>
      <p:ext uri="{BB962C8B-B14F-4D97-AF65-F5344CB8AC3E}">
        <p14:creationId xmlns:p14="http://schemas.microsoft.com/office/powerpoint/2010/main" val="141071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A7AF-EE36-F715-2076-7E419E50133C}"/>
              </a:ext>
            </a:extLst>
          </p:cNvPr>
          <p:cNvSpPr>
            <a:spLocks noGrp="1"/>
          </p:cNvSpPr>
          <p:nvPr>
            <p:ph type="title"/>
          </p:nvPr>
        </p:nvSpPr>
        <p:spPr>
          <a:xfrm>
            <a:off x="838200" y="318472"/>
            <a:ext cx="10515600" cy="549275"/>
          </a:xfrm>
        </p:spPr>
        <p:txBody>
          <a:bodyPr vert="horz" lIns="91440" tIns="45720" rIns="91440" bIns="45720" rtlCol="0" anchor="ctr">
            <a:normAutofit fontScale="90000"/>
          </a:bodyPr>
          <a:lstStyle/>
          <a:p>
            <a:pPr algn="ctr"/>
            <a:r>
              <a:rPr lang="en-IN" sz="3600" b="1" dirty="0">
                <a:latin typeface="Times New Roman" panose="02020603050405020304" pitchFamily="18" charset="0"/>
                <a:cs typeface="Times New Roman" panose="02020603050405020304" pitchFamily="18" charset="0"/>
              </a:rPr>
              <a:t>Total claim amounts –with </a:t>
            </a:r>
            <a:r>
              <a:rPr lang="en-IN" sz="3600" b="1" dirty="0" err="1">
                <a:latin typeface="Times New Roman" panose="02020603050405020304" pitchFamily="18" charset="0"/>
                <a:cs typeface="Times New Roman" panose="02020603050405020304" pitchFamily="18" charset="0"/>
              </a:rPr>
              <a:t>showfliers</a:t>
            </a:r>
            <a:r>
              <a:rPr lang="en-IN" sz="3600" b="1" dirty="0">
                <a:latin typeface="Times New Roman" panose="02020603050405020304" pitchFamily="18" charset="0"/>
                <a:cs typeface="Times New Roman" panose="02020603050405020304" pitchFamily="18" charset="0"/>
              </a:rPr>
              <a:t> as TRUE</a:t>
            </a:r>
          </a:p>
        </p:txBody>
      </p:sp>
      <p:sp>
        <p:nvSpPr>
          <p:cNvPr id="3" name="Content Placeholder 2">
            <a:extLst>
              <a:ext uri="{FF2B5EF4-FFF2-40B4-BE49-F238E27FC236}">
                <a16:creationId xmlns:a16="http://schemas.microsoft.com/office/drawing/2014/main" id="{9CA6C8E8-5FEF-44A2-89BE-6F3898E24775}"/>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BEE84340-EF7B-C7D6-F6AA-16E03BF78D09}"/>
              </a:ext>
            </a:extLst>
          </p:cNvPr>
          <p:cNvPicPr>
            <a:picLocks noChangeAspect="1"/>
          </p:cNvPicPr>
          <p:nvPr/>
        </p:nvPicPr>
        <p:blipFill>
          <a:blip r:embed="rId2"/>
          <a:stretch>
            <a:fillRect/>
          </a:stretch>
        </p:blipFill>
        <p:spPr>
          <a:xfrm>
            <a:off x="710921" y="1825624"/>
            <a:ext cx="5554045" cy="3782073"/>
          </a:xfrm>
          <a:prstGeom prst="rect">
            <a:avLst/>
          </a:prstGeom>
        </p:spPr>
      </p:pic>
      <p:pic>
        <p:nvPicPr>
          <p:cNvPr id="11" name="Picture 10">
            <a:extLst>
              <a:ext uri="{FF2B5EF4-FFF2-40B4-BE49-F238E27FC236}">
                <a16:creationId xmlns:a16="http://schemas.microsoft.com/office/drawing/2014/main" id="{659CA42D-DAB6-4AE3-29A6-939B8CAC9A7E}"/>
              </a:ext>
            </a:extLst>
          </p:cNvPr>
          <p:cNvPicPr>
            <a:picLocks noChangeAspect="1"/>
          </p:cNvPicPr>
          <p:nvPr/>
        </p:nvPicPr>
        <p:blipFill>
          <a:blip r:embed="rId3"/>
          <a:stretch>
            <a:fillRect/>
          </a:stretch>
        </p:blipFill>
        <p:spPr>
          <a:xfrm>
            <a:off x="6096000" y="1682643"/>
            <a:ext cx="5349704" cy="4351338"/>
          </a:xfrm>
          <a:prstGeom prst="rect">
            <a:avLst/>
          </a:prstGeom>
        </p:spPr>
      </p:pic>
    </p:spTree>
    <p:extLst>
      <p:ext uri="{BB962C8B-B14F-4D97-AF65-F5344CB8AC3E}">
        <p14:creationId xmlns:p14="http://schemas.microsoft.com/office/powerpoint/2010/main" val="70484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2463-3D9C-2F3A-1AB2-3063404DCC8F}"/>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Drivers Behind Marketing Engagement</a:t>
            </a:r>
            <a:br>
              <a:rPr lang="en-IN" sz="3600" b="1" dirty="0">
                <a:latin typeface="Times New Roman" panose="02020603050405020304" pitchFamily="18"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46406E86-7D35-E95C-820D-BF70385CAFC5}"/>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When you run marketing campaigns, one of the important measures that you will want to look at and analyze is customer engagement with your marketing efforts.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in email marketing, customer engagement can be measured by how many of your marketing emails were opened or ignored by your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engagement can also be measured by the amount of website visits from individual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Successful marketing campaigns will draw a lot of engagement from your customers, while ineffective marketing campaigns will not only drive a lower amount of engagement from your customers but will also negatively impact your business.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Customers might mark emails from your business as spam or unsubscribe from your mailing list.</a:t>
            </a:r>
          </a:p>
        </p:txBody>
      </p:sp>
    </p:spTree>
    <p:extLst>
      <p:ext uri="{BB962C8B-B14F-4D97-AF65-F5344CB8AC3E}">
        <p14:creationId xmlns:p14="http://schemas.microsoft.com/office/powerpoint/2010/main" val="3200816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69F4-E59F-B92A-27A6-147BE40BD7BB}"/>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 </a:t>
            </a:r>
            <a:r>
              <a:rPr lang="en-US" sz="3600" b="1" dirty="0">
                <a:latin typeface="Times New Roman" panose="02020603050405020304" pitchFamily="18" charset="0"/>
                <a:cs typeface="Times New Roman" panose="02020603050405020304" pitchFamily="18" charset="0"/>
              </a:rPr>
              <a:t>Continuous variables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1AD571-6894-5586-B4F6-75BBACC0EC90}"/>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linear regression, including logistic regression, it is straightforward to fit a regression model when the feature variables are continuous, as it just needs to find a linear combination of feature variables with numerical values for estimating the output variable.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describe() function, find all continuous variables in the given dataset.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36624-59B3-16CE-1950-AF37E57C57D0}"/>
              </a:ext>
            </a:extLst>
          </p:cNvPr>
          <p:cNvPicPr>
            <a:picLocks noChangeAspect="1"/>
          </p:cNvPicPr>
          <p:nvPr/>
        </p:nvPicPr>
        <p:blipFill>
          <a:blip r:embed="rId2"/>
          <a:stretch>
            <a:fillRect/>
          </a:stretch>
        </p:blipFill>
        <p:spPr>
          <a:xfrm>
            <a:off x="2099388" y="4103941"/>
            <a:ext cx="8563884" cy="2388934"/>
          </a:xfrm>
          <a:prstGeom prst="rect">
            <a:avLst/>
          </a:prstGeom>
        </p:spPr>
      </p:pic>
    </p:spTree>
    <p:extLst>
      <p:ext uri="{BB962C8B-B14F-4D97-AF65-F5344CB8AC3E}">
        <p14:creationId xmlns:p14="http://schemas.microsoft.com/office/powerpoint/2010/main" val="129607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B1BAA-AA5A-9B8E-24D4-5626D252A8AB}"/>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Fit a logistic regression model with the above set of continuous variables as input variables using the following code:</a:t>
            </a:r>
          </a:p>
        </p:txBody>
      </p:sp>
      <p:pic>
        <p:nvPicPr>
          <p:cNvPr id="5" name="Picture 4">
            <a:extLst>
              <a:ext uri="{FF2B5EF4-FFF2-40B4-BE49-F238E27FC236}">
                <a16:creationId xmlns:a16="http://schemas.microsoft.com/office/drawing/2014/main" id="{CC58E45A-64D4-D5E9-0CB8-F9794FCD6549}"/>
              </a:ext>
            </a:extLst>
          </p:cNvPr>
          <p:cNvPicPr>
            <a:picLocks noChangeAspect="1"/>
          </p:cNvPicPr>
          <p:nvPr/>
        </p:nvPicPr>
        <p:blipFill>
          <a:blip r:embed="rId2"/>
          <a:stretch>
            <a:fillRect/>
          </a:stretch>
        </p:blipFill>
        <p:spPr>
          <a:xfrm>
            <a:off x="984751" y="2995066"/>
            <a:ext cx="4622947" cy="2909547"/>
          </a:xfrm>
          <a:prstGeom prst="rect">
            <a:avLst/>
          </a:prstGeom>
        </p:spPr>
      </p:pic>
      <p:sp>
        <p:nvSpPr>
          <p:cNvPr id="6" name="Title 1">
            <a:extLst>
              <a:ext uri="{FF2B5EF4-FFF2-40B4-BE49-F238E27FC236}">
                <a16:creationId xmlns:a16="http://schemas.microsoft.com/office/drawing/2014/main" id="{0C9383E3-68E5-785A-4A48-876C6122CC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 </a:t>
            </a:r>
            <a:r>
              <a:rPr lang="en-US" sz="3600" b="1" dirty="0">
                <a:latin typeface="Times New Roman" panose="02020603050405020304" pitchFamily="18" charset="0"/>
                <a:cs typeface="Times New Roman" panose="02020603050405020304" pitchFamily="18" charset="0"/>
              </a:rPr>
              <a:t>Continuous variables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44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8FDF38-8CD1-93E8-987E-237C510955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 </a:t>
            </a:r>
            <a:r>
              <a:rPr lang="en-US" sz="3600" b="1" dirty="0">
                <a:latin typeface="Times New Roman" panose="02020603050405020304" pitchFamily="18" charset="0"/>
                <a:cs typeface="Times New Roman" panose="02020603050405020304" pitchFamily="18" charset="0"/>
              </a:rPr>
              <a:t>Continuous variables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3A90DDAD-3DAF-D48B-12B6-68351B2EB388}"/>
              </a:ext>
            </a:extLst>
          </p:cNvPr>
          <p:cNvPicPr>
            <a:picLocks noGrp="1" noChangeAspect="1"/>
          </p:cNvPicPr>
          <p:nvPr>
            <p:ph idx="1"/>
          </p:nvPr>
        </p:nvPicPr>
        <p:blipFill>
          <a:blip r:embed="rId2"/>
          <a:stretch>
            <a:fillRect/>
          </a:stretch>
        </p:blipFill>
        <p:spPr>
          <a:xfrm>
            <a:off x="103666" y="1550507"/>
            <a:ext cx="5373403" cy="4281126"/>
          </a:xfrm>
        </p:spPr>
      </p:pic>
      <p:pic>
        <p:nvPicPr>
          <p:cNvPr id="12" name="Picture 11">
            <a:extLst>
              <a:ext uri="{FF2B5EF4-FFF2-40B4-BE49-F238E27FC236}">
                <a16:creationId xmlns:a16="http://schemas.microsoft.com/office/drawing/2014/main" id="{219EA093-B49B-791E-71BD-8D69EF1D4A29}"/>
              </a:ext>
            </a:extLst>
          </p:cNvPr>
          <p:cNvPicPr>
            <a:picLocks noChangeAspect="1"/>
          </p:cNvPicPr>
          <p:nvPr/>
        </p:nvPicPr>
        <p:blipFill>
          <a:blip r:embed="rId3"/>
          <a:stretch>
            <a:fillRect/>
          </a:stretch>
        </p:blipFill>
        <p:spPr>
          <a:xfrm>
            <a:off x="5546617" y="1871712"/>
            <a:ext cx="6645383" cy="3756986"/>
          </a:xfrm>
          <a:prstGeom prst="rect">
            <a:avLst/>
          </a:prstGeom>
        </p:spPr>
      </p:pic>
    </p:spTree>
    <p:extLst>
      <p:ext uri="{BB962C8B-B14F-4D97-AF65-F5344CB8AC3E}">
        <p14:creationId xmlns:p14="http://schemas.microsoft.com/office/powerpoint/2010/main" val="276344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E4E23-BF11-C547-E3BE-C3BAC0F6EF86}"/>
              </a:ext>
            </a:extLst>
          </p:cNvPr>
          <p:cNvSpPr>
            <a:spLocks noGrp="1"/>
          </p:cNvSpPr>
          <p:nvPr>
            <p:ph idx="1"/>
          </p:nvPr>
        </p:nvSpPr>
        <p:spPr/>
        <p:txBody>
          <a:bodyPr vert="horz" lIns="91440" tIns="45720" rIns="91440" bIns="45720" rtlCol="0">
            <a:normAutofit fontScale="925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From the above output, </a:t>
            </a:r>
            <a:r>
              <a:rPr lang="en-IN" sz="1800" dirty="0" err="1">
                <a:latin typeface="Times New Roman" panose="02020603050405020304" pitchFamily="18" charset="0"/>
                <a:cs typeface="Times New Roman" panose="02020603050405020304" pitchFamily="18" charset="0"/>
              </a:rPr>
              <a:t>coef</a:t>
            </a:r>
            <a:r>
              <a:rPr lang="en-IN" sz="1800" dirty="0">
                <a:latin typeface="Times New Roman" panose="02020603050405020304" pitchFamily="18" charset="0"/>
                <a:cs typeface="Times New Roman" panose="02020603050405020304" pitchFamily="18" charset="0"/>
              </a:rPr>
              <a:t> represents the coefficients for each of the input variables.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The p&gt;|z| column represents the p-value, which denotes the relationship between the feature and the output variable</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Any value less than 0.05 signifies a strong relationship</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Few variables have a significant relationship with output variables.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For ex, Number of policies variable is significant and is negatively correlated with Engaged.</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This suggests that the more policies that the customer has, the less likely they are to respond to marketing calls.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Another Ex, the Months Since Last Calls variable is significant and is negatively correlated with the output variable.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This means that the longer it has been since the last claim, the less likely that the customer is going to respond to marketing calls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91855D8-F149-3A6A-F607-53CFDDA7FB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 </a:t>
            </a:r>
            <a:r>
              <a:rPr lang="en-US" sz="3600" b="1" dirty="0">
                <a:latin typeface="Times New Roman" panose="02020603050405020304" pitchFamily="18" charset="0"/>
                <a:cs typeface="Times New Roman" panose="02020603050405020304" pitchFamily="18" charset="0"/>
              </a:rPr>
              <a:t>Continuous variables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09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55C7-A392-1CA0-F431-F5FB5CC19151}"/>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Analysis-Categorical Variables</a:t>
            </a:r>
          </a:p>
        </p:txBody>
      </p:sp>
      <p:sp>
        <p:nvSpPr>
          <p:cNvPr id="3" name="Content Placeholder 2">
            <a:extLst>
              <a:ext uri="{FF2B5EF4-FFF2-40B4-BE49-F238E27FC236}">
                <a16:creationId xmlns:a16="http://schemas.microsoft.com/office/drawing/2014/main" id="{C5A67A9C-6A74-F785-79C7-EDC34F67B91B}"/>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Using continuous variables, interpretation is quite simple and easy.</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But it is not straightforward for categorical variables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One of the ways to handle such variables is to factorize using the following code:</a:t>
            </a:r>
          </a:p>
          <a:p>
            <a:pPr>
              <a:lnSpc>
                <a:spcPct val="150000"/>
              </a:lnSpc>
              <a:spcBef>
                <a:spcPts val="0"/>
              </a:spcBef>
            </a:pPr>
            <a:r>
              <a:rPr lang="nl-NL" sz="1800" dirty="0">
                <a:latin typeface="Times New Roman" panose="02020603050405020304" pitchFamily="18" charset="0"/>
                <a:cs typeface="Times New Roman" panose="02020603050405020304" pitchFamily="18" charset="0"/>
              </a:rPr>
              <a:t>gender_values, gender_labels = df['Gender'].factorize()</a:t>
            </a:r>
          </a:p>
          <a:p>
            <a:pPr>
              <a:lnSpc>
                <a:spcPct val="150000"/>
              </a:lnSpc>
              <a:spcBef>
                <a:spcPts val="0"/>
              </a:spcBef>
            </a:pPr>
            <a:r>
              <a:rPr lang="nl-NL" sz="1800" dirty="0">
                <a:latin typeface="Times New Roman" panose="02020603050405020304" pitchFamily="18" charset="0"/>
                <a:cs typeface="Times New Roman" panose="02020603050405020304" pitchFamily="18" charset="0"/>
              </a:rPr>
              <a:t>df['GenderFactorized'] = gender_values</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5F54F34-616A-D969-CE68-678E5E45FC28}"/>
              </a:ext>
            </a:extLst>
          </p:cNvPr>
          <p:cNvPicPr>
            <a:picLocks noChangeAspect="1"/>
          </p:cNvPicPr>
          <p:nvPr/>
        </p:nvPicPr>
        <p:blipFill>
          <a:blip r:embed="rId2"/>
          <a:stretch>
            <a:fillRect/>
          </a:stretch>
        </p:blipFill>
        <p:spPr>
          <a:xfrm>
            <a:off x="3977979" y="4178279"/>
            <a:ext cx="3682453" cy="2314596"/>
          </a:xfrm>
          <a:prstGeom prst="rect">
            <a:avLst/>
          </a:prstGeom>
        </p:spPr>
      </p:pic>
    </p:spTree>
    <p:extLst>
      <p:ext uri="{BB962C8B-B14F-4D97-AF65-F5344CB8AC3E}">
        <p14:creationId xmlns:p14="http://schemas.microsoft.com/office/powerpoint/2010/main" val="123213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2DAFD-93B9-5FBB-1AFF-528EBDC45AB2}"/>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Another way to encode a categorical variable Education with 5 different categories.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87E71C-4D63-6171-4778-4466941F974F}"/>
              </a:ext>
            </a:extLst>
          </p:cNvPr>
          <p:cNvPicPr>
            <a:picLocks noChangeAspect="1"/>
          </p:cNvPicPr>
          <p:nvPr/>
        </p:nvPicPr>
        <p:blipFill>
          <a:blip r:embed="rId2"/>
          <a:stretch>
            <a:fillRect/>
          </a:stretch>
        </p:blipFill>
        <p:spPr>
          <a:xfrm>
            <a:off x="2796254" y="3344366"/>
            <a:ext cx="6599492" cy="2613887"/>
          </a:xfrm>
          <a:prstGeom prst="rect">
            <a:avLst/>
          </a:prstGeom>
        </p:spPr>
      </p:pic>
      <p:sp>
        <p:nvSpPr>
          <p:cNvPr id="6" name="Title 1">
            <a:extLst>
              <a:ext uri="{FF2B5EF4-FFF2-40B4-BE49-F238E27FC236}">
                <a16:creationId xmlns:a16="http://schemas.microsoft.com/office/drawing/2014/main" id="{316015C5-266C-A8B7-ED35-5DC7806510A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Analysis-Categorical Variables</a:t>
            </a:r>
          </a:p>
        </p:txBody>
      </p:sp>
    </p:spTree>
    <p:extLst>
      <p:ext uri="{BB962C8B-B14F-4D97-AF65-F5344CB8AC3E}">
        <p14:creationId xmlns:p14="http://schemas.microsoft.com/office/powerpoint/2010/main" val="3204158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5D810-FD36-7AFA-20FD-C86BA398DA27}"/>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Add both categorical variables and build a model as follows: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C30995C-2729-34E9-62A3-626AF449FC97}"/>
              </a:ext>
            </a:extLst>
          </p:cNvPr>
          <p:cNvPicPr>
            <a:picLocks noChangeAspect="1"/>
          </p:cNvPicPr>
          <p:nvPr/>
        </p:nvPicPr>
        <p:blipFill>
          <a:blip r:embed="rId2"/>
          <a:stretch>
            <a:fillRect/>
          </a:stretch>
        </p:blipFill>
        <p:spPr>
          <a:xfrm>
            <a:off x="2173080" y="2373054"/>
            <a:ext cx="6476398" cy="4044695"/>
          </a:xfrm>
          <a:prstGeom prst="rect">
            <a:avLst/>
          </a:prstGeom>
        </p:spPr>
      </p:pic>
      <p:sp>
        <p:nvSpPr>
          <p:cNvPr id="8" name="Title 1">
            <a:extLst>
              <a:ext uri="{FF2B5EF4-FFF2-40B4-BE49-F238E27FC236}">
                <a16:creationId xmlns:a16="http://schemas.microsoft.com/office/drawing/2014/main" id="{58863C25-5CC8-F9AF-6633-38EC52364F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Analysis-Categorical Variables</a:t>
            </a:r>
          </a:p>
        </p:txBody>
      </p:sp>
    </p:spTree>
    <p:extLst>
      <p:ext uri="{BB962C8B-B14F-4D97-AF65-F5344CB8AC3E}">
        <p14:creationId xmlns:p14="http://schemas.microsoft.com/office/powerpoint/2010/main" val="42153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8695F-3677-5C77-B781-EBA01D8CB9D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F742463-34D2-334F-62C6-56E0CEB54BA9}"/>
              </a:ext>
            </a:extLst>
          </p:cNvPr>
          <p:cNvPicPr>
            <a:picLocks noChangeAspect="1"/>
          </p:cNvPicPr>
          <p:nvPr/>
        </p:nvPicPr>
        <p:blipFill>
          <a:blip r:embed="rId2"/>
          <a:stretch>
            <a:fillRect/>
          </a:stretch>
        </p:blipFill>
        <p:spPr>
          <a:xfrm>
            <a:off x="3722164" y="1573369"/>
            <a:ext cx="6102971" cy="4770702"/>
          </a:xfrm>
          <a:prstGeom prst="rect">
            <a:avLst/>
          </a:prstGeom>
        </p:spPr>
      </p:pic>
      <p:sp>
        <p:nvSpPr>
          <p:cNvPr id="6" name="Title 1">
            <a:extLst>
              <a:ext uri="{FF2B5EF4-FFF2-40B4-BE49-F238E27FC236}">
                <a16:creationId xmlns:a16="http://schemas.microsoft.com/office/drawing/2014/main" id="{3CE5A65B-4E16-7694-9BB4-2FF0FF2450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Analysis-Categorical Variables</a:t>
            </a:r>
          </a:p>
        </p:txBody>
      </p:sp>
    </p:spTree>
    <p:extLst>
      <p:ext uri="{BB962C8B-B14F-4D97-AF65-F5344CB8AC3E}">
        <p14:creationId xmlns:p14="http://schemas.microsoft.com/office/powerpoint/2010/main" val="1440772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A2F93-6872-69BE-110F-F1461FA88F4A}"/>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From the above output, both variables seem to have significant relationship with the output variable “Engaged”</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Based on the coefficients of both variables, they are negatively correlated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Male customers are less likely to be engaged in marketing calls as compared with female customers.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Similarly, the higher the customer’s education levels are the less likely that they will be engaged in marketing calls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3B26895-BC7F-8248-29A2-0D81D3BAA9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Analysis-Categorical Variables</a:t>
            </a:r>
          </a:p>
        </p:txBody>
      </p:sp>
    </p:spTree>
    <p:extLst>
      <p:ext uri="{BB962C8B-B14F-4D97-AF65-F5344CB8AC3E}">
        <p14:creationId xmlns:p14="http://schemas.microsoft.com/office/powerpoint/2010/main" val="2562672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6F59-A20E-3F3D-A21B-161BF67F15BF}"/>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Combining Continuous and categorical variables</a:t>
            </a:r>
          </a:p>
        </p:txBody>
      </p:sp>
      <p:pic>
        <p:nvPicPr>
          <p:cNvPr id="7" name="Content Placeholder 6">
            <a:extLst>
              <a:ext uri="{FF2B5EF4-FFF2-40B4-BE49-F238E27FC236}">
                <a16:creationId xmlns:a16="http://schemas.microsoft.com/office/drawing/2014/main" id="{183F343C-04E2-75DE-2B25-EE7A538B1D6F}"/>
              </a:ext>
            </a:extLst>
          </p:cNvPr>
          <p:cNvPicPr>
            <a:picLocks noGrp="1" noChangeAspect="1"/>
          </p:cNvPicPr>
          <p:nvPr>
            <p:ph idx="1"/>
          </p:nvPr>
        </p:nvPicPr>
        <p:blipFill>
          <a:blip r:embed="rId2"/>
          <a:stretch>
            <a:fillRect/>
          </a:stretch>
        </p:blipFill>
        <p:spPr>
          <a:xfrm>
            <a:off x="2901820" y="1618436"/>
            <a:ext cx="6279502" cy="4684508"/>
          </a:xfrm>
        </p:spPr>
      </p:pic>
    </p:spTree>
    <p:extLst>
      <p:ext uri="{BB962C8B-B14F-4D97-AF65-F5344CB8AC3E}">
        <p14:creationId xmlns:p14="http://schemas.microsoft.com/office/powerpoint/2010/main" val="312498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74FE9-4AE0-D898-8932-7FF48B30173F}"/>
              </a:ext>
            </a:extLst>
          </p:cNvPr>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understand what affects customer engagement, in this chapter, we will discuss how we can use explanatory analysis (more specifically, regression analysis).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Will briefly cover the definition of explanatory analysis, what regression analysis is, and how to use a logistic regression model for explanatory analysis.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we will cover how to build and interpret regression analysis results in Python, using the </a:t>
            </a:r>
            <a:r>
              <a:rPr lang="en-US" sz="1800" dirty="0" err="1">
                <a:latin typeface="Times New Roman" panose="02020603050405020304" pitchFamily="18" charset="0"/>
                <a:cs typeface="Times New Roman" panose="02020603050405020304" pitchFamily="18" charset="0"/>
              </a:rPr>
              <a:t>statsmodels</a:t>
            </a:r>
            <a:r>
              <a:rPr lang="en-US" sz="1800" dirty="0">
                <a:latin typeface="Times New Roman" panose="02020603050405020304" pitchFamily="18" charset="0"/>
                <a:cs typeface="Times New Roman" panose="02020603050405020304" pitchFamily="18" charset="0"/>
              </a:rPr>
              <a:t> package.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R programmers, we will discuss how we can build and interpret regression analysis results with </a:t>
            </a:r>
            <a:r>
              <a:rPr lang="en-US" sz="1800" dirty="0" err="1">
                <a:latin typeface="Times New Roman" panose="02020603050405020304" pitchFamily="18" charset="0"/>
                <a:cs typeface="Times New Roman" panose="02020603050405020304" pitchFamily="18" charset="0"/>
              </a:rPr>
              <a:t>glm</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we will cover the following topics: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regression analysis for explanatory analysis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Regression analysis with Python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Regression analysis with R</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F4EC58D-3ACE-629B-03C5-0D94F3BEFFEB}"/>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Drivers Behind Marketing Engagement</a:t>
            </a:r>
            <a:br>
              <a:rPr lang="en-IN" sz="3600" b="1" dirty="0">
                <a:latin typeface="Times New Roman" panose="02020603050405020304" pitchFamily="18" charset="0"/>
                <a:cs typeface="Times New Roman" panose="02020603050405020304" pitchFamily="18" charset="0"/>
              </a:rPr>
            </a:br>
            <a:endParaRPr lang="en-IN" sz="3600" dirty="0"/>
          </a:p>
        </p:txBody>
      </p:sp>
    </p:spTree>
    <p:extLst>
      <p:ext uri="{BB962C8B-B14F-4D97-AF65-F5344CB8AC3E}">
        <p14:creationId xmlns:p14="http://schemas.microsoft.com/office/powerpoint/2010/main" val="367234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2B18-7216-BD60-BB6B-349C2578EF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C56918-3755-CCEE-D5A9-4697C6E1853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8748FC3-5D5E-DE18-759C-78DF215A5299}"/>
              </a:ext>
            </a:extLst>
          </p:cNvPr>
          <p:cNvPicPr>
            <a:picLocks noChangeAspect="1"/>
          </p:cNvPicPr>
          <p:nvPr/>
        </p:nvPicPr>
        <p:blipFill>
          <a:blip r:embed="rId2"/>
          <a:stretch>
            <a:fillRect/>
          </a:stretch>
        </p:blipFill>
        <p:spPr>
          <a:xfrm>
            <a:off x="2536371" y="411218"/>
            <a:ext cx="6882237" cy="6250839"/>
          </a:xfrm>
          <a:prstGeom prst="rect">
            <a:avLst/>
          </a:prstGeom>
        </p:spPr>
      </p:pic>
    </p:spTree>
    <p:extLst>
      <p:ext uri="{BB962C8B-B14F-4D97-AF65-F5344CB8AC3E}">
        <p14:creationId xmlns:p14="http://schemas.microsoft.com/office/powerpoint/2010/main" val="3896475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C8311-5441-CBD2-DF9F-3F1EEACC21EA}"/>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From the above output the variables, </a:t>
            </a:r>
            <a:r>
              <a:rPr lang="en-US" sz="1800" dirty="0">
                <a:latin typeface="Times New Roman" panose="02020603050405020304" pitchFamily="18" charset="0"/>
                <a:cs typeface="Times New Roman" panose="02020603050405020304" pitchFamily="18" charset="0"/>
              </a:rPr>
              <a:t>'Customer Lifetime Value’, 'Income’, 'Monthly Premium Auto’, 'Months Since Last Claim’,  'Months Since Policy Inception’, 'Number of Open Complaints’,  'Number of Policies','</a:t>
            </a:r>
            <a:r>
              <a:rPr lang="en-US" sz="1800" dirty="0" err="1">
                <a:latin typeface="Times New Roman" panose="02020603050405020304" pitchFamily="18" charset="0"/>
                <a:cs typeface="Times New Roman" panose="02020603050405020304" pitchFamily="18" charset="0"/>
              </a:rPr>
              <a:t>GenderFactorized</a:t>
            </a:r>
            <a:r>
              <a:rPr lang="en-US" sz="1800" dirty="0">
                <a:latin typeface="Times New Roman" panose="02020603050405020304" pitchFamily="18" charset="0"/>
                <a:cs typeface="Times New Roman" panose="02020603050405020304" pitchFamily="18" charset="0"/>
              </a:rPr>
              <a:t>’ are significant and all of them have negative relationships.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Hence, the higher the income is the less likely that the customer will be engaged with marketing calls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4E26D14-21AB-C63A-08AC-DC4B7DD4B0E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Combining Continuous and categorical variables</a:t>
            </a:r>
          </a:p>
        </p:txBody>
      </p:sp>
    </p:spTree>
    <p:extLst>
      <p:ext uri="{BB962C8B-B14F-4D97-AF65-F5344CB8AC3E}">
        <p14:creationId xmlns:p14="http://schemas.microsoft.com/office/powerpoint/2010/main" val="349298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8FB3-2A59-1806-F874-8F178566EBAD}"/>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Regression Analysis with R</a:t>
            </a:r>
          </a:p>
        </p:txBody>
      </p:sp>
      <p:sp>
        <p:nvSpPr>
          <p:cNvPr id="3" name="Content Placeholder 2">
            <a:extLst>
              <a:ext uri="{FF2B5EF4-FFF2-40B4-BE49-F238E27FC236}">
                <a16:creationId xmlns:a16="http://schemas.microsoft.com/office/drawing/2014/main" id="{8C96C034-F784-D9EB-4864-CEFE0A09F86C}"/>
              </a:ext>
            </a:extLst>
          </p:cNvPr>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Use </a:t>
            </a:r>
            <a:r>
              <a:rPr lang="en-IN" sz="1800" dirty="0" err="1">
                <a:latin typeface="Times New Roman" panose="02020603050405020304" pitchFamily="18" charset="0"/>
                <a:cs typeface="Times New Roman" panose="02020603050405020304" pitchFamily="18" charset="0"/>
              </a:rPr>
              <a:t>glm</a:t>
            </a:r>
            <a:r>
              <a:rPr lang="en-IN" sz="1800" dirty="0">
                <a:latin typeface="Times New Roman" panose="02020603050405020304" pitchFamily="18" charset="0"/>
                <a:cs typeface="Times New Roman" panose="02020603050405020304" pitchFamily="18" charset="0"/>
              </a:rPr>
              <a:t> function in R to conduct regression analysis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Dataset is publicly available from IBM Watson named “WA_Fn-UseC_-Marketing-Customer-Value-Analysis.csv”</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Use </a:t>
            </a:r>
            <a:r>
              <a:rPr lang="en-IN" sz="1800" dirty="0" err="1">
                <a:latin typeface="Times New Roman" panose="02020603050405020304" pitchFamily="18" charset="0"/>
                <a:cs typeface="Times New Roman" panose="02020603050405020304" pitchFamily="18" charset="0"/>
              </a:rPr>
              <a:t>dplyr</a:t>
            </a:r>
            <a:r>
              <a:rPr lang="en-IN" sz="1800" dirty="0">
                <a:latin typeface="Times New Roman" panose="02020603050405020304" pitchFamily="18" charset="0"/>
                <a:cs typeface="Times New Roman" panose="02020603050405020304" pitchFamily="18" charset="0"/>
              </a:rPr>
              <a:t> and ggplot2 packages for data analysis and visualization</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Load the data as follows:</a:t>
            </a:r>
          </a:p>
          <a:p>
            <a:pPr>
              <a:lnSpc>
                <a:spcPct val="150000"/>
              </a:lnSpc>
              <a:spcBef>
                <a:spcPts val="0"/>
              </a:spcBef>
            </a:pPr>
            <a:r>
              <a:rPr lang="en-IN" sz="1800" i="1" dirty="0" err="1">
                <a:latin typeface="Times New Roman" panose="02020603050405020304" pitchFamily="18" charset="0"/>
                <a:cs typeface="Times New Roman" panose="02020603050405020304" pitchFamily="18" charset="0"/>
              </a:rPr>
              <a:t>df</a:t>
            </a:r>
            <a:r>
              <a:rPr lang="en-IN" sz="1800" i="1" dirty="0">
                <a:latin typeface="Times New Roman" panose="02020603050405020304" pitchFamily="18" charset="0"/>
                <a:cs typeface="Times New Roman" panose="02020603050405020304" pitchFamily="18" charset="0"/>
              </a:rPr>
              <a:t> &lt;- read.csv(</a:t>
            </a:r>
          </a:p>
          <a:p>
            <a:pPr>
              <a:lnSpc>
                <a:spcPct val="150000"/>
              </a:lnSpc>
              <a:spcBef>
                <a:spcPts val="0"/>
              </a:spcBef>
            </a:pPr>
            <a:r>
              <a:rPr lang="en-IN" sz="1800" i="1" dirty="0">
                <a:latin typeface="Times New Roman" panose="02020603050405020304" pitchFamily="18" charset="0"/>
                <a:cs typeface="Times New Roman" panose="02020603050405020304" pitchFamily="18" charset="0"/>
              </a:rPr>
              <a:t>  file="~/Documents/data-science-for-marketing/ch.3/data/WA_Fn-UseC_-Marketing-Customer-Value-Analysis.csv", </a:t>
            </a:r>
          </a:p>
          <a:p>
            <a:pPr>
              <a:lnSpc>
                <a:spcPct val="150000"/>
              </a:lnSpc>
              <a:spcBef>
                <a:spcPts val="0"/>
              </a:spcBef>
            </a:pPr>
            <a:r>
              <a:rPr lang="en-IN" sz="1800" i="1" dirty="0">
                <a:latin typeface="Times New Roman" panose="02020603050405020304" pitchFamily="18" charset="0"/>
                <a:cs typeface="Times New Roman" panose="02020603050405020304" pitchFamily="18" charset="0"/>
              </a:rPr>
              <a:t>  header=TRUE, </a:t>
            </a:r>
          </a:p>
          <a:p>
            <a:pPr>
              <a:lnSpc>
                <a:spcPct val="150000"/>
              </a:lnSpc>
              <a:spcBef>
                <a:spcPts val="0"/>
              </a:spcBef>
            </a:pP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sep</a:t>
            </a:r>
            <a:r>
              <a:rPr lang="en-IN" sz="1800" i="1"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i="1"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790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E3AD-CD71-221D-FEB9-A6E21479C371}"/>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Visualizations</a:t>
            </a:r>
          </a:p>
        </p:txBody>
      </p:sp>
      <p:sp>
        <p:nvSpPr>
          <p:cNvPr id="3" name="Content Placeholder 2">
            <a:extLst>
              <a:ext uri="{FF2B5EF4-FFF2-40B4-BE49-F238E27FC236}">
                <a16:creationId xmlns:a16="http://schemas.microsoft.com/office/drawing/2014/main" id="{88FB98F1-0F61-FF3C-98E8-532D78239131}"/>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First understand the data, with respect to what data points we have, and what patterns we can see.</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Find the column named “Response”, it contains information on whether a customer responded to marketing calls.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This column is used to measure of customer engagement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Encode this column value as numeric for future use.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df$Engaged</a:t>
            </a:r>
            <a:r>
              <a:rPr lang="en-US" sz="1800" dirty="0">
                <a:latin typeface="Times New Roman" panose="02020603050405020304" pitchFamily="18" charset="0"/>
                <a:cs typeface="Times New Roman" panose="02020603050405020304" pitchFamily="18" charset="0"/>
              </a:rPr>
              <a:t> &lt;- </a:t>
            </a:r>
            <a:r>
              <a:rPr lang="en-US" sz="1800" dirty="0" err="1">
                <a:latin typeface="Times New Roman" panose="02020603050405020304" pitchFamily="18" charset="0"/>
                <a:cs typeface="Times New Roman" panose="02020603050405020304" pitchFamily="18" charset="0"/>
              </a:rPr>
              <a:t>as.integer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df$Response</a:t>
            </a:r>
            <a:r>
              <a:rPr lang="en-US" sz="1800" dirty="0">
                <a:latin typeface="Times New Roman" panose="02020603050405020304" pitchFamily="18" charset="0"/>
                <a:cs typeface="Times New Roman" panose="02020603050405020304" pitchFamily="18" charset="0"/>
              </a:rPr>
              <a:t>) – 1</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As.integer</a:t>
            </a:r>
            <a:r>
              <a:rPr lang="en-US" sz="1800" dirty="0">
                <a:latin typeface="Times New Roman" panose="02020603050405020304" pitchFamily="18" charset="0"/>
                <a:cs typeface="Times New Roman" panose="02020603050405020304" pitchFamily="18" charset="0"/>
              </a:rPr>
              <a:t> function encodes the value as 1 &amp; 2 by default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08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52171B-FFAF-2B68-370F-B31B848340AC}"/>
              </a:ext>
            </a:extLst>
          </p:cNvPr>
          <p:cNvPicPr>
            <a:picLocks noGrp="1" noChangeAspect="1"/>
          </p:cNvPicPr>
          <p:nvPr>
            <p:ph idx="1"/>
          </p:nvPr>
        </p:nvPicPr>
        <p:blipFill>
          <a:blip r:embed="rId2"/>
          <a:stretch>
            <a:fillRect/>
          </a:stretch>
        </p:blipFill>
        <p:spPr>
          <a:xfrm>
            <a:off x="427731" y="2173507"/>
            <a:ext cx="5364945" cy="3543607"/>
          </a:xfrm>
          <a:prstGeom prst="rect">
            <a:avLst/>
          </a:prstGeom>
        </p:spPr>
      </p:pic>
      <p:pic>
        <p:nvPicPr>
          <p:cNvPr id="6" name="Picture 5">
            <a:extLst>
              <a:ext uri="{FF2B5EF4-FFF2-40B4-BE49-F238E27FC236}">
                <a16:creationId xmlns:a16="http://schemas.microsoft.com/office/drawing/2014/main" id="{4649EA79-FDB8-BCE5-57A9-EEE46728306E}"/>
              </a:ext>
            </a:extLst>
          </p:cNvPr>
          <p:cNvPicPr>
            <a:picLocks noChangeAspect="1"/>
          </p:cNvPicPr>
          <p:nvPr/>
        </p:nvPicPr>
        <p:blipFill>
          <a:blip r:embed="rId3"/>
          <a:stretch>
            <a:fillRect/>
          </a:stretch>
        </p:blipFill>
        <p:spPr>
          <a:xfrm>
            <a:off x="5995602" y="1990611"/>
            <a:ext cx="3970364" cy="3726503"/>
          </a:xfrm>
          <a:prstGeom prst="rect">
            <a:avLst/>
          </a:prstGeom>
        </p:spPr>
      </p:pic>
      <p:sp>
        <p:nvSpPr>
          <p:cNvPr id="7" name="Title 1">
            <a:extLst>
              <a:ext uri="{FF2B5EF4-FFF2-40B4-BE49-F238E27FC236}">
                <a16:creationId xmlns:a16="http://schemas.microsoft.com/office/drawing/2014/main" id="{65DDAA15-B831-71B7-F0F6-3CD3B1734E8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Visualizations</a:t>
            </a:r>
          </a:p>
        </p:txBody>
      </p:sp>
    </p:spTree>
    <p:extLst>
      <p:ext uri="{BB962C8B-B14F-4D97-AF65-F5344CB8AC3E}">
        <p14:creationId xmlns:p14="http://schemas.microsoft.com/office/powerpoint/2010/main" val="2422954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0AD8-C541-C068-ECB9-DA86EC5A95B4}"/>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Engagement Rate</a:t>
            </a:r>
          </a:p>
        </p:txBody>
      </p:sp>
      <p:sp>
        <p:nvSpPr>
          <p:cNvPr id="3" name="Content Placeholder 2">
            <a:extLst>
              <a:ext uri="{FF2B5EF4-FFF2-40B4-BE49-F238E27FC236}">
                <a16:creationId xmlns:a16="http://schemas.microsoft.com/office/drawing/2014/main" id="{E387961F-30C0-403A-86BF-17CF0171D7FA}"/>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 This rate is the percentage of customers that responded to the marketing calls.</a:t>
            </a:r>
          </a:p>
          <a:p>
            <a:pPr marL="0" indent="0">
              <a:buNone/>
            </a:pPr>
            <a:endParaRPr lang="en-IN" sz="1800" i="1" dirty="0">
              <a:latin typeface="Times New Roman" panose="02020603050405020304" pitchFamily="18" charset="0"/>
              <a:cs typeface="Times New Roman" panose="02020603050405020304" pitchFamily="18" charset="0"/>
            </a:endParaRPr>
          </a:p>
          <a:p>
            <a:pPr marL="0" indent="0">
              <a:buNone/>
            </a:pPr>
            <a:endParaRPr lang="en-IN" sz="18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EB6F03-2676-124E-1D20-E578B4967E13}"/>
              </a:ext>
            </a:extLst>
          </p:cNvPr>
          <p:cNvPicPr>
            <a:picLocks noChangeAspect="1"/>
          </p:cNvPicPr>
          <p:nvPr/>
        </p:nvPicPr>
        <p:blipFill>
          <a:blip r:embed="rId2"/>
          <a:stretch>
            <a:fillRect/>
          </a:stretch>
        </p:blipFill>
        <p:spPr>
          <a:xfrm>
            <a:off x="838200" y="2602722"/>
            <a:ext cx="6289621" cy="2797143"/>
          </a:xfrm>
          <a:prstGeom prst="rect">
            <a:avLst/>
          </a:prstGeom>
        </p:spPr>
      </p:pic>
      <p:pic>
        <p:nvPicPr>
          <p:cNvPr id="8" name="Picture 7">
            <a:extLst>
              <a:ext uri="{FF2B5EF4-FFF2-40B4-BE49-F238E27FC236}">
                <a16:creationId xmlns:a16="http://schemas.microsoft.com/office/drawing/2014/main" id="{6B901F52-1D53-5FF5-503F-EA087B6E0913}"/>
              </a:ext>
            </a:extLst>
          </p:cNvPr>
          <p:cNvPicPr>
            <a:picLocks noChangeAspect="1"/>
          </p:cNvPicPr>
          <p:nvPr/>
        </p:nvPicPr>
        <p:blipFill>
          <a:blip r:embed="rId3"/>
          <a:stretch>
            <a:fillRect/>
          </a:stretch>
        </p:blipFill>
        <p:spPr>
          <a:xfrm>
            <a:off x="6649470" y="2780221"/>
            <a:ext cx="5284383" cy="2754581"/>
          </a:xfrm>
          <a:prstGeom prst="rect">
            <a:avLst/>
          </a:prstGeom>
        </p:spPr>
      </p:pic>
    </p:spTree>
    <p:extLst>
      <p:ext uri="{BB962C8B-B14F-4D97-AF65-F5344CB8AC3E}">
        <p14:creationId xmlns:p14="http://schemas.microsoft.com/office/powerpoint/2010/main" val="1629989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97C1-1CE5-A156-8353-D8D8F830AE82}"/>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Sales Channels</a:t>
            </a:r>
          </a:p>
        </p:txBody>
      </p:sp>
      <p:sp>
        <p:nvSpPr>
          <p:cNvPr id="6" name="Content Placeholder 5">
            <a:extLst>
              <a:ext uri="{FF2B5EF4-FFF2-40B4-BE49-F238E27FC236}">
                <a16:creationId xmlns:a16="http://schemas.microsoft.com/office/drawing/2014/main" id="{878450A1-9A3A-5F9F-9FEB-4CD1B46B26B5}"/>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185CFD28-0E6C-BB5D-FB5E-C8B32180E9E0}"/>
              </a:ext>
            </a:extLst>
          </p:cNvPr>
          <p:cNvPicPr>
            <a:picLocks noChangeAspect="1"/>
          </p:cNvPicPr>
          <p:nvPr/>
        </p:nvPicPr>
        <p:blipFill>
          <a:blip r:embed="rId2"/>
          <a:stretch>
            <a:fillRect/>
          </a:stretch>
        </p:blipFill>
        <p:spPr>
          <a:xfrm>
            <a:off x="838201" y="1825624"/>
            <a:ext cx="9425472" cy="4835053"/>
          </a:xfrm>
          <a:prstGeom prst="rect">
            <a:avLst/>
          </a:prstGeom>
        </p:spPr>
      </p:pic>
    </p:spTree>
    <p:extLst>
      <p:ext uri="{BB962C8B-B14F-4D97-AF65-F5344CB8AC3E}">
        <p14:creationId xmlns:p14="http://schemas.microsoft.com/office/powerpoint/2010/main" val="840479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B440-77D9-C269-C025-D6DE5DC8D5A7}"/>
              </a:ext>
            </a:extLst>
          </p:cNvPr>
          <p:cNvSpPr>
            <a:spLocks noGrp="1"/>
          </p:cNvSpPr>
          <p:nvPr>
            <p:ph type="title"/>
          </p:nvPr>
        </p:nvSpPr>
        <p:spPr>
          <a:xfrm>
            <a:off x="838200" y="365126"/>
            <a:ext cx="10515600" cy="530614"/>
          </a:xfrm>
        </p:spPr>
        <p:txBody>
          <a:bodyPr vert="horz" lIns="91440" tIns="45720" rIns="91440" bIns="45720" rtlCol="0" anchor="ctr">
            <a:normAutofit fontScale="90000"/>
          </a:bodyPr>
          <a:lstStyle/>
          <a:p>
            <a:pPr algn="ctr"/>
            <a:r>
              <a:rPr lang="en-IN" sz="3600" b="1" dirty="0">
                <a:latin typeface="Times New Roman" panose="02020603050405020304" pitchFamily="18" charset="0"/>
                <a:cs typeface="Times New Roman" panose="02020603050405020304" pitchFamily="18" charset="0"/>
              </a:rPr>
              <a:t>Total claim amounts</a:t>
            </a:r>
          </a:p>
        </p:txBody>
      </p:sp>
      <p:sp>
        <p:nvSpPr>
          <p:cNvPr id="5" name="Content Placeholder 4">
            <a:extLst>
              <a:ext uri="{FF2B5EF4-FFF2-40B4-BE49-F238E27FC236}">
                <a16:creationId xmlns:a16="http://schemas.microsoft.com/office/drawing/2014/main" id="{DE356C15-E609-EE8D-2C77-DD03BC8C511E}"/>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1748C239-0B87-4B9E-68AA-2D8106756711}"/>
              </a:ext>
            </a:extLst>
          </p:cNvPr>
          <p:cNvPicPr>
            <a:picLocks noChangeAspect="1"/>
          </p:cNvPicPr>
          <p:nvPr/>
        </p:nvPicPr>
        <p:blipFill>
          <a:blip r:embed="rId2"/>
          <a:stretch>
            <a:fillRect/>
          </a:stretch>
        </p:blipFill>
        <p:spPr>
          <a:xfrm>
            <a:off x="838200" y="1056631"/>
            <a:ext cx="9210869" cy="5185130"/>
          </a:xfrm>
          <a:prstGeom prst="rect">
            <a:avLst/>
          </a:prstGeom>
        </p:spPr>
      </p:pic>
    </p:spTree>
    <p:extLst>
      <p:ext uri="{BB962C8B-B14F-4D97-AF65-F5344CB8AC3E}">
        <p14:creationId xmlns:p14="http://schemas.microsoft.com/office/powerpoint/2010/main" val="3905291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69F4-E59F-B92A-27A6-147BE40BD7BB}"/>
              </a:ext>
            </a:extLst>
          </p:cNvPr>
          <p:cNvSpPr>
            <a:spLocks noGrp="1"/>
          </p:cNvSpPr>
          <p:nvPr>
            <p:ph type="title"/>
          </p:nvPr>
        </p:nvSpPr>
        <p:spPr/>
        <p:txBody>
          <a:bodyPr vert="horz" lIns="91440" tIns="45720" rIns="91440" bIns="45720" rtlCol="0" anchor="ctr">
            <a:normAutofit fontScale="90000"/>
          </a:bodyPr>
          <a:lstStyle/>
          <a:p>
            <a:pPr algn="ctr"/>
            <a:r>
              <a:rPr lang="en-IN" sz="3600" b="1" dirty="0">
                <a:latin typeface="Times New Roman" panose="02020603050405020304" pitchFamily="18" charset="0"/>
                <a:cs typeface="Times New Roman" panose="02020603050405020304" pitchFamily="18" charset="0"/>
              </a:rPr>
              <a:t>Regression Analysis- </a:t>
            </a:r>
            <a:r>
              <a:rPr lang="en-US" sz="3600" b="1" dirty="0">
                <a:latin typeface="Times New Roman" panose="02020603050405020304" pitchFamily="18" charset="0"/>
                <a:cs typeface="Times New Roman" panose="02020603050405020304" pitchFamily="18" charset="0"/>
              </a:rPr>
              <a:t>Continuous, Categorical variables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8289E47-9CE7-849D-9E18-A2D012CEA7B5}"/>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3D107418-D4B5-9065-30D7-ACD4A570D058}"/>
              </a:ext>
            </a:extLst>
          </p:cNvPr>
          <p:cNvPicPr>
            <a:picLocks noChangeAspect="1"/>
          </p:cNvPicPr>
          <p:nvPr/>
        </p:nvPicPr>
        <p:blipFill>
          <a:blip r:embed="rId2"/>
          <a:stretch>
            <a:fillRect/>
          </a:stretch>
        </p:blipFill>
        <p:spPr>
          <a:xfrm>
            <a:off x="606490" y="1276163"/>
            <a:ext cx="10095722" cy="5039630"/>
          </a:xfrm>
          <a:prstGeom prst="rect">
            <a:avLst/>
          </a:prstGeom>
        </p:spPr>
      </p:pic>
    </p:spTree>
    <p:extLst>
      <p:ext uri="{BB962C8B-B14F-4D97-AF65-F5344CB8AC3E}">
        <p14:creationId xmlns:p14="http://schemas.microsoft.com/office/powerpoint/2010/main" val="2323156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6F59-A20E-3F3D-A21B-161BF67F15BF}"/>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Combining Continuous and categorical variables</a:t>
            </a:r>
          </a:p>
        </p:txBody>
      </p:sp>
      <p:sp>
        <p:nvSpPr>
          <p:cNvPr id="4" name="Content Placeholder 3">
            <a:extLst>
              <a:ext uri="{FF2B5EF4-FFF2-40B4-BE49-F238E27FC236}">
                <a16:creationId xmlns:a16="http://schemas.microsoft.com/office/drawing/2014/main" id="{5C488D88-4DC4-794E-E36F-772437232B3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409C13A1-F305-F8A7-86B4-E4C7CA7FCA62}"/>
              </a:ext>
            </a:extLst>
          </p:cNvPr>
          <p:cNvPicPr>
            <a:picLocks noChangeAspect="1"/>
          </p:cNvPicPr>
          <p:nvPr/>
        </p:nvPicPr>
        <p:blipFill>
          <a:blip r:embed="rId2"/>
          <a:stretch>
            <a:fillRect/>
          </a:stretch>
        </p:blipFill>
        <p:spPr>
          <a:xfrm>
            <a:off x="699796" y="1529179"/>
            <a:ext cx="11186990" cy="3938560"/>
          </a:xfrm>
          <a:prstGeom prst="rect">
            <a:avLst/>
          </a:prstGeom>
        </p:spPr>
      </p:pic>
    </p:spTree>
    <p:extLst>
      <p:ext uri="{BB962C8B-B14F-4D97-AF65-F5344CB8AC3E}">
        <p14:creationId xmlns:p14="http://schemas.microsoft.com/office/powerpoint/2010/main" val="77312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062D-ACF9-95D0-F078-7788A3CFFBB1}"/>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Using regression analysis for explanatory analysis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B60ED-4341-2065-9027-B8AEB468E91B}"/>
              </a:ext>
            </a:extLst>
          </p:cNvPr>
          <p:cNvSpPr>
            <a:spLocks noGrp="1"/>
          </p:cNvSpPr>
          <p:nvPr>
            <p:ph idx="1"/>
          </p:nvPr>
        </p:nvSpPr>
        <p:spPr/>
        <p:txBody>
          <a:bodyPr vert="horz" lIns="91440" tIns="45720" rIns="91440" bIns="45720" rtlCol="0">
            <a:normAutofit fontScale="925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Here, discuss why, when, and how to use explanatory analysis for marketing.</a:t>
            </a:r>
          </a:p>
          <a:p>
            <a:pPr>
              <a:lnSpc>
                <a:spcPct val="150000"/>
              </a:lnSpc>
              <a:spcBef>
                <a:spcPts val="0"/>
              </a:spcBef>
            </a:pPr>
            <a:r>
              <a:rPr lang="en-US" sz="1800" b="1" dirty="0">
                <a:latin typeface="Times New Roman" panose="02020603050405020304" pitchFamily="18" charset="0"/>
                <a:cs typeface="Times New Roman" panose="02020603050405020304" pitchFamily="18" charset="0"/>
              </a:rPr>
              <a:t>Explanatory analysis and regression analysis</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purpose of the explanatory analysis is to answer why we are using the data.</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whereas the purpose of descriptive analysis is to answer what we are using the data for, and how we are using it.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you run different marketing campaigns, oftentimes, you will notice that some marketing campaigns perform much better than others;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might wonder why it is that some of your marketing campaigns work so well, while others do not.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you might want to understand what types and groups of customers typically open your marketing emails more often than others.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another example, you might want to analyze what attributes of the customer base are highly correlated with higher conversion rates and item purchases.</a:t>
            </a:r>
          </a:p>
        </p:txBody>
      </p:sp>
    </p:spTree>
    <p:extLst>
      <p:ext uri="{BB962C8B-B14F-4D97-AF65-F5344CB8AC3E}">
        <p14:creationId xmlns:p14="http://schemas.microsoft.com/office/powerpoint/2010/main" val="118131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D26DA-CA1F-BD5B-5735-5171001E3C02}"/>
              </a:ext>
            </a:extLst>
          </p:cNvPr>
          <p:cNvSpPr>
            <a:spLocks noGrp="1"/>
          </p:cNvSpPr>
          <p:nvPr>
            <p:ph idx="1"/>
          </p:nvPr>
        </p:nvSpPr>
        <p:spPr>
          <a:xfrm>
            <a:off x="838200" y="1377755"/>
            <a:ext cx="10515600" cy="5228317"/>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With explanatory analysis, analyze and understand the key factors that are highly and significantly correlated with the outcomes.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Regression analysis and regression models are frequently used to model the relationships between the attributes and the outcomes.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Regression analysis estimates the values of output variables by finding a function of the attributes or features that best approximates the output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of the frequently used forms of regression analysis is linear regression.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the name suggests, in linear regression, we try to estimate the output variables via linear combinations of the features.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we use Y for the output variable and X, for each of the features, where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the </a:t>
            </a:r>
            <a:r>
              <a:rPr lang="en-US" sz="1800" dirty="0" err="1">
                <a:latin typeface="Times New Roman" panose="02020603050405020304" pitchFamily="18" charset="0"/>
                <a:cs typeface="Times New Roman" panose="02020603050405020304" pitchFamily="18" charset="0"/>
              </a:rPr>
              <a:t>ith</a:t>
            </a:r>
            <a:r>
              <a:rPr lang="en-US" sz="1800" dirty="0">
                <a:latin typeface="Times New Roman" panose="02020603050405020304" pitchFamily="18" charset="0"/>
                <a:cs typeface="Times New Roman" panose="02020603050405020304" pitchFamily="18" charset="0"/>
              </a:rPr>
              <a:t> feature, then the linear regression formula will look as follows:</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2B8526-8087-A175-44C2-F7D9D6834556}"/>
              </a:ext>
            </a:extLst>
          </p:cNvPr>
          <p:cNvPicPr>
            <a:picLocks noChangeAspect="1"/>
          </p:cNvPicPr>
          <p:nvPr/>
        </p:nvPicPr>
        <p:blipFill>
          <a:blip r:embed="rId2"/>
          <a:stretch>
            <a:fillRect/>
          </a:stretch>
        </p:blipFill>
        <p:spPr>
          <a:xfrm>
            <a:off x="2939143" y="5870611"/>
            <a:ext cx="5402423" cy="811838"/>
          </a:xfrm>
          <a:prstGeom prst="rect">
            <a:avLst/>
          </a:prstGeom>
        </p:spPr>
      </p:pic>
      <p:sp>
        <p:nvSpPr>
          <p:cNvPr id="6" name="Title 1">
            <a:extLst>
              <a:ext uri="{FF2B5EF4-FFF2-40B4-BE49-F238E27FC236}">
                <a16:creationId xmlns:a16="http://schemas.microsoft.com/office/drawing/2014/main" id="{6410011F-54BD-F7E6-4709-F48EAA55FD25}"/>
              </a:ext>
            </a:extLst>
          </p:cNvPr>
          <p:cNvSpPr>
            <a:spLocks noGrp="1"/>
          </p:cNvSpPr>
          <p:nvPr>
            <p:ph type="title"/>
          </p:nvPr>
        </p:nvSpPr>
        <p:spPr>
          <a:xfrm>
            <a:off x="838200" y="365125"/>
            <a:ext cx="10515600" cy="819150"/>
          </a:xfrm>
        </p:spPr>
        <p:txBody>
          <a:bodyPr vert="horz" lIns="91440" tIns="45720" rIns="91440" bIns="45720" rtlCol="0" anchor="ctr">
            <a:normAutofit fontScale="90000"/>
          </a:bodyPr>
          <a:lstStyle/>
          <a:p>
            <a:pPr algn="ctr"/>
            <a:r>
              <a:rPr lang="en-US" sz="3600" b="1" dirty="0">
                <a:latin typeface="Times New Roman" panose="02020603050405020304" pitchFamily="18" charset="0"/>
                <a:cs typeface="Times New Roman" panose="02020603050405020304" pitchFamily="18" charset="0"/>
              </a:rPr>
              <a:t>Using regression analysis for explanatory analysis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03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88215-DA71-C9BB-B1DA-92B17E705920}"/>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preceding formula, the output variable Y is expressed as a linear combination of the features, X.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purpose of the linear regression models is to find the intercept, a, and the coefficients, b1, that best estimate the output variable, using the given features.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 fitted linear regression line will look something like the following:</a:t>
            </a:r>
          </a:p>
        </p:txBody>
      </p:sp>
      <p:pic>
        <p:nvPicPr>
          <p:cNvPr id="5" name="Picture 4">
            <a:extLst>
              <a:ext uri="{FF2B5EF4-FFF2-40B4-BE49-F238E27FC236}">
                <a16:creationId xmlns:a16="http://schemas.microsoft.com/office/drawing/2014/main" id="{531FE6B2-CD2B-764A-0CC5-F6FF5CEE9AA7}"/>
              </a:ext>
            </a:extLst>
          </p:cNvPr>
          <p:cNvPicPr>
            <a:picLocks noChangeAspect="1"/>
          </p:cNvPicPr>
          <p:nvPr/>
        </p:nvPicPr>
        <p:blipFill>
          <a:blip r:embed="rId2"/>
          <a:stretch>
            <a:fillRect/>
          </a:stretch>
        </p:blipFill>
        <p:spPr>
          <a:xfrm>
            <a:off x="3989184" y="3547203"/>
            <a:ext cx="4549534" cy="3215919"/>
          </a:xfrm>
          <a:prstGeom prst="rect">
            <a:avLst/>
          </a:prstGeom>
        </p:spPr>
      </p:pic>
      <p:sp>
        <p:nvSpPr>
          <p:cNvPr id="6" name="Title 1">
            <a:extLst>
              <a:ext uri="{FF2B5EF4-FFF2-40B4-BE49-F238E27FC236}">
                <a16:creationId xmlns:a16="http://schemas.microsoft.com/office/drawing/2014/main" id="{C08A17B7-0AB2-18B1-7466-E30960DC36B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Using regression analysis for explanatory analysis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95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B114F-A5BE-7F47-9A97-4A16EAC51865}"/>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blue dots in this diagram are the data points, and the red line is the fitted, or trained, linear regression line.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displayed in the graph, linear regression tries to estimate the target variable through a linear combination of the features.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CF7E01D-2831-994E-D6F4-3AA93E875FA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Using regression analysis for explanatory analysis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81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E2A9-62DE-1DD4-1BF6-6F8605CE3335}"/>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Logistic regression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426F7C-0610-5918-149B-AB25B7A07A48}"/>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Logistic regression is a type of regression analysis that is used when the output variable is binary (one for a positive outcome versus zero for a negative outcome).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Like any other linear regression models, logistic regression models estimate the output from linear combinations of the feature variables.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only difference is what the model estimates. Unlike other linear regression models, logistic regression models estimate the log odds of an event, or, in other words, the log ratios between the probabilities of positive and negative events.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equation looks as follows: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045CD0-065D-C7AD-4BDF-960E86698F95}"/>
              </a:ext>
            </a:extLst>
          </p:cNvPr>
          <p:cNvPicPr>
            <a:picLocks noChangeAspect="1"/>
          </p:cNvPicPr>
          <p:nvPr/>
        </p:nvPicPr>
        <p:blipFill>
          <a:blip r:embed="rId2"/>
          <a:stretch>
            <a:fillRect/>
          </a:stretch>
        </p:blipFill>
        <p:spPr>
          <a:xfrm>
            <a:off x="2043404" y="5510170"/>
            <a:ext cx="8294914" cy="1169796"/>
          </a:xfrm>
          <a:prstGeom prst="rect">
            <a:avLst/>
          </a:prstGeom>
        </p:spPr>
      </p:pic>
    </p:spTree>
    <p:extLst>
      <p:ext uri="{BB962C8B-B14F-4D97-AF65-F5344CB8AC3E}">
        <p14:creationId xmlns:p14="http://schemas.microsoft.com/office/powerpoint/2010/main" val="279661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F9A67-B0B2-F6C7-427C-BFA6F63B6F31}"/>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ratio on the left is the odds of success, which represents the ratio between the probability of success and the probability of failure.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curve of the log odds, also called the logit curve, looks as follows: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F209A0-C61D-44AC-2B91-FE44B68813F7}"/>
              </a:ext>
            </a:extLst>
          </p:cNvPr>
          <p:cNvPicPr>
            <a:picLocks noChangeAspect="1"/>
          </p:cNvPicPr>
          <p:nvPr/>
        </p:nvPicPr>
        <p:blipFill>
          <a:blip r:embed="rId2"/>
          <a:stretch>
            <a:fillRect/>
          </a:stretch>
        </p:blipFill>
        <p:spPr>
          <a:xfrm>
            <a:off x="2677885" y="3179404"/>
            <a:ext cx="5784979" cy="3654944"/>
          </a:xfrm>
          <a:prstGeom prst="rect">
            <a:avLst/>
          </a:prstGeom>
        </p:spPr>
      </p:pic>
      <p:sp>
        <p:nvSpPr>
          <p:cNvPr id="7" name="Title 1">
            <a:extLst>
              <a:ext uri="{FF2B5EF4-FFF2-40B4-BE49-F238E27FC236}">
                <a16:creationId xmlns:a16="http://schemas.microsoft.com/office/drawing/2014/main" id="{1D58EE13-B6E8-2A45-385C-EF0BF06957A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Logistic regression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68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1946</Words>
  <Application>Microsoft Office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Section-2 Descriptive Versus Explanatory Analysis</vt:lpstr>
      <vt:lpstr>Drivers Behind Marketing Engagement </vt:lpstr>
      <vt:lpstr>Drivers Behind Marketing Engagement </vt:lpstr>
      <vt:lpstr>Using regression analysis for explanatory analysis </vt:lpstr>
      <vt:lpstr>Using regression analysis for explanatory analysis </vt:lpstr>
      <vt:lpstr>Using regression analysis for explanatory analysis </vt:lpstr>
      <vt:lpstr>Using regression analysis for explanatory analysis </vt:lpstr>
      <vt:lpstr>Logistic regression </vt:lpstr>
      <vt:lpstr>Logistic regression </vt:lpstr>
      <vt:lpstr>Logistic regression </vt:lpstr>
      <vt:lpstr>Regression Analysis with Python</vt:lpstr>
      <vt:lpstr>Data Analysis and Visualizations</vt:lpstr>
      <vt:lpstr>Data Analysis and Visualizations</vt:lpstr>
      <vt:lpstr>Engagement Rate</vt:lpstr>
      <vt:lpstr>Engagement Rate</vt:lpstr>
      <vt:lpstr>Sales Channels</vt:lpstr>
      <vt:lpstr>Sales Channels</vt:lpstr>
      <vt:lpstr>Total claim amounts</vt:lpstr>
      <vt:lpstr>Total claim amounts –with showfliers as TRUE</vt:lpstr>
      <vt:lpstr>Regression Analysis- Continuous variables </vt:lpstr>
      <vt:lpstr>Regression Analysis- Continuous variables </vt:lpstr>
      <vt:lpstr>Regression Analysis- Continuous variables </vt:lpstr>
      <vt:lpstr>Regression Analysis- Continuous variables </vt:lpstr>
      <vt:lpstr>Regression Analysis-Categorical Variables</vt:lpstr>
      <vt:lpstr>Regression Analysis-Categorical Variables</vt:lpstr>
      <vt:lpstr>Regression Analysis-Categorical Variables</vt:lpstr>
      <vt:lpstr>Regression Analysis-Categorical Variables</vt:lpstr>
      <vt:lpstr>Regression Analysis-Categorical Variables</vt:lpstr>
      <vt:lpstr>Combining Continuous and categorical variables</vt:lpstr>
      <vt:lpstr>PowerPoint Presentation</vt:lpstr>
      <vt:lpstr>Combining Continuous and categorical variables</vt:lpstr>
      <vt:lpstr>Regression Analysis with R</vt:lpstr>
      <vt:lpstr>Data Analysis and Visualizations</vt:lpstr>
      <vt:lpstr>Data Analysis and Visualizations</vt:lpstr>
      <vt:lpstr>Engagement Rate</vt:lpstr>
      <vt:lpstr>Sales Channels</vt:lpstr>
      <vt:lpstr>Total claim amounts</vt:lpstr>
      <vt:lpstr>Regression Analysis- Continuous, Categorical variables </vt:lpstr>
      <vt:lpstr>Combining Continuous and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Section-2 Descriptive Versus Explanatory Analysis</dc:title>
  <dc:creator>harsshini s</dc:creator>
  <cp:lastModifiedBy>harsshini s</cp:lastModifiedBy>
  <cp:revision>6</cp:revision>
  <dcterms:created xsi:type="dcterms:W3CDTF">2023-10-24T06:23:56Z</dcterms:created>
  <dcterms:modified xsi:type="dcterms:W3CDTF">2023-10-24T10:48:10Z</dcterms:modified>
</cp:coreProperties>
</file>