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79" r:id="rId9"/>
    <p:sldId id="280" r:id="rId10"/>
    <p:sldId id="257" r:id="rId11"/>
    <p:sldId id="258" r:id="rId12"/>
    <p:sldId id="259" r:id="rId13"/>
    <p:sldId id="260" r:id="rId14"/>
    <p:sldId id="261" r:id="rId15"/>
    <p:sldId id="262" r:id="rId16"/>
    <p:sldId id="263" r:id="rId17"/>
    <p:sldId id="264" r:id="rId18"/>
    <p:sldId id="265" r:id="rId19"/>
    <p:sldId id="266" r:id="rId20"/>
    <p:sldId id="267" r:id="rId21"/>
    <p:sldId id="269" r:id="rId22"/>
    <p:sldId id="268" r:id="rId23"/>
    <p:sldId id="270" r:id="rId24"/>
    <p:sldId id="271"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CD6-A2A0-41D4-8C29-818B0DC08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F49918-A8D1-7BE9-30D3-1A0BB0638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E239FC-3FB4-79A6-2A6B-9E4E71C88B51}"/>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49E57CCF-E128-AEB8-62D5-621C5E5A9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17EC5-9F20-ADA9-0055-05651C937AE1}"/>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29853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0D44-4B79-564A-7C97-22B2EEFD70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1D5D77-FD91-5DD4-97F8-8366097BD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2184C-5F8A-48A6-C3E0-BF9AD5B9DE9C}"/>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E42CC38D-D848-1102-3795-C7E418663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46AA5-D929-9B9C-4FF3-0A30F3CD3A97}"/>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24777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A6743-70B8-0C30-EC93-375BDDCCAE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09CC9-1881-875D-C494-2C549FF01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77E51-AD85-79D5-BFAA-0235D0F9B59A}"/>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B8629697-4BD1-FC44-18DB-688DC2E26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09D0A-BBC6-6DF6-B511-B3D365A01C35}"/>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147024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1660-0182-0F77-9EF6-3C2713595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BB085-0145-E999-D828-3C28C0211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EB127-0EE1-461B-9A9F-95CCD1477110}"/>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099CDFE6-114C-5B33-433B-4EF60711D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B3EB2-C9A8-A121-5ACE-CA10D226021A}"/>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17689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44E0-6D69-6240-B7BB-AE5F3A0502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18BF3F-CC47-017D-E5D6-25070C556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30707-9211-EB51-52F9-77AC6AAEC7F6}"/>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A69953F4-9799-E286-FAB4-51DD64EC8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5B163-D7C5-C11A-BDB7-9B2105344241}"/>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151949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E98C-D092-5258-2386-FD94583B2D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3DC82-778B-2560-0EE1-61D84415F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84EC27-07C9-5B03-E843-240E9D729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3D1760-E769-884E-92E9-4213EBDDA423}"/>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6" name="Footer Placeholder 5">
            <a:extLst>
              <a:ext uri="{FF2B5EF4-FFF2-40B4-BE49-F238E27FC236}">
                <a16:creationId xmlns:a16="http://schemas.microsoft.com/office/drawing/2014/main" id="{95F0607E-7475-9370-DF3A-D77BE61F23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88A58-8B00-8A74-B6F1-E3F28FE08C4B}"/>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98611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D28A-84F3-5A33-2B2F-9821D05D2F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0ABB9-8F3E-6557-3F4B-90E148FAA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67418-064F-3BDD-4CC7-6DE118BEB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172586-1A89-6024-CB7C-13C66C8AF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D4550-5D30-BA3D-9EE1-75CF2976F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1C7232-5569-00C0-CE77-949E92E16227}"/>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8" name="Footer Placeholder 7">
            <a:extLst>
              <a:ext uri="{FF2B5EF4-FFF2-40B4-BE49-F238E27FC236}">
                <a16:creationId xmlns:a16="http://schemas.microsoft.com/office/drawing/2014/main" id="{718C172C-A6AF-737C-430F-B3C90DEDBF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E8C4D-7083-7FB9-A2FD-53F747A2E302}"/>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206116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AA85-8605-8811-6C7C-4C690060F9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950B5-AFB1-F6CA-9E3D-983A0D78F8CA}"/>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4" name="Footer Placeholder 3">
            <a:extLst>
              <a:ext uri="{FF2B5EF4-FFF2-40B4-BE49-F238E27FC236}">
                <a16:creationId xmlns:a16="http://schemas.microsoft.com/office/drawing/2014/main" id="{E9F43B63-4F29-6E73-F57B-19A87E17FD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95D05D-6265-2C4E-27F0-B77F2B84F310}"/>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19211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283B-873B-0873-007D-26C9CE384699}"/>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3" name="Footer Placeholder 2">
            <a:extLst>
              <a:ext uri="{FF2B5EF4-FFF2-40B4-BE49-F238E27FC236}">
                <a16:creationId xmlns:a16="http://schemas.microsoft.com/office/drawing/2014/main" id="{EE62F90D-3B41-0D70-FE55-68B673EA62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F00992-DD05-725C-7556-D9DCF6ADEC4C}"/>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242646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417E-F06F-B0E5-653E-7B8E5B214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7CD75A-C5DC-7CA5-0D4A-4B0366476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380C87-4556-3730-CA02-37A4BAAD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500DD-D480-00D9-C29C-0D62836021A4}"/>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6" name="Footer Placeholder 5">
            <a:extLst>
              <a:ext uri="{FF2B5EF4-FFF2-40B4-BE49-F238E27FC236}">
                <a16:creationId xmlns:a16="http://schemas.microsoft.com/office/drawing/2014/main" id="{F8F03B5F-3A2B-AF6C-F5AD-BB7FD11B1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82FDD-5CC5-FA3B-B157-69E66F9EC2BC}"/>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32751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5609-FACD-4DE0-1EBF-12A3980DD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ADC0B-05BE-D05F-ADDA-84BF277E2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B78931-F2F6-2EF3-E166-272FB7BF6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7924D-C639-0185-D68D-94D07D6AAE8C}"/>
              </a:ext>
            </a:extLst>
          </p:cNvPr>
          <p:cNvSpPr>
            <a:spLocks noGrp="1"/>
          </p:cNvSpPr>
          <p:nvPr>
            <p:ph type="dt" sz="half" idx="10"/>
          </p:nvPr>
        </p:nvSpPr>
        <p:spPr/>
        <p:txBody>
          <a:bodyPr/>
          <a:lstStyle/>
          <a:p>
            <a:fld id="{9A48B2D0-5B9E-4FB6-B83B-86DAB4341003}" type="datetimeFigureOut">
              <a:rPr lang="en-IN" smtClean="0"/>
              <a:t>30-11-2023</a:t>
            </a:fld>
            <a:endParaRPr lang="en-IN"/>
          </a:p>
        </p:txBody>
      </p:sp>
      <p:sp>
        <p:nvSpPr>
          <p:cNvPr id="6" name="Footer Placeholder 5">
            <a:extLst>
              <a:ext uri="{FF2B5EF4-FFF2-40B4-BE49-F238E27FC236}">
                <a16:creationId xmlns:a16="http://schemas.microsoft.com/office/drawing/2014/main" id="{30A7D9D2-78F8-0196-8D7F-CBD1DC44A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1C93D-3C86-A2A5-F9D9-AC0BC367CCFC}"/>
              </a:ext>
            </a:extLst>
          </p:cNvPr>
          <p:cNvSpPr>
            <a:spLocks noGrp="1"/>
          </p:cNvSpPr>
          <p:nvPr>
            <p:ph type="sldNum" sz="quarter" idx="12"/>
          </p:nvPr>
        </p:nvSpPr>
        <p:spPr/>
        <p:txBody>
          <a:bodyPr/>
          <a:lstStyle/>
          <a:p>
            <a:fld id="{BEAFEBDD-BF72-451F-8465-6137A42D4509}" type="slidenum">
              <a:rPr lang="en-IN" smtClean="0"/>
              <a:t>‹#›</a:t>
            </a:fld>
            <a:endParaRPr lang="en-IN"/>
          </a:p>
        </p:txBody>
      </p:sp>
    </p:spTree>
    <p:extLst>
      <p:ext uri="{BB962C8B-B14F-4D97-AF65-F5344CB8AC3E}">
        <p14:creationId xmlns:p14="http://schemas.microsoft.com/office/powerpoint/2010/main" val="53126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7E651-F366-721C-ECC4-33AAADE1A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416E62-4566-ABE4-3C9A-E47B91E51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0268B-4757-C8F8-E39C-EE6C4981B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8B2D0-5B9E-4FB6-B83B-86DAB4341003}" type="datetimeFigureOut">
              <a:rPr lang="en-IN" smtClean="0"/>
              <a:t>30-11-2023</a:t>
            </a:fld>
            <a:endParaRPr lang="en-IN"/>
          </a:p>
        </p:txBody>
      </p:sp>
      <p:sp>
        <p:nvSpPr>
          <p:cNvPr id="5" name="Footer Placeholder 4">
            <a:extLst>
              <a:ext uri="{FF2B5EF4-FFF2-40B4-BE49-F238E27FC236}">
                <a16:creationId xmlns:a16="http://schemas.microsoft.com/office/drawing/2014/main" id="{56F7EC94-7460-9AA4-9B68-FC81E1044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443258-EFD0-61F2-B80F-F99088D7B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FEBDD-BF72-451F-8465-6137A42D4509}" type="slidenum">
              <a:rPr lang="en-IN" smtClean="0"/>
              <a:t>‹#›</a:t>
            </a:fld>
            <a:endParaRPr lang="en-IN"/>
          </a:p>
        </p:txBody>
      </p:sp>
    </p:spTree>
    <p:extLst>
      <p:ext uri="{BB962C8B-B14F-4D97-AF65-F5344CB8AC3E}">
        <p14:creationId xmlns:p14="http://schemas.microsoft.com/office/powerpoint/2010/main" val="3285517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Section-2 Descriptive Versus Explanatory Analysis</a:t>
            </a:r>
            <a:endParaRPr lang="en-US" dirty="0"/>
          </a:p>
        </p:txBody>
      </p:sp>
      <p:sp>
        <p:nvSpPr>
          <p:cNvPr id="3" name="Subtitle 2"/>
          <p:cNvSpPr>
            <a:spLocks noGrp="1"/>
          </p:cNvSpPr>
          <p:nvPr>
            <p:ph type="subTitle" idx="1"/>
          </p:nvPr>
        </p:nvSpPr>
        <p:spPr/>
        <p:txBody>
          <a:bodyPr>
            <a:normAutofit/>
          </a:bodyPr>
          <a:lstStyle/>
          <a:p>
            <a:r>
              <a:rPr lang="en-US" sz="3200" b="1" dirty="0">
                <a:latin typeface="Times New Roman" panose="02020603050405020304" pitchFamily="18" charset="0"/>
                <a:cs typeface="Times New Roman" panose="02020603050405020304" pitchFamily="18" charset="0"/>
              </a:rPr>
              <a:t>From Engagement to Conversion</a:t>
            </a:r>
          </a:p>
        </p:txBody>
      </p:sp>
    </p:spTree>
    <p:extLst>
      <p:ext uri="{BB962C8B-B14F-4D97-AF65-F5344CB8AC3E}">
        <p14:creationId xmlns:p14="http://schemas.microsoft.com/office/powerpoint/2010/main" val="136666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2AE-3124-DCC3-4D7F-7DE9B2C02A82}"/>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8BC365-88C3-BBF3-7A56-9E45A93AB3AB}"/>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learn how to use the scikit-learn package in Python to build decision tree models and interpret the results via visualizations using Python's </a:t>
            </a:r>
            <a:r>
              <a:rPr lang="en-US" sz="1800" dirty="0" err="1">
                <a:latin typeface="Times New Roman" panose="02020603050405020304" pitchFamily="18" charset="0"/>
                <a:cs typeface="Times New Roman" panose="02020603050405020304" pitchFamily="18" charset="0"/>
              </a:rPr>
              <a:t>graphviz</a:t>
            </a:r>
            <a:r>
              <a:rPr lang="en-US" sz="1800" dirty="0">
                <a:latin typeface="Times New Roman" panose="02020603050405020304" pitchFamily="18" charset="0"/>
                <a:cs typeface="Times New Roman" panose="02020603050405020304" pitchFamily="18" charset="0"/>
              </a:rPr>
              <a:t> package.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Start this section by analyzing the bank marketing dataset in depth, using the pandas and matplotlib packages, and then we will discuss how to build and interpret decision tree models.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use one of the publicly available datasets from the UCI Machine Learning Repository, which can be found at https://archive.ics.uci.edu/ml/ datasets/</a:t>
            </a:r>
            <a:r>
              <a:rPr lang="en-US" sz="1800" dirty="0" err="1">
                <a:latin typeface="Times New Roman" panose="02020603050405020304" pitchFamily="18" charset="0"/>
                <a:cs typeface="Times New Roman" panose="02020603050405020304" pitchFamily="18" charset="0"/>
              </a:rPr>
              <a:t>bank+marketing</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follow the link and download the data in ZIP format. We will use the bank. zip file for this exercise.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you unzip this file, there are two CSV files: bank.csv and bank-full.csv.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bank-full.csv file for this Python exercise.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load this data into your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run the following code: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16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FCDA76-DABE-62CB-4A52-784C915701D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9CE4D4F-097E-E39C-64CD-AA0C4781803D}"/>
              </a:ext>
            </a:extLst>
          </p:cNvPr>
          <p:cNvPicPr>
            <a:picLocks noChangeAspect="1"/>
          </p:cNvPicPr>
          <p:nvPr/>
        </p:nvPicPr>
        <p:blipFill>
          <a:blip r:embed="rId2"/>
          <a:stretch>
            <a:fillRect/>
          </a:stretch>
        </p:blipFill>
        <p:spPr>
          <a:xfrm>
            <a:off x="1002147" y="1964054"/>
            <a:ext cx="5594596" cy="1918147"/>
          </a:xfrm>
          <a:prstGeom prst="rect">
            <a:avLst/>
          </a:prstGeom>
        </p:spPr>
      </p:pic>
      <p:pic>
        <p:nvPicPr>
          <p:cNvPr id="11" name="Picture 10">
            <a:extLst>
              <a:ext uri="{FF2B5EF4-FFF2-40B4-BE49-F238E27FC236}">
                <a16:creationId xmlns:a16="http://schemas.microsoft.com/office/drawing/2014/main" id="{D8DFABD8-F7EE-4182-1DD5-1CD77506E364}"/>
              </a:ext>
            </a:extLst>
          </p:cNvPr>
          <p:cNvPicPr>
            <a:picLocks noChangeAspect="1"/>
          </p:cNvPicPr>
          <p:nvPr/>
        </p:nvPicPr>
        <p:blipFill>
          <a:blip r:embed="rId3"/>
          <a:stretch>
            <a:fillRect/>
          </a:stretch>
        </p:blipFill>
        <p:spPr>
          <a:xfrm>
            <a:off x="838200" y="4092622"/>
            <a:ext cx="5633182" cy="936959"/>
          </a:xfrm>
          <a:prstGeom prst="rect">
            <a:avLst/>
          </a:prstGeom>
        </p:spPr>
      </p:pic>
      <p:sp>
        <p:nvSpPr>
          <p:cNvPr id="12" name="Title 1">
            <a:extLst>
              <a:ext uri="{FF2B5EF4-FFF2-40B4-BE49-F238E27FC236}">
                <a16:creationId xmlns:a16="http://schemas.microsoft.com/office/drawing/2014/main" id="{61334C37-6D73-06AC-8473-010D1AE8DE0C}"/>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54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587CB-0A1F-EC18-B3DD-6A0480A4656F}"/>
              </a:ext>
            </a:extLst>
          </p:cNvPr>
          <p:cNvSpPr>
            <a:spLocks noGrp="1"/>
          </p:cNvSpPr>
          <p:nvPr>
            <p:ph idx="1"/>
          </p:nvPr>
        </p:nvSpPr>
        <p:spPr>
          <a:xfrm>
            <a:off x="838200" y="1690688"/>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above code snippet, use the matplotlib inline command to show plots on the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import the matplotlib and pandas packages for the data analysis step.</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read the data file by using the </a:t>
            </a:r>
            <a:r>
              <a:rPr lang="en-US" sz="1800" dirty="0" err="1">
                <a:latin typeface="Times New Roman" panose="02020603050405020304" pitchFamily="18" charset="0"/>
                <a:cs typeface="Times New Roman" panose="02020603050405020304" pitchFamily="18" charset="0"/>
              </a:rPr>
              <a:t>read_csv</a:t>
            </a:r>
            <a:r>
              <a:rPr lang="en-US" sz="1800" dirty="0">
                <a:latin typeface="Times New Roman" panose="02020603050405020304" pitchFamily="18" charset="0"/>
                <a:cs typeface="Times New Roman" panose="02020603050405020304" pitchFamily="18" charset="0"/>
              </a:rPr>
              <a:t> function in the pandas package.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thing to note here is the </a:t>
            </a:r>
            <a:r>
              <a:rPr lang="en-US" sz="1800" dirty="0" err="1">
                <a:latin typeface="Times New Roman" panose="02020603050405020304" pitchFamily="18" charset="0"/>
                <a:cs typeface="Times New Roman" panose="02020603050405020304" pitchFamily="18" charset="0"/>
              </a:rPr>
              <a:t>sep</a:t>
            </a:r>
            <a:r>
              <a:rPr lang="en-US" sz="1800" dirty="0">
                <a:latin typeface="Times New Roman" panose="02020603050405020304" pitchFamily="18" charset="0"/>
                <a:cs typeface="Times New Roman" panose="02020603050405020304" pitchFamily="18" charset="0"/>
              </a:rPr>
              <a:t> argument in the </a:t>
            </a:r>
            <a:r>
              <a:rPr lang="en-US" sz="1800" dirty="0" err="1">
                <a:latin typeface="Times New Roman" panose="02020603050405020304" pitchFamily="18" charset="0"/>
                <a:cs typeface="Times New Roman" panose="02020603050405020304" pitchFamily="18" charset="0"/>
              </a:rPr>
              <a:t>read_csv</a:t>
            </a:r>
            <a:r>
              <a:rPr lang="en-US" sz="1800" dirty="0">
                <a:latin typeface="Times New Roman" panose="02020603050405020304" pitchFamily="18" charset="0"/>
                <a:cs typeface="Times New Roman" panose="02020603050405020304" pitchFamily="18" charset="0"/>
              </a:rPr>
              <a:t> function.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fields in the bank-full.csv file are separated by semicolons (;), not commas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correctly load the data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specify in the </a:t>
            </a:r>
            <a:r>
              <a:rPr lang="en-US" sz="1800" dirty="0" err="1">
                <a:latin typeface="Times New Roman" panose="02020603050405020304" pitchFamily="18" charset="0"/>
                <a:cs typeface="Times New Roman" panose="02020603050405020304" pitchFamily="18" charset="0"/>
              </a:rPr>
              <a:t>read_csv</a:t>
            </a:r>
            <a:r>
              <a:rPr lang="en-US" sz="1800" dirty="0">
                <a:latin typeface="Times New Roman" panose="02020603050405020304" pitchFamily="18" charset="0"/>
                <a:cs typeface="Times New Roman" panose="02020603050405020304" pitchFamily="18" charset="0"/>
              </a:rPr>
              <a:t> function to use semicolons as the separators, instead of commas.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loaded the data, it should look like the following screenshot: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41505F0-BFD4-DEBC-6D63-BA49EE863324}"/>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41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48409-DFA7-81CE-C0A1-087FCFB29762}"/>
              </a:ext>
            </a:extLst>
          </p:cNvPr>
          <p:cNvPicPr>
            <a:picLocks noGrp="1" noChangeAspect="1"/>
          </p:cNvPicPr>
          <p:nvPr>
            <p:ph idx="1"/>
          </p:nvPr>
        </p:nvPicPr>
        <p:blipFill>
          <a:blip r:embed="rId2"/>
          <a:stretch>
            <a:fillRect/>
          </a:stretch>
        </p:blipFill>
        <p:spPr>
          <a:xfrm>
            <a:off x="378396" y="1875453"/>
            <a:ext cx="11415498" cy="4244353"/>
          </a:xfrm>
        </p:spPr>
      </p:pic>
      <p:sp>
        <p:nvSpPr>
          <p:cNvPr id="6" name="Title 1">
            <a:extLst>
              <a:ext uri="{FF2B5EF4-FFF2-40B4-BE49-F238E27FC236}">
                <a16:creationId xmlns:a16="http://schemas.microsoft.com/office/drawing/2014/main" id="{83974B41-A46C-3963-F03A-DF6541781809}"/>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58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04A9-B36A-B95F-02C0-CF8AD67D4418}"/>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Data analysis and visualization</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0F8C1D-6F5D-D7B3-045E-E8BEECAB86E3}"/>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Before start to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the data, first encode the output variable, y, which has information about whether a customer has converted or subscribed to a term deposit, with numerical values.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Use the following code to encode the output variable, y, with zeros and ones: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From this code snippet, use the apply function to encode the output variable.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Stored these encoded values in a new column, named conversion.</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51E40-26E2-AFA1-2CFC-6033C5843DEC}"/>
              </a:ext>
            </a:extLst>
          </p:cNvPr>
          <p:cNvPicPr>
            <a:picLocks noChangeAspect="1"/>
          </p:cNvPicPr>
          <p:nvPr/>
        </p:nvPicPr>
        <p:blipFill>
          <a:blip r:embed="rId2"/>
          <a:stretch>
            <a:fillRect/>
          </a:stretch>
        </p:blipFill>
        <p:spPr>
          <a:xfrm>
            <a:off x="1175657" y="3396343"/>
            <a:ext cx="7825710" cy="724603"/>
          </a:xfrm>
          <a:prstGeom prst="rect">
            <a:avLst/>
          </a:prstGeom>
        </p:spPr>
      </p:pic>
      <p:pic>
        <p:nvPicPr>
          <p:cNvPr id="7" name="Picture 6">
            <a:extLst>
              <a:ext uri="{FF2B5EF4-FFF2-40B4-BE49-F238E27FC236}">
                <a16:creationId xmlns:a16="http://schemas.microsoft.com/office/drawing/2014/main" id="{0F4A0E17-105E-D658-2FF1-83E0EBB00890}"/>
              </a:ext>
            </a:extLst>
          </p:cNvPr>
          <p:cNvPicPr>
            <a:picLocks noChangeAspect="1"/>
          </p:cNvPicPr>
          <p:nvPr/>
        </p:nvPicPr>
        <p:blipFill>
          <a:blip r:embed="rId3"/>
          <a:stretch>
            <a:fillRect/>
          </a:stretch>
        </p:blipFill>
        <p:spPr>
          <a:xfrm>
            <a:off x="1531560" y="5304052"/>
            <a:ext cx="8550381" cy="1188823"/>
          </a:xfrm>
          <a:prstGeom prst="rect">
            <a:avLst/>
          </a:prstGeom>
        </p:spPr>
      </p:pic>
    </p:spTree>
    <p:extLst>
      <p:ext uri="{BB962C8B-B14F-4D97-AF65-F5344CB8AC3E}">
        <p14:creationId xmlns:p14="http://schemas.microsoft.com/office/powerpoint/2010/main" val="346686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4BD-8BC6-5F1B-83FC-89344CFD0CD0}"/>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Conversion rate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96428C-2D40-1553-038B-A7CF0CD7F130}"/>
              </a:ext>
            </a:extLst>
          </p:cNvPr>
          <p:cNvSpPr>
            <a:spLocks noGrp="1"/>
          </p:cNvSpPr>
          <p:nvPr>
            <p:ph idx="1"/>
          </p:nvPr>
        </p:nvSpPr>
        <p:spPr/>
        <p:txBody>
          <a:bodyPr>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conversion rate is simply the percentage of customers that subscribed to a term deposit. Refer the below code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snippet, grouping by a column, conversion, which is encoded with 1 for those that have subscribed to a term deposit, and with 0 for those that have not. Then, counting the number of customers in each group and dividing it by the total number of customers in the dataset.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looks as follows: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is a large imbalance between the conversion and non-conversion group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which is common in marketing data set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10B268-B28E-4F43-A5E7-707E5D78A86B}"/>
              </a:ext>
            </a:extLst>
          </p:cNvPr>
          <p:cNvPicPr>
            <a:picLocks noChangeAspect="1"/>
          </p:cNvPicPr>
          <p:nvPr/>
        </p:nvPicPr>
        <p:blipFill>
          <a:blip r:embed="rId2"/>
          <a:stretch>
            <a:fillRect/>
          </a:stretch>
        </p:blipFill>
        <p:spPr>
          <a:xfrm>
            <a:off x="1193029" y="2659313"/>
            <a:ext cx="9313239" cy="1054271"/>
          </a:xfrm>
          <a:prstGeom prst="rect">
            <a:avLst/>
          </a:prstGeom>
        </p:spPr>
      </p:pic>
      <p:pic>
        <p:nvPicPr>
          <p:cNvPr id="7" name="Picture 6">
            <a:extLst>
              <a:ext uri="{FF2B5EF4-FFF2-40B4-BE49-F238E27FC236}">
                <a16:creationId xmlns:a16="http://schemas.microsoft.com/office/drawing/2014/main" id="{8FF582C5-3477-E442-0F95-F68E044B0D1A}"/>
              </a:ext>
            </a:extLst>
          </p:cNvPr>
          <p:cNvPicPr>
            <a:picLocks noChangeAspect="1"/>
          </p:cNvPicPr>
          <p:nvPr/>
        </p:nvPicPr>
        <p:blipFill>
          <a:blip r:embed="rId3"/>
          <a:stretch>
            <a:fillRect/>
          </a:stretch>
        </p:blipFill>
        <p:spPr>
          <a:xfrm>
            <a:off x="8652290" y="4547272"/>
            <a:ext cx="2886577" cy="1629691"/>
          </a:xfrm>
          <a:prstGeom prst="rect">
            <a:avLst/>
          </a:prstGeom>
        </p:spPr>
      </p:pic>
    </p:spTree>
    <p:extLst>
      <p:ext uri="{BB962C8B-B14F-4D97-AF65-F5344CB8AC3E}">
        <p14:creationId xmlns:p14="http://schemas.microsoft.com/office/powerpoint/2010/main" val="167504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53BB-F47F-1427-479D-A6A826CC2CC4}"/>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Conversion rates by job</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38F455-6733-596A-47D4-7318432E7BC1}"/>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It might be true that certain job categories tend to convert more frequently than others.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look at the conversion rates across different job categories. This can be achieved by using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group by the column, job, which contains all information about the job category that each customer belongs to.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we sum over the conversion column for each job category, from which we get the total number of conversions for each job category.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we divide these conversion numbers by the total number of customers in each job category, in order to get the conversion rates for each job category.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results look as follows: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52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C204-DF08-CCA7-2B16-7B75802F25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25CA32-712F-5435-D77E-F883A326E9F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0778A46-FE65-3E59-D524-97CACAC8461C}"/>
              </a:ext>
            </a:extLst>
          </p:cNvPr>
          <p:cNvPicPr>
            <a:picLocks noChangeAspect="1"/>
          </p:cNvPicPr>
          <p:nvPr/>
        </p:nvPicPr>
        <p:blipFill>
          <a:blip r:embed="rId2"/>
          <a:stretch>
            <a:fillRect/>
          </a:stretch>
        </p:blipFill>
        <p:spPr>
          <a:xfrm>
            <a:off x="751593" y="216451"/>
            <a:ext cx="5364261" cy="6492259"/>
          </a:xfrm>
          <a:prstGeom prst="rect">
            <a:avLst/>
          </a:prstGeom>
        </p:spPr>
      </p:pic>
      <p:pic>
        <p:nvPicPr>
          <p:cNvPr id="7" name="Picture 6">
            <a:extLst>
              <a:ext uri="{FF2B5EF4-FFF2-40B4-BE49-F238E27FC236}">
                <a16:creationId xmlns:a16="http://schemas.microsoft.com/office/drawing/2014/main" id="{A065461C-C773-65C9-7CB4-1B2E0325A388}"/>
              </a:ext>
            </a:extLst>
          </p:cNvPr>
          <p:cNvPicPr>
            <a:picLocks noChangeAspect="1"/>
          </p:cNvPicPr>
          <p:nvPr/>
        </p:nvPicPr>
        <p:blipFill>
          <a:blip r:embed="rId3"/>
          <a:stretch>
            <a:fillRect/>
          </a:stretch>
        </p:blipFill>
        <p:spPr>
          <a:xfrm>
            <a:off x="6095999" y="216451"/>
            <a:ext cx="5838363" cy="5773802"/>
          </a:xfrm>
          <a:prstGeom prst="rect">
            <a:avLst/>
          </a:prstGeom>
        </p:spPr>
      </p:pic>
    </p:spTree>
    <p:extLst>
      <p:ext uri="{BB962C8B-B14F-4D97-AF65-F5344CB8AC3E}">
        <p14:creationId xmlns:p14="http://schemas.microsoft.com/office/powerpoint/2010/main" val="66512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F94377-B615-6F4E-31A1-1D83355CFDB8}"/>
              </a:ext>
            </a:extLst>
          </p:cNvPr>
          <p:cNvPicPr>
            <a:picLocks noGrp="1" noChangeAspect="1"/>
          </p:cNvPicPr>
          <p:nvPr>
            <p:ph idx="1"/>
          </p:nvPr>
        </p:nvPicPr>
        <p:blipFill>
          <a:blip r:embed="rId2"/>
          <a:stretch>
            <a:fillRect/>
          </a:stretch>
        </p:blipFill>
        <p:spPr>
          <a:xfrm>
            <a:off x="499682" y="1446245"/>
            <a:ext cx="5303960" cy="4655975"/>
          </a:xfrm>
        </p:spPr>
      </p:pic>
      <p:pic>
        <p:nvPicPr>
          <p:cNvPr id="7" name="Picture 6">
            <a:extLst>
              <a:ext uri="{FF2B5EF4-FFF2-40B4-BE49-F238E27FC236}">
                <a16:creationId xmlns:a16="http://schemas.microsoft.com/office/drawing/2014/main" id="{34855C21-3397-2A9F-B2BF-EE22CEFC057F}"/>
              </a:ext>
            </a:extLst>
          </p:cNvPr>
          <p:cNvPicPr>
            <a:picLocks noChangeAspect="1"/>
          </p:cNvPicPr>
          <p:nvPr/>
        </p:nvPicPr>
        <p:blipFill>
          <a:blip r:embed="rId3"/>
          <a:stretch>
            <a:fillRect/>
          </a:stretch>
        </p:blipFill>
        <p:spPr>
          <a:xfrm>
            <a:off x="5396075" y="1104698"/>
            <a:ext cx="6569009" cy="5464053"/>
          </a:xfrm>
          <a:prstGeom prst="rect">
            <a:avLst/>
          </a:prstGeom>
        </p:spPr>
      </p:pic>
      <p:sp>
        <p:nvSpPr>
          <p:cNvPr id="8" name="Title 1">
            <a:extLst>
              <a:ext uri="{FF2B5EF4-FFF2-40B4-BE49-F238E27FC236}">
                <a16:creationId xmlns:a16="http://schemas.microsoft.com/office/drawing/2014/main" id="{E4F42CD8-DB9B-DA7F-214D-A7D6C7ECF589}"/>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62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7F073-5F8F-19B0-2175-59FA6172B743}"/>
              </a:ext>
            </a:extLst>
          </p:cNvPr>
          <p:cNvPicPr>
            <a:picLocks noGrp="1" noChangeAspect="1"/>
          </p:cNvPicPr>
          <p:nvPr>
            <p:ph idx="1"/>
          </p:nvPr>
        </p:nvPicPr>
        <p:blipFill>
          <a:blip r:embed="rId2"/>
          <a:stretch>
            <a:fillRect/>
          </a:stretch>
        </p:blipFill>
        <p:spPr>
          <a:xfrm>
            <a:off x="570558" y="1552151"/>
            <a:ext cx="4831866" cy="4503415"/>
          </a:xfrm>
        </p:spPr>
      </p:pic>
      <p:pic>
        <p:nvPicPr>
          <p:cNvPr id="7" name="Picture 6">
            <a:extLst>
              <a:ext uri="{FF2B5EF4-FFF2-40B4-BE49-F238E27FC236}">
                <a16:creationId xmlns:a16="http://schemas.microsoft.com/office/drawing/2014/main" id="{D75EB2D3-A595-16A1-65DD-3AC5730FA687}"/>
              </a:ext>
            </a:extLst>
          </p:cNvPr>
          <p:cNvPicPr>
            <a:picLocks noChangeAspect="1"/>
          </p:cNvPicPr>
          <p:nvPr/>
        </p:nvPicPr>
        <p:blipFill>
          <a:blip r:embed="rId3"/>
          <a:stretch>
            <a:fillRect/>
          </a:stretch>
        </p:blipFill>
        <p:spPr>
          <a:xfrm>
            <a:off x="5149426" y="1552151"/>
            <a:ext cx="6782388" cy="4940724"/>
          </a:xfrm>
          <a:prstGeom prst="rect">
            <a:avLst/>
          </a:prstGeom>
        </p:spPr>
      </p:pic>
      <p:sp>
        <p:nvSpPr>
          <p:cNvPr id="8" name="Title 1">
            <a:extLst>
              <a:ext uri="{FF2B5EF4-FFF2-40B4-BE49-F238E27FC236}">
                <a16:creationId xmlns:a16="http://schemas.microsoft.com/office/drawing/2014/main" id="{2B14BD62-617C-9787-E9CC-AF0F41DC925F}"/>
              </a:ext>
            </a:extLst>
          </p:cNvPr>
          <p:cNvSpPr>
            <a:spLocks noGrp="1"/>
          </p:cNvSpPr>
          <p:nvPr>
            <p:ph type="title"/>
          </p:nvPr>
        </p:nvSpPr>
        <p:spPr>
          <a:xfrm>
            <a:off x="838200" y="402449"/>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Python</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68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From Engagement to Conversion</a:t>
            </a:r>
            <a:br>
              <a:rPr lang="en-US" sz="3600" b="1" dirty="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chapter, expand the knowledge of explanatory analysis and show how to use decision trees to understand the drivers behind consumer behavior.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comparing and explaining the differences between logistic regression and decision tree models, and then discuss how decision trees are built and trained.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Next, discuss how a trained decision tree model can be used to extract information about the relationships between the attributes (or features) of individual consumers and the target output variables.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programming exercises, use the bank marketing dataset from the UCI Machine Learning Repository to understand the drivers behind conversions.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Start with some data analysis for better understand the dataset;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87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1DC3-74BB-0B7E-16A6-353E40D6F1C7}"/>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Default rates by conversions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797716-B505-207E-C74A-4AB3C7F1F85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attribute of a customer that would be interesting to see is the default rate, and how it differs between those who subscribed to a term deposit and those who did not.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a:t>
            </a:r>
            <a:r>
              <a:rPr lang="en-US" sz="1800" dirty="0" err="1">
                <a:latin typeface="Times New Roman" panose="02020603050405020304" pitchFamily="18" charset="0"/>
                <a:cs typeface="Times New Roman" panose="02020603050405020304" pitchFamily="18" charset="0"/>
              </a:rPr>
              <a:t>pivot_table</a:t>
            </a:r>
            <a:r>
              <a:rPr lang="en-US" sz="1800" dirty="0">
                <a:latin typeface="Times New Roman" panose="02020603050405020304" pitchFamily="18" charset="0"/>
                <a:cs typeface="Times New Roman" panose="02020603050405020304" pitchFamily="18" charset="0"/>
              </a:rPr>
              <a:t> function to analyze the default rates by conversions.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using </a:t>
            </a: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 as the aggregation function, count how many customers fall under each cell of the pivot table. </a:t>
            </a:r>
          </a:p>
        </p:txBody>
      </p:sp>
      <p:pic>
        <p:nvPicPr>
          <p:cNvPr id="5" name="Picture 4">
            <a:extLst>
              <a:ext uri="{FF2B5EF4-FFF2-40B4-BE49-F238E27FC236}">
                <a16:creationId xmlns:a16="http://schemas.microsoft.com/office/drawing/2014/main" id="{3274EF70-D9C4-E05E-4B8A-30DDB4ACC0EE}"/>
              </a:ext>
            </a:extLst>
          </p:cNvPr>
          <p:cNvPicPr>
            <a:picLocks noChangeAspect="1"/>
          </p:cNvPicPr>
          <p:nvPr/>
        </p:nvPicPr>
        <p:blipFill>
          <a:blip r:embed="rId2"/>
          <a:stretch>
            <a:fillRect/>
          </a:stretch>
        </p:blipFill>
        <p:spPr>
          <a:xfrm>
            <a:off x="983056" y="3649702"/>
            <a:ext cx="3619814" cy="3208298"/>
          </a:xfrm>
          <a:prstGeom prst="rect">
            <a:avLst/>
          </a:prstGeom>
        </p:spPr>
      </p:pic>
      <p:pic>
        <p:nvPicPr>
          <p:cNvPr id="7" name="Picture 6">
            <a:extLst>
              <a:ext uri="{FF2B5EF4-FFF2-40B4-BE49-F238E27FC236}">
                <a16:creationId xmlns:a16="http://schemas.microsoft.com/office/drawing/2014/main" id="{D2EF19DA-FF8D-C08F-1F6B-01286413F892}"/>
              </a:ext>
            </a:extLst>
          </p:cNvPr>
          <p:cNvPicPr>
            <a:picLocks noChangeAspect="1"/>
          </p:cNvPicPr>
          <p:nvPr/>
        </p:nvPicPr>
        <p:blipFill>
          <a:blip r:embed="rId3"/>
          <a:stretch>
            <a:fillRect/>
          </a:stretch>
        </p:blipFill>
        <p:spPr>
          <a:xfrm>
            <a:off x="4747726" y="3699817"/>
            <a:ext cx="6203534" cy="2741740"/>
          </a:xfrm>
          <a:prstGeom prst="rect">
            <a:avLst/>
          </a:prstGeom>
        </p:spPr>
      </p:pic>
    </p:spTree>
    <p:extLst>
      <p:ext uri="{BB962C8B-B14F-4D97-AF65-F5344CB8AC3E}">
        <p14:creationId xmlns:p14="http://schemas.microsoft.com/office/powerpoint/2010/main" val="152460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8FAB-947D-21C0-F862-F5F9CAED35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076F3D4-1984-4C2D-00E5-601FCF2E4F50}"/>
              </a:ext>
            </a:extLst>
          </p:cNvPr>
          <p:cNvPicPr>
            <a:picLocks noGrp="1" noChangeAspect="1"/>
          </p:cNvPicPr>
          <p:nvPr>
            <p:ph idx="1"/>
          </p:nvPr>
        </p:nvPicPr>
        <p:blipFill>
          <a:blip r:embed="rId2"/>
          <a:stretch>
            <a:fillRect/>
          </a:stretch>
        </p:blipFill>
        <p:spPr>
          <a:xfrm>
            <a:off x="262255" y="365125"/>
            <a:ext cx="11091545" cy="5811838"/>
          </a:xfrm>
        </p:spPr>
      </p:pic>
    </p:spTree>
    <p:extLst>
      <p:ext uri="{BB962C8B-B14F-4D97-AF65-F5344CB8AC3E}">
        <p14:creationId xmlns:p14="http://schemas.microsoft.com/office/powerpoint/2010/main" val="1110531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9BFB-518F-534E-88D6-F4A0BE928F8B}"/>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Bank balances by conversions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7A62D0-A625-BB19-A434-77717E1D504A}"/>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Next, try to see if there are any differences in the distributions of bank balances between the conversion and non-conversion groups.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box plot is typically a good way to visualize the distribution of a variable.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look at the following code:</a:t>
            </a:r>
          </a:p>
        </p:txBody>
      </p:sp>
      <p:pic>
        <p:nvPicPr>
          <p:cNvPr id="5" name="Picture 4">
            <a:extLst>
              <a:ext uri="{FF2B5EF4-FFF2-40B4-BE49-F238E27FC236}">
                <a16:creationId xmlns:a16="http://schemas.microsoft.com/office/drawing/2014/main" id="{E1B41ED5-A56B-A3D4-5B0F-D7E9ABCC34B5}"/>
              </a:ext>
            </a:extLst>
          </p:cNvPr>
          <p:cNvPicPr>
            <a:picLocks noChangeAspect="1"/>
          </p:cNvPicPr>
          <p:nvPr/>
        </p:nvPicPr>
        <p:blipFill>
          <a:blip r:embed="rId2"/>
          <a:stretch>
            <a:fillRect/>
          </a:stretch>
        </p:blipFill>
        <p:spPr>
          <a:xfrm>
            <a:off x="484605" y="3713585"/>
            <a:ext cx="5449664" cy="2598316"/>
          </a:xfrm>
          <a:prstGeom prst="rect">
            <a:avLst/>
          </a:prstGeom>
        </p:spPr>
      </p:pic>
      <p:pic>
        <p:nvPicPr>
          <p:cNvPr id="7" name="Picture 6">
            <a:extLst>
              <a:ext uri="{FF2B5EF4-FFF2-40B4-BE49-F238E27FC236}">
                <a16:creationId xmlns:a16="http://schemas.microsoft.com/office/drawing/2014/main" id="{86572185-E540-7111-8260-6BCF9E9966AD}"/>
              </a:ext>
            </a:extLst>
          </p:cNvPr>
          <p:cNvPicPr>
            <a:picLocks noChangeAspect="1"/>
          </p:cNvPicPr>
          <p:nvPr/>
        </p:nvPicPr>
        <p:blipFill>
          <a:blip r:embed="rId3"/>
          <a:stretch>
            <a:fillRect/>
          </a:stretch>
        </p:blipFill>
        <p:spPr>
          <a:xfrm>
            <a:off x="5934269" y="3806890"/>
            <a:ext cx="5121084" cy="2437542"/>
          </a:xfrm>
          <a:prstGeom prst="rect">
            <a:avLst/>
          </a:prstGeom>
        </p:spPr>
      </p:pic>
    </p:spTree>
    <p:extLst>
      <p:ext uri="{BB962C8B-B14F-4D97-AF65-F5344CB8AC3E}">
        <p14:creationId xmlns:p14="http://schemas.microsoft.com/office/powerpoint/2010/main" val="162274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9008B-3602-076C-B709-871A9CD5B709}"/>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From the boxplot, the bank balance is slightly higher for the conversion group as compared to non-conversion group</a:t>
            </a:r>
          </a:p>
          <a:p>
            <a:r>
              <a:rPr lang="en-IN" sz="1800" dirty="0">
                <a:latin typeface="Times New Roman" panose="02020603050405020304" pitchFamily="18" charset="0"/>
                <a:cs typeface="Times New Roman" panose="02020603050405020304" pitchFamily="18" charset="0"/>
              </a:rPr>
              <a:t>Also bank balances of converted customers seem to vary more than those of non-converted customers</a:t>
            </a:r>
          </a:p>
          <a:p>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37E463C-098C-8EDD-05F0-35B5196F4781}"/>
              </a:ext>
            </a:extLst>
          </p:cNvPr>
          <p:cNvPicPr>
            <a:picLocks noChangeAspect="1"/>
          </p:cNvPicPr>
          <p:nvPr/>
        </p:nvPicPr>
        <p:blipFill>
          <a:blip r:embed="rId2"/>
          <a:stretch>
            <a:fillRect/>
          </a:stretch>
        </p:blipFill>
        <p:spPr>
          <a:xfrm>
            <a:off x="2470760" y="2799183"/>
            <a:ext cx="6858594" cy="3928607"/>
          </a:xfrm>
          <a:prstGeom prst="rect">
            <a:avLst/>
          </a:prstGeom>
        </p:spPr>
      </p:pic>
      <p:sp>
        <p:nvSpPr>
          <p:cNvPr id="8" name="Title 1">
            <a:extLst>
              <a:ext uri="{FF2B5EF4-FFF2-40B4-BE49-F238E27FC236}">
                <a16:creationId xmlns:a16="http://schemas.microsoft.com/office/drawing/2014/main" id="{7155FAB3-4DD0-3A49-8A6D-FD48289A56E3}"/>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Bank balances by conversions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69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AD8-B2E6-9AB4-3A3E-7E873B3C12D0}"/>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Conversion rates by number of contacts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C9ED3-547A-DE7E-6AAF-E76018FFCCC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Look at how the conversion rates vary by the number of contacts.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Typically, in marketing, a higher number of marketing touches can result in marketing fatigue, where the conversion rates drop as you reach out to your customers more frequently.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Find whether there is any marketing fatigue in our data with the following code.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code snippet, grouping by the campaign column (which has information about the number of contacts performed during the marketing campaign for this customer) and computing the conversion rates for each number of contacts. </a:t>
            </a:r>
          </a:p>
        </p:txBody>
      </p:sp>
      <p:pic>
        <p:nvPicPr>
          <p:cNvPr id="5" name="Picture 4">
            <a:extLst>
              <a:ext uri="{FF2B5EF4-FFF2-40B4-BE49-F238E27FC236}">
                <a16:creationId xmlns:a16="http://schemas.microsoft.com/office/drawing/2014/main" id="{D2867746-09A9-D7C9-D559-9B7CEBF32856}"/>
              </a:ext>
            </a:extLst>
          </p:cNvPr>
          <p:cNvPicPr>
            <a:picLocks noChangeAspect="1"/>
          </p:cNvPicPr>
          <p:nvPr/>
        </p:nvPicPr>
        <p:blipFill>
          <a:blip r:embed="rId2"/>
          <a:stretch>
            <a:fillRect/>
          </a:stretch>
        </p:blipFill>
        <p:spPr>
          <a:xfrm>
            <a:off x="2211355" y="4836712"/>
            <a:ext cx="6550090" cy="1779199"/>
          </a:xfrm>
          <a:prstGeom prst="rect">
            <a:avLst/>
          </a:prstGeom>
        </p:spPr>
      </p:pic>
    </p:spTree>
    <p:extLst>
      <p:ext uri="{BB962C8B-B14F-4D97-AF65-F5344CB8AC3E}">
        <p14:creationId xmlns:p14="http://schemas.microsoft.com/office/powerpoint/2010/main" val="285413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F32F7-8B43-8886-880D-B7FFF0F03868}"/>
              </a:ext>
            </a:extLst>
          </p:cNvPr>
          <p:cNvSpPr>
            <a:spLocks noGrp="1"/>
          </p:cNvSpPr>
          <p:nvPr>
            <p:ph idx="1"/>
          </p:nvPr>
        </p:nvSpPr>
        <p:spPr/>
        <p:txBody>
          <a:bodyPr/>
          <a:lstStyle/>
          <a:p>
            <a:r>
              <a:rPr lang="en-US" dirty="0"/>
              <a:t>The resulting data appears as follows:</a:t>
            </a:r>
            <a:endParaRPr lang="en-IN" dirty="0"/>
          </a:p>
        </p:txBody>
      </p:sp>
      <p:pic>
        <p:nvPicPr>
          <p:cNvPr id="5" name="Picture 4">
            <a:extLst>
              <a:ext uri="{FF2B5EF4-FFF2-40B4-BE49-F238E27FC236}">
                <a16:creationId xmlns:a16="http://schemas.microsoft.com/office/drawing/2014/main" id="{0E245DCF-4E1A-4FE1-6316-D377A2CCA5BC}"/>
              </a:ext>
            </a:extLst>
          </p:cNvPr>
          <p:cNvPicPr>
            <a:picLocks noChangeAspect="1"/>
          </p:cNvPicPr>
          <p:nvPr/>
        </p:nvPicPr>
        <p:blipFill>
          <a:blip r:embed="rId2"/>
          <a:stretch>
            <a:fillRect/>
          </a:stretch>
        </p:blipFill>
        <p:spPr>
          <a:xfrm>
            <a:off x="0" y="2261534"/>
            <a:ext cx="3185436" cy="4351338"/>
          </a:xfrm>
          <a:prstGeom prst="rect">
            <a:avLst/>
          </a:prstGeom>
        </p:spPr>
      </p:pic>
      <p:pic>
        <p:nvPicPr>
          <p:cNvPr id="7" name="Picture 6">
            <a:extLst>
              <a:ext uri="{FF2B5EF4-FFF2-40B4-BE49-F238E27FC236}">
                <a16:creationId xmlns:a16="http://schemas.microsoft.com/office/drawing/2014/main" id="{BAA9BD3F-78E7-4759-53FF-9B82F9ED17F0}"/>
              </a:ext>
            </a:extLst>
          </p:cNvPr>
          <p:cNvPicPr>
            <a:picLocks noChangeAspect="1"/>
          </p:cNvPicPr>
          <p:nvPr/>
        </p:nvPicPr>
        <p:blipFill>
          <a:blip r:embed="rId3"/>
          <a:stretch>
            <a:fillRect/>
          </a:stretch>
        </p:blipFill>
        <p:spPr>
          <a:xfrm>
            <a:off x="2442774" y="2907025"/>
            <a:ext cx="3795089" cy="3840784"/>
          </a:xfrm>
          <a:prstGeom prst="rect">
            <a:avLst/>
          </a:prstGeom>
        </p:spPr>
      </p:pic>
      <p:pic>
        <p:nvPicPr>
          <p:cNvPr id="9" name="Picture 8">
            <a:extLst>
              <a:ext uri="{FF2B5EF4-FFF2-40B4-BE49-F238E27FC236}">
                <a16:creationId xmlns:a16="http://schemas.microsoft.com/office/drawing/2014/main" id="{C6187A91-75EA-3851-027B-68BB545C0AA4}"/>
              </a:ext>
            </a:extLst>
          </p:cNvPr>
          <p:cNvPicPr>
            <a:picLocks noChangeAspect="1"/>
          </p:cNvPicPr>
          <p:nvPr/>
        </p:nvPicPr>
        <p:blipFill>
          <a:blip r:embed="rId4"/>
          <a:stretch>
            <a:fillRect/>
          </a:stretch>
        </p:blipFill>
        <p:spPr>
          <a:xfrm>
            <a:off x="6148816" y="2586928"/>
            <a:ext cx="6043184" cy="4160881"/>
          </a:xfrm>
          <a:prstGeom prst="rect">
            <a:avLst/>
          </a:prstGeom>
        </p:spPr>
      </p:pic>
      <p:sp>
        <p:nvSpPr>
          <p:cNvPr id="10" name="Title 1">
            <a:extLst>
              <a:ext uri="{FF2B5EF4-FFF2-40B4-BE49-F238E27FC236}">
                <a16:creationId xmlns:a16="http://schemas.microsoft.com/office/drawing/2014/main" id="{5F34E1AC-F5F3-1B72-96F0-B765CB878D73}"/>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Conversion rates by number of contacts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749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4208-F26F-219A-69D7-4014C9BD1DF4}"/>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Encoding categorical variables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C70418-CE9F-A5C0-7805-08CEB528842A}"/>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eight categorical variables in this dataset: job, marital, education, default, housing, loan, contact, and month.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Before starting to build decision trees, encode these categorical variables with numerical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Encoding months: There can only be 12 unique values for the month </a:t>
            </a:r>
            <a:r>
              <a:rPr lang="en-US" sz="1800" dirty="0" err="1">
                <a:latin typeface="Times New Roman" panose="02020603050405020304" pitchFamily="18" charset="0"/>
                <a:cs typeface="Times New Roman" panose="02020603050405020304" pitchFamily="18" charset="0"/>
              </a:rPr>
              <a:t>variable.To</a:t>
            </a:r>
            <a:r>
              <a:rPr lang="en-US" sz="1800" dirty="0">
                <a:latin typeface="Times New Roman" panose="02020603050405020304" pitchFamily="18" charset="0"/>
                <a:cs typeface="Times New Roman" panose="02020603050405020304" pitchFamily="18" charset="0"/>
              </a:rPr>
              <a:t> know the values in our dataset run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['month'].unique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result, as expected, we have 12 unique values for the month column, from January to December.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way to encode the string values of month with numbers is shown as follows: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0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318A4-2E9A-D5AC-348D-A33916FDA17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A65701-AFA3-07BA-99F7-85F05E0A4B6C}"/>
              </a:ext>
            </a:extLst>
          </p:cNvPr>
          <p:cNvPicPr>
            <a:picLocks noChangeAspect="1"/>
          </p:cNvPicPr>
          <p:nvPr/>
        </p:nvPicPr>
        <p:blipFill>
          <a:blip r:embed="rId2"/>
          <a:stretch>
            <a:fillRect/>
          </a:stretch>
        </p:blipFill>
        <p:spPr>
          <a:xfrm>
            <a:off x="1392273" y="1825625"/>
            <a:ext cx="7392041" cy="4305673"/>
          </a:xfrm>
          <a:prstGeom prst="rect">
            <a:avLst/>
          </a:prstGeom>
        </p:spPr>
      </p:pic>
      <p:sp>
        <p:nvSpPr>
          <p:cNvPr id="6" name="Title 1">
            <a:extLst>
              <a:ext uri="{FF2B5EF4-FFF2-40B4-BE49-F238E27FC236}">
                <a16:creationId xmlns:a16="http://schemas.microsoft.com/office/drawing/2014/main" id="{9C5F3547-5C9C-E864-B7B3-0616509D2EBB}"/>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Encoding categorical variables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0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E7B1-CA9A-4923-151B-2B1D025A780A}"/>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Encoding 'job'</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3307083-B6DF-2558-A966-E624C5C818C9}"/>
              </a:ext>
            </a:extLst>
          </p:cNvPr>
          <p:cNvPicPr>
            <a:picLocks noGrp="1" noChangeAspect="1"/>
          </p:cNvPicPr>
          <p:nvPr>
            <p:ph idx="1"/>
          </p:nvPr>
        </p:nvPicPr>
        <p:blipFill>
          <a:blip r:embed="rId2"/>
          <a:stretch>
            <a:fillRect/>
          </a:stretch>
        </p:blipFill>
        <p:spPr>
          <a:xfrm>
            <a:off x="920425" y="1382852"/>
            <a:ext cx="8093141" cy="4092295"/>
          </a:xfrm>
        </p:spPr>
      </p:pic>
      <p:pic>
        <p:nvPicPr>
          <p:cNvPr id="7" name="Picture 6">
            <a:extLst>
              <a:ext uri="{FF2B5EF4-FFF2-40B4-BE49-F238E27FC236}">
                <a16:creationId xmlns:a16="http://schemas.microsoft.com/office/drawing/2014/main" id="{00C29D6A-16C9-08A9-9E2E-96EAE92C9547}"/>
              </a:ext>
            </a:extLst>
          </p:cNvPr>
          <p:cNvPicPr>
            <a:picLocks noChangeAspect="1"/>
          </p:cNvPicPr>
          <p:nvPr/>
        </p:nvPicPr>
        <p:blipFill>
          <a:blip r:embed="rId3"/>
          <a:stretch>
            <a:fillRect/>
          </a:stretch>
        </p:blipFill>
        <p:spPr>
          <a:xfrm>
            <a:off x="649161" y="5707433"/>
            <a:ext cx="7711068" cy="1080437"/>
          </a:xfrm>
          <a:prstGeom prst="rect">
            <a:avLst/>
          </a:prstGeom>
        </p:spPr>
      </p:pic>
    </p:spTree>
    <p:extLst>
      <p:ext uri="{BB962C8B-B14F-4D97-AF65-F5344CB8AC3E}">
        <p14:creationId xmlns:p14="http://schemas.microsoft.com/office/powerpoint/2010/main" val="1489751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EDC8-CCCD-4187-A41B-D5C8F2CE8086}"/>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Encoding 'marital'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D978A57-1AB5-F8FF-D573-733A641078F3}"/>
              </a:ext>
            </a:extLst>
          </p:cNvPr>
          <p:cNvPicPr>
            <a:picLocks noGrp="1" noChangeAspect="1"/>
          </p:cNvPicPr>
          <p:nvPr>
            <p:ph idx="1"/>
          </p:nvPr>
        </p:nvPicPr>
        <p:blipFill>
          <a:blip r:embed="rId2"/>
          <a:stretch>
            <a:fillRect/>
          </a:stretch>
        </p:blipFill>
        <p:spPr>
          <a:xfrm>
            <a:off x="1306286" y="1110638"/>
            <a:ext cx="7826547" cy="4723425"/>
          </a:xfrm>
        </p:spPr>
      </p:pic>
    </p:spTree>
    <p:extLst>
      <p:ext uri="{BB962C8B-B14F-4D97-AF65-F5344CB8AC3E}">
        <p14:creationId xmlns:p14="http://schemas.microsoft.com/office/powerpoint/2010/main" val="549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Then, build decision tree models by using the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package in Python and the </a:t>
            </a:r>
            <a:r>
              <a:rPr lang="en-US" sz="1800" dirty="0" err="1">
                <a:latin typeface="Times New Roman" panose="02020603050405020304" pitchFamily="18" charset="0"/>
                <a:cs typeface="Times New Roman" panose="02020603050405020304" pitchFamily="18" charset="0"/>
              </a:rPr>
              <a:t>rpart</a:t>
            </a:r>
            <a:r>
              <a:rPr lang="en-US" sz="1800" dirty="0">
                <a:latin typeface="Times New Roman" panose="02020603050405020304" pitchFamily="18" charset="0"/>
                <a:cs typeface="Times New Roman" panose="02020603050405020304" pitchFamily="18" charset="0"/>
              </a:rPr>
              <a:t> package in 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Finally learn how to interpret these trained decision tree models by visualizing them using the </a:t>
            </a:r>
            <a:r>
              <a:rPr lang="en-US" sz="1800" dirty="0" err="1">
                <a:latin typeface="Times New Roman" panose="02020603050405020304" pitchFamily="18" charset="0"/>
                <a:cs typeface="Times New Roman" panose="02020603050405020304" pitchFamily="18" charset="0"/>
              </a:rPr>
              <a:t>graphviz</a:t>
            </a:r>
            <a:r>
              <a:rPr lang="en-US" sz="1800" dirty="0">
                <a:latin typeface="Times New Roman" panose="02020603050405020304" pitchFamily="18" charset="0"/>
                <a:cs typeface="Times New Roman" panose="02020603050405020304" pitchFamily="18" charset="0"/>
              </a:rPr>
              <a:t> package in Python and the rattle package in 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the end of this chapter, will be familiar with decision trees and will have a better understanding of when and how to use them with Python or 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cover the following topics:</a:t>
            </a:r>
          </a:p>
          <a:p>
            <a:r>
              <a:rPr lang="en-US" sz="1800" dirty="0">
                <a:latin typeface="Times New Roman" panose="02020603050405020304" pitchFamily="18" charset="0"/>
                <a:cs typeface="Times New Roman" panose="02020603050405020304" pitchFamily="18" charset="0"/>
              </a:rPr>
              <a:t>Decision trees</a:t>
            </a:r>
          </a:p>
          <a:p>
            <a:r>
              <a:rPr lang="en-US" sz="1800" dirty="0">
                <a:latin typeface="Times New Roman" panose="02020603050405020304" pitchFamily="18" charset="0"/>
                <a:cs typeface="Times New Roman" panose="02020603050405020304" pitchFamily="18" charset="0"/>
              </a:rPr>
              <a:t>Decision trees and interpretations with Python </a:t>
            </a:r>
          </a:p>
          <a:p>
            <a:r>
              <a:rPr lang="en-US" sz="1800" dirty="0">
                <a:latin typeface="Times New Roman" panose="02020603050405020304" pitchFamily="18" charset="0"/>
                <a:cs typeface="Times New Roman" panose="02020603050405020304" pitchFamily="18" charset="0"/>
              </a:rPr>
              <a:t> Decision trees and interpretations with R</a:t>
            </a:r>
          </a:p>
          <a:p>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From Engagement to Conversion</a:t>
            </a:r>
            <a:br>
              <a:rPr lang="en-US" sz="3600" b="1" dirty="0">
                <a:latin typeface="Times New Roman" panose="02020603050405020304" pitchFamily="18" charset="0"/>
                <a:cs typeface="Times New Roman" panose="02020603050405020304" pitchFamily="18" charset="0"/>
              </a:rPr>
            </a:br>
            <a:endParaRPr lang="en-US" sz="3600" dirty="0"/>
          </a:p>
        </p:txBody>
      </p:sp>
    </p:spTree>
    <p:extLst>
      <p:ext uri="{BB962C8B-B14F-4D97-AF65-F5344CB8AC3E}">
        <p14:creationId xmlns:p14="http://schemas.microsoft.com/office/powerpoint/2010/main" val="395789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786C-A02A-F3DC-5DE4-B0055C54E5FE}"/>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Encoding 'housing’ &amp; 'loan'</a:t>
            </a: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60D33D3-1D4B-DBC7-B2A0-20B1B6FF5E60}"/>
              </a:ext>
            </a:extLst>
          </p:cNvPr>
          <p:cNvPicPr>
            <a:picLocks noGrp="1" noChangeAspect="1"/>
          </p:cNvPicPr>
          <p:nvPr>
            <p:ph idx="1"/>
          </p:nvPr>
        </p:nvPicPr>
        <p:blipFill>
          <a:blip r:embed="rId2"/>
          <a:stretch>
            <a:fillRect/>
          </a:stretch>
        </p:blipFill>
        <p:spPr>
          <a:xfrm>
            <a:off x="1679510" y="1112360"/>
            <a:ext cx="7049428" cy="4611203"/>
          </a:xfrm>
        </p:spPr>
      </p:pic>
    </p:spTree>
    <p:extLst>
      <p:ext uri="{BB962C8B-B14F-4D97-AF65-F5344CB8AC3E}">
        <p14:creationId xmlns:p14="http://schemas.microsoft.com/office/powerpoint/2010/main" val="1877460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B6CD-2531-53E9-3B51-F7C58ECBA0B6}"/>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Building a Decision Tree</a:t>
            </a:r>
          </a:p>
        </p:txBody>
      </p:sp>
      <p:sp>
        <p:nvSpPr>
          <p:cNvPr id="3" name="Content Placeholder 2">
            <a:extLst>
              <a:ext uri="{FF2B5EF4-FFF2-40B4-BE49-F238E27FC236}">
                <a16:creationId xmlns:a16="http://schemas.microsoft.com/office/drawing/2014/main" id="{0CAD10B8-C37B-FB64-3E60-B49E4DF50149}"/>
              </a:ext>
            </a:extLst>
          </p:cNvPr>
          <p:cNvSpPr>
            <a:spLocks noGrp="1"/>
          </p:cNvSpPr>
          <p:nvPr>
            <p:ph idx="1"/>
          </p:nvPr>
        </p:nvSpPr>
        <p:spPr/>
        <p:txBody>
          <a:bodyPr/>
          <a:lstStyle/>
          <a:p>
            <a:r>
              <a:rPr lang="en-IN" dirty="0"/>
              <a:t>Use the following features to build a decision tree.</a:t>
            </a:r>
          </a:p>
          <a:p>
            <a:endParaRPr lang="en-IN" dirty="0"/>
          </a:p>
        </p:txBody>
      </p:sp>
      <p:pic>
        <p:nvPicPr>
          <p:cNvPr id="5" name="Picture 4">
            <a:extLst>
              <a:ext uri="{FF2B5EF4-FFF2-40B4-BE49-F238E27FC236}">
                <a16:creationId xmlns:a16="http://schemas.microsoft.com/office/drawing/2014/main" id="{7B9AB3C7-14B6-D3E1-5274-495A41F66EED}"/>
              </a:ext>
            </a:extLst>
          </p:cNvPr>
          <p:cNvPicPr>
            <a:picLocks noChangeAspect="1"/>
          </p:cNvPicPr>
          <p:nvPr/>
        </p:nvPicPr>
        <p:blipFill>
          <a:blip r:embed="rId2"/>
          <a:stretch>
            <a:fillRect/>
          </a:stretch>
        </p:blipFill>
        <p:spPr>
          <a:xfrm>
            <a:off x="4278754" y="2541908"/>
            <a:ext cx="2514818" cy="3635055"/>
          </a:xfrm>
          <a:prstGeom prst="rect">
            <a:avLst/>
          </a:prstGeom>
        </p:spPr>
      </p:pic>
    </p:spTree>
    <p:extLst>
      <p:ext uri="{BB962C8B-B14F-4D97-AF65-F5344CB8AC3E}">
        <p14:creationId xmlns:p14="http://schemas.microsoft.com/office/powerpoint/2010/main" val="405808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DB0F5-003B-C062-E789-EDD04A798D46}"/>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 To build and train a decision tree model with Python, we are going to use the tree module in the scikit-learn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package.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the required module by using the following line of code:</a:t>
            </a:r>
          </a:p>
          <a:p>
            <a:pPr>
              <a:lnSpc>
                <a:spcPct val="150000"/>
              </a:lnSpc>
              <a:spcBef>
                <a:spcPts val="0"/>
              </a:spcBef>
            </a:pPr>
            <a:r>
              <a:rPr lang="en-US" sz="1800" b="1" i="1" dirty="0">
                <a:latin typeface="Times New Roman" panose="02020603050405020304" pitchFamily="18" charset="0"/>
                <a:cs typeface="Times New Roman" panose="02020603050405020304" pitchFamily="18" charset="0"/>
              </a:rPr>
              <a:t>From </a:t>
            </a:r>
            <a:r>
              <a:rPr lang="en-US" sz="1800" b="1" i="1" dirty="0" err="1">
                <a:latin typeface="Times New Roman" panose="02020603050405020304" pitchFamily="18" charset="0"/>
                <a:cs typeface="Times New Roman" panose="02020603050405020304" pitchFamily="18" charset="0"/>
              </a:rPr>
              <a:t>sklearn</a:t>
            </a:r>
            <a:r>
              <a:rPr lang="en-US" sz="1800" b="1" i="1" dirty="0">
                <a:latin typeface="Times New Roman" panose="02020603050405020304" pitchFamily="18" charset="0"/>
                <a:cs typeface="Times New Roman" panose="02020603050405020304" pitchFamily="18" charset="0"/>
              </a:rPr>
              <a:t> import tree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Under the tree module in the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package, there is a class named </a:t>
            </a:r>
            <a:r>
              <a:rPr lang="en-US" sz="1800" dirty="0" err="1">
                <a:latin typeface="Times New Roman" panose="02020603050405020304" pitchFamily="18" charset="0"/>
                <a:cs typeface="Times New Roman" panose="02020603050405020304" pitchFamily="18" charset="0"/>
              </a:rPr>
              <a:t>DecisionTreeClassifier</a:t>
            </a:r>
            <a:r>
              <a:rPr lang="en-US" sz="1800" dirty="0">
                <a:latin typeface="Times New Roman" panose="02020603050405020304" pitchFamily="18" charset="0"/>
                <a:cs typeface="Times New Roman" panose="02020603050405020304" pitchFamily="18" charset="0"/>
              </a:rPr>
              <a:t>, which we can use to train a decision tree model.</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E8E624-613F-71B9-77A2-8BEE8BD2DFF1}"/>
              </a:ext>
            </a:extLst>
          </p:cNvPr>
          <p:cNvPicPr>
            <a:picLocks noChangeAspect="1"/>
          </p:cNvPicPr>
          <p:nvPr/>
        </p:nvPicPr>
        <p:blipFill>
          <a:blip r:embed="rId2"/>
          <a:stretch>
            <a:fillRect/>
          </a:stretch>
        </p:blipFill>
        <p:spPr>
          <a:xfrm>
            <a:off x="1249952" y="4497355"/>
            <a:ext cx="5894858" cy="1308258"/>
          </a:xfrm>
          <a:prstGeom prst="rect">
            <a:avLst/>
          </a:prstGeom>
        </p:spPr>
      </p:pic>
      <p:sp>
        <p:nvSpPr>
          <p:cNvPr id="7" name="Title 1">
            <a:extLst>
              <a:ext uri="{FF2B5EF4-FFF2-40B4-BE49-F238E27FC236}">
                <a16:creationId xmlns:a16="http://schemas.microsoft.com/office/drawing/2014/main" id="{0454A799-8F77-DDFF-531B-02E3A8F73A10}"/>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Building a Decision Tree</a:t>
            </a:r>
          </a:p>
        </p:txBody>
      </p:sp>
    </p:spTree>
    <p:extLst>
      <p:ext uri="{BB962C8B-B14F-4D97-AF65-F5344CB8AC3E}">
        <p14:creationId xmlns:p14="http://schemas.microsoft.com/office/powerpoint/2010/main" val="219350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AA869-21C6-CBC9-1B2C-1F495CCE139C}"/>
              </a:ext>
            </a:extLst>
          </p:cNvPr>
          <p:cNvSpPr>
            <a:spLocks noGrp="1"/>
          </p:cNvSpPr>
          <p:nvPr>
            <p:ph idx="1"/>
          </p:nvPr>
        </p:nvSpPr>
        <p:spPr/>
        <p:txBody>
          <a:bodyPr>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many arguments to the </a:t>
            </a:r>
            <a:r>
              <a:rPr lang="en-US" sz="1800" dirty="0" err="1">
                <a:latin typeface="Times New Roman" panose="02020603050405020304" pitchFamily="18" charset="0"/>
                <a:cs typeface="Times New Roman" panose="02020603050405020304" pitchFamily="18" charset="0"/>
              </a:rPr>
              <a:t>DecisionTreeClassifier</a:t>
            </a:r>
            <a:r>
              <a:rPr lang="en-US" sz="1800" dirty="0">
                <a:latin typeface="Times New Roman" panose="02020603050405020304" pitchFamily="18" charset="0"/>
                <a:cs typeface="Times New Roman" panose="02020603050405020304" pitchFamily="18" charset="0"/>
              </a:rPr>
              <a:t> class, aside from the one that we are using here,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Themax_depth</a:t>
            </a:r>
            <a:r>
              <a:rPr lang="en-US" sz="1800" dirty="0">
                <a:latin typeface="Times New Roman" panose="02020603050405020304" pitchFamily="18" charset="0"/>
                <a:cs typeface="Times New Roman" panose="02020603050405020304" pitchFamily="18" charset="0"/>
              </a:rPr>
              <a:t> argument controls how much a tree can grow, and here, we limit it to 4, meaning that the maximum length from the root to a leaf can be 4.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criterion argument to choose between the Gini impurity and the entropy information gain measures for the quality of a split.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train this decision tree model, use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the fit function takes two arguments: the predictor or feature variables and the response or target variables.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case, </a:t>
            </a:r>
            <a:r>
              <a:rPr lang="en-US" sz="1800" dirty="0" err="1">
                <a:latin typeface="Times New Roman" panose="02020603050405020304" pitchFamily="18" charset="0"/>
                <a:cs typeface="Times New Roman" panose="02020603050405020304" pitchFamily="18" charset="0"/>
              </a:rPr>
              <a:t>response_var</a:t>
            </a:r>
            <a:r>
              <a:rPr lang="en-US" sz="1800" dirty="0">
                <a:latin typeface="Times New Roman" panose="02020603050405020304" pitchFamily="18" charset="0"/>
                <a:cs typeface="Times New Roman" panose="02020603050405020304" pitchFamily="18" charset="0"/>
              </a:rPr>
              <a:t> is the conversion column of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you have run this code, the decision tree model will learn how to make classifications.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0476F4-C996-FD08-B6AB-9AF87E761DF4}"/>
              </a:ext>
            </a:extLst>
          </p:cNvPr>
          <p:cNvPicPr>
            <a:picLocks noChangeAspect="1"/>
          </p:cNvPicPr>
          <p:nvPr/>
        </p:nvPicPr>
        <p:blipFill>
          <a:blip r:embed="rId2"/>
          <a:stretch>
            <a:fillRect/>
          </a:stretch>
        </p:blipFill>
        <p:spPr>
          <a:xfrm>
            <a:off x="7147249" y="3881534"/>
            <a:ext cx="5408775" cy="671803"/>
          </a:xfrm>
          <a:prstGeom prst="rect">
            <a:avLst/>
          </a:prstGeom>
        </p:spPr>
      </p:pic>
      <p:sp>
        <p:nvSpPr>
          <p:cNvPr id="6" name="Title 1">
            <a:extLst>
              <a:ext uri="{FF2B5EF4-FFF2-40B4-BE49-F238E27FC236}">
                <a16:creationId xmlns:a16="http://schemas.microsoft.com/office/drawing/2014/main" id="{2E5F79E2-A488-3A35-B523-7ADB2BC86B51}"/>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Building a Decision Tree</a:t>
            </a:r>
          </a:p>
        </p:txBody>
      </p:sp>
    </p:spTree>
    <p:extLst>
      <p:ext uri="{BB962C8B-B14F-4D97-AF65-F5344CB8AC3E}">
        <p14:creationId xmlns:p14="http://schemas.microsoft.com/office/powerpoint/2010/main" val="344408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5348-14BB-AE7E-31BB-914CD99A40C4}"/>
              </a:ext>
            </a:extLst>
          </p:cNvPr>
          <p:cNvSpPr>
            <a:spLocks noGrp="1"/>
          </p:cNvSpPr>
          <p:nvPr>
            <p:ph type="title"/>
          </p:nvPr>
        </p:nvSpPr>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Interpreting Decision Tree Model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3BDBA8-0EC5-09C5-45C5-A5263A0C9DC7}"/>
              </a:ext>
            </a:extLst>
          </p:cNvPr>
          <p:cNvPicPr>
            <a:picLocks noGrp="1" noChangeAspect="1"/>
          </p:cNvPicPr>
          <p:nvPr>
            <p:ph idx="1"/>
          </p:nvPr>
        </p:nvPicPr>
        <p:blipFill>
          <a:blip r:embed="rId2"/>
          <a:stretch>
            <a:fillRect/>
          </a:stretch>
        </p:blipFill>
        <p:spPr>
          <a:xfrm>
            <a:off x="605349" y="1446109"/>
            <a:ext cx="7083075" cy="5188240"/>
          </a:xfrm>
        </p:spPr>
      </p:pic>
    </p:spTree>
    <p:extLst>
      <p:ext uri="{BB962C8B-B14F-4D97-AF65-F5344CB8AC3E}">
        <p14:creationId xmlns:p14="http://schemas.microsoft.com/office/powerpoint/2010/main" val="1440574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2B96-ABCC-9E3F-652A-1ADA7502F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2F5CC-011A-A52C-086E-7FDCF1D057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EC4C68-7756-4193-E1D2-10B36257A7FC}"/>
              </a:ext>
            </a:extLst>
          </p:cNvPr>
          <p:cNvPicPr>
            <a:picLocks noChangeAspect="1"/>
          </p:cNvPicPr>
          <p:nvPr/>
        </p:nvPicPr>
        <p:blipFill>
          <a:blip r:embed="rId2"/>
          <a:stretch>
            <a:fillRect/>
          </a:stretch>
        </p:blipFill>
        <p:spPr>
          <a:xfrm>
            <a:off x="193231" y="526427"/>
            <a:ext cx="12196864" cy="5650536"/>
          </a:xfrm>
          <a:prstGeom prst="rect">
            <a:avLst/>
          </a:prstGeom>
        </p:spPr>
      </p:pic>
    </p:spTree>
    <p:extLst>
      <p:ext uri="{BB962C8B-B14F-4D97-AF65-F5344CB8AC3E}">
        <p14:creationId xmlns:p14="http://schemas.microsoft.com/office/powerpoint/2010/main" val="30467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86186-84AE-EE27-B6E5-A83F039733F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Each node contains five lines that describe the information that the given node has.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top line tells us the criteria of the split. The root node, for example, is split into its child nodes based on the value of the previous variable.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the value of this previous variable is less than or equal to 0.5, then it goes to the left child. On the other hand, if the value of this previous variable is larger than 0.5, then it goes to the right child.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second line tells us the value of the quality measure for the split. Here, selected the </a:t>
            </a:r>
            <a:r>
              <a:rPr lang="en-US" sz="1800" dirty="0" err="1">
                <a:latin typeface="Times New Roman" panose="02020603050405020304" pitchFamily="18" charset="0"/>
                <a:cs typeface="Times New Roman" panose="02020603050405020304" pitchFamily="18" charset="0"/>
              </a:rPr>
              <a:t>gini</a:t>
            </a:r>
            <a:r>
              <a:rPr lang="en-US" sz="1800" dirty="0">
                <a:latin typeface="Times New Roman" panose="02020603050405020304" pitchFamily="18" charset="0"/>
                <a:cs typeface="Times New Roman" panose="02020603050405020304" pitchFamily="18" charset="0"/>
              </a:rPr>
              <a:t> impurity measure for the criteria, so we can see the changes in the impurity measures in each node.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third line tells us the total number of records that belong to the given node. For example, there are 45, 211 samples in the root node, and there are 8, 257 samples in the right child of the root node.</a:t>
            </a:r>
          </a:p>
        </p:txBody>
      </p:sp>
      <p:sp>
        <p:nvSpPr>
          <p:cNvPr id="4" name="Title 1">
            <a:extLst>
              <a:ext uri="{FF2B5EF4-FFF2-40B4-BE49-F238E27FC236}">
                <a16:creationId xmlns:a16="http://schemas.microsoft.com/office/drawing/2014/main" id="{1EA6CE6C-743C-A933-A4B4-B9BA6FB3FAB6}"/>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Interpreting Decision Tree Model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664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244B0-46EB-14CE-36C4-0012FE007101}"/>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fourth line in each node tells us the composition of the records in two different classes.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element stands for the number of records in the non-conversion group, and the second element stands for the number of records in the conversion group.</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in the root node, there are 39, 922 records in the non-conversion group and 5,289 records in the conversion group.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the fifth line in each node tells us what the prediction or classification will be for the given node.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if a sample belongs to the leftmost leaf, the classification by this decision tree model will be 0, meaning non-conversion.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if a sample belongs to the eighth leaf from the left, the classification by this decision tree model will be 1, meaning conversion.</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4F6A8D3-B31C-210D-EB8E-B9EBD6EB7891}"/>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Interpreting Decision Tree Model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93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458A-C1FD-5872-8BD4-4E9D15041F12}"/>
              </a:ext>
            </a:extLst>
          </p:cNvPr>
          <p:cNvSpPr>
            <a:spLocks noGrp="1"/>
          </p:cNvSpPr>
          <p:nvPr>
            <p:ph idx="1"/>
          </p:nvPr>
        </p:nvSpPr>
        <p:spPr>
          <a:xfrm>
            <a:off x="838200" y="1352939"/>
            <a:ext cx="10515600" cy="4824024"/>
          </a:xfrm>
        </p:spPr>
        <p:txBody>
          <a:bodyPr>
            <a:normAutofit fontScale="925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Next, draw insights from this tree graph.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understand the customers that belong to each leaf node, we need to follow through the tree.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those customers that belong to the eighth leaf node from the left are those with a 0 value for the previous variable, age greater than 60.5, a </a:t>
            </a:r>
            <a:r>
              <a:rPr lang="en-US" sz="1800" dirty="0" err="1">
                <a:latin typeface="Times New Roman" panose="02020603050405020304" pitchFamily="18" charset="0"/>
                <a:cs typeface="Times New Roman" panose="02020603050405020304" pitchFamily="18" charset="0"/>
              </a:rPr>
              <a:t>marital_divorced</a:t>
            </a:r>
            <a:r>
              <a:rPr lang="en-US" sz="1800" dirty="0">
                <a:latin typeface="Times New Roman" panose="02020603050405020304" pitchFamily="18" charset="0"/>
                <a:cs typeface="Times New Roman" panose="02020603050405020304" pitchFamily="18" charset="0"/>
              </a:rPr>
              <a:t> variable with a value of 1, and a </a:t>
            </a:r>
            <a:r>
              <a:rPr lang="en-US" sz="1800" dirty="0" err="1">
                <a:latin typeface="Times New Roman" panose="02020603050405020304" pitchFamily="18" charset="0"/>
                <a:cs typeface="Times New Roman" panose="02020603050405020304" pitchFamily="18" charset="0"/>
              </a:rPr>
              <a:t>job_self</a:t>
            </a:r>
            <a:r>
              <a:rPr lang="en-US" sz="1800" dirty="0">
                <a:latin typeface="Times New Roman" panose="02020603050405020304" pitchFamily="18" charset="0"/>
                <a:cs typeface="Times New Roman" panose="02020603050405020304" pitchFamily="18" charset="0"/>
              </a:rPr>
              <a:t>-employed variable with a value of 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those who were not contacted before this campaign and who are older than 60.5, divorced, and self-employed belong to this node, and have a high chance of converting.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look at another example.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Those customers that belong to the second leaf node from the right are those with a value of 1 for the previous variable, a value of 1 for the housing variable, age greater than 60.5, and balance less than or equal to 4, 660.5.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those customers that were contacted before this campaign and that have a housing loan, are older than 60.5, and have a bank balance less than 4, 660.5 belong to this node and 20 out of 29 that belong to this node have converted and subscribed to a term deposit.</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16F81FC-00D2-F158-C131-2BF9236A7F3E}"/>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IN" sz="3600" b="1" dirty="0">
                <a:latin typeface="Times New Roman" panose="02020603050405020304" pitchFamily="18" charset="0"/>
                <a:cs typeface="Times New Roman" panose="02020603050405020304" pitchFamily="18" charset="0"/>
              </a:rPr>
              <a:t>Interpreting Decision Tree Model</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45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D17DB-F269-39D1-A82B-8F7776CBDB6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0B17035-D11A-C498-E2A1-AC03B443ED4F}"/>
              </a:ext>
            </a:extLst>
          </p:cNvPr>
          <p:cNvPicPr>
            <a:picLocks noChangeAspect="1"/>
          </p:cNvPicPr>
          <p:nvPr/>
        </p:nvPicPr>
        <p:blipFill>
          <a:blip r:embed="rId2"/>
          <a:stretch>
            <a:fillRect/>
          </a:stretch>
        </p:blipFill>
        <p:spPr>
          <a:xfrm>
            <a:off x="567839" y="1628021"/>
            <a:ext cx="7540463" cy="4746546"/>
          </a:xfrm>
          <a:prstGeom prst="rect">
            <a:avLst/>
          </a:prstGeom>
        </p:spPr>
      </p:pic>
      <p:sp>
        <p:nvSpPr>
          <p:cNvPr id="6" name="Title 1">
            <a:extLst>
              <a:ext uri="{FF2B5EF4-FFF2-40B4-BE49-F238E27FC236}">
                <a16:creationId xmlns:a16="http://schemas.microsoft.com/office/drawing/2014/main" id="{94850C6B-DFFD-FDC4-C993-704CE33679EE}"/>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R</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88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Autofit/>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Decision trees-Logistic regression versus decision trees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 logistic regression model learns from the data by finding the linear combination of the feature variables that best estimates the log odds of event occurring.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Decision trees, learn from the data by growing a tree.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main difference between the logistic regression and decision tree models is the fact that logistic regression algorithms search for a single best linear boundary in the feature set, whereas the decision tree algorithm partitions the data find the subgroups of data that have high likelihoods of an event occurring.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will be easy to explain this with the following diagram:</a:t>
            </a:r>
          </a:p>
        </p:txBody>
      </p:sp>
    </p:spTree>
    <p:extLst>
      <p:ext uri="{BB962C8B-B14F-4D97-AF65-F5344CB8AC3E}">
        <p14:creationId xmlns:p14="http://schemas.microsoft.com/office/powerpoint/2010/main" val="3382282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7BF28-A985-AF50-2D7D-8EEC8436B2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19F6A66-25FE-C095-ED5C-D063494F8989}"/>
              </a:ext>
            </a:extLst>
          </p:cNvPr>
          <p:cNvPicPr>
            <a:picLocks noChangeAspect="1"/>
          </p:cNvPicPr>
          <p:nvPr/>
        </p:nvPicPr>
        <p:blipFill>
          <a:blip r:embed="rId2"/>
          <a:stretch>
            <a:fillRect/>
          </a:stretch>
        </p:blipFill>
        <p:spPr>
          <a:xfrm>
            <a:off x="838200" y="1010684"/>
            <a:ext cx="9879062" cy="5167510"/>
          </a:xfrm>
          <a:prstGeom prst="rect">
            <a:avLst/>
          </a:prstGeom>
        </p:spPr>
      </p:pic>
      <p:sp>
        <p:nvSpPr>
          <p:cNvPr id="6" name="Title 1">
            <a:extLst>
              <a:ext uri="{FF2B5EF4-FFF2-40B4-BE49-F238E27FC236}">
                <a16:creationId xmlns:a16="http://schemas.microsoft.com/office/drawing/2014/main" id="{9748862C-721D-FB1E-8888-779FCBF04F02}"/>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R</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42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B686-F932-0722-548E-2DE1225806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B3D770-FDC0-0C06-6AB8-9B7AB0768D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4F0E58B-11CC-C2AA-5F72-F2894AB575B1}"/>
              </a:ext>
            </a:extLst>
          </p:cNvPr>
          <p:cNvPicPr>
            <a:picLocks noChangeAspect="1"/>
          </p:cNvPicPr>
          <p:nvPr/>
        </p:nvPicPr>
        <p:blipFill>
          <a:blip r:embed="rId2"/>
          <a:stretch>
            <a:fillRect/>
          </a:stretch>
        </p:blipFill>
        <p:spPr>
          <a:xfrm>
            <a:off x="838200" y="506476"/>
            <a:ext cx="9929327" cy="5845047"/>
          </a:xfrm>
          <a:prstGeom prst="rect">
            <a:avLst/>
          </a:prstGeom>
        </p:spPr>
      </p:pic>
    </p:spTree>
    <p:extLst>
      <p:ext uri="{BB962C8B-B14F-4D97-AF65-F5344CB8AC3E}">
        <p14:creationId xmlns:p14="http://schemas.microsoft.com/office/powerpoint/2010/main" val="490570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E096-76C9-FF19-086D-03CAAEDE67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EDE36-5DFE-FE31-F81E-CAEDA64F0D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612C266-E2D5-546A-D01F-163F6E7A098F}"/>
              </a:ext>
            </a:extLst>
          </p:cNvPr>
          <p:cNvPicPr>
            <a:picLocks noChangeAspect="1"/>
          </p:cNvPicPr>
          <p:nvPr/>
        </p:nvPicPr>
        <p:blipFill>
          <a:blip r:embed="rId2"/>
          <a:stretch>
            <a:fillRect/>
          </a:stretch>
        </p:blipFill>
        <p:spPr>
          <a:xfrm>
            <a:off x="419877" y="365125"/>
            <a:ext cx="8556171" cy="6042563"/>
          </a:xfrm>
          <a:prstGeom prst="rect">
            <a:avLst/>
          </a:prstGeom>
        </p:spPr>
      </p:pic>
    </p:spTree>
    <p:extLst>
      <p:ext uri="{BB962C8B-B14F-4D97-AF65-F5344CB8AC3E}">
        <p14:creationId xmlns:p14="http://schemas.microsoft.com/office/powerpoint/2010/main" val="1358251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036C-33D5-6719-C4E7-BF9EE5DDA7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509713-EF86-8647-BFB3-5C6B0E5F67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CB9BB8-6506-7CCF-116E-45FB63A9C20D}"/>
              </a:ext>
            </a:extLst>
          </p:cNvPr>
          <p:cNvPicPr>
            <a:picLocks noChangeAspect="1"/>
          </p:cNvPicPr>
          <p:nvPr/>
        </p:nvPicPr>
        <p:blipFill>
          <a:blip r:embed="rId2"/>
          <a:stretch>
            <a:fillRect/>
          </a:stretch>
        </p:blipFill>
        <p:spPr>
          <a:xfrm>
            <a:off x="1483567" y="271982"/>
            <a:ext cx="8340814" cy="5708940"/>
          </a:xfrm>
          <a:prstGeom prst="rect">
            <a:avLst/>
          </a:prstGeom>
        </p:spPr>
      </p:pic>
    </p:spTree>
    <p:extLst>
      <p:ext uri="{BB962C8B-B14F-4D97-AF65-F5344CB8AC3E}">
        <p14:creationId xmlns:p14="http://schemas.microsoft.com/office/powerpoint/2010/main" val="3429470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E289-DB88-ECB2-33DD-5E146EBFE2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B5E59A-E445-9327-4CE1-9A730DDDBB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6453BF3-FB85-14FD-D70A-8356D8EA39A1}"/>
              </a:ext>
            </a:extLst>
          </p:cNvPr>
          <p:cNvPicPr>
            <a:picLocks noChangeAspect="1"/>
          </p:cNvPicPr>
          <p:nvPr/>
        </p:nvPicPr>
        <p:blipFill>
          <a:blip r:embed="rId2"/>
          <a:stretch>
            <a:fillRect/>
          </a:stretch>
        </p:blipFill>
        <p:spPr>
          <a:xfrm>
            <a:off x="1604866" y="317032"/>
            <a:ext cx="8214420" cy="5691882"/>
          </a:xfrm>
          <a:prstGeom prst="rect">
            <a:avLst/>
          </a:prstGeom>
        </p:spPr>
      </p:pic>
    </p:spTree>
    <p:extLst>
      <p:ext uri="{BB962C8B-B14F-4D97-AF65-F5344CB8AC3E}">
        <p14:creationId xmlns:p14="http://schemas.microsoft.com/office/powerpoint/2010/main" val="1958333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2031-C3CC-AFBF-F091-3085204396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5C17D-1F7D-DB92-569F-83D8FB8F70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344474D-44E0-E823-3197-7F0AC9C02DF5}"/>
              </a:ext>
            </a:extLst>
          </p:cNvPr>
          <p:cNvPicPr>
            <a:picLocks noChangeAspect="1"/>
          </p:cNvPicPr>
          <p:nvPr/>
        </p:nvPicPr>
        <p:blipFill>
          <a:blip r:embed="rId2"/>
          <a:stretch>
            <a:fillRect/>
          </a:stretch>
        </p:blipFill>
        <p:spPr>
          <a:xfrm>
            <a:off x="727788" y="408570"/>
            <a:ext cx="7338153" cy="6150849"/>
          </a:xfrm>
          <a:prstGeom prst="rect">
            <a:avLst/>
          </a:prstGeom>
        </p:spPr>
      </p:pic>
    </p:spTree>
    <p:extLst>
      <p:ext uri="{BB962C8B-B14F-4D97-AF65-F5344CB8AC3E}">
        <p14:creationId xmlns:p14="http://schemas.microsoft.com/office/powerpoint/2010/main" val="3376761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5632E1-C341-3632-29E7-0BE1891DB7F1}"/>
              </a:ext>
            </a:extLst>
          </p:cNvPr>
          <p:cNvPicPr>
            <a:picLocks noGrp="1" noChangeAspect="1"/>
          </p:cNvPicPr>
          <p:nvPr>
            <p:ph idx="1"/>
          </p:nvPr>
        </p:nvPicPr>
        <p:blipFill>
          <a:blip r:embed="rId2"/>
          <a:stretch>
            <a:fillRect/>
          </a:stretch>
        </p:blipFill>
        <p:spPr>
          <a:xfrm>
            <a:off x="697080" y="1567543"/>
            <a:ext cx="9645548" cy="4348065"/>
          </a:xfrm>
        </p:spPr>
      </p:pic>
      <p:sp>
        <p:nvSpPr>
          <p:cNvPr id="7" name="Title 1">
            <a:extLst>
              <a:ext uri="{FF2B5EF4-FFF2-40B4-BE49-F238E27FC236}">
                <a16:creationId xmlns:a16="http://schemas.microsoft.com/office/drawing/2014/main" id="{F6311F08-ED2C-1750-B142-A24FF3D3E08B}"/>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Decision trees and interpretations with R</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34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a:extLst>
              <a:ext uri="{FF2B5EF4-FFF2-40B4-BE49-F238E27FC236}">
                <a16:creationId xmlns:a16="http://schemas.microsoft.com/office/drawing/2014/main" id="{51A84D63-0688-8537-3FD1-2BC4DECC1C30}"/>
              </a:ext>
            </a:extLst>
          </p:cNvPr>
          <p:cNvSpPr>
            <a:spLocks noGrp="1"/>
          </p:cNvSpPr>
          <p:nvPr>
            <p:ph type="title"/>
          </p:nvPr>
        </p:nvSpPr>
        <p:spPr>
          <a:xfrm>
            <a:off x="838200" y="365125"/>
            <a:ext cx="10515600" cy="1325563"/>
          </a:xfrm>
        </p:spPr>
        <p:txBody>
          <a:bodyPr>
            <a:noAutofit/>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Decision trees-Logistic regression versus decision trees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p>
        </p:txBody>
      </p:sp>
      <p:pic>
        <p:nvPicPr>
          <p:cNvPr id="7" name="Picture 6">
            <a:extLst>
              <a:ext uri="{FF2B5EF4-FFF2-40B4-BE49-F238E27FC236}">
                <a16:creationId xmlns:a16="http://schemas.microsoft.com/office/drawing/2014/main" id="{717B0110-A1F8-4B27-47D6-9FE62CE27511}"/>
              </a:ext>
            </a:extLst>
          </p:cNvPr>
          <p:cNvPicPr>
            <a:picLocks noChangeAspect="1"/>
          </p:cNvPicPr>
          <p:nvPr/>
        </p:nvPicPr>
        <p:blipFill>
          <a:blip r:embed="rId2"/>
          <a:stretch>
            <a:fillRect/>
          </a:stretch>
        </p:blipFill>
        <p:spPr>
          <a:xfrm>
            <a:off x="2324311" y="1295585"/>
            <a:ext cx="7674005" cy="5197290"/>
          </a:xfrm>
          <a:prstGeom prst="rect">
            <a:avLst/>
          </a:prstGeom>
        </p:spPr>
      </p:pic>
    </p:spTree>
    <p:extLst>
      <p:ext uri="{BB962C8B-B14F-4D97-AF65-F5344CB8AC3E}">
        <p14:creationId xmlns:p14="http://schemas.microsoft.com/office/powerpoint/2010/main" val="309316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580" y="1690688"/>
            <a:ext cx="10515600" cy="4351338"/>
          </a:xfrm>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an example of a decision tree model.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From the above diagram, it partitions the data with certain criteria.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example, the root node is split into child nodes by a criterion of previous &lt;0.5.</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this condition is met and true, then it traverses to the left child node. If not, then it traverses to the right child node.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left child node is then split into its child nodes by a criterion of age. The tree grows until it finds pure nodes (meaning that all of the data points in each node belong to one class) or until it meets certain criteria to stop, such as the maximum depth of the tree.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diagram, the data are split into seven partitions. The leftmost node or partition at the bottom is for those data points with values less than 0.5 for the previous variable and with values less than 61 for the age variable. </a:t>
            </a:r>
          </a:p>
        </p:txBody>
      </p:sp>
      <p:sp>
        <p:nvSpPr>
          <p:cNvPr id="4" name="Title 1">
            <a:extLst>
              <a:ext uri="{FF2B5EF4-FFF2-40B4-BE49-F238E27FC236}">
                <a16:creationId xmlns:a16="http://schemas.microsoft.com/office/drawing/2014/main" id="{634CA298-6161-1EA1-DF4C-F272B62E3576}"/>
              </a:ext>
            </a:extLst>
          </p:cNvPr>
          <p:cNvSpPr>
            <a:spLocks noGrp="1"/>
          </p:cNvSpPr>
          <p:nvPr>
            <p:ph type="title"/>
          </p:nvPr>
        </p:nvSpPr>
        <p:spPr>
          <a:xfrm>
            <a:off x="838200" y="365125"/>
            <a:ext cx="10515600" cy="1325563"/>
          </a:xfrm>
        </p:spPr>
        <p:txBody>
          <a:bodyPr>
            <a:noAutofit/>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Decision trees-Logistic regression versus decision trees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p>
        </p:txBody>
      </p:sp>
    </p:spTree>
    <p:extLst>
      <p:ext uri="{BB962C8B-B14F-4D97-AF65-F5344CB8AC3E}">
        <p14:creationId xmlns:p14="http://schemas.microsoft.com/office/powerpoint/2010/main" val="382283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rightmost node at the bottom is for those data points with values greater than 0.5 for the previous variable and with values other than yes for the housing variable.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thing that is noticeable here is that there are a lot of interactions between different variables. No single leaf node in this example tree is partitioned with one condition.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Every partition in this tree is formed with more than one criterion and interactions between different feature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the main difference from logistic regression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there is no linear structure in the data, logistic regression models will not be able to perform well, as they try to find linear combinations among the feature variables. On the other hand, decision tree models will perform better for non-linear datasets, as they only try to partition the data at the purest levels they can.</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FCBA13C-9E9D-8A3A-1EF2-6E9DAA604F7B}"/>
              </a:ext>
            </a:extLst>
          </p:cNvPr>
          <p:cNvSpPr>
            <a:spLocks noGrp="1"/>
          </p:cNvSpPr>
          <p:nvPr>
            <p:ph type="title"/>
          </p:nvPr>
        </p:nvSpPr>
        <p:spPr>
          <a:xfrm>
            <a:off x="838200" y="365125"/>
            <a:ext cx="10515600" cy="1325563"/>
          </a:xfrm>
        </p:spPr>
        <p:txBody>
          <a:bodyPr>
            <a:noAutofit/>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Decision trees-Logistic regression versus decision trees</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p>
        </p:txBody>
      </p:sp>
    </p:spTree>
    <p:extLst>
      <p:ext uri="{BB962C8B-B14F-4D97-AF65-F5344CB8AC3E}">
        <p14:creationId xmlns:p14="http://schemas.microsoft.com/office/powerpoint/2010/main" val="364334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9031-6000-FA10-132B-CBA817ED4724}"/>
              </a:ext>
            </a:extLst>
          </p:cNvPr>
          <p:cNvSpPr>
            <a:spLocks noGrp="1"/>
          </p:cNvSpPr>
          <p:nvPr>
            <p:ph type="title"/>
          </p:nvPr>
        </p:nvSpPr>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Growing decision trees </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4847D2-5E1F-63BD-34EC-FC05A42D65B7}"/>
              </a:ext>
            </a:extLst>
          </p:cNvPr>
          <p:cNvSpPr>
            <a:spLocks noGrp="1"/>
          </p:cNvSpPr>
          <p:nvPr>
            <p:ph idx="1"/>
          </p:nvPr>
        </p:nvSpPr>
        <p:spPr>
          <a:xfrm>
            <a:off x="838200" y="1296955"/>
            <a:ext cx="10515600" cy="4880008"/>
          </a:xfrm>
        </p:spPr>
        <p:txBody>
          <a:bodyPr>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When we are growing decision trees, the trees need to come up with a logic to split a node into child nodes.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two main methods that are commonly used for splitting the data: Gini impurity and entropy information gain. Simply put, Gini impurity measures how impure a partition is, and entropy information gain measures how much information it gains from splitting the data with the criteria being tested.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quick look at the equation to compute the Gini impurity measure: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Here, c stands for the class </a:t>
            </a:r>
            <a:r>
              <a:rPr lang="en-US" sz="1800" dirty="0" err="1">
                <a:latin typeface="Times New Roman" panose="02020603050405020304" pitchFamily="18" charset="0"/>
                <a:cs typeface="Times New Roman" panose="02020603050405020304" pitchFamily="18" charset="0"/>
              </a:rPr>
              <a:t>lables</a:t>
            </a:r>
            <a:r>
              <a:rPr lang="en-US" sz="1800" dirty="0">
                <a:latin typeface="Times New Roman" panose="02020603050405020304" pitchFamily="18" charset="0"/>
                <a:cs typeface="Times New Roman" panose="02020603050405020304" pitchFamily="18" charset="0"/>
              </a:rPr>
              <a:t>, p</a:t>
            </a:r>
            <a:r>
              <a:rPr lang="en-US" sz="1800" baseline="-25000" dirty="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stands for the probability of a record with class label I being chosen.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subtracting sum of </a:t>
            </a:r>
            <a:r>
              <a:rPr lang="en-US" sz="1800" dirty="0" err="1">
                <a:latin typeface="Times New Roman" panose="02020603050405020304" pitchFamily="18" charset="0"/>
                <a:cs typeface="Times New Roman" panose="02020603050405020304" pitchFamily="18" charset="0"/>
              </a:rPr>
              <a:t>squered</a:t>
            </a:r>
            <a:r>
              <a:rPr lang="en-US" sz="1800" dirty="0">
                <a:latin typeface="Times New Roman" panose="02020603050405020304" pitchFamily="18" charset="0"/>
                <a:cs typeface="Times New Roman" panose="02020603050405020304" pitchFamily="18" charset="0"/>
              </a:rPr>
              <a:t> probabilities from one, the Gini impurity measures reaches zero.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when all records in each partition or node of a tree are pure with a single target class</a:t>
            </a:r>
            <a:endParaRPr lang="en-US" sz="1800" baseline="-250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t> </a:t>
            </a:r>
          </a:p>
        </p:txBody>
      </p:sp>
      <p:pic>
        <p:nvPicPr>
          <p:cNvPr id="4" name="Picture 3">
            <a:extLst>
              <a:ext uri="{FF2B5EF4-FFF2-40B4-BE49-F238E27FC236}">
                <a16:creationId xmlns:a16="http://schemas.microsoft.com/office/drawing/2014/main" id="{46CE8BE6-098B-4385-A302-B1481BF0562E}"/>
              </a:ext>
            </a:extLst>
          </p:cNvPr>
          <p:cNvPicPr>
            <a:picLocks noChangeAspect="1"/>
          </p:cNvPicPr>
          <p:nvPr/>
        </p:nvPicPr>
        <p:blipFill>
          <a:blip r:embed="rId2"/>
          <a:stretch>
            <a:fillRect/>
          </a:stretch>
        </p:blipFill>
        <p:spPr>
          <a:xfrm>
            <a:off x="4049681" y="3429000"/>
            <a:ext cx="2603046" cy="911066"/>
          </a:xfrm>
          <a:prstGeom prst="rect">
            <a:avLst/>
          </a:prstGeom>
        </p:spPr>
      </p:pic>
    </p:spTree>
    <p:extLst>
      <p:ext uri="{BB962C8B-B14F-4D97-AF65-F5344CB8AC3E}">
        <p14:creationId xmlns:p14="http://schemas.microsoft.com/office/powerpoint/2010/main" val="14532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3CD85-380C-9501-12C3-CDC5C69B5C88}"/>
              </a:ext>
            </a:extLst>
          </p:cNvPr>
          <p:cNvSpPr>
            <a:spLocks noGrp="1"/>
          </p:cNvSpPr>
          <p:nvPr>
            <p:ph idx="1"/>
          </p:nvPr>
        </p:nvSpPr>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The equation to compute entropy is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Like before, c stands for the class labels, and P, stands for the probability of a record with the class label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being chosen.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growing the tree, the entropy of each possible split needs to be calculated and compared against the entropy before the split.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the split that gives the biggest change in entropy measures or the highest information gain will be chosen to grow the tree.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process will be repeated until all of the nodes are pure, or until it meets the stopping criteria.</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DB58BB-3445-7325-53EB-B13C85EE6A5D}"/>
              </a:ext>
            </a:extLst>
          </p:cNvPr>
          <p:cNvPicPr>
            <a:picLocks noChangeAspect="1"/>
          </p:cNvPicPr>
          <p:nvPr/>
        </p:nvPicPr>
        <p:blipFill>
          <a:blip r:embed="rId2"/>
          <a:stretch>
            <a:fillRect/>
          </a:stretch>
        </p:blipFill>
        <p:spPr>
          <a:xfrm>
            <a:off x="6591723" y="1825625"/>
            <a:ext cx="2796782" cy="769687"/>
          </a:xfrm>
          <a:prstGeom prst="rect">
            <a:avLst/>
          </a:prstGeom>
        </p:spPr>
      </p:pic>
      <p:sp>
        <p:nvSpPr>
          <p:cNvPr id="7" name="Title 1">
            <a:extLst>
              <a:ext uri="{FF2B5EF4-FFF2-40B4-BE49-F238E27FC236}">
                <a16:creationId xmlns:a16="http://schemas.microsoft.com/office/drawing/2014/main" id="{7197A571-B0F6-E139-BCC1-8A30F74015E4}"/>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lgn="ctr"/>
            <a:r>
              <a:rPr lang="en-US" sz="3600" b="1" dirty="0">
                <a:latin typeface="Times New Roman" panose="02020603050405020304" pitchFamily="18" charset="0"/>
                <a:cs typeface="Times New Roman" panose="02020603050405020304" pitchFamily="18" charset="0"/>
              </a:rPr>
              <a:t>Growing decision trees </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737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2916</Words>
  <Application>Microsoft Office PowerPoint</Application>
  <PresentationFormat>Widescreen</PresentationFormat>
  <Paragraphs>165</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Office Theme</vt:lpstr>
      <vt:lpstr>Section-2 Descriptive Versus Explanatory Analysis</vt:lpstr>
      <vt:lpstr>From Engagement to Conversion </vt:lpstr>
      <vt:lpstr>From Engagement to Conversion </vt:lpstr>
      <vt:lpstr> Decision trees-Logistic regression versus decision trees  </vt:lpstr>
      <vt:lpstr> Decision trees-Logistic regression versus decision trees  </vt:lpstr>
      <vt:lpstr> Decision trees-Logistic regression versus decision trees  </vt:lpstr>
      <vt:lpstr> Decision trees-Logistic regression versus decision trees  </vt:lpstr>
      <vt:lpstr>Growing decision trees  </vt:lpstr>
      <vt:lpstr>Growing decision trees  </vt:lpstr>
      <vt:lpstr>Decision trees and interpretations with Python </vt:lpstr>
      <vt:lpstr>Decision trees and interpretations with Python </vt:lpstr>
      <vt:lpstr>Decision trees and interpretations with Python </vt:lpstr>
      <vt:lpstr>Decision trees and interpretations with Python </vt:lpstr>
      <vt:lpstr>Data analysis and visualization </vt:lpstr>
      <vt:lpstr>Conversion rate</vt:lpstr>
      <vt:lpstr>Conversion rates by job </vt:lpstr>
      <vt:lpstr>PowerPoint Presentation</vt:lpstr>
      <vt:lpstr>Decision trees and interpretations with Python </vt:lpstr>
      <vt:lpstr>Decision trees and interpretations with Python </vt:lpstr>
      <vt:lpstr>Default rates by conversions </vt:lpstr>
      <vt:lpstr>PowerPoint Presentation</vt:lpstr>
      <vt:lpstr>Bank balances by conversions </vt:lpstr>
      <vt:lpstr>Bank balances by conversions </vt:lpstr>
      <vt:lpstr>Conversion rates by number of contacts </vt:lpstr>
      <vt:lpstr>Conversion rates by number of contacts </vt:lpstr>
      <vt:lpstr>Encoding categorical variables</vt:lpstr>
      <vt:lpstr>Encoding categorical variables</vt:lpstr>
      <vt:lpstr>Encoding 'job' </vt:lpstr>
      <vt:lpstr>Encoding 'marital' </vt:lpstr>
      <vt:lpstr>Encoding 'housing’ &amp; 'loan'  </vt:lpstr>
      <vt:lpstr>Building a Decision Tree</vt:lpstr>
      <vt:lpstr>Building a Decision Tree</vt:lpstr>
      <vt:lpstr>Building a Decision Tree</vt:lpstr>
      <vt:lpstr>Interpreting Decision Tree Model </vt:lpstr>
      <vt:lpstr>PowerPoint Presentation</vt:lpstr>
      <vt:lpstr>Interpreting Decision Tree Model </vt:lpstr>
      <vt:lpstr>Interpreting Decision Tree Model </vt:lpstr>
      <vt:lpstr>Interpreting Decision Tree Model </vt:lpstr>
      <vt:lpstr>Decision trees and interpretations with R </vt:lpstr>
      <vt:lpstr>Decision trees and interpretations with R </vt:lpstr>
      <vt:lpstr>PowerPoint Presentation</vt:lpstr>
      <vt:lpstr>PowerPoint Presentation</vt:lpstr>
      <vt:lpstr>PowerPoint Presentation</vt:lpstr>
      <vt:lpstr>PowerPoint Presentation</vt:lpstr>
      <vt:lpstr>PowerPoint Presentation</vt:lpstr>
      <vt:lpstr>Decision trees and interpretations with 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harsshini s</dc:creator>
  <cp:lastModifiedBy>harsshini s</cp:lastModifiedBy>
  <cp:revision>4</cp:revision>
  <dcterms:created xsi:type="dcterms:W3CDTF">2023-11-30T07:34:17Z</dcterms:created>
  <dcterms:modified xsi:type="dcterms:W3CDTF">2023-12-01T07:09:42Z</dcterms:modified>
</cp:coreProperties>
</file>