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30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57F7-38A1-6809-D5D1-0F2266871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380363-067A-1A98-05C3-7449A9AC5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065E49-E4AA-D6A0-7101-8C3148E86F0E}"/>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DDB9E6B5-E106-B886-022A-71A4AA460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EFB70-5862-85B9-4A5D-0959B25F0936}"/>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48976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7117-47E9-3B01-B812-6E8C08AD13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299C4-A3CF-B690-614C-1CB760C79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AA228-63B2-C6ED-EAEA-4DAB360BC92F}"/>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3BF3533C-882E-7522-9AD0-8F2633FA0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032E1-6A43-BAF1-A0AD-888FD9D8C942}"/>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334656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65891-1476-23C0-1564-5C84117642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29C795-038F-1471-E4B4-069119B09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9DDC1-C060-703F-A9C4-24AF4EA24D80}"/>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574AD713-B4A5-1B95-810E-D94704E58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1C314-5788-754D-0AC4-76517178367B}"/>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135190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2B58-E206-7C7B-29D0-424FD3B499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DC3AD-8F1A-6586-1665-BC7C7C798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EB8BC9-5FE2-946E-8063-497DC1021A14}"/>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3FCBC704-7BD7-E868-C945-42C6B7E5A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4BF44-C8A7-DA35-0BEB-CA75051C10A2}"/>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75561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AB80-BACE-AD3B-4F0D-D55223244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FC4BA2-342C-2515-CE61-96AB90941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73ADA-5400-37DD-9A22-DE70F792EA1D}"/>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1F1F970B-B84B-C3FD-8F14-42A9B4FAF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7A60B-B0EF-2766-75DF-A17F51A32ACB}"/>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85702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4F0D-9A8F-EA30-6B64-EB3C692E0C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C61F2-8518-1DE8-5204-292452E2C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6B1D31-7CC1-1C1A-7787-A504540E3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C8727B-4058-F689-3259-7D4178C53E42}"/>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6" name="Footer Placeholder 5">
            <a:extLst>
              <a:ext uri="{FF2B5EF4-FFF2-40B4-BE49-F238E27FC236}">
                <a16:creationId xmlns:a16="http://schemas.microsoft.com/office/drawing/2014/main" id="{A5713EB2-6AE0-E30C-FB60-D6D2A82750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EC027-2FFE-AB5A-1164-17946183C860}"/>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149892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8682-EEC7-161E-F901-A61D75BA1D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37A26-313B-5348-9092-25A05468F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A0C36-F781-2DE7-618E-A4048050B9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255088-50EA-364F-0B1D-7936FDD16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78BA6-9F94-2CE4-3773-F88C0570C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51717E-1E29-E9BB-AF10-D3EA348C053D}"/>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8" name="Footer Placeholder 7">
            <a:extLst>
              <a:ext uri="{FF2B5EF4-FFF2-40B4-BE49-F238E27FC236}">
                <a16:creationId xmlns:a16="http://schemas.microsoft.com/office/drawing/2014/main" id="{B1B13967-6F17-AA83-4018-09EF5F8E5B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FEE87C-F21B-4B24-4B4B-B0BC3BED396A}"/>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28053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B1D4-8787-2236-A44C-292EC65436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CF842D-CEBC-7ED5-FE8C-0CEEA3BD676D}"/>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4" name="Footer Placeholder 3">
            <a:extLst>
              <a:ext uri="{FF2B5EF4-FFF2-40B4-BE49-F238E27FC236}">
                <a16:creationId xmlns:a16="http://schemas.microsoft.com/office/drawing/2014/main" id="{7878E39D-21F6-C9AE-0B9C-329A483E3E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CBFFC9-08A2-8B8D-DDB0-D6466FBEFABD}"/>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284141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146B6-4987-8391-C91D-CA870F30EE64}"/>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3" name="Footer Placeholder 2">
            <a:extLst>
              <a:ext uri="{FF2B5EF4-FFF2-40B4-BE49-F238E27FC236}">
                <a16:creationId xmlns:a16="http://schemas.microsoft.com/office/drawing/2014/main" id="{1934F226-39D9-096C-15F3-AA9F34B452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D34251-EF4A-5D53-CF02-3A71D35D570D}"/>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49920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0175-EBBF-F39E-15F2-11926600D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549016-5B87-C519-D021-52351C567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5E276C-9B79-3544-16CD-1427D87D7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B89DA-CFDE-D42E-935B-2EB5DD2718A2}"/>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6" name="Footer Placeholder 5">
            <a:extLst>
              <a:ext uri="{FF2B5EF4-FFF2-40B4-BE49-F238E27FC236}">
                <a16:creationId xmlns:a16="http://schemas.microsoft.com/office/drawing/2014/main" id="{952D1D36-AFC4-9BC3-90D7-A1B42C878D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B8CCF0-4564-3BDE-572C-A20D791F7BE1}"/>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85774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0B0C-384C-D235-AC90-A8DADB7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917381-737F-0C36-2F12-963DA7741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D3F024-CEB0-19A2-5438-1B8EF07F3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F3B6E-4CD0-B589-3D65-595BA9956A28}"/>
              </a:ext>
            </a:extLst>
          </p:cNvPr>
          <p:cNvSpPr>
            <a:spLocks noGrp="1"/>
          </p:cNvSpPr>
          <p:nvPr>
            <p:ph type="dt" sz="half" idx="10"/>
          </p:nvPr>
        </p:nvSpPr>
        <p:spPr/>
        <p:txBody>
          <a:bodyPr/>
          <a:lstStyle/>
          <a:p>
            <a:fld id="{F9E86600-6298-4433-9DEF-C777CBF3CCCC}" type="datetimeFigureOut">
              <a:rPr lang="en-IN" smtClean="0"/>
              <a:t>27-01-2024</a:t>
            </a:fld>
            <a:endParaRPr lang="en-IN"/>
          </a:p>
        </p:txBody>
      </p:sp>
      <p:sp>
        <p:nvSpPr>
          <p:cNvPr id="6" name="Footer Placeholder 5">
            <a:extLst>
              <a:ext uri="{FF2B5EF4-FFF2-40B4-BE49-F238E27FC236}">
                <a16:creationId xmlns:a16="http://schemas.microsoft.com/office/drawing/2014/main" id="{B0E3603C-8AEA-5AB2-1077-9D47DACB1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D85BB-37CF-07A4-2966-7168F8BED13D}"/>
              </a:ext>
            </a:extLst>
          </p:cNvPr>
          <p:cNvSpPr>
            <a:spLocks noGrp="1"/>
          </p:cNvSpPr>
          <p:nvPr>
            <p:ph type="sldNum" sz="quarter" idx="12"/>
          </p:nvPr>
        </p:nvSpPr>
        <p:spPr/>
        <p:txBody>
          <a:bodyPr/>
          <a:lstStyle/>
          <a:p>
            <a:fld id="{EDCF794D-A56D-4343-AB58-E88CB8A09389}" type="slidenum">
              <a:rPr lang="en-IN" smtClean="0"/>
              <a:t>‹#›</a:t>
            </a:fld>
            <a:endParaRPr lang="en-IN"/>
          </a:p>
        </p:txBody>
      </p:sp>
    </p:spTree>
    <p:extLst>
      <p:ext uri="{BB962C8B-B14F-4D97-AF65-F5344CB8AC3E}">
        <p14:creationId xmlns:p14="http://schemas.microsoft.com/office/powerpoint/2010/main" val="19803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DE96F-3C33-EB61-E803-D736CB67A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D1531-7378-F08A-4900-A97428CC3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E3222-C7EA-7B0A-43AD-6A983B25A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86600-6298-4433-9DEF-C777CBF3CCCC}" type="datetimeFigureOut">
              <a:rPr lang="en-IN" smtClean="0"/>
              <a:t>27-01-2024</a:t>
            </a:fld>
            <a:endParaRPr lang="en-IN"/>
          </a:p>
        </p:txBody>
      </p:sp>
      <p:sp>
        <p:nvSpPr>
          <p:cNvPr id="5" name="Footer Placeholder 4">
            <a:extLst>
              <a:ext uri="{FF2B5EF4-FFF2-40B4-BE49-F238E27FC236}">
                <a16:creationId xmlns:a16="http://schemas.microsoft.com/office/drawing/2014/main" id="{47E9DF1D-51B0-39B1-5E88-8C1A5AFD0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2DD797-ED19-FCDF-FCAA-EE71CB60A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F794D-A56D-4343-AB58-E88CB8A09389}" type="slidenum">
              <a:rPr lang="en-IN" smtClean="0"/>
              <a:t>‹#›</a:t>
            </a:fld>
            <a:endParaRPr lang="en-IN"/>
          </a:p>
        </p:txBody>
      </p:sp>
    </p:spTree>
    <p:extLst>
      <p:ext uri="{BB962C8B-B14F-4D97-AF65-F5344CB8AC3E}">
        <p14:creationId xmlns:p14="http://schemas.microsoft.com/office/powerpoint/2010/main" val="111717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06E-FEC6-C75C-C979-E72435B3C1DA}"/>
              </a:ext>
            </a:extLst>
          </p:cNvPr>
          <p:cNvSpPr>
            <a:spLocks noGrp="1"/>
          </p:cNvSpPr>
          <p:nvPr>
            <p:ph type="ctrTitle"/>
          </p:nvPr>
        </p:nvSpPr>
        <p:spPr/>
        <p:txBody>
          <a:bodyPr>
            <a:normAutofit/>
          </a:bodyPr>
          <a:lstStyle/>
          <a:p>
            <a:r>
              <a:rPr lang="en-US" sz="5400" b="1" dirty="0">
                <a:latin typeface="Times New Roman" panose="02020603050405020304" pitchFamily="18" charset="0"/>
                <a:cs typeface="Times New Roman" panose="02020603050405020304" pitchFamily="18" charset="0"/>
              </a:rPr>
              <a:t>Section 3: Product Visibility and Marketing</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6E9AD9-41C7-4AFB-713F-E7350C26E9C6}"/>
              </a:ext>
            </a:extLst>
          </p:cNvPr>
          <p:cNvSpPr>
            <a:spLocks noGrp="1"/>
          </p:cNvSpPr>
          <p:nvPr>
            <p:ph type="subTitle" idx="1"/>
          </p:nvPr>
        </p:nvSpPr>
        <p:spPr/>
        <p:txBody>
          <a:bodyPr>
            <a:normAutofit/>
          </a:bodyPr>
          <a:lstStyle/>
          <a:p>
            <a:r>
              <a:rPr lang="en-US" sz="4000" b="1" dirty="0">
                <a:latin typeface="Times New Roman" panose="02020603050405020304" pitchFamily="18" charset="0"/>
                <a:cs typeface="Times New Roman" panose="02020603050405020304" pitchFamily="18" charset="0"/>
              </a:rPr>
              <a:t>Product Analytics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6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4F8B4-FF15-2A74-BB7C-FC379A80A84E}"/>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matplotlib Inline command to display plots on the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the </a:t>
            </a:r>
            <a:r>
              <a:rPr lang="en-US" sz="1800" dirty="0" err="1">
                <a:latin typeface="Times New Roman" panose="02020603050405020304" pitchFamily="18" charset="0"/>
                <a:cs typeface="Times New Roman" panose="02020603050405020304" pitchFamily="18" charset="0"/>
              </a:rPr>
              <a:t>matplot</a:t>
            </a:r>
            <a:r>
              <a:rPr lang="en-US" sz="1800" dirty="0">
                <a:latin typeface="Times New Roman" panose="02020603050405020304" pitchFamily="18" charset="0"/>
                <a:cs typeface="Times New Roman" panose="02020603050405020304" pitchFamily="18" charset="0"/>
              </a:rPr>
              <a:t> lib and pandas packages that will be using for further product analytics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loaded this data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it should look as shown in the following screenshot</a:t>
            </a:r>
          </a:p>
        </p:txBody>
      </p:sp>
      <p:pic>
        <p:nvPicPr>
          <p:cNvPr id="5" name="Picture 4">
            <a:extLst>
              <a:ext uri="{FF2B5EF4-FFF2-40B4-BE49-F238E27FC236}">
                <a16:creationId xmlns:a16="http://schemas.microsoft.com/office/drawing/2014/main" id="{ECA29E02-9746-284C-243E-03BDC2ACBB16}"/>
              </a:ext>
            </a:extLst>
          </p:cNvPr>
          <p:cNvPicPr>
            <a:picLocks noChangeAspect="1"/>
          </p:cNvPicPr>
          <p:nvPr/>
        </p:nvPicPr>
        <p:blipFill>
          <a:blip r:embed="rId2"/>
          <a:stretch>
            <a:fillRect/>
          </a:stretch>
        </p:blipFill>
        <p:spPr>
          <a:xfrm>
            <a:off x="1390282" y="3387012"/>
            <a:ext cx="8497036" cy="3406435"/>
          </a:xfrm>
          <a:prstGeom prst="rect">
            <a:avLst/>
          </a:prstGeom>
        </p:spPr>
      </p:pic>
      <p:sp>
        <p:nvSpPr>
          <p:cNvPr id="6" name="Title 1">
            <a:extLst>
              <a:ext uri="{FF2B5EF4-FFF2-40B4-BE49-F238E27FC236}">
                <a16:creationId xmlns:a16="http://schemas.microsoft.com/office/drawing/2014/main" id="{DCD8CC86-CDEA-4889-B708-52F62E21F8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8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0A355-4C2B-0888-FB5B-7C8F1D29E9D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Before moving on to the next step, there is one data-cleaning step at the distribution of the Quantity column. </a:t>
            </a:r>
          </a:p>
          <a:p>
            <a:r>
              <a:rPr lang="en-US" sz="1800" dirty="0">
                <a:latin typeface="Times New Roman" panose="02020603050405020304" pitchFamily="18" charset="0"/>
                <a:cs typeface="Times New Roman" panose="02020603050405020304" pitchFamily="18" charset="0"/>
              </a:rPr>
              <a:t>Visualize the distributions of Quantity by using the following code: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7DFE70-358D-66F3-8F7A-716DC1F8CC75}"/>
              </a:ext>
            </a:extLst>
          </p:cNvPr>
          <p:cNvPicPr>
            <a:picLocks noChangeAspect="1"/>
          </p:cNvPicPr>
          <p:nvPr/>
        </p:nvPicPr>
        <p:blipFill>
          <a:blip r:embed="rId2"/>
          <a:stretch>
            <a:fillRect/>
          </a:stretch>
        </p:blipFill>
        <p:spPr>
          <a:xfrm>
            <a:off x="1043334" y="2845832"/>
            <a:ext cx="3200677" cy="1912786"/>
          </a:xfrm>
          <a:prstGeom prst="rect">
            <a:avLst/>
          </a:prstGeom>
        </p:spPr>
      </p:pic>
      <p:pic>
        <p:nvPicPr>
          <p:cNvPr id="7" name="Picture 6">
            <a:extLst>
              <a:ext uri="{FF2B5EF4-FFF2-40B4-BE49-F238E27FC236}">
                <a16:creationId xmlns:a16="http://schemas.microsoft.com/office/drawing/2014/main" id="{E639A90A-819E-818B-C976-2264EA001E0E}"/>
              </a:ext>
            </a:extLst>
          </p:cNvPr>
          <p:cNvPicPr>
            <a:picLocks noChangeAspect="1"/>
          </p:cNvPicPr>
          <p:nvPr/>
        </p:nvPicPr>
        <p:blipFill>
          <a:blip r:embed="rId3"/>
          <a:stretch>
            <a:fillRect/>
          </a:stretch>
        </p:blipFill>
        <p:spPr>
          <a:xfrm>
            <a:off x="4746831" y="2484408"/>
            <a:ext cx="6104149" cy="4008467"/>
          </a:xfrm>
          <a:prstGeom prst="rect">
            <a:avLst/>
          </a:prstGeom>
        </p:spPr>
      </p:pic>
      <p:sp>
        <p:nvSpPr>
          <p:cNvPr id="8" name="Title 1">
            <a:extLst>
              <a:ext uri="{FF2B5EF4-FFF2-40B4-BE49-F238E27FC236}">
                <a16:creationId xmlns:a16="http://schemas.microsoft.com/office/drawing/2014/main" id="{0BF3E59F-3D8E-B5F4-913E-00FEB955E8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28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3D64-AA92-AA91-10BB-4F7BFE695549}"/>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it’s observed that some orders have negative quantities.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because the cancelled or refunded orders are recorded with negative values in the Quantity column of our dataset.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illustration purposes in this exercise, we are going to disregard the cancelled orders.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Filter out all the canceled orders in our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by using the following code:</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p>
        </p:txBody>
      </p:sp>
      <p:pic>
        <p:nvPicPr>
          <p:cNvPr id="6" name="Picture 5">
            <a:extLst>
              <a:ext uri="{FF2B5EF4-FFF2-40B4-BE49-F238E27FC236}">
                <a16:creationId xmlns:a16="http://schemas.microsoft.com/office/drawing/2014/main" id="{3E25FBB0-09F1-509E-240B-CE4540F17E51}"/>
              </a:ext>
            </a:extLst>
          </p:cNvPr>
          <p:cNvPicPr>
            <a:picLocks noChangeAspect="1"/>
          </p:cNvPicPr>
          <p:nvPr/>
        </p:nvPicPr>
        <p:blipFill>
          <a:blip r:embed="rId2"/>
          <a:stretch>
            <a:fillRect/>
          </a:stretch>
        </p:blipFill>
        <p:spPr>
          <a:xfrm>
            <a:off x="2383711" y="4123181"/>
            <a:ext cx="6003014" cy="906116"/>
          </a:xfrm>
          <a:prstGeom prst="rect">
            <a:avLst/>
          </a:prstGeom>
        </p:spPr>
      </p:pic>
      <p:sp>
        <p:nvSpPr>
          <p:cNvPr id="7" name="Title 1">
            <a:extLst>
              <a:ext uri="{FF2B5EF4-FFF2-40B4-BE49-F238E27FC236}">
                <a16:creationId xmlns:a16="http://schemas.microsoft.com/office/drawing/2014/main" id="{5419B3F6-2B97-EECB-F941-56277B3889F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2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4D82-0E08-8086-7A89-5E9CE8B1542B}"/>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952DDA-A117-2ECF-07AA-4A82BDBE8461}"/>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Before look at product-level data, as a marketer for an e-commerce business, it will be beneficial to have a better understanding of the overall time series trends in the revenue and the numbers of orders or purchases.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will help us understand whether the business is growing or shrinking in terms of both the overall revenue and the number of orders we receive over 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resample function resamples and converts time series data into the frequency we desire.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example, we are resampling our time series data into monthly time series data, by using 'M' as our target frequency and counting the number of distinct or unique invoice numbers.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way, we can get the number of unique purchases or orders month-on-month.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resulting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looks like the following screenshot: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18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24CAFE-7367-8A27-5663-AE39E9C61849}"/>
              </a:ext>
            </a:extLst>
          </p:cNvPr>
          <p:cNvPicPr>
            <a:picLocks noGrp="1" noChangeAspect="1"/>
          </p:cNvPicPr>
          <p:nvPr>
            <p:ph idx="1"/>
          </p:nvPr>
        </p:nvPicPr>
        <p:blipFill>
          <a:blip r:embed="rId2"/>
          <a:stretch>
            <a:fillRect/>
          </a:stretch>
        </p:blipFill>
        <p:spPr>
          <a:xfrm>
            <a:off x="760609" y="1763486"/>
            <a:ext cx="8555901" cy="4563147"/>
          </a:xfrm>
        </p:spPr>
      </p:pic>
      <p:sp>
        <p:nvSpPr>
          <p:cNvPr id="6" name="Title 1">
            <a:extLst>
              <a:ext uri="{FF2B5EF4-FFF2-40B4-BE49-F238E27FC236}">
                <a16:creationId xmlns:a16="http://schemas.microsoft.com/office/drawing/2014/main" id="{3D5EB7D2-55E1-7C6B-C2DC-64439370F7D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8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C4D5E-A3B1-2809-0DC2-9FA42C79800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Time series data is better visualized using line charts. Let's take a look at the following code to see how we can visualize this monthly data in a line chart: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2F9B0C-752D-7317-9CBC-A06E1957DEFC}"/>
              </a:ext>
            </a:extLst>
          </p:cNvPr>
          <p:cNvPicPr>
            <a:picLocks noChangeAspect="1"/>
          </p:cNvPicPr>
          <p:nvPr/>
        </p:nvPicPr>
        <p:blipFill>
          <a:blip r:embed="rId2"/>
          <a:stretch>
            <a:fillRect/>
          </a:stretch>
        </p:blipFill>
        <p:spPr>
          <a:xfrm>
            <a:off x="983165" y="3065526"/>
            <a:ext cx="4701947" cy="2872989"/>
          </a:xfrm>
          <a:prstGeom prst="rect">
            <a:avLst/>
          </a:prstGeom>
        </p:spPr>
      </p:pic>
      <p:pic>
        <p:nvPicPr>
          <p:cNvPr id="7" name="Picture 6">
            <a:extLst>
              <a:ext uri="{FF2B5EF4-FFF2-40B4-BE49-F238E27FC236}">
                <a16:creationId xmlns:a16="http://schemas.microsoft.com/office/drawing/2014/main" id="{1EF325BB-CBC2-5D15-392D-FFA2D9383C01}"/>
              </a:ext>
            </a:extLst>
          </p:cNvPr>
          <p:cNvPicPr>
            <a:picLocks noChangeAspect="1"/>
          </p:cNvPicPr>
          <p:nvPr/>
        </p:nvPicPr>
        <p:blipFill>
          <a:blip r:embed="rId3"/>
          <a:stretch>
            <a:fillRect/>
          </a:stretch>
        </p:blipFill>
        <p:spPr>
          <a:xfrm>
            <a:off x="5584887" y="2561836"/>
            <a:ext cx="6607113" cy="4496190"/>
          </a:xfrm>
          <a:prstGeom prst="rect">
            <a:avLst/>
          </a:prstGeom>
        </p:spPr>
      </p:pic>
      <p:sp>
        <p:nvSpPr>
          <p:cNvPr id="8" name="Title 1">
            <a:extLst>
              <a:ext uri="{FF2B5EF4-FFF2-40B4-BE49-F238E27FC236}">
                <a16:creationId xmlns:a16="http://schemas.microsoft.com/office/drawing/2014/main" id="{C4E5616E-C9B5-DACF-BB5D-1B969DC43B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08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EFFBA-CEC6-B5E5-DC36-61E9F5D37253}"/>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the tick labels in the x axis are formatted by month and year.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strftime</a:t>
            </a:r>
            <a:r>
              <a:rPr lang="en-US" sz="1800" dirty="0">
                <a:latin typeface="Times New Roman" panose="02020603050405020304" pitchFamily="18" charset="0"/>
                <a:cs typeface="Times New Roman" panose="02020603050405020304" pitchFamily="18" charset="0"/>
              </a:rPr>
              <a:t> function of the Python date object formats the date into the given format.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thing that is noticeable from this chart is that there is a sudden radical drop in the number of orders in December 2011.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you look closely at the data, this is simply because we do not have the data for the full month of December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Verify this by using the following code, output provides the data from December 1, to December 9,2011. </a:t>
            </a:r>
          </a:p>
        </p:txBody>
      </p:sp>
      <p:pic>
        <p:nvPicPr>
          <p:cNvPr id="5" name="Picture 4">
            <a:extLst>
              <a:ext uri="{FF2B5EF4-FFF2-40B4-BE49-F238E27FC236}">
                <a16:creationId xmlns:a16="http://schemas.microsoft.com/office/drawing/2014/main" id="{DFABBD74-61D1-63BC-FBBA-9643F2A50B9D}"/>
              </a:ext>
            </a:extLst>
          </p:cNvPr>
          <p:cNvPicPr>
            <a:picLocks noChangeAspect="1"/>
          </p:cNvPicPr>
          <p:nvPr/>
        </p:nvPicPr>
        <p:blipFill>
          <a:blip r:embed="rId2"/>
          <a:stretch>
            <a:fillRect/>
          </a:stretch>
        </p:blipFill>
        <p:spPr>
          <a:xfrm>
            <a:off x="838201" y="4862024"/>
            <a:ext cx="9658738" cy="1836579"/>
          </a:xfrm>
          <a:prstGeom prst="rect">
            <a:avLst/>
          </a:prstGeom>
        </p:spPr>
      </p:pic>
      <p:sp>
        <p:nvSpPr>
          <p:cNvPr id="6" name="Title 1">
            <a:extLst>
              <a:ext uri="{FF2B5EF4-FFF2-40B4-BE49-F238E27FC236}">
                <a16:creationId xmlns:a16="http://schemas.microsoft.com/office/drawing/2014/main" id="{65A6F077-269D-40FD-4DF9-981B0CE0FF8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5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B7555-E8C5-63F3-5876-B0C3095CBA5A}"/>
              </a:ext>
            </a:extLst>
          </p:cNvPr>
          <p:cNvSpPr>
            <a:spLocks noGrp="1"/>
          </p:cNvSpPr>
          <p:nvPr>
            <p:ph idx="1"/>
          </p:nvPr>
        </p:nvSpPr>
        <p:spPr>
          <a:xfrm>
            <a:off x="838200" y="1623527"/>
            <a:ext cx="10515600" cy="4553436"/>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It would be a misrepresentation if we use this data for analyzing December sales and revenue.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further analyses, disregard any data from December 1,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following code to remove those data points</a:t>
            </a:r>
            <a:endParaRPr lang="en-IN" sz="1800" dirty="0">
              <a:latin typeface="Times New Roman" panose="02020603050405020304" pitchFamily="18" charset="0"/>
              <a:cs typeface="Times New Roman" panose="02020603050405020304" pitchFamily="18" charset="0"/>
            </a:endParaRPr>
          </a:p>
          <a:p>
            <a:endParaRPr lang="en-IN" sz="1800" dirty="0"/>
          </a:p>
        </p:txBody>
      </p:sp>
      <p:pic>
        <p:nvPicPr>
          <p:cNvPr id="7" name="Picture 6">
            <a:extLst>
              <a:ext uri="{FF2B5EF4-FFF2-40B4-BE49-F238E27FC236}">
                <a16:creationId xmlns:a16="http://schemas.microsoft.com/office/drawing/2014/main" id="{BA61ECC4-67C7-A82D-CD6F-34D19B623BBF}"/>
              </a:ext>
            </a:extLst>
          </p:cNvPr>
          <p:cNvPicPr>
            <a:picLocks noChangeAspect="1"/>
          </p:cNvPicPr>
          <p:nvPr/>
        </p:nvPicPr>
        <p:blipFill>
          <a:blip r:embed="rId2"/>
          <a:stretch>
            <a:fillRect/>
          </a:stretch>
        </p:blipFill>
        <p:spPr>
          <a:xfrm>
            <a:off x="838200" y="2996850"/>
            <a:ext cx="5777204" cy="3180113"/>
          </a:xfrm>
          <a:prstGeom prst="rect">
            <a:avLst/>
          </a:prstGeom>
        </p:spPr>
      </p:pic>
      <p:pic>
        <p:nvPicPr>
          <p:cNvPr id="9" name="Picture 8">
            <a:extLst>
              <a:ext uri="{FF2B5EF4-FFF2-40B4-BE49-F238E27FC236}">
                <a16:creationId xmlns:a16="http://schemas.microsoft.com/office/drawing/2014/main" id="{358C2857-8E7B-B846-8C86-CCE6E691D5EE}"/>
              </a:ext>
            </a:extLst>
          </p:cNvPr>
          <p:cNvPicPr>
            <a:picLocks noChangeAspect="1"/>
          </p:cNvPicPr>
          <p:nvPr/>
        </p:nvPicPr>
        <p:blipFill>
          <a:blip r:embed="rId3"/>
          <a:stretch>
            <a:fillRect/>
          </a:stretch>
        </p:blipFill>
        <p:spPr>
          <a:xfrm>
            <a:off x="6003642" y="2512153"/>
            <a:ext cx="5976864" cy="4427604"/>
          </a:xfrm>
          <a:prstGeom prst="rect">
            <a:avLst/>
          </a:prstGeom>
        </p:spPr>
      </p:pic>
      <p:sp>
        <p:nvSpPr>
          <p:cNvPr id="10" name="Title 1">
            <a:extLst>
              <a:ext uri="{FF2B5EF4-FFF2-40B4-BE49-F238E27FC236}">
                <a16:creationId xmlns:a16="http://schemas.microsoft.com/office/drawing/2014/main" id="{A92D237E-25EB-D982-5D5B-265F445252C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7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3592F-AC24-54A3-B314-CA2C49F61329}"/>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above plot, observed that the monthly number of orders seems to float around 1,500 from December 2010 to August 2011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increases significantly from September2011, and almost doubles by November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explanation for this could be that the business is actually growing significantly since September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explanation could be seasonal effects.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e-commerce businesses, it is not rare to see spikes in sales as it approach the end of the year.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Typically, sales rise significantly from October to January for many e-commerce businesses, and without the data from the previous year, it is difficult to conclude whether this spike in sales is due to a growth in business or due to seasonal effects.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 while analyzing the data, always compare the current year's data against the previous year's data.</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BEA5366-8FBC-28A2-E05F-1DE7E478AB8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47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322E1-8CF6-8179-1B02-AE669777DCE4}"/>
              </a:ext>
            </a:extLst>
          </p:cNvPr>
          <p:cNvSpPr>
            <a:spLocks noGrp="1"/>
          </p:cNvSpPr>
          <p:nvPr>
            <p:ph idx="1"/>
          </p:nvPr>
        </p:nvSpPr>
        <p:spPr>
          <a:xfrm>
            <a:off x="698241" y="1172482"/>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To focus on </a:t>
            </a:r>
            <a:r>
              <a:rPr lang="en-US" sz="1800" dirty="0" err="1">
                <a:latin typeface="Times New Roman" panose="02020603050405020304" pitchFamily="18" charset="0"/>
                <a:cs typeface="Times New Roman" panose="02020603050405020304" pitchFamily="18" charset="0"/>
              </a:rPr>
              <a:t>mothly</a:t>
            </a:r>
            <a:r>
              <a:rPr lang="en-US" sz="1800" dirty="0">
                <a:latin typeface="Times New Roman" panose="02020603050405020304" pitchFamily="18" charset="0"/>
                <a:cs typeface="Times New Roman" panose="02020603050405020304" pitchFamily="18" charset="0"/>
              </a:rPr>
              <a:t> revenue data with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first calculate the aggregate sales amount from each order, which is simply the </a:t>
            </a:r>
            <a:r>
              <a:rPr lang="en-US" sz="1800"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 multiplied by the Quantity.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create Sales column, use the resample function with an 'M' flag to resample and convert our time series data into monthly data.</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using sum as the aggregate function, get the monthly sales revenue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resulting data looks like the following:</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D3DAA8-9200-EB56-383B-9C6FAC11677B}"/>
              </a:ext>
            </a:extLst>
          </p:cNvPr>
          <p:cNvPicPr>
            <a:picLocks noChangeAspect="1"/>
          </p:cNvPicPr>
          <p:nvPr/>
        </p:nvPicPr>
        <p:blipFill>
          <a:blip r:embed="rId2"/>
          <a:stretch>
            <a:fillRect/>
          </a:stretch>
        </p:blipFill>
        <p:spPr>
          <a:xfrm>
            <a:off x="5132554" y="3631862"/>
            <a:ext cx="6081287" cy="2861013"/>
          </a:xfrm>
          <a:prstGeom prst="rect">
            <a:avLst/>
          </a:prstGeom>
        </p:spPr>
      </p:pic>
      <p:sp>
        <p:nvSpPr>
          <p:cNvPr id="6" name="Title 1">
            <a:extLst>
              <a:ext uri="{FF2B5EF4-FFF2-40B4-BE49-F238E27FC236}">
                <a16:creationId xmlns:a16="http://schemas.microsoft.com/office/drawing/2014/main" id="{41506D35-D794-003F-199E-A76A98EB17B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74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B3203-8D2E-7DD8-CBB4-42C1AB952B3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learn how to draw insights from the product purchase history data and how to use machine learning to recommend products that are most likely to be purchased by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section consists of the following chapters: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5- Product Analytics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6- Recommending the Right Products</a:t>
            </a:r>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5094C05-A96E-CC29-B674-BA6CBFB309A0}"/>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Product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992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E7E13-E291-20D2-07EA-0799B7B30C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FF082C-D4A8-3F2E-30D3-5F781DC9F5DE}"/>
              </a:ext>
            </a:extLst>
          </p:cNvPr>
          <p:cNvPicPr>
            <a:picLocks noChangeAspect="1"/>
          </p:cNvPicPr>
          <p:nvPr/>
        </p:nvPicPr>
        <p:blipFill>
          <a:blip r:embed="rId2"/>
          <a:stretch>
            <a:fillRect/>
          </a:stretch>
        </p:blipFill>
        <p:spPr>
          <a:xfrm>
            <a:off x="731332" y="1825625"/>
            <a:ext cx="4328535" cy="4276595"/>
          </a:xfrm>
          <a:prstGeom prst="rect">
            <a:avLst/>
          </a:prstGeom>
        </p:spPr>
      </p:pic>
      <p:pic>
        <p:nvPicPr>
          <p:cNvPr id="7" name="Picture 6">
            <a:extLst>
              <a:ext uri="{FF2B5EF4-FFF2-40B4-BE49-F238E27FC236}">
                <a16:creationId xmlns:a16="http://schemas.microsoft.com/office/drawing/2014/main" id="{CC665E33-B7FA-BF1E-0525-72AE8E305E33}"/>
              </a:ext>
            </a:extLst>
          </p:cNvPr>
          <p:cNvPicPr>
            <a:picLocks noChangeAspect="1"/>
          </p:cNvPicPr>
          <p:nvPr/>
        </p:nvPicPr>
        <p:blipFill>
          <a:blip r:embed="rId3"/>
          <a:stretch>
            <a:fillRect/>
          </a:stretch>
        </p:blipFill>
        <p:spPr>
          <a:xfrm>
            <a:off x="5166735" y="1690688"/>
            <a:ext cx="6348010" cy="4557155"/>
          </a:xfrm>
          <a:prstGeom prst="rect">
            <a:avLst/>
          </a:prstGeom>
        </p:spPr>
      </p:pic>
      <p:sp>
        <p:nvSpPr>
          <p:cNvPr id="8" name="Title 1">
            <a:extLst>
              <a:ext uri="{FF2B5EF4-FFF2-40B4-BE49-F238E27FC236}">
                <a16:creationId xmlns:a16="http://schemas.microsoft.com/office/drawing/2014/main" id="{BCBA6053-8A77-9562-F439-241CB8138AE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65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8B93-1852-92CA-8D1D-45357D687953}"/>
              </a:ext>
            </a:extLst>
          </p:cNvPr>
          <p:cNvSpPr>
            <a:spLocks noGrp="1"/>
          </p:cNvSpPr>
          <p:nvPr>
            <p:ph idx="1"/>
          </p:nvPr>
        </p:nvSpPr>
        <p:spPr/>
        <p:txBody>
          <a:bodyPr>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It can see similar pattern to the previous monthly Total Number of Orders Over Time chart in this monthly revenue chart.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monthly revenue floats around 700,000 from December 2010 to August 2011 and then it increases significantly from September 2011.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before, to verify whether this significant increase in sales and revenue is due to a growth in business or due to seasonal effects, need to look further back in the sales history and compare the current year's sales against the previous year's sales.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These types of general and broad time series analyses can help marketers gain a better understanding of the overall performance of the business and identify any potential problems that might be occurring within the business.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is generally a good idea to start with broader analyses, and then drill down into more granular and specific parts of the business for further product analytics.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0F38E09-9131-FD05-1215-E79FABCAFDC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Time series trends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26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E464-400D-92BD-7EEF-C4359120F3E2}"/>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
        <p:nvSpPr>
          <p:cNvPr id="3" name="Content Placeholder 2">
            <a:extLst>
              <a:ext uri="{FF2B5EF4-FFF2-40B4-BE49-F238E27FC236}">
                <a16:creationId xmlns:a16="http://schemas.microsoft.com/office/drawing/2014/main" id="{B8595ED9-7637-9B39-D3D1-77E9D0EBB0F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Another important factor of a successful business is how well it is retaining customers and how many repeat purchases and customers it has. </a:t>
            </a:r>
          </a:p>
          <a:p>
            <a:r>
              <a:rPr lang="en-US" sz="1800" dirty="0">
                <a:latin typeface="Times New Roman" panose="02020603050405020304" pitchFamily="18" charset="0"/>
                <a:cs typeface="Times New Roman" panose="02020603050405020304" pitchFamily="18" charset="0"/>
              </a:rPr>
              <a:t>Analyze the number of monthly repeat purchases and how much of the monthly revenue is attributable to these repeat purchases and customers. </a:t>
            </a:r>
          </a:p>
          <a:p>
            <a:r>
              <a:rPr lang="en-US" sz="1800" dirty="0">
                <a:latin typeface="Times New Roman" panose="02020603050405020304" pitchFamily="18" charset="0"/>
                <a:cs typeface="Times New Roman" panose="02020603050405020304" pitchFamily="18" charset="0"/>
              </a:rPr>
              <a:t>A typical strong and stable business has a steady stream of sales from existing customers. </a:t>
            </a:r>
          </a:p>
          <a:p>
            <a:r>
              <a:rPr lang="en-US" sz="1800" dirty="0">
                <a:latin typeface="Times New Roman" panose="02020603050405020304" pitchFamily="18" charset="0"/>
                <a:cs typeface="Times New Roman" panose="02020603050405020304" pitchFamily="18" charset="0"/>
              </a:rPr>
              <a:t>Let's see how much of the sales are from repeat and existing customers of the online retail business.</a:t>
            </a:r>
          </a:p>
          <a:p>
            <a:r>
              <a:rPr lang="en-US" sz="1800" dirty="0">
                <a:latin typeface="Times New Roman" panose="02020603050405020304" pitchFamily="18" charset="0"/>
                <a:cs typeface="Times New Roman" panose="02020603050405020304" pitchFamily="18" charset="0"/>
              </a:rPr>
              <a:t>This means a customer placed more than one order within a given month.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061BFF-7043-022B-EE36-A816DE46ACF7}"/>
              </a:ext>
            </a:extLst>
          </p:cNvPr>
          <p:cNvPicPr>
            <a:picLocks noChangeAspect="1"/>
          </p:cNvPicPr>
          <p:nvPr/>
        </p:nvPicPr>
        <p:blipFill>
          <a:blip r:embed="rId2"/>
          <a:stretch>
            <a:fillRect/>
          </a:stretch>
        </p:blipFill>
        <p:spPr>
          <a:xfrm>
            <a:off x="1302105" y="4161452"/>
            <a:ext cx="8542760" cy="2475845"/>
          </a:xfrm>
          <a:prstGeom prst="rect">
            <a:avLst/>
          </a:prstGeom>
        </p:spPr>
      </p:pic>
    </p:spTree>
    <p:extLst>
      <p:ext uri="{BB962C8B-B14F-4D97-AF65-F5344CB8AC3E}">
        <p14:creationId xmlns:p14="http://schemas.microsoft.com/office/powerpoint/2010/main" val="109345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A3115-CDA2-50BD-9AF4-CD8451828221}"/>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snapshot of the data, can noticed that there are multiple records for one purchase order (</a:t>
            </a:r>
            <a:r>
              <a:rPr lang="en-US" sz="1800" dirty="0" err="1">
                <a:latin typeface="Times New Roman" panose="02020603050405020304" pitchFamily="18" charset="0"/>
                <a:cs typeface="Times New Roman" panose="02020603050405020304" pitchFamily="18" charset="0"/>
              </a:rPr>
              <a:t>InvoiceNo</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what we need is the aggregate data for each order, so that one record in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represents one purchase order.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can aggregate this raw data for each </a:t>
            </a:r>
            <a:r>
              <a:rPr lang="en-US" sz="1800" dirty="0" err="1">
                <a:latin typeface="Times New Roman" panose="02020603050405020304" pitchFamily="18" charset="0"/>
                <a:cs typeface="Times New Roman" panose="02020603050405020304" pitchFamily="18" charset="0"/>
              </a:rPr>
              <a:t>InvoiceNo</a:t>
            </a:r>
            <a:r>
              <a:rPr lang="en-US" sz="1800" dirty="0">
                <a:latin typeface="Times New Roman" panose="02020603050405020304" pitchFamily="18" charset="0"/>
                <a:cs typeface="Times New Roman" panose="02020603050405020304" pitchFamily="18" charset="0"/>
              </a:rPr>
              <a:t> by using the following code: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125EE4-DE38-B5AB-AF80-0F41241643E2}"/>
              </a:ext>
            </a:extLst>
          </p:cNvPr>
          <p:cNvPicPr>
            <a:picLocks noChangeAspect="1"/>
          </p:cNvPicPr>
          <p:nvPr/>
        </p:nvPicPr>
        <p:blipFill>
          <a:blip r:embed="rId2"/>
          <a:stretch>
            <a:fillRect/>
          </a:stretch>
        </p:blipFill>
        <p:spPr>
          <a:xfrm>
            <a:off x="1093260" y="4505803"/>
            <a:ext cx="3063505" cy="1806097"/>
          </a:xfrm>
          <a:prstGeom prst="rect">
            <a:avLst/>
          </a:prstGeom>
        </p:spPr>
      </p:pic>
      <p:pic>
        <p:nvPicPr>
          <p:cNvPr id="7" name="Picture 6">
            <a:extLst>
              <a:ext uri="{FF2B5EF4-FFF2-40B4-BE49-F238E27FC236}">
                <a16:creationId xmlns:a16="http://schemas.microsoft.com/office/drawing/2014/main" id="{88FF577E-DC68-7C79-F289-F9B254F2FEEE}"/>
              </a:ext>
            </a:extLst>
          </p:cNvPr>
          <p:cNvPicPr>
            <a:picLocks noChangeAspect="1"/>
          </p:cNvPicPr>
          <p:nvPr/>
        </p:nvPicPr>
        <p:blipFill>
          <a:blip r:embed="rId3"/>
          <a:stretch>
            <a:fillRect/>
          </a:stretch>
        </p:blipFill>
        <p:spPr>
          <a:xfrm>
            <a:off x="4529188" y="4505802"/>
            <a:ext cx="4663844" cy="1806097"/>
          </a:xfrm>
          <a:prstGeom prst="rect">
            <a:avLst/>
          </a:prstGeom>
        </p:spPr>
      </p:pic>
      <p:sp>
        <p:nvSpPr>
          <p:cNvPr id="8" name="Title 1">
            <a:extLst>
              <a:ext uri="{FF2B5EF4-FFF2-40B4-BE49-F238E27FC236}">
                <a16:creationId xmlns:a16="http://schemas.microsoft.com/office/drawing/2014/main" id="{BF0249E4-9000-512A-FB0C-33780E64C79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98614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BD0C3-348E-1EBB-680D-0C71387B63EF}"/>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Each record in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has all the information which need for each order.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aggregate this data per month and compute the number of customers who made more than one purchase in a given month. </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B06957-F3FC-751B-C3F2-EE26C45940D1}"/>
              </a:ext>
            </a:extLst>
          </p:cNvPr>
          <p:cNvPicPr>
            <a:picLocks noChangeAspect="1"/>
          </p:cNvPicPr>
          <p:nvPr/>
        </p:nvPicPr>
        <p:blipFill>
          <a:blip r:embed="rId2"/>
          <a:stretch>
            <a:fillRect/>
          </a:stretch>
        </p:blipFill>
        <p:spPr>
          <a:xfrm>
            <a:off x="372247" y="4001294"/>
            <a:ext cx="6408975" cy="1272650"/>
          </a:xfrm>
          <a:prstGeom prst="rect">
            <a:avLst/>
          </a:prstGeom>
        </p:spPr>
      </p:pic>
      <p:pic>
        <p:nvPicPr>
          <p:cNvPr id="7" name="Picture 6">
            <a:extLst>
              <a:ext uri="{FF2B5EF4-FFF2-40B4-BE49-F238E27FC236}">
                <a16:creationId xmlns:a16="http://schemas.microsoft.com/office/drawing/2014/main" id="{986DFB5F-D8E5-DCEB-81AA-D5DE5321446D}"/>
              </a:ext>
            </a:extLst>
          </p:cNvPr>
          <p:cNvPicPr>
            <a:picLocks noChangeAspect="1"/>
          </p:cNvPicPr>
          <p:nvPr/>
        </p:nvPicPr>
        <p:blipFill>
          <a:blip r:embed="rId3"/>
          <a:stretch>
            <a:fillRect/>
          </a:stretch>
        </p:blipFill>
        <p:spPr>
          <a:xfrm>
            <a:off x="6964166" y="3812311"/>
            <a:ext cx="2872989" cy="2293819"/>
          </a:xfrm>
          <a:prstGeom prst="rect">
            <a:avLst/>
          </a:prstGeom>
        </p:spPr>
      </p:pic>
      <p:sp>
        <p:nvSpPr>
          <p:cNvPr id="8" name="Title 1">
            <a:extLst>
              <a:ext uri="{FF2B5EF4-FFF2-40B4-BE49-F238E27FC236}">
                <a16:creationId xmlns:a16="http://schemas.microsoft.com/office/drawing/2014/main" id="{0B8D45A4-45E6-EFDB-C3A4-4F28D760FD4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233367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A742-8545-EA7D-089B-EB9EBD79FFFE}"/>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above code use group by in two conditions-</a:t>
            </a:r>
            <a:r>
              <a:rPr lang="en-US" sz="1800" dirty="0" err="1">
                <a:latin typeface="Times New Roman" panose="02020603050405020304" pitchFamily="18" charset="0"/>
                <a:cs typeface="Times New Roman" panose="02020603050405020304" pitchFamily="18" charset="0"/>
              </a:rPr>
              <a:t>pd.Grouper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freq</a:t>
            </a:r>
            <a:r>
              <a:rPr lang="en-US" sz="1800" dirty="0">
                <a:latin typeface="Times New Roman" panose="02020603050405020304" pitchFamily="18" charset="0"/>
                <a:cs typeface="Times New Roman" panose="02020603050405020304" pitchFamily="18" charset="0"/>
              </a:rPr>
              <a:t>='M') and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a:t>
            </a:r>
            <a:r>
              <a:rPr lang="en-US" sz="1800" dirty="0" err="1">
                <a:latin typeface="Times New Roman" panose="02020603050405020304" pitchFamily="18" charset="0"/>
                <a:cs typeface="Times New Roman" panose="02020603050405020304" pitchFamily="18" charset="0"/>
              </a:rPr>
              <a:t>groupby</a:t>
            </a:r>
            <a:r>
              <a:rPr lang="en-US" sz="1800" dirty="0">
                <a:latin typeface="Times New Roman" panose="02020603050405020304" pitchFamily="18" charset="0"/>
                <a:cs typeface="Times New Roman" panose="02020603050405020304" pitchFamily="18" charset="0"/>
              </a:rPr>
              <a:t> condition, pd. Grouper (</a:t>
            </a:r>
            <a:r>
              <a:rPr lang="en-US" sz="1800" dirty="0" err="1">
                <a:latin typeface="Times New Roman" panose="02020603050405020304" pitchFamily="18" charset="0"/>
                <a:cs typeface="Times New Roman" panose="02020603050405020304" pitchFamily="18" charset="0"/>
              </a:rPr>
              <a:t>freq</a:t>
            </a:r>
            <a:r>
              <a:rPr lang="en-US" sz="1800" dirty="0">
                <a:latin typeface="Times New Roman" panose="02020603050405020304" pitchFamily="18" charset="0"/>
                <a:cs typeface="Times New Roman" panose="02020603050405020304" pitchFamily="18" charset="0"/>
              </a:rPr>
              <a:t>='M'), groups the data by the index,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into each month.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group this data by each Customer ID.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filter function, </a:t>
            </a:r>
            <a:r>
              <a:rPr lang="en-US" sz="1800" dirty="0" err="1">
                <a:latin typeface="Times New Roman" panose="02020603050405020304" pitchFamily="18" charset="0"/>
                <a:cs typeface="Times New Roman" panose="02020603050405020304" pitchFamily="18" charset="0"/>
              </a:rPr>
              <a:t>subselect</a:t>
            </a:r>
            <a:r>
              <a:rPr lang="en-US" sz="1800" dirty="0">
                <a:latin typeface="Times New Roman" panose="02020603050405020304" pitchFamily="18" charset="0"/>
                <a:cs typeface="Times New Roman" panose="02020603050405020304" pitchFamily="18" charset="0"/>
              </a:rPr>
              <a:t> the data by a custom rule.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Here, the filtering rule, lambda x: </a:t>
            </a: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 (x) &gt; 1, means to retrieve those with more than one record in the group.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retrieve only those customers with more than one order in a given month.</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we resample and aggregate by each month and count the number of unique customers in each month by using resample ('M') and </a:t>
            </a:r>
            <a:r>
              <a:rPr lang="en-US" sz="1800" dirty="0" err="1">
                <a:latin typeface="Times New Roman" panose="02020603050405020304" pitchFamily="18" charset="0"/>
                <a:cs typeface="Times New Roman" panose="02020603050405020304" pitchFamily="18" charset="0"/>
              </a:rPr>
              <a:t>nunique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B468BFB-91F6-101A-A873-57CC604B63D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326621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DE34E-D4AA-3564-E98E-E4BB8E24B99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Now, Compare these numbers against the total number of monthly customers.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If compare the two sets of numbers, roughly about 20 to 30% of customers are repeat customers.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6C03E2-1B3C-B410-550A-02B0E9E12AFF}"/>
              </a:ext>
            </a:extLst>
          </p:cNvPr>
          <p:cNvPicPr>
            <a:picLocks noChangeAspect="1"/>
          </p:cNvPicPr>
          <p:nvPr/>
        </p:nvPicPr>
        <p:blipFill>
          <a:blip r:embed="rId2"/>
          <a:stretch>
            <a:fillRect/>
          </a:stretch>
        </p:blipFill>
        <p:spPr>
          <a:xfrm>
            <a:off x="1900273" y="2288353"/>
            <a:ext cx="6805250" cy="2414276"/>
          </a:xfrm>
          <a:prstGeom prst="rect">
            <a:avLst/>
          </a:prstGeom>
        </p:spPr>
      </p:pic>
      <p:sp>
        <p:nvSpPr>
          <p:cNvPr id="6" name="Title 1">
            <a:extLst>
              <a:ext uri="{FF2B5EF4-FFF2-40B4-BE49-F238E27FC236}">
                <a16:creationId xmlns:a16="http://schemas.microsoft.com/office/drawing/2014/main" id="{4D635EA7-8933-8514-A827-881915A4052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376425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BB758-1A16-6426-8293-947C00D07296}"/>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Use the following code to calculate the percentage of repeat customers for each month &amp; visualize all of this data in one chart </a:t>
            </a:r>
          </a:p>
        </p:txBody>
      </p:sp>
      <p:pic>
        <p:nvPicPr>
          <p:cNvPr id="5" name="Picture 4">
            <a:extLst>
              <a:ext uri="{FF2B5EF4-FFF2-40B4-BE49-F238E27FC236}">
                <a16:creationId xmlns:a16="http://schemas.microsoft.com/office/drawing/2014/main" id="{5D860F69-B9F4-8ED1-EA2D-9319F82714F9}"/>
              </a:ext>
            </a:extLst>
          </p:cNvPr>
          <p:cNvPicPr>
            <a:picLocks noChangeAspect="1"/>
          </p:cNvPicPr>
          <p:nvPr/>
        </p:nvPicPr>
        <p:blipFill>
          <a:blip r:embed="rId2"/>
          <a:stretch>
            <a:fillRect/>
          </a:stretch>
        </p:blipFill>
        <p:spPr>
          <a:xfrm>
            <a:off x="1796410" y="2869193"/>
            <a:ext cx="6378493" cy="2911092"/>
          </a:xfrm>
          <a:prstGeom prst="rect">
            <a:avLst/>
          </a:prstGeom>
        </p:spPr>
      </p:pic>
      <p:sp>
        <p:nvSpPr>
          <p:cNvPr id="6" name="Title 1">
            <a:extLst>
              <a:ext uri="{FF2B5EF4-FFF2-40B4-BE49-F238E27FC236}">
                <a16:creationId xmlns:a16="http://schemas.microsoft.com/office/drawing/2014/main" id="{B3A61E4B-F4D4-BBF3-68E6-17DBD31F882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34112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52F8-2C6F-A284-D285-1E0B93429B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96271-575B-2E47-F864-664F4E89A8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0B31857-1EF4-8171-49EE-870A6347D5D5}"/>
              </a:ext>
            </a:extLst>
          </p:cNvPr>
          <p:cNvPicPr>
            <a:picLocks noChangeAspect="1"/>
          </p:cNvPicPr>
          <p:nvPr/>
        </p:nvPicPr>
        <p:blipFill>
          <a:blip r:embed="rId2"/>
          <a:stretch>
            <a:fillRect/>
          </a:stretch>
        </p:blipFill>
        <p:spPr>
          <a:xfrm>
            <a:off x="709127" y="540769"/>
            <a:ext cx="7977897" cy="5776461"/>
          </a:xfrm>
          <a:prstGeom prst="rect">
            <a:avLst/>
          </a:prstGeom>
        </p:spPr>
      </p:pic>
    </p:spTree>
    <p:extLst>
      <p:ext uri="{BB962C8B-B14F-4D97-AF65-F5344CB8AC3E}">
        <p14:creationId xmlns:p14="http://schemas.microsoft.com/office/powerpoint/2010/main" val="8463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ADB40-CC1F-FA3D-24BA-93D7C98C8B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B5BCD05-0CDC-E274-FA4E-62F3622724E9}"/>
              </a:ext>
            </a:extLst>
          </p:cNvPr>
          <p:cNvPicPr>
            <a:picLocks noChangeAspect="1"/>
          </p:cNvPicPr>
          <p:nvPr/>
        </p:nvPicPr>
        <p:blipFill>
          <a:blip r:embed="rId2"/>
          <a:stretch>
            <a:fillRect/>
          </a:stretch>
        </p:blipFill>
        <p:spPr>
          <a:xfrm>
            <a:off x="739170" y="1688423"/>
            <a:ext cx="6477561" cy="4625741"/>
          </a:xfrm>
          <a:prstGeom prst="rect">
            <a:avLst/>
          </a:prstGeom>
        </p:spPr>
      </p:pic>
      <p:sp>
        <p:nvSpPr>
          <p:cNvPr id="6" name="Title 1">
            <a:extLst>
              <a:ext uri="{FF2B5EF4-FFF2-40B4-BE49-F238E27FC236}">
                <a16:creationId xmlns:a16="http://schemas.microsoft.com/office/drawing/2014/main" id="{58EEBA46-0CB4-307A-A913-DEC2231F170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29093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017DB-D65C-0309-BB54-A50DC8ED2D5D}"/>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Conducting analyses on customer behaviors and start discussing how we can use data science for more granular, product-level analytics.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has been increasing interest and demand from various companies, especially among e-commerce businesses, for utilizing data to understand how customers engage and interact with different products.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has also been proven that rigorous product analytics can help businesses to improve user engagements and conversions that ultimately leads to higher profits.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we are going to discuss what product analytics is and how it can be employed for different use cases.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familiarize with the concept of product analytics, use the Online Retail Data Set from the UCI Machine Learning Repository for exercises. </a:t>
            </a:r>
          </a:p>
        </p:txBody>
      </p:sp>
      <p:sp>
        <p:nvSpPr>
          <p:cNvPr id="4" name="Subtitle 2">
            <a:extLst>
              <a:ext uri="{FF2B5EF4-FFF2-40B4-BE49-F238E27FC236}">
                <a16:creationId xmlns:a16="http://schemas.microsoft.com/office/drawing/2014/main" id="{CD7AF165-D14B-CDC8-D282-22B060A461F0}"/>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Product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449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2D2B1-92A7-8D57-5CA8-450882D6E619}"/>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code, can notice a new flag, </a:t>
            </a:r>
            <a:r>
              <a:rPr lang="en-US" sz="1800" dirty="0" err="1">
                <a:latin typeface="Times New Roman" panose="02020603050405020304" pitchFamily="18" charset="0"/>
                <a:cs typeface="Times New Roman" panose="02020603050405020304" pitchFamily="18" charset="0"/>
              </a:rPr>
              <a:t>secondary_y</a:t>
            </a:r>
            <a:r>
              <a:rPr lang="en-US" sz="1800" dirty="0">
                <a:latin typeface="Times New Roman" panose="02020603050405020304" pitchFamily="18" charset="0"/>
                <a:cs typeface="Times New Roman" panose="02020603050405020304" pitchFamily="18" charset="0"/>
              </a:rPr>
              <a:t>=True, to the plot function.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the name suggests, if set this </a:t>
            </a:r>
            <a:r>
              <a:rPr lang="en-US" sz="1800" dirty="0" err="1">
                <a:latin typeface="Times New Roman" panose="02020603050405020304" pitchFamily="18" charset="0"/>
                <a:cs typeface="Times New Roman" panose="02020603050405020304" pitchFamily="18" charset="0"/>
              </a:rPr>
              <a:t>secondary_y</a:t>
            </a:r>
            <a:r>
              <a:rPr lang="en-US" sz="1800" dirty="0">
                <a:latin typeface="Times New Roman" panose="02020603050405020304" pitchFamily="18" charset="0"/>
                <a:cs typeface="Times New Roman" panose="02020603050405020304" pitchFamily="18" charset="0"/>
              </a:rPr>
              <a:t> flag to True, then it will create a new y axis on the right side of the chart.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especially useful visualize two sets of data with different scales.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case, the scale for one set of our data is the number of users, and the scale for another set of our data is the percentage.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this </a:t>
            </a:r>
            <a:r>
              <a:rPr lang="en-US" sz="1800" dirty="0" err="1">
                <a:latin typeface="Times New Roman" panose="02020603050405020304" pitchFamily="18" charset="0"/>
                <a:cs typeface="Times New Roman" panose="02020603050405020304" pitchFamily="18" charset="0"/>
              </a:rPr>
              <a:t>secondary_y</a:t>
            </a:r>
            <a:r>
              <a:rPr lang="en-US" sz="1800" dirty="0">
                <a:latin typeface="Times New Roman" panose="02020603050405020304" pitchFamily="18" charset="0"/>
                <a:cs typeface="Times New Roman" panose="02020603050405020304" pitchFamily="18" charset="0"/>
              </a:rPr>
              <a:t> flag, can easily visualize data with different scales in one plot.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chart, the numbers of both repeat and all customers start to rise significantly from September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percentage of Repeat Customers seems to stay pretty consistent at about 20 to 30%.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online retail business will benefit from this steady stream of Repeat Customers, as they will help the business to generate a stable stream of sales. </a:t>
            </a:r>
          </a:p>
        </p:txBody>
      </p:sp>
      <p:sp>
        <p:nvSpPr>
          <p:cNvPr id="4" name="Title 1">
            <a:extLst>
              <a:ext uri="{FF2B5EF4-FFF2-40B4-BE49-F238E27FC236}">
                <a16:creationId xmlns:a16="http://schemas.microsoft.com/office/drawing/2014/main" id="{2A4400D3-BFAC-A390-4EB9-13AF9217C9A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21406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9C183-07F0-FBC7-FFC0-30C615C352E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Now analyze how much of the monthly revenue comes from these </a:t>
            </a:r>
            <a:r>
              <a:rPr lang="en-US" sz="1800" dirty="0" err="1">
                <a:latin typeface="Times New Roman" panose="02020603050405020304" pitchFamily="18" charset="0"/>
                <a:cs typeface="Times New Roman" panose="02020603050405020304" pitchFamily="18" charset="0"/>
              </a:rPr>
              <a:t>RepeatCustomers</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code shows how to compute the monthly revenue from Repeat Customers: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D697D3-DE15-CE9E-5049-2161EF41D17A}"/>
              </a:ext>
            </a:extLst>
          </p:cNvPr>
          <p:cNvPicPr>
            <a:picLocks noChangeAspect="1"/>
          </p:cNvPicPr>
          <p:nvPr/>
        </p:nvPicPr>
        <p:blipFill>
          <a:blip r:embed="rId2"/>
          <a:stretch>
            <a:fillRect/>
          </a:stretch>
        </p:blipFill>
        <p:spPr>
          <a:xfrm>
            <a:off x="2107163" y="2742843"/>
            <a:ext cx="6759526" cy="4115157"/>
          </a:xfrm>
          <a:prstGeom prst="rect">
            <a:avLst/>
          </a:prstGeom>
        </p:spPr>
      </p:pic>
      <p:sp>
        <p:nvSpPr>
          <p:cNvPr id="6" name="Title 1">
            <a:extLst>
              <a:ext uri="{FF2B5EF4-FFF2-40B4-BE49-F238E27FC236}">
                <a16:creationId xmlns:a16="http://schemas.microsoft.com/office/drawing/2014/main" id="{4D0D3F02-BDED-1628-CAFA-8EA78710A4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3865811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A7E73-27BD-1823-9EA3-D619493F6290}"/>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only difference between this code and the previous code is the aggregate function, sum, that follows resample ('M’).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previous case, when computing the number of monthly repeat customers, we used the </a:t>
            </a:r>
            <a:r>
              <a:rPr lang="en-US" sz="1800" dirty="0" err="1">
                <a:latin typeface="Times New Roman" panose="02020603050405020304" pitchFamily="18" charset="0"/>
                <a:cs typeface="Times New Roman" panose="02020603050405020304" pitchFamily="18" charset="0"/>
              </a:rPr>
              <a:t>nunique</a:t>
            </a:r>
            <a:r>
              <a:rPr lang="en-US" sz="1800" dirty="0">
                <a:latin typeface="Times New Roman" panose="02020603050405020304" pitchFamily="18" charset="0"/>
                <a:cs typeface="Times New Roman" panose="02020603050405020304" pitchFamily="18" charset="0"/>
              </a:rPr>
              <a:t> function.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this time using the sum function to add all the sales from repeat customers for a given month.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a:t>
            </a:r>
            <a:r>
              <a:rPr lang="en-US" sz="1800" dirty="0" err="1">
                <a:latin typeface="Times New Roman" panose="02020603050405020304" pitchFamily="18" charset="0"/>
                <a:cs typeface="Times New Roman" panose="02020603050405020304" pitchFamily="18" charset="0"/>
              </a:rPr>
              <a:t>visualization,use</a:t>
            </a:r>
            <a:r>
              <a:rPr lang="en-US" sz="1800" dirty="0">
                <a:latin typeface="Times New Roman" panose="02020603050405020304" pitchFamily="18" charset="0"/>
                <a:cs typeface="Times New Roman" panose="02020603050405020304" pitchFamily="18" charset="0"/>
              </a:rPr>
              <a:t> the following code with the line, ax2 = ax. </a:t>
            </a:r>
            <a:r>
              <a:rPr lang="en-US" sz="1800" dirty="0" err="1">
                <a:latin typeface="Times New Roman" panose="02020603050405020304" pitchFamily="18" charset="0"/>
                <a:cs typeface="Times New Roman" panose="02020603050405020304" pitchFamily="18" charset="0"/>
              </a:rPr>
              <a:t>twinx</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essentially does the same job as the </a:t>
            </a:r>
            <a:r>
              <a:rPr lang="en-US" sz="1800" dirty="0" err="1">
                <a:latin typeface="Times New Roman" panose="02020603050405020304" pitchFamily="18" charset="0"/>
                <a:cs typeface="Times New Roman" panose="02020603050405020304" pitchFamily="18" charset="0"/>
              </a:rPr>
              <a:t>secondary_y</a:t>
            </a:r>
            <a:r>
              <a:rPr lang="en-US" sz="1800" dirty="0">
                <a:latin typeface="Times New Roman" panose="02020603050405020304" pitchFamily="18" charset="0"/>
                <a:cs typeface="Times New Roman" panose="02020603050405020304" pitchFamily="18" charset="0"/>
              </a:rPr>
              <a:t> flag that discussed previously.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twinx</a:t>
            </a:r>
            <a:r>
              <a:rPr lang="en-US" sz="1800" dirty="0">
                <a:latin typeface="Times New Roman" panose="02020603050405020304" pitchFamily="18" charset="0"/>
                <a:cs typeface="Times New Roman" panose="02020603050405020304" pitchFamily="18" charset="0"/>
              </a:rPr>
              <a:t> function simply creates a twin y axis that shares the same x axis and has the same effect as the </a:t>
            </a:r>
            <a:r>
              <a:rPr lang="en-US" sz="1800" dirty="0" err="1">
                <a:latin typeface="Times New Roman" panose="02020603050405020304" pitchFamily="18" charset="0"/>
                <a:cs typeface="Times New Roman" panose="02020603050405020304" pitchFamily="18" charset="0"/>
              </a:rPr>
              <a:t>secondary_y</a:t>
            </a:r>
            <a:r>
              <a:rPr lang="en-US" sz="1800" dirty="0">
                <a:latin typeface="Times New Roman" panose="02020603050405020304" pitchFamily="18" charset="0"/>
                <a:cs typeface="Times New Roman" panose="02020603050405020304" pitchFamily="18" charset="0"/>
              </a:rPr>
              <a:t> flag.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resulting graph looks like the following:</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BD97B7A-2697-034A-5564-F1F5FD980DB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306083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5B29E-93BC-D3CE-8CA0-958A4A7C27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32D1CAB-411C-236C-7265-AA000A70C77C}"/>
              </a:ext>
            </a:extLst>
          </p:cNvPr>
          <p:cNvPicPr>
            <a:picLocks noChangeAspect="1"/>
          </p:cNvPicPr>
          <p:nvPr/>
        </p:nvPicPr>
        <p:blipFill>
          <a:blip r:embed="rId2"/>
          <a:stretch>
            <a:fillRect/>
          </a:stretch>
        </p:blipFill>
        <p:spPr>
          <a:xfrm>
            <a:off x="953032" y="1379787"/>
            <a:ext cx="8648168" cy="5243014"/>
          </a:xfrm>
          <a:prstGeom prst="rect">
            <a:avLst/>
          </a:prstGeom>
        </p:spPr>
      </p:pic>
      <p:sp>
        <p:nvSpPr>
          <p:cNvPr id="6" name="Title 1">
            <a:extLst>
              <a:ext uri="{FF2B5EF4-FFF2-40B4-BE49-F238E27FC236}">
                <a16:creationId xmlns:a16="http://schemas.microsoft.com/office/drawing/2014/main" id="{1CEDEEC3-D685-8A91-317F-78631AAC0A5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3644023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97C4-BC96-DAFD-754F-39E6089F17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7930824-22B4-3016-8A88-673B71A495CA}"/>
              </a:ext>
            </a:extLst>
          </p:cNvPr>
          <p:cNvPicPr>
            <a:picLocks noChangeAspect="1"/>
          </p:cNvPicPr>
          <p:nvPr/>
        </p:nvPicPr>
        <p:blipFill>
          <a:blip r:embed="rId2"/>
          <a:stretch>
            <a:fillRect/>
          </a:stretch>
        </p:blipFill>
        <p:spPr>
          <a:xfrm>
            <a:off x="838200" y="1555800"/>
            <a:ext cx="7635902" cy="5425910"/>
          </a:xfrm>
          <a:prstGeom prst="rect">
            <a:avLst/>
          </a:prstGeom>
        </p:spPr>
      </p:pic>
      <p:sp>
        <p:nvSpPr>
          <p:cNvPr id="6" name="Title 1">
            <a:extLst>
              <a:ext uri="{FF2B5EF4-FFF2-40B4-BE49-F238E27FC236}">
                <a16:creationId xmlns:a16="http://schemas.microsoft.com/office/drawing/2014/main" id="{70D520B1-BFAA-A2FE-8A53-DF0C958C77D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3957596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7E9EE-9BEE-D0D6-BDF2-875638EC313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Similar pattern as before, where there is a significant increase in the revenue from September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interesting thing to notice here is the percentage of the monthly revenue from repeat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Roughly 40-50% of the Total Revenue is from repeat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roughly half of the revenue was driven by the 20-30% of the customer base who are repeat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shows how important it is to retain existing customers.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15EB97E-DD59-881E-5E65-C43165A4C6C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Repeat customers</a:t>
            </a:r>
          </a:p>
        </p:txBody>
      </p:sp>
    </p:spTree>
    <p:extLst>
      <p:ext uri="{BB962C8B-B14F-4D97-AF65-F5344CB8AC3E}">
        <p14:creationId xmlns:p14="http://schemas.microsoft.com/office/powerpoint/2010/main" val="1607496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C965-B0D8-1651-BAD4-30C2185E428D}"/>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
        <p:nvSpPr>
          <p:cNvPr id="3" name="Content Placeholder 2">
            <a:extLst>
              <a:ext uri="{FF2B5EF4-FFF2-40B4-BE49-F238E27FC236}">
                <a16:creationId xmlns:a16="http://schemas.microsoft.com/office/drawing/2014/main" id="{FD5386BB-8385-279E-E112-DE42C1EE9012}"/>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So far, we have analyzed the overall time series patterns and how customers engage with the overall business, but not how customers engage with individual products.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explore and analyze how customers interact with individual products that are sold.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More specifically, take a look at the trends of the top five best-sellers over 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time series trending-item analysis, let's count the number of items sold for each product for each period.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below code snippet, grouping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by month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which is the unique code for each product, and then summing up the quantities sold for each month and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nine records of the result look like the following: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355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C6EBD-5018-F0F3-0415-56199C09EFF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265E898-8D9C-6771-7085-9914AE0F6A03}"/>
              </a:ext>
            </a:extLst>
          </p:cNvPr>
          <p:cNvPicPr>
            <a:picLocks noChangeAspect="1"/>
          </p:cNvPicPr>
          <p:nvPr/>
        </p:nvPicPr>
        <p:blipFill>
          <a:blip r:embed="rId2"/>
          <a:stretch>
            <a:fillRect/>
          </a:stretch>
        </p:blipFill>
        <p:spPr>
          <a:xfrm>
            <a:off x="3764750" y="1825625"/>
            <a:ext cx="3505504" cy="4328535"/>
          </a:xfrm>
          <a:prstGeom prst="rect">
            <a:avLst/>
          </a:prstGeom>
        </p:spPr>
      </p:pic>
      <p:sp>
        <p:nvSpPr>
          <p:cNvPr id="6" name="Title 1">
            <a:extLst>
              <a:ext uri="{FF2B5EF4-FFF2-40B4-BE49-F238E27FC236}">
                <a16:creationId xmlns:a16="http://schemas.microsoft.com/office/drawing/2014/main" id="{7B0A2C4A-9BC6-D0B0-EEF9-96CFABF6CEF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206309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6B81D-BBD5-42B6-3DF1-F163AC49903E}"/>
              </a:ext>
            </a:extLst>
          </p:cNvPr>
          <p:cNvSpPr>
            <a:spLocks noGrp="1"/>
          </p:cNvSpPr>
          <p:nvPr>
            <p:ph idx="1"/>
          </p:nvPr>
        </p:nvSpPr>
        <p:spPr>
          <a:xfrm>
            <a:off x="744893" y="1443070"/>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With this data in </a:t>
            </a:r>
            <a:r>
              <a:rPr lang="en-US" sz="1800" dirty="0" err="1">
                <a:latin typeface="Times New Roman" panose="02020603050405020304" pitchFamily="18" charset="0"/>
                <a:cs typeface="Times New Roman" panose="02020603050405020304" pitchFamily="18" charset="0"/>
              </a:rPr>
              <a:t>data_item_df</a:t>
            </a:r>
            <a:r>
              <a:rPr lang="en-US" sz="1800" dirty="0">
                <a:latin typeface="Times New Roman" panose="02020603050405020304" pitchFamily="18" charset="0"/>
                <a:cs typeface="Times New Roman" panose="02020603050405020304" pitchFamily="18" charset="0"/>
              </a:rPr>
              <a:t>, can see what items were sold the most on November 30,2011.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a:t>
            </a:r>
            <a:r>
              <a:rPr lang="en-US" sz="1800" dirty="0" err="1">
                <a:latin typeface="Times New Roman" panose="02020603050405020304" pitchFamily="18" charset="0"/>
                <a:cs typeface="Times New Roman" panose="02020603050405020304" pitchFamily="18" charset="0"/>
              </a:rPr>
              <a:t>code,use</a:t>
            </a: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sort_values</a:t>
            </a:r>
            <a:r>
              <a:rPr lang="en-US" sz="1800" dirty="0">
                <a:latin typeface="Times New Roman" panose="02020603050405020304" pitchFamily="18" charset="0"/>
                <a:cs typeface="Times New Roman" panose="02020603050405020304" pitchFamily="18" charset="0"/>
              </a:rPr>
              <a:t> function to sort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by any column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Here, we are sorting the data by the column, Quantity, in descending order, by setting the ascending flag to False. The result looks like the following: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result, the products with the codes 23084, 84826, 22197, 22086, and 85099B were the top five best-sellers in the month of November 2011</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BEA4DE-2051-0C43-7A1A-DF64EF33CBD5}"/>
              </a:ext>
            </a:extLst>
          </p:cNvPr>
          <p:cNvPicPr>
            <a:picLocks noChangeAspect="1"/>
          </p:cNvPicPr>
          <p:nvPr/>
        </p:nvPicPr>
        <p:blipFill>
          <a:blip r:embed="rId2"/>
          <a:stretch>
            <a:fillRect/>
          </a:stretch>
        </p:blipFill>
        <p:spPr>
          <a:xfrm>
            <a:off x="1782148" y="4002834"/>
            <a:ext cx="6480314" cy="2490042"/>
          </a:xfrm>
          <a:prstGeom prst="rect">
            <a:avLst/>
          </a:prstGeom>
        </p:spPr>
      </p:pic>
      <p:sp>
        <p:nvSpPr>
          <p:cNvPr id="6" name="Title 1">
            <a:extLst>
              <a:ext uri="{FF2B5EF4-FFF2-40B4-BE49-F238E27FC236}">
                <a16:creationId xmlns:a16="http://schemas.microsoft.com/office/drawing/2014/main" id="{60346BD9-4A4D-EA1F-9C15-DE641922301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582425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D87BE-E426-93CE-44E7-EB3376EC7110}"/>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Next aggregate the monthly sales data for these five products again by using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code grouping the data by each month and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and summing up the quantities sold.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one thing to note here is the </a:t>
            </a:r>
            <a:r>
              <a:rPr lang="en-US" sz="1800" dirty="0" err="1">
                <a:latin typeface="Times New Roman" panose="02020603050405020304" pitchFamily="18" charset="0"/>
                <a:cs typeface="Times New Roman" panose="02020603050405020304" pitchFamily="18" charset="0"/>
              </a:rPr>
              <a:t>isin</a:t>
            </a:r>
            <a:r>
              <a:rPr lang="en-US" sz="1800" dirty="0">
                <a:latin typeface="Times New Roman" panose="02020603050405020304" pitchFamily="18" charset="0"/>
                <a:cs typeface="Times New Roman" panose="02020603050405020304" pitchFamily="18" charset="0"/>
              </a:rPr>
              <a:t> operator.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isin</a:t>
            </a:r>
            <a:r>
              <a:rPr lang="en-US" sz="1800" dirty="0">
                <a:latin typeface="Times New Roman" panose="02020603050405020304" pitchFamily="18" charset="0"/>
                <a:cs typeface="Times New Roman" panose="02020603050405020304" pitchFamily="18" charset="0"/>
              </a:rPr>
              <a:t> operator within the 1oc operator checks whether each record matches with one of the elements in the array.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case, we are checking if the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of each record matches with the top five best-sellers' item codes.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this code, aggregate the data by month and product just for the top five best-sellers in November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few records of the result look like the following:</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AC3A8CC-410C-8621-1065-AC2ABA60F7C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145489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5E476-C944-D0AE-9156-6B0580A182CA}"/>
              </a:ext>
            </a:extLst>
          </p:cNvPr>
          <p:cNvSpPr>
            <a:spLocks noGrp="1"/>
          </p:cNvSpPr>
          <p:nvPr>
            <p:ph idx="1"/>
          </p:nvPr>
        </p:nvSpPr>
        <p:spPr/>
        <p:txBody>
          <a:bodyPr vert="horz" lIns="91440" tIns="45720" rIns="91440" bIns="45720" rtlCol="0">
            <a:noAutofit/>
          </a:bodyPr>
          <a:lstStyle/>
          <a:p>
            <a:pPr>
              <a:lnSpc>
                <a:spcPct val="150000"/>
              </a:lnSpc>
              <a:spcBef>
                <a:spcPts val="600"/>
              </a:spcBef>
            </a:pPr>
            <a:r>
              <a:rPr lang="en-US" sz="1800" dirty="0">
                <a:latin typeface="Times New Roman" panose="02020603050405020304" pitchFamily="18" charset="0"/>
                <a:cs typeface="Times New Roman" panose="02020603050405020304" pitchFamily="18" charset="0"/>
              </a:rPr>
              <a:t>Start by analyzing the overall time series trends from the dataset.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Then, look into how the customer engagements and interactions with individual products change over time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To build a simple product recommendation logic or algorithm in the end.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For Python exercises, we will mainly utilize the pandas and matplotlib libraries for data analyses and visualizations.</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For R exercises, we will mainly use the </a:t>
            </a:r>
            <a:r>
              <a:rPr lang="en-US" sz="1800" dirty="0" err="1">
                <a:latin typeface="Times New Roman" panose="02020603050405020304" pitchFamily="18" charset="0"/>
                <a:cs typeface="Times New Roman" panose="02020603050405020304" pitchFamily="18" charset="0"/>
              </a:rPr>
              <a:t>dplyr</a:t>
            </a:r>
            <a:r>
              <a:rPr lang="en-US" sz="1800" dirty="0">
                <a:latin typeface="Times New Roman" panose="02020603050405020304" pitchFamily="18" charset="0"/>
                <a:cs typeface="Times New Roman" panose="02020603050405020304" pitchFamily="18" charset="0"/>
              </a:rPr>
              <a:t> and ggplot2 libraries and introduce two other R libraries, </a:t>
            </a:r>
            <a:r>
              <a:rPr lang="en-US" sz="1800" dirty="0" err="1">
                <a:latin typeface="Times New Roman" panose="02020603050405020304" pitchFamily="18" charset="0"/>
                <a:cs typeface="Times New Roman" panose="02020603050405020304" pitchFamily="18" charset="0"/>
              </a:rPr>
              <a:t>readxl</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lubridate</a:t>
            </a:r>
            <a:r>
              <a:rPr lang="en-US" sz="1800" dirty="0">
                <a:latin typeface="Times New Roman" panose="02020603050405020304" pitchFamily="18" charset="0"/>
                <a:cs typeface="Times New Roman" panose="02020603050405020304" pitchFamily="18" charset="0"/>
              </a:rPr>
              <a:t>.</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This chapter cover the following topics:</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 importance of product analytics</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Product analytics using Python</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Product analytics using R</a:t>
            </a:r>
            <a:endParaRPr lang="en-IN" sz="1800" dirty="0">
              <a:latin typeface="Times New Roman" panose="02020603050405020304" pitchFamily="18" charset="0"/>
              <a:cs typeface="Times New Roman" panose="02020603050405020304" pitchFamily="18" charset="0"/>
            </a:endParaRPr>
          </a:p>
          <a:p>
            <a:pPr>
              <a:lnSpc>
                <a:spcPct val="150000"/>
              </a:lnSpc>
              <a:spcBef>
                <a:spcPts val="600"/>
              </a:spcBef>
            </a:pPr>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6DD6DBF-F1D3-A663-626F-A48E21FAFF50}"/>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Product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08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69A-ACB9-EFE0-30E3-614F6FBC00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51642C-FE25-58B8-7BB8-1ABF81CF030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47B53EA-E8CA-CDDC-83DD-4C06C46B39E8}"/>
              </a:ext>
            </a:extLst>
          </p:cNvPr>
          <p:cNvPicPr>
            <a:picLocks noChangeAspect="1"/>
          </p:cNvPicPr>
          <p:nvPr/>
        </p:nvPicPr>
        <p:blipFill>
          <a:blip r:embed="rId2"/>
          <a:stretch>
            <a:fillRect/>
          </a:stretch>
        </p:blipFill>
        <p:spPr>
          <a:xfrm>
            <a:off x="1651518" y="681037"/>
            <a:ext cx="6951306" cy="5982218"/>
          </a:xfrm>
          <a:prstGeom prst="rect">
            <a:avLst/>
          </a:prstGeom>
        </p:spPr>
      </p:pic>
    </p:spTree>
    <p:extLst>
      <p:ext uri="{BB962C8B-B14F-4D97-AF65-F5344CB8AC3E}">
        <p14:creationId xmlns:p14="http://schemas.microsoft.com/office/powerpoint/2010/main" val="14428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17559-74DE-5190-BCBC-ED938129550A}"/>
              </a:ext>
            </a:extLst>
          </p:cNvPr>
          <p:cNvSpPr>
            <a:spLocks noGrp="1"/>
          </p:cNvSpPr>
          <p:nvPr>
            <p:ph idx="1"/>
          </p:nvPr>
        </p:nvSpPr>
        <p:spPr>
          <a:xfrm>
            <a:off x="838200" y="1447637"/>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Transform this data into a tabular format, where the columns are the individual item codes, the row indexes are the invoice dates, and the values are the number of items sold, so that visualize this data as a time series chart.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code shows how to transform this data into a tabular format by using pivot function</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290807-80D8-0527-FD29-85ACA1A881CB}"/>
              </a:ext>
            </a:extLst>
          </p:cNvPr>
          <p:cNvPicPr>
            <a:picLocks noChangeAspect="1"/>
          </p:cNvPicPr>
          <p:nvPr/>
        </p:nvPicPr>
        <p:blipFill>
          <a:blip r:embed="rId2"/>
          <a:stretch>
            <a:fillRect/>
          </a:stretch>
        </p:blipFill>
        <p:spPr>
          <a:xfrm>
            <a:off x="571367" y="3229114"/>
            <a:ext cx="6645216" cy="1295512"/>
          </a:xfrm>
          <a:prstGeom prst="rect">
            <a:avLst/>
          </a:prstGeom>
        </p:spPr>
      </p:pic>
      <p:pic>
        <p:nvPicPr>
          <p:cNvPr id="7" name="Picture 6">
            <a:extLst>
              <a:ext uri="{FF2B5EF4-FFF2-40B4-BE49-F238E27FC236}">
                <a16:creationId xmlns:a16="http://schemas.microsoft.com/office/drawing/2014/main" id="{CE0C87A9-9F5B-221A-BE07-A582DC7B35E6}"/>
              </a:ext>
            </a:extLst>
          </p:cNvPr>
          <p:cNvPicPr>
            <a:picLocks noChangeAspect="1"/>
          </p:cNvPicPr>
          <p:nvPr/>
        </p:nvPicPr>
        <p:blipFill>
          <a:blip r:embed="rId3"/>
          <a:stretch>
            <a:fillRect/>
          </a:stretch>
        </p:blipFill>
        <p:spPr>
          <a:xfrm>
            <a:off x="7410509" y="3114688"/>
            <a:ext cx="3749365" cy="3787468"/>
          </a:xfrm>
          <a:prstGeom prst="rect">
            <a:avLst/>
          </a:prstGeom>
        </p:spPr>
      </p:pic>
      <p:sp>
        <p:nvSpPr>
          <p:cNvPr id="8" name="Title 1">
            <a:extLst>
              <a:ext uri="{FF2B5EF4-FFF2-40B4-BE49-F238E27FC236}">
                <a16:creationId xmlns:a16="http://schemas.microsoft.com/office/drawing/2014/main" id="{C752441A-3EE2-0241-C092-4DB354C6B6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3997087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C2ED49-7DC1-9E71-3932-A51D706E7A8E}"/>
              </a:ext>
            </a:extLst>
          </p:cNvPr>
          <p:cNvPicPr>
            <a:picLocks noGrp="1" noChangeAspect="1"/>
          </p:cNvPicPr>
          <p:nvPr>
            <p:ph idx="1"/>
          </p:nvPr>
        </p:nvPicPr>
        <p:blipFill>
          <a:blip r:embed="rId2"/>
          <a:stretch>
            <a:fillRect/>
          </a:stretch>
        </p:blipFill>
        <p:spPr>
          <a:xfrm>
            <a:off x="653860" y="1859144"/>
            <a:ext cx="4968671" cy="4383036"/>
          </a:xfrm>
        </p:spPr>
      </p:pic>
      <p:pic>
        <p:nvPicPr>
          <p:cNvPr id="7" name="Picture 6">
            <a:extLst>
              <a:ext uri="{FF2B5EF4-FFF2-40B4-BE49-F238E27FC236}">
                <a16:creationId xmlns:a16="http://schemas.microsoft.com/office/drawing/2014/main" id="{CEBE28F0-F6D8-478A-3FAE-9C03C04CA5FB}"/>
              </a:ext>
            </a:extLst>
          </p:cNvPr>
          <p:cNvPicPr>
            <a:picLocks noChangeAspect="1"/>
          </p:cNvPicPr>
          <p:nvPr/>
        </p:nvPicPr>
        <p:blipFill>
          <a:blip r:embed="rId3"/>
          <a:stretch>
            <a:fillRect/>
          </a:stretch>
        </p:blipFill>
        <p:spPr>
          <a:xfrm>
            <a:off x="5385277" y="1590671"/>
            <a:ext cx="6348010" cy="4572396"/>
          </a:xfrm>
          <a:prstGeom prst="rect">
            <a:avLst/>
          </a:prstGeom>
        </p:spPr>
      </p:pic>
      <p:sp>
        <p:nvSpPr>
          <p:cNvPr id="8" name="Title 1">
            <a:extLst>
              <a:ext uri="{FF2B5EF4-FFF2-40B4-BE49-F238E27FC236}">
                <a16:creationId xmlns:a16="http://schemas.microsoft.com/office/drawing/2014/main" id="{EB34F3AC-D607-993D-3232-EB3D22801C7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2397637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D89CA-E162-471E-0BF4-6AE4B77C4636}"/>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sales of these five products spiked in November 2011, especially, the sales of the product with the stock code, 85099B, which were close to 0 from February 2011 to October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it suddenly spiked in November2011. It might be worth taking a closer look into what might have driven this spike.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could be an item that is highly sensitive to seasonality, such that this item becomes very popular during November, or it could also be due to a genuine change in trends that led this item to become suddenly more popular than before.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popularity of the rest of the top five products, 22086, 22197, 23084, and 84826, seem to have built up in the few months prior to November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a marketer, it would be worthwhile taking a closer look at the potential drivers behind this buildup of rising popularity for these items.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Can check whether these items are typically more popular in colder seasons or whether there is a rising trend for these specific items in the market.</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3929694-DDCA-9885-D2CA-6D5AA3E84C5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208529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954E3-3FC6-56A5-AFE5-C3D958D7681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Analyzing the trends and changes in the popularity of products not only helps you understand what your customers like and purchase the most, but also helps you tailor your marketing messages.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you can recommend these items with rising popularity in your marketing emails, calls, or advertisements to improve customer engagement.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it has been shown that your customers are more interested and more likely to purchase these items, you might get higher marketing engagement from your customers when you market these items more and you might eventually get higher conversion rates when you target your customers with these trending items.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these popular and trending items is one way to build a product recommendation engine, which we are going to expand on and experiment with thoroughly in the next chapter.</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B426370-7D26-4FDC-8BD9-C6D03CD032D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Trending items over time</a:t>
            </a:r>
          </a:p>
        </p:txBody>
      </p:sp>
    </p:spTree>
    <p:extLst>
      <p:ext uri="{BB962C8B-B14F-4D97-AF65-F5344CB8AC3E}">
        <p14:creationId xmlns:p14="http://schemas.microsoft.com/office/powerpoint/2010/main" val="3686587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35C5A09-3FA3-6D74-6E29-161CD3062110}"/>
              </a:ext>
            </a:extLst>
          </p:cNvPr>
          <p:cNvPicPr>
            <a:picLocks noGrp="1" noChangeAspect="1"/>
          </p:cNvPicPr>
          <p:nvPr>
            <p:ph idx="1"/>
          </p:nvPr>
        </p:nvPicPr>
        <p:blipFill>
          <a:blip r:embed="rId2"/>
          <a:stretch>
            <a:fillRect/>
          </a:stretch>
        </p:blipFill>
        <p:spPr>
          <a:xfrm>
            <a:off x="1091682" y="1440817"/>
            <a:ext cx="8437425" cy="4317039"/>
          </a:xfrm>
        </p:spPr>
      </p:pic>
      <p:sp>
        <p:nvSpPr>
          <p:cNvPr id="4" name="Title 1">
            <a:extLst>
              <a:ext uri="{FF2B5EF4-FFF2-40B4-BE49-F238E27FC236}">
                <a16:creationId xmlns:a16="http://schemas.microsoft.com/office/drawing/2014/main" id="{73C84F56-F92A-6066-08D4-54D9740D5BE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617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9AF7FA-0CDF-B673-ED9B-B57828F4E66F}"/>
              </a:ext>
            </a:extLst>
          </p:cNvPr>
          <p:cNvPicPr>
            <a:picLocks noGrp="1" noChangeAspect="1"/>
          </p:cNvPicPr>
          <p:nvPr>
            <p:ph idx="1"/>
          </p:nvPr>
        </p:nvPicPr>
        <p:blipFill>
          <a:blip r:embed="rId2"/>
          <a:stretch>
            <a:fillRect/>
          </a:stretch>
        </p:blipFill>
        <p:spPr>
          <a:xfrm>
            <a:off x="838200" y="1825625"/>
            <a:ext cx="7605515" cy="4351338"/>
          </a:xfrm>
        </p:spPr>
      </p:pic>
      <p:sp>
        <p:nvSpPr>
          <p:cNvPr id="6" name="Title 1">
            <a:extLst>
              <a:ext uri="{FF2B5EF4-FFF2-40B4-BE49-F238E27FC236}">
                <a16:creationId xmlns:a16="http://schemas.microsoft.com/office/drawing/2014/main" id="{B0C05C20-FBB0-B21C-FFE4-A29D514600B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99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938900-D69E-A7E3-0AFA-CCC048048C03}"/>
              </a:ext>
            </a:extLst>
          </p:cNvPr>
          <p:cNvPicPr>
            <a:picLocks noGrp="1" noChangeAspect="1"/>
          </p:cNvPicPr>
          <p:nvPr>
            <p:ph idx="1"/>
          </p:nvPr>
        </p:nvPicPr>
        <p:blipFill>
          <a:blip r:embed="rId2"/>
          <a:stretch>
            <a:fillRect/>
          </a:stretch>
        </p:blipFill>
        <p:spPr>
          <a:xfrm>
            <a:off x="699796" y="1891579"/>
            <a:ext cx="8323412" cy="3995640"/>
          </a:xfrm>
        </p:spPr>
      </p:pic>
      <p:sp>
        <p:nvSpPr>
          <p:cNvPr id="6" name="Title 1">
            <a:extLst>
              <a:ext uri="{FF2B5EF4-FFF2-40B4-BE49-F238E27FC236}">
                <a16:creationId xmlns:a16="http://schemas.microsoft.com/office/drawing/2014/main" id="{D268DB9E-8C3E-B784-D2F2-B5C4EE774B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291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A54278-05A9-D5E6-9D43-C29ADFCD8E51}"/>
              </a:ext>
            </a:extLst>
          </p:cNvPr>
          <p:cNvPicPr>
            <a:picLocks noGrp="1" noChangeAspect="1"/>
          </p:cNvPicPr>
          <p:nvPr>
            <p:ph idx="1"/>
          </p:nvPr>
        </p:nvPicPr>
        <p:blipFill>
          <a:blip r:embed="rId2"/>
          <a:stretch>
            <a:fillRect/>
          </a:stretch>
        </p:blipFill>
        <p:spPr>
          <a:xfrm>
            <a:off x="838200" y="1825625"/>
            <a:ext cx="8058063" cy="4351338"/>
          </a:xfrm>
        </p:spPr>
      </p:pic>
      <p:sp>
        <p:nvSpPr>
          <p:cNvPr id="6" name="Title 1">
            <a:extLst>
              <a:ext uri="{FF2B5EF4-FFF2-40B4-BE49-F238E27FC236}">
                <a16:creationId xmlns:a16="http://schemas.microsoft.com/office/drawing/2014/main" id="{4AE9A2C2-5790-F85A-EE52-5BE2D4EEE2B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411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8EB69B-65CC-D1E3-B5AD-152A7C803411}"/>
              </a:ext>
            </a:extLst>
          </p:cNvPr>
          <p:cNvPicPr>
            <a:picLocks noGrp="1" noChangeAspect="1"/>
          </p:cNvPicPr>
          <p:nvPr>
            <p:ph idx="1"/>
          </p:nvPr>
        </p:nvPicPr>
        <p:blipFill>
          <a:blip r:embed="rId2"/>
          <a:stretch>
            <a:fillRect/>
          </a:stretch>
        </p:blipFill>
        <p:spPr>
          <a:xfrm>
            <a:off x="718457" y="1810178"/>
            <a:ext cx="6609718" cy="4507515"/>
          </a:xfrm>
        </p:spPr>
      </p:pic>
      <p:sp>
        <p:nvSpPr>
          <p:cNvPr id="6" name="Title 1">
            <a:extLst>
              <a:ext uri="{FF2B5EF4-FFF2-40B4-BE49-F238E27FC236}">
                <a16:creationId xmlns:a16="http://schemas.microsoft.com/office/drawing/2014/main" id="{EFF4D780-E1BD-5987-DE8D-B50A80F94B1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28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AF8-E464-15DE-C66D-A62258761F8A}"/>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The importance of product analytics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C43354-DA61-227C-C990-08C8FAD12F99}"/>
              </a:ext>
            </a:extLst>
          </p:cNvPr>
          <p:cNvSpPr>
            <a:spLocks noGrp="1"/>
          </p:cNvSpPr>
          <p:nvPr>
            <p:ph idx="1"/>
          </p:nvPr>
        </p:nvSpPr>
        <p:spPr>
          <a:xfrm>
            <a:off x="838200" y="1253331"/>
            <a:ext cx="10515600" cy="4351338"/>
          </a:xfrm>
        </p:spPr>
        <p:txBody>
          <a:bodyPr vert="horz" lIns="91440" tIns="45720" rIns="91440" bIns="45720" rtlCol="0">
            <a:noAutofit/>
          </a:bodyPr>
          <a:lstStyle/>
          <a:p>
            <a:pPr>
              <a:lnSpc>
                <a:spcPct val="150000"/>
              </a:lnSpc>
              <a:spcBef>
                <a:spcPts val="600"/>
              </a:spcBef>
            </a:pPr>
            <a:r>
              <a:rPr lang="en-US" sz="1800" dirty="0">
                <a:latin typeface="Times New Roman" panose="02020603050405020304" pitchFamily="18" charset="0"/>
                <a:cs typeface="Times New Roman" panose="02020603050405020304" pitchFamily="18" charset="0"/>
              </a:rPr>
              <a:t>Product analytics is a way to draw insights from data on how customers engage and interact with products offered, how different products perform, and what some of the observable weaknesses and strengths in a business are.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However, product analytics does not just stop at analyzing the data.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 ultimate goal of product analytics is really to build actionable insights and reports that can further help optimize and improve product performance and generate new marketing or product ideas based on the findings of product analytics.</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Product analytics starts by tracking events.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These events can be customer website visits, page views, browser histories, purchases, or any other actions that customers can take with the products that you offer.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Then, you can start analyzing and visualizing any observable patterns in these events with the goal of creating actionable insights or reports.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Some of the common goals with product analytics are as follows:</a:t>
            </a:r>
          </a:p>
        </p:txBody>
      </p:sp>
    </p:spTree>
    <p:extLst>
      <p:ext uri="{BB962C8B-B14F-4D97-AF65-F5344CB8AC3E}">
        <p14:creationId xmlns:p14="http://schemas.microsoft.com/office/powerpoint/2010/main" val="285908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BEF9C8-2A4B-F786-072A-1457F272E095}"/>
              </a:ext>
            </a:extLst>
          </p:cNvPr>
          <p:cNvPicPr>
            <a:picLocks noGrp="1" noChangeAspect="1"/>
          </p:cNvPicPr>
          <p:nvPr>
            <p:ph idx="1"/>
          </p:nvPr>
        </p:nvPicPr>
        <p:blipFill>
          <a:blip r:embed="rId2"/>
          <a:stretch>
            <a:fillRect/>
          </a:stretch>
        </p:blipFill>
        <p:spPr>
          <a:xfrm>
            <a:off x="662474" y="1962353"/>
            <a:ext cx="8435810" cy="4722990"/>
          </a:xfrm>
        </p:spPr>
      </p:pic>
      <p:sp>
        <p:nvSpPr>
          <p:cNvPr id="6" name="Title 1">
            <a:extLst>
              <a:ext uri="{FF2B5EF4-FFF2-40B4-BE49-F238E27FC236}">
                <a16:creationId xmlns:a16="http://schemas.microsoft.com/office/drawing/2014/main" id="{0E5E5022-3ADC-8F16-CFA2-ECD492FDA6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927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90431A-E640-1BCA-0113-5B722382CDCD}"/>
              </a:ext>
            </a:extLst>
          </p:cNvPr>
          <p:cNvPicPr>
            <a:picLocks noGrp="1" noChangeAspect="1"/>
          </p:cNvPicPr>
          <p:nvPr>
            <p:ph idx="1"/>
          </p:nvPr>
        </p:nvPicPr>
        <p:blipFill>
          <a:blip r:embed="rId2"/>
          <a:stretch>
            <a:fillRect/>
          </a:stretch>
        </p:blipFill>
        <p:spPr>
          <a:xfrm>
            <a:off x="838200" y="2126611"/>
            <a:ext cx="9285319" cy="3749365"/>
          </a:xfrm>
        </p:spPr>
      </p:pic>
      <p:sp>
        <p:nvSpPr>
          <p:cNvPr id="6" name="Title 1">
            <a:extLst>
              <a:ext uri="{FF2B5EF4-FFF2-40B4-BE49-F238E27FC236}">
                <a16:creationId xmlns:a16="http://schemas.microsoft.com/office/drawing/2014/main" id="{460FDF8C-6561-22C5-7EB5-34F9271F2BA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089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FCF151-B9D4-DD1E-D9AE-18834666D96E}"/>
              </a:ext>
            </a:extLst>
          </p:cNvPr>
          <p:cNvPicPr>
            <a:picLocks noGrp="1" noChangeAspect="1"/>
          </p:cNvPicPr>
          <p:nvPr>
            <p:ph idx="1"/>
          </p:nvPr>
        </p:nvPicPr>
        <p:blipFill>
          <a:blip r:embed="rId2"/>
          <a:stretch>
            <a:fillRect/>
          </a:stretch>
        </p:blipFill>
        <p:spPr>
          <a:xfrm>
            <a:off x="838200" y="1898500"/>
            <a:ext cx="7544380" cy="4354660"/>
          </a:xfrm>
        </p:spPr>
      </p:pic>
      <p:sp>
        <p:nvSpPr>
          <p:cNvPr id="6" name="Title 1">
            <a:extLst>
              <a:ext uri="{FF2B5EF4-FFF2-40B4-BE49-F238E27FC236}">
                <a16:creationId xmlns:a16="http://schemas.microsoft.com/office/drawing/2014/main" id="{B2DAF36E-5321-02BB-6F0E-BC0FE59D58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17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2A699D-144D-E4A6-6451-4B3D0078BD68}"/>
              </a:ext>
            </a:extLst>
          </p:cNvPr>
          <p:cNvPicPr>
            <a:picLocks noGrp="1" noChangeAspect="1"/>
          </p:cNvPicPr>
          <p:nvPr>
            <p:ph idx="1"/>
          </p:nvPr>
        </p:nvPicPr>
        <p:blipFill>
          <a:blip r:embed="rId2"/>
          <a:stretch>
            <a:fillRect/>
          </a:stretch>
        </p:blipFill>
        <p:spPr>
          <a:xfrm>
            <a:off x="441072" y="2341985"/>
            <a:ext cx="8901329" cy="2611892"/>
          </a:xfrm>
        </p:spPr>
      </p:pic>
      <p:sp>
        <p:nvSpPr>
          <p:cNvPr id="6" name="Title 1">
            <a:extLst>
              <a:ext uri="{FF2B5EF4-FFF2-40B4-BE49-F238E27FC236}">
                <a16:creationId xmlns:a16="http://schemas.microsoft.com/office/drawing/2014/main" id="{9FC7AEEC-7F9D-3A88-6135-878A965B025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44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552D8-FC15-140E-5637-61066CC98A51}"/>
              </a:ext>
            </a:extLst>
          </p:cNvPr>
          <p:cNvSpPr>
            <a:spLocks noGrp="1"/>
          </p:cNvSpPr>
          <p:nvPr>
            <p:ph idx="1"/>
          </p:nvPr>
        </p:nvSpPr>
        <p:spPr/>
        <p:txBody>
          <a:bodyPr>
            <a:normAutofit fontScale="92500" lnSpcReduction="20000"/>
          </a:bodyPr>
          <a:lstStyle/>
          <a:p>
            <a:pPr>
              <a:lnSpc>
                <a:spcPct val="150000"/>
              </a:lnSpc>
              <a:spcBef>
                <a:spcPts val="600"/>
              </a:spcBef>
            </a:pPr>
            <a:r>
              <a:rPr lang="en-US" sz="1800" b="1" i="1" dirty="0">
                <a:latin typeface="Times New Roman" panose="02020603050405020304" pitchFamily="18" charset="0"/>
                <a:cs typeface="Times New Roman" panose="02020603050405020304" pitchFamily="18" charset="0"/>
              </a:rPr>
              <a:t>Improve customer and product retention</a:t>
            </a:r>
            <a:r>
              <a:rPr lang="en-US" sz="1800" dirty="0">
                <a:latin typeface="Times New Roman" panose="02020603050405020304" pitchFamily="18" charset="0"/>
                <a:cs typeface="Times New Roman" panose="02020603050405020304" pitchFamily="18" charset="0"/>
              </a:rPr>
              <a:t>: By analyzing what customers viewed and purchased,  identify what items customers repeatedly purchase and who those repeat customers are.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Also identify what items customers do not buy and the customers who are at risk of churning.</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Analyzing and understanding the common attributes of the repeatedly purchased items and repeat customers can help to improve retention strategy.</a:t>
            </a:r>
          </a:p>
          <a:p>
            <a:pPr>
              <a:lnSpc>
                <a:spcPct val="150000"/>
              </a:lnSpc>
              <a:spcBef>
                <a:spcPts val="600"/>
              </a:spcBef>
            </a:pPr>
            <a:r>
              <a:rPr lang="en-US" sz="1800" b="1" i="1" dirty="0">
                <a:latin typeface="Times New Roman" panose="02020603050405020304" pitchFamily="18" charset="0"/>
                <a:cs typeface="Times New Roman" panose="02020603050405020304" pitchFamily="18" charset="0"/>
              </a:rPr>
              <a:t>Identify popular and trending products: </a:t>
            </a:r>
            <a:r>
              <a:rPr lang="en-US" sz="1800" dirty="0">
                <a:latin typeface="Times New Roman" panose="02020603050405020304" pitchFamily="18" charset="0"/>
                <a:cs typeface="Times New Roman" panose="02020603050405020304" pitchFamily="18" charset="0"/>
              </a:rPr>
              <a:t>As a marketer for retail businesses, it is important to have a good understanding of popular and trending products.</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These best-selling products are key revenue drivers for the business and provide new selling opportunities, such as cross-sells or bundle sales. </a:t>
            </a:r>
          </a:p>
          <a:p>
            <a:pPr>
              <a:lnSpc>
                <a:spcPct val="150000"/>
              </a:lnSpc>
              <a:spcBef>
                <a:spcPts val="600"/>
              </a:spcBef>
            </a:pPr>
            <a:r>
              <a:rPr lang="en-US" sz="1800" dirty="0">
                <a:latin typeface="Times New Roman" panose="02020603050405020304" pitchFamily="18" charset="0"/>
                <a:cs typeface="Times New Roman" panose="02020603050405020304" pitchFamily="18" charset="0"/>
              </a:rPr>
              <a:t>With product analytics, you are able to identify and track these popular and trending products easily and generate new strategies to explore different opportunities using these best-selling products.</a:t>
            </a:r>
            <a:endParaRPr lang="en-IN" sz="1800" dirty="0">
              <a:latin typeface="Times New Roman" panose="02020603050405020304" pitchFamily="18" charset="0"/>
              <a:cs typeface="Times New Roman" panose="02020603050405020304" pitchFamily="18" charset="0"/>
            </a:endParaRPr>
          </a:p>
          <a:p>
            <a:pPr>
              <a:lnSpc>
                <a:spcPct val="150000"/>
              </a:lnSpc>
              <a:spcBef>
                <a:spcPts val="600"/>
              </a:spcBef>
            </a:pPr>
            <a:endParaRPr lang="en-IN"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6362E09-2E0E-EEF0-8FDB-31E41B7C7D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The importance of product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55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C92BD-07F7-07E3-A7A6-DD98088C2D62}"/>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b="1" i="1" dirty="0">
                <a:latin typeface="Times New Roman" panose="02020603050405020304" pitchFamily="18" charset="0"/>
                <a:cs typeface="Times New Roman" panose="02020603050405020304" pitchFamily="18" charset="0"/>
              </a:rPr>
              <a:t>Segment customers and products based on their key attributes</a:t>
            </a:r>
            <a:r>
              <a:rPr lang="en-US" sz="1800" dirty="0">
                <a:latin typeface="Times New Roman" panose="02020603050405020304" pitchFamily="18" charset="0"/>
                <a:cs typeface="Times New Roman" panose="02020603050405020304" pitchFamily="18" charset="0"/>
              </a:rPr>
              <a:t>: With the customer profile and product data, segment your customer base and products based on their attributes using product analytics.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Some of the ways to segment product data are based on their profitability, volumes of sales, volumes of reorders, and numbers of refunds.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With these segmentations, draw actionable insights on which product or customer segments to target next.</a:t>
            </a:r>
          </a:p>
          <a:p>
            <a:pPr>
              <a:lnSpc>
                <a:spcPct val="150000"/>
              </a:lnSpc>
              <a:spcBef>
                <a:spcPts val="0"/>
              </a:spcBef>
            </a:pPr>
            <a:r>
              <a:rPr lang="en-US" sz="1800" b="1" i="1" dirty="0">
                <a:latin typeface="Times New Roman" panose="02020603050405020304" pitchFamily="18" charset="0"/>
                <a:cs typeface="Times New Roman" panose="02020603050405020304" pitchFamily="18" charset="0"/>
              </a:rPr>
              <a:t>Develop marketing strategies with higher ROI</a:t>
            </a:r>
            <a:r>
              <a:rPr lang="en-US" sz="1800" dirty="0">
                <a:latin typeface="Times New Roman" panose="02020603050405020304" pitchFamily="18" charset="0"/>
                <a:cs typeface="Times New Roman" panose="02020603050405020304" pitchFamily="18" charset="0"/>
              </a:rPr>
              <a:t>: Product analytics can also be used to analyze the return on investment (ROI) of marketing strategies.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analyzing the marketing dollars spent on promoting certain items and the revenue generated from those products, can understand what works and what does not.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product analytics for marketing ROI analyses can help to create more efficient marketing strategies.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EB89EF1-137A-9D8F-C51C-B68818C0F7D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The importance of product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53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328F-F279-FE20-1E33-D6F318C05201}"/>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Python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22E43C-CD32-A963-2F41-838BC4323CA9}"/>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how to conduct product analytics using the pandas and matplotlib packages in Python.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Start this section by analyzing the overall time series trends in the revenue and numbers of purchases, and the purchase patterns of repeat purchase customers, and move on to analyze the trends in products being sold.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we will be using one of the publicly available datasets from the UCI Machine Learning Repository, named Online Retail x1sx.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downloaded this data, load it into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585848-DC63-21E9-5095-04F7825716FD}"/>
              </a:ext>
            </a:extLst>
          </p:cNvPr>
          <p:cNvPicPr>
            <a:picLocks noChangeAspect="1"/>
          </p:cNvPicPr>
          <p:nvPr/>
        </p:nvPicPr>
        <p:blipFill>
          <a:blip r:embed="rId2"/>
          <a:stretch>
            <a:fillRect/>
          </a:stretch>
        </p:blipFill>
        <p:spPr>
          <a:xfrm>
            <a:off x="978557" y="4745298"/>
            <a:ext cx="8903121" cy="847917"/>
          </a:xfrm>
          <a:prstGeom prst="rect">
            <a:avLst/>
          </a:prstGeom>
        </p:spPr>
      </p:pic>
    </p:spTree>
    <p:extLst>
      <p:ext uri="{BB962C8B-B14F-4D97-AF65-F5344CB8AC3E}">
        <p14:creationId xmlns:p14="http://schemas.microsoft.com/office/powerpoint/2010/main" val="312706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5881D-1F05-61A9-8334-7D42A44E8275}"/>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data frame contains 8 variables that correspond to:</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InvoiceNo</a:t>
            </a:r>
            <a:r>
              <a:rPr lang="en-US" sz="1800" dirty="0">
                <a:latin typeface="Times New Roman" panose="02020603050405020304" pitchFamily="18" charset="0"/>
                <a:cs typeface="Times New Roman" panose="02020603050405020304" pitchFamily="18" charset="0"/>
              </a:rPr>
              <a:t>: Invoice number. Nominal, is a 6-digit integral number uniquely assigned to each transaction.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this code starts with the letter 'c', it indicates a cancellation.</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Product (item) code. Nominal, is a 5-digit integral number uniquely assigned to each distinct product.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Description: Product (item) name. Nominal.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Quantity: The quantities of each product (item) per transaction. Numeric.</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Invoice Date and time. Numeric, the day and time when each transaction was generated.</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 Unit price. Numeric, Product price per unit in sterling.</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Customer number. Nominal</a:t>
            </a:r>
            <a:r>
              <a:rPr lang="en-US" sz="1800">
                <a:latin typeface="Times New Roman" panose="02020603050405020304" pitchFamily="18" charset="0"/>
                <a:cs typeface="Times New Roman" panose="02020603050405020304" pitchFamily="18" charset="0"/>
              </a:rPr>
              <a:t>, is a </a:t>
            </a:r>
            <a:r>
              <a:rPr lang="en-US" sz="1800" dirty="0">
                <a:latin typeface="Times New Roman" panose="02020603050405020304" pitchFamily="18" charset="0"/>
                <a:cs typeface="Times New Roman" panose="02020603050405020304" pitchFamily="18" charset="0"/>
              </a:rPr>
              <a:t>5-digit integral number uniquely assigned to each </a:t>
            </a:r>
            <a:r>
              <a:rPr lang="en-US" sz="1800">
                <a:latin typeface="Times New Roman" panose="02020603050405020304" pitchFamily="18" charset="0"/>
                <a:cs typeface="Times New Roman" panose="02020603050405020304" pitchFamily="18" charset="0"/>
              </a:rPr>
              <a:t>customer.</a:t>
            </a:r>
          </a:p>
          <a:p>
            <a:pPr>
              <a:lnSpc>
                <a:spcPct val="150000"/>
              </a:lnSpc>
              <a:spcBef>
                <a:spcPts val="0"/>
              </a:spcBef>
            </a:pPr>
            <a:r>
              <a:rPr lang="en-US" sz="1800">
                <a:latin typeface="Times New Roman" panose="02020603050405020304" pitchFamily="18" charset="0"/>
                <a:cs typeface="Times New Roman" panose="02020603050405020304" pitchFamily="18" charset="0"/>
              </a:rPr>
              <a:t>Country</a:t>
            </a:r>
            <a:r>
              <a:rPr lang="en-US" sz="1800" dirty="0">
                <a:latin typeface="Times New Roman" panose="02020603050405020304" pitchFamily="18" charset="0"/>
                <a:cs typeface="Times New Roman" panose="02020603050405020304" pitchFamily="18" charset="0"/>
              </a:rPr>
              <a:t>: Country name. Nominal*, the name of the country where each customer resides.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052CA26-FC49-55FC-0605-E9A526C754C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Product analytics using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04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3588</Words>
  <Application>Microsoft Office PowerPoint</Application>
  <PresentationFormat>Widescreen</PresentationFormat>
  <Paragraphs>226</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Times New Roman</vt:lpstr>
      <vt:lpstr>Office Theme</vt:lpstr>
      <vt:lpstr>Section 3: Product Visibility and Marketing</vt:lpstr>
      <vt:lpstr>Product Analytics</vt:lpstr>
      <vt:lpstr>Product Analytics</vt:lpstr>
      <vt:lpstr>Product Analytics</vt:lpstr>
      <vt:lpstr>The importance of product analytics</vt:lpstr>
      <vt:lpstr>The importance of product analytics</vt:lpstr>
      <vt:lpstr>The importance of product analytics</vt:lpstr>
      <vt:lpstr>Product analytics using Python</vt:lpstr>
      <vt:lpstr>Product analytics using Python</vt:lpstr>
      <vt:lpstr>Product analytics using Python</vt:lpstr>
      <vt:lpstr>Product analytics using Python</vt:lpstr>
      <vt:lpstr>Product analytics using Python</vt:lpstr>
      <vt:lpstr>Time series trends</vt:lpstr>
      <vt:lpstr>Time series trends</vt:lpstr>
      <vt:lpstr>Time series trends</vt:lpstr>
      <vt:lpstr>Time series trends</vt:lpstr>
      <vt:lpstr>Time series trends</vt:lpstr>
      <vt:lpstr>Time series trends</vt:lpstr>
      <vt:lpstr>Time series trends</vt:lpstr>
      <vt:lpstr>Time series trends</vt:lpstr>
      <vt:lpstr>Time series trends</vt:lpstr>
      <vt:lpstr>Repeat customers</vt:lpstr>
      <vt:lpstr>Repeat customers</vt:lpstr>
      <vt:lpstr>Repeat customers</vt:lpstr>
      <vt:lpstr>Repeat customers</vt:lpstr>
      <vt:lpstr>Repeat customers</vt:lpstr>
      <vt:lpstr>Repeat customers</vt:lpstr>
      <vt:lpstr>PowerPoint Presentation</vt:lpstr>
      <vt:lpstr>Repeat customers</vt:lpstr>
      <vt:lpstr>Repeat customers</vt:lpstr>
      <vt:lpstr>Repeat customers</vt:lpstr>
      <vt:lpstr>Repeat customers</vt:lpstr>
      <vt:lpstr>Repeat customers</vt:lpstr>
      <vt:lpstr>Repeat customers</vt:lpstr>
      <vt:lpstr>Repeat customers</vt:lpstr>
      <vt:lpstr>Trending items over time</vt:lpstr>
      <vt:lpstr>Trending items over time</vt:lpstr>
      <vt:lpstr>Trending items over time</vt:lpstr>
      <vt:lpstr>Trending items over time</vt:lpstr>
      <vt:lpstr>PowerPoint Presentation</vt:lpstr>
      <vt:lpstr>Trending items over time</vt:lpstr>
      <vt:lpstr>Trending items over time</vt:lpstr>
      <vt:lpstr>Trending items over time</vt:lpstr>
      <vt:lpstr>Trending items over time</vt:lpstr>
      <vt:lpstr>Product analytics using R</vt:lpstr>
      <vt:lpstr>Product analytics using R</vt:lpstr>
      <vt:lpstr>Product analytics using R</vt:lpstr>
      <vt:lpstr>Product analytics using R</vt:lpstr>
      <vt:lpstr>Product analytics using R</vt:lpstr>
      <vt:lpstr>Product analytics using R</vt:lpstr>
      <vt:lpstr>Product analytics using R</vt:lpstr>
      <vt:lpstr>Product analytics using R</vt:lpstr>
      <vt:lpstr>Product analytics using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 Product Visibility andMarketing</dc:title>
  <dc:creator>harsshini s</dc:creator>
  <cp:lastModifiedBy>harsshini s</cp:lastModifiedBy>
  <cp:revision>7</cp:revision>
  <dcterms:created xsi:type="dcterms:W3CDTF">2023-12-01T12:04:47Z</dcterms:created>
  <dcterms:modified xsi:type="dcterms:W3CDTF">2024-01-27T14:38:55Z</dcterms:modified>
</cp:coreProperties>
</file>