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0"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4E5A-6F01-E6E1-4E80-086710675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F51007-F7C2-3ED4-FE0A-630EEB49C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28E4A3-3E0F-6DF2-E40D-02D3DC722F0C}"/>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5" name="Footer Placeholder 4">
            <a:extLst>
              <a:ext uri="{FF2B5EF4-FFF2-40B4-BE49-F238E27FC236}">
                <a16:creationId xmlns:a16="http://schemas.microsoft.com/office/drawing/2014/main" id="{170919F0-2287-B13E-E35E-392EF499E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11B72D-279D-9B78-E3E6-F562726E0A94}"/>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4128672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C27E-9DAB-16A2-906D-AD215519C4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4F39DE-B017-B224-33AA-8820AE9909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14B99-8AD5-4DC9-990E-9C0EDEE709F7}"/>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5" name="Footer Placeholder 4">
            <a:extLst>
              <a:ext uri="{FF2B5EF4-FFF2-40B4-BE49-F238E27FC236}">
                <a16:creationId xmlns:a16="http://schemas.microsoft.com/office/drawing/2014/main" id="{E6F15C80-12C6-7604-11AD-721FED7948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FD612-CCB9-C939-C106-AD94B00D7685}"/>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109661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F886-E286-6431-756C-DE5DDFAE5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C5F33A-BB63-074F-B261-2517A07F2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554370-57D1-7E65-44D9-C13EA860D8CB}"/>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5" name="Footer Placeholder 4">
            <a:extLst>
              <a:ext uri="{FF2B5EF4-FFF2-40B4-BE49-F238E27FC236}">
                <a16:creationId xmlns:a16="http://schemas.microsoft.com/office/drawing/2014/main" id="{661D8361-F395-BCF6-BA4B-106FEDA4A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1D8D10-AAC2-2709-6A8B-C4BA69A11042}"/>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178989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5535-574D-F8ED-7939-DA88473642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7162C2-32F3-5506-5E46-8200DF9C96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F9B46-1F9F-58C2-0D24-E6B74EC86F4E}"/>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5" name="Footer Placeholder 4">
            <a:extLst>
              <a:ext uri="{FF2B5EF4-FFF2-40B4-BE49-F238E27FC236}">
                <a16:creationId xmlns:a16="http://schemas.microsoft.com/office/drawing/2014/main" id="{96E4373F-C453-A64F-5C05-3B4C9AC90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A9042-6DFC-9BFB-87F7-421F21AC72C2}"/>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128949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98BB-E8D1-D344-960D-05AF26957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6233C4-1F3D-5733-AEDC-5EA870679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9647B-DBCA-7DE9-B611-A8014EBC4FFD}"/>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5" name="Footer Placeholder 4">
            <a:extLst>
              <a:ext uri="{FF2B5EF4-FFF2-40B4-BE49-F238E27FC236}">
                <a16:creationId xmlns:a16="http://schemas.microsoft.com/office/drawing/2014/main" id="{1A927528-6B81-2791-BE53-FAC3F5E53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176E2B-08CB-9317-E4F4-468410A73410}"/>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395810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1A49-BFB9-F304-ACAE-0F995D7D0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F3090C-BCD6-AD6B-36E2-6241CC8BE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69490-BE2A-7F44-03F8-6E0E7A507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6A9C60-37ED-DF82-F88B-B90DC2A00DC2}"/>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6" name="Footer Placeholder 5">
            <a:extLst>
              <a:ext uri="{FF2B5EF4-FFF2-40B4-BE49-F238E27FC236}">
                <a16:creationId xmlns:a16="http://schemas.microsoft.com/office/drawing/2014/main" id="{FEB8653E-6CA6-CC13-DF07-B2D565F3B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F4F76E-9350-A374-B693-53141FC72873}"/>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40515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7833-D392-61D8-2696-208F3BE756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0D4399-E52F-C5D7-C74D-9CF55EA1B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F5C20C-33D4-037D-D871-969D03D91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1D1E86-713B-CAF8-54E7-F864CD76E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7A05B-A347-8AD4-877C-5090354DB9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CD50FA-4607-0E32-0765-CF6585CC03F7}"/>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8" name="Footer Placeholder 7">
            <a:extLst>
              <a:ext uri="{FF2B5EF4-FFF2-40B4-BE49-F238E27FC236}">
                <a16:creationId xmlns:a16="http://schemas.microsoft.com/office/drawing/2014/main" id="{1A2D5EE2-CE20-26F1-6735-BCE89E0915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D8FFD0-FE48-DD37-2570-B06D33499F51}"/>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241114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B664-3E31-2BE9-8B80-BB533599F7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D057DF-27C7-6818-6F48-DD622B767B2C}"/>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4" name="Footer Placeholder 3">
            <a:extLst>
              <a:ext uri="{FF2B5EF4-FFF2-40B4-BE49-F238E27FC236}">
                <a16:creationId xmlns:a16="http://schemas.microsoft.com/office/drawing/2014/main" id="{AD381CE1-BEDC-C594-E8AF-BB4BD6C11D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A63325-BE3E-DEBA-EF3A-78E0F8109031}"/>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318961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C16E4-AF1A-4451-74A9-1C9AB1F142B0}"/>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3" name="Footer Placeholder 2">
            <a:extLst>
              <a:ext uri="{FF2B5EF4-FFF2-40B4-BE49-F238E27FC236}">
                <a16:creationId xmlns:a16="http://schemas.microsoft.com/office/drawing/2014/main" id="{B1248A08-E373-2B33-C563-43F763C3BE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1F5329-699C-0319-D03B-BDA7F63908D3}"/>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356561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56BB-8B9F-9992-895C-925D5E3C4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7C3D95-D8E6-5199-C60F-72CD0DFEF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0C7E6-A8A4-4579-4333-F82B00093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1F199-E7C5-0E79-56EE-27E42ECB9860}"/>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6" name="Footer Placeholder 5">
            <a:extLst>
              <a:ext uri="{FF2B5EF4-FFF2-40B4-BE49-F238E27FC236}">
                <a16:creationId xmlns:a16="http://schemas.microsoft.com/office/drawing/2014/main" id="{86F1E6E4-D04B-A290-230A-77154FB6A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DE45F-A5D6-7FB5-91F5-2EBE2E681949}"/>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55942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D182-3E14-8880-2ACC-5EEE2ED3E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B6D496-830F-BEE1-7272-A6941F953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FE669E-8A18-57F3-5055-E32C070E1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F50DD-2FC2-DD91-515B-5692091E726C}"/>
              </a:ext>
            </a:extLst>
          </p:cNvPr>
          <p:cNvSpPr>
            <a:spLocks noGrp="1"/>
          </p:cNvSpPr>
          <p:nvPr>
            <p:ph type="dt" sz="half" idx="10"/>
          </p:nvPr>
        </p:nvSpPr>
        <p:spPr/>
        <p:txBody>
          <a:bodyPr/>
          <a:lstStyle/>
          <a:p>
            <a:fld id="{17520FAE-7851-4BFE-BD60-E992023A3165}" type="datetimeFigureOut">
              <a:rPr lang="en-IN" smtClean="0"/>
              <a:t>26-02-2024</a:t>
            </a:fld>
            <a:endParaRPr lang="en-IN"/>
          </a:p>
        </p:txBody>
      </p:sp>
      <p:sp>
        <p:nvSpPr>
          <p:cNvPr id="6" name="Footer Placeholder 5">
            <a:extLst>
              <a:ext uri="{FF2B5EF4-FFF2-40B4-BE49-F238E27FC236}">
                <a16:creationId xmlns:a16="http://schemas.microsoft.com/office/drawing/2014/main" id="{69C817A2-7E61-F279-297D-1BC3D20EB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756B0-3B42-231C-E1E0-7AA2C71B901B}"/>
              </a:ext>
            </a:extLst>
          </p:cNvPr>
          <p:cNvSpPr>
            <a:spLocks noGrp="1"/>
          </p:cNvSpPr>
          <p:nvPr>
            <p:ph type="sldNum" sz="quarter" idx="12"/>
          </p:nvPr>
        </p:nvSpPr>
        <p:spPr/>
        <p:txBody>
          <a:bodyPr/>
          <a:lstStyle/>
          <a:p>
            <a:fld id="{7A4BD149-5957-4F18-9833-27FFBCE6F060}" type="slidenum">
              <a:rPr lang="en-IN" smtClean="0"/>
              <a:t>‹#›</a:t>
            </a:fld>
            <a:endParaRPr lang="en-IN"/>
          </a:p>
        </p:txBody>
      </p:sp>
    </p:spTree>
    <p:extLst>
      <p:ext uri="{BB962C8B-B14F-4D97-AF65-F5344CB8AC3E}">
        <p14:creationId xmlns:p14="http://schemas.microsoft.com/office/powerpoint/2010/main" val="8513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6C5D3-7502-F18F-1B14-82B0CC23B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0C478E-B1D0-E4A2-A93B-EDFED9F96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480AD-7A02-B4AE-B7CE-5C8C769FE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20FAE-7851-4BFE-BD60-E992023A3165}" type="datetimeFigureOut">
              <a:rPr lang="en-IN" smtClean="0"/>
              <a:t>26-02-2024</a:t>
            </a:fld>
            <a:endParaRPr lang="en-IN"/>
          </a:p>
        </p:txBody>
      </p:sp>
      <p:sp>
        <p:nvSpPr>
          <p:cNvPr id="5" name="Footer Placeholder 4">
            <a:extLst>
              <a:ext uri="{FF2B5EF4-FFF2-40B4-BE49-F238E27FC236}">
                <a16:creationId xmlns:a16="http://schemas.microsoft.com/office/drawing/2014/main" id="{53F41DA1-1205-87C9-E868-274A9769A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9F7D53-B440-4D6C-5AC4-C608F4810B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BD149-5957-4F18-9833-27FFBCE6F060}" type="slidenum">
              <a:rPr lang="en-IN" smtClean="0"/>
              <a:t>‹#›</a:t>
            </a:fld>
            <a:endParaRPr lang="en-IN"/>
          </a:p>
        </p:txBody>
      </p:sp>
    </p:spTree>
    <p:extLst>
      <p:ext uri="{BB962C8B-B14F-4D97-AF65-F5344CB8AC3E}">
        <p14:creationId xmlns:p14="http://schemas.microsoft.com/office/powerpoint/2010/main" val="286607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F77E-7AAA-B52C-9919-93658EF14CAA}"/>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Section-4 – Personalized Marketing</a:t>
            </a:r>
            <a:endParaRPr lang="en-IN" sz="4400" dirty="0"/>
          </a:p>
        </p:txBody>
      </p:sp>
      <p:sp>
        <p:nvSpPr>
          <p:cNvPr id="3" name="Subtitle 2">
            <a:extLst>
              <a:ext uri="{FF2B5EF4-FFF2-40B4-BE49-F238E27FC236}">
                <a16:creationId xmlns:a16="http://schemas.microsoft.com/office/drawing/2014/main" id="{6BE39CF3-228A-33B8-EE45-857C9A08A775}"/>
              </a:ext>
            </a:extLst>
          </p:cNvPr>
          <p:cNvSpPr>
            <a:spLocks noGrp="1"/>
          </p:cNvSpPr>
          <p:nvPr>
            <p:ph type="subTitle" idx="1"/>
          </p:nvPr>
        </p:nvSpPr>
        <p:spPr/>
        <p:txBody>
          <a:bodyPr>
            <a:normAutofit/>
          </a:bodyPr>
          <a:lstStyle/>
          <a:p>
            <a:r>
              <a:rPr lang="en-IN" sz="3600" b="1" dirty="0">
                <a:latin typeface="Times New Roman" panose="02020603050405020304" pitchFamily="18" charset="0"/>
                <a:cs typeface="Times New Roman" panose="02020603050405020304" pitchFamily="18" charset="0"/>
              </a:rPr>
              <a:t>Chapter-9 Customer Lifetime Value</a:t>
            </a:r>
          </a:p>
        </p:txBody>
      </p:sp>
    </p:spTree>
    <p:extLst>
      <p:ext uri="{BB962C8B-B14F-4D97-AF65-F5344CB8AC3E}">
        <p14:creationId xmlns:p14="http://schemas.microsoft.com/office/powerpoint/2010/main" val="159112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FBCCD-8239-C642-5A87-C698B981BBC1}"/>
              </a:ext>
            </a:extLst>
          </p:cNvPr>
          <p:cNvSpPr>
            <a:spLocks noGrp="1"/>
          </p:cNvSpPr>
          <p:nvPr>
            <p:ph idx="1"/>
          </p:nvPr>
        </p:nvSpPr>
        <p:spPr>
          <a:xfrm>
            <a:off x="772886" y="755781"/>
            <a:ext cx="10515600" cy="6428790"/>
          </a:xfrm>
        </p:spPr>
        <p:txBody>
          <a:bodyPr>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Lastly, a scatter plot of predicted values against actual values is also used to visualize how closely the model fits.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An example of this scatter plot looks like the following:</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a good fit, points in this scatter plot that are close to the diagonal line.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the model's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high, the points will be close to the diagonal line.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if the model's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low, the points will be dispersed away from the diagonal line.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following programming exercises, how to compute and visualize these measures in Python and R, and will use these measures to evaluate our regression model.</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8AB7472-3575-FE9B-F7F3-8FDC6B0D10FD}"/>
              </a:ext>
            </a:extLst>
          </p:cNvPr>
          <p:cNvSpPr>
            <a:spLocks noGrp="1"/>
          </p:cNvSpPr>
          <p:nvPr>
            <p:ph type="title"/>
          </p:nvPr>
        </p:nvSpPr>
        <p:spPr>
          <a:xfrm>
            <a:off x="772886" y="103869"/>
            <a:ext cx="10515600" cy="651912"/>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models</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D0CE32-4B26-782C-A407-EAA3E7A38314}"/>
              </a:ext>
            </a:extLst>
          </p:cNvPr>
          <p:cNvPicPr>
            <a:picLocks noChangeAspect="1"/>
          </p:cNvPicPr>
          <p:nvPr/>
        </p:nvPicPr>
        <p:blipFill>
          <a:blip r:embed="rId2"/>
          <a:stretch>
            <a:fillRect/>
          </a:stretch>
        </p:blipFill>
        <p:spPr>
          <a:xfrm>
            <a:off x="6310099" y="1245789"/>
            <a:ext cx="4700024" cy="3176292"/>
          </a:xfrm>
          <a:prstGeom prst="rect">
            <a:avLst/>
          </a:prstGeom>
        </p:spPr>
      </p:pic>
    </p:spTree>
    <p:extLst>
      <p:ext uri="{BB962C8B-B14F-4D97-AF65-F5344CB8AC3E}">
        <p14:creationId xmlns:p14="http://schemas.microsoft.com/office/powerpoint/2010/main" val="17938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EADB-A84E-5EF8-88FC-275820C88130}"/>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Python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76DEE6-3A20-F407-9896-1D9FF7245DF7}"/>
              </a:ext>
            </a:extLst>
          </p:cNvPr>
          <p:cNvSpPr>
            <a:spLocks noGrp="1"/>
          </p:cNvSpPr>
          <p:nvPr>
            <p:ph idx="1"/>
          </p:nvPr>
        </p:nvSpPr>
        <p:spPr/>
        <p:txBody>
          <a:bodyPr vert="horz" lIns="91440" tIns="45720" rIns="91440" bIns="45720" rtlCol="0">
            <a:normAutofit fontScale="925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discuss how to build and evaluate regression models using machine learning algorithms in Python.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the end of this section, build a predictive model using a linear regression algorithm to predict the CLV, more specifically, the expected 3-month customer value.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pandas, matplotlib, and scikit-learn packages to analyze, visualize, and build machine learning models that predict the expected 3-month customer value.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this exercise, use one of the publicly available datasets from the UCI Machine Learning Repository, which can be found at this link: </a:t>
            </a:r>
            <a:r>
              <a:rPr lang="en-US" sz="1800" dirty="0" err="1">
                <a:latin typeface="Times New Roman" panose="02020603050405020304" pitchFamily="18" charset="0"/>
                <a:cs typeface="Times New Roman" panose="02020603050405020304" pitchFamily="18" charset="0"/>
              </a:rPr>
              <a:t>ht</a:t>
            </a:r>
            <a:r>
              <a:rPr lang="en-US" sz="1800" dirty="0">
                <a:latin typeface="Times New Roman" panose="02020603050405020304" pitchFamily="18" charset="0"/>
                <a:cs typeface="Times New Roman" panose="02020603050405020304" pitchFamily="18" charset="0"/>
              </a:rPr>
              <a:t> tp://archive. </a:t>
            </a:r>
            <a:r>
              <a:rPr lang="en-US" sz="1800" dirty="0" err="1">
                <a:latin typeface="Times New Roman" panose="02020603050405020304" pitchFamily="18" charset="0"/>
                <a:cs typeface="Times New Roman" panose="02020603050405020304" pitchFamily="18" charset="0"/>
              </a:rPr>
              <a:t>ics.uci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edu</a:t>
            </a:r>
            <a:r>
              <a:rPr lang="en-US" sz="1800" dirty="0">
                <a:latin typeface="Times New Roman" panose="02020603050405020304" pitchFamily="18" charset="0"/>
                <a:cs typeface="Times New Roman" panose="02020603050405020304" pitchFamily="18" charset="0"/>
              </a:rPr>
              <a:t>/ml/datasets/</a:t>
            </a:r>
            <a:r>
              <a:rPr lang="en-US" sz="1800" dirty="0" err="1">
                <a:latin typeface="Times New Roman" panose="02020603050405020304" pitchFamily="18" charset="0"/>
                <a:cs typeface="Times New Roman" panose="02020603050405020304" pitchFamily="18" charset="0"/>
              </a:rPr>
              <a:t>online+retail</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Download the data that is available in XLSX format, named Online Retail. xlsx.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downloaded this data, load it into your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by running the following command: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pandas as pd</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pd. </a:t>
            </a:r>
            <a:r>
              <a:rPr lang="en-US" sz="1800" dirty="0" err="1">
                <a:latin typeface="Times New Roman" panose="02020603050405020304" pitchFamily="18" charset="0"/>
                <a:cs typeface="Times New Roman" panose="02020603050405020304" pitchFamily="18" charset="0"/>
              </a:rPr>
              <a:t>read_excel</a:t>
            </a:r>
            <a:r>
              <a:rPr lang="en-US" sz="1800" dirty="0">
                <a:latin typeface="Times New Roman" panose="02020603050405020304" pitchFamily="18" charset="0"/>
                <a:cs typeface="Times New Roman" panose="02020603050405020304" pitchFamily="18" charset="0"/>
              </a:rPr>
              <a:t> ('../data/Online Retail xlsx', </a:t>
            </a:r>
            <a:r>
              <a:rPr lang="en-US" sz="1800" dirty="0" err="1">
                <a:latin typeface="Times New Roman" panose="02020603050405020304" pitchFamily="18" charset="0"/>
                <a:cs typeface="Times New Roman" panose="02020603050405020304" pitchFamily="18" charset="0"/>
              </a:rPr>
              <a:t>sheet_name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OnlineRetail</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6912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65F74-D404-8EC9-41CE-E004E7D62847}"/>
              </a:ext>
            </a:extLst>
          </p:cNvPr>
          <p:cNvSpPr>
            <a:spLocks noGrp="1"/>
          </p:cNvSpPr>
          <p:nvPr>
            <p:ph idx="1"/>
          </p:nvPr>
        </p:nvSpPr>
        <p:spPr>
          <a:xfrm>
            <a:off x="838200" y="1474237"/>
            <a:ext cx="10515600" cy="4702726"/>
          </a:xfrm>
        </p:spPr>
        <p:txBody>
          <a:bodyPr vert="horz" lIns="91440" tIns="45720" rIns="91440" bIns="45720" rtlCol="0">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looks as follows: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We have used this dataset a few times in the previous chapters.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the knowledge gained about this dataset from the previous chapters, first prepare our data by cleaning it up.</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7F27BB-28B7-719A-8C4D-33420AE9530D}"/>
              </a:ext>
            </a:extLst>
          </p:cNvPr>
          <p:cNvPicPr>
            <a:picLocks noChangeAspect="1"/>
          </p:cNvPicPr>
          <p:nvPr/>
        </p:nvPicPr>
        <p:blipFill>
          <a:blip r:embed="rId2"/>
          <a:stretch>
            <a:fillRect/>
          </a:stretch>
        </p:blipFill>
        <p:spPr>
          <a:xfrm>
            <a:off x="1071466" y="1931294"/>
            <a:ext cx="10361412" cy="2995411"/>
          </a:xfrm>
          <a:prstGeom prst="rect">
            <a:avLst/>
          </a:prstGeom>
        </p:spPr>
      </p:pic>
      <p:sp>
        <p:nvSpPr>
          <p:cNvPr id="6" name="Title 1">
            <a:extLst>
              <a:ext uri="{FF2B5EF4-FFF2-40B4-BE49-F238E27FC236}">
                <a16:creationId xmlns:a16="http://schemas.microsoft.com/office/drawing/2014/main" id="{0D591209-640A-2143-D29B-F14404A5A58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a:latin typeface="Times New Roman" panose="02020603050405020304" pitchFamily="18" charset="0"/>
                <a:cs typeface="Times New Roman" panose="02020603050405020304" pitchFamily="18" charset="0"/>
              </a:rPr>
              <a:t>Predicting the 3 month CLV with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12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0B1B-9E3F-D77F-82C4-63DC78BAFFCD}"/>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806250-C5C2-4D98-414A-BDB2234B408B}"/>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a few things we need to clean up in this dataset.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clean-up steps are as follows: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Handling negative quantity</a:t>
            </a:r>
            <a:r>
              <a:rPr lang="en-US" sz="1800" dirty="0">
                <a:latin typeface="Times New Roman" panose="02020603050405020304" pitchFamily="18" charset="0"/>
                <a:cs typeface="Times New Roman" panose="02020603050405020304" pitchFamily="18" charset="0"/>
              </a:rPr>
              <a:t>: There are transactions with a negative Quantity value, which represent canceled orders.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Ignore those canceled orders for this exercise, so exclude them from our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code to exclude these negative values in the Quantity column looks as follows:</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loc[</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'Quantity'] &gt; 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Simply take all of those rows with a positive Quantity value and store them back to the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variable.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01FE1-D3A4-8237-0698-91764E876363}"/>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Dropping </a:t>
            </a:r>
            <a:r>
              <a:rPr lang="en-US" sz="1800" b="1" dirty="0" err="1">
                <a:latin typeface="Times New Roman" panose="02020603050405020304" pitchFamily="18" charset="0"/>
                <a:cs typeface="Times New Roman" panose="02020603050405020304" pitchFamily="18" charset="0"/>
              </a:rPr>
              <a:t>NaN</a:t>
            </a:r>
            <a:r>
              <a:rPr lang="en-US" sz="1800" b="1" dirty="0">
                <a:latin typeface="Times New Roman" panose="02020603050405020304" pitchFamily="18" charset="0"/>
                <a:cs typeface="Times New Roman" panose="02020603050405020304" pitchFamily="18" charset="0"/>
              </a:rPr>
              <a:t> records</a:t>
            </a:r>
            <a:r>
              <a:rPr lang="en-US" sz="1800" dirty="0">
                <a:latin typeface="Times New Roman" panose="02020603050405020304" pitchFamily="18" charset="0"/>
                <a:cs typeface="Times New Roman" panose="02020603050405020304" pitchFamily="18" charset="0"/>
              </a:rPr>
              <a:t>: Drop records with no Customer ID.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Since we are going to build a machine learning model to predict the 3-month customer value, group the data by the Customer ID column.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Without it, cannot properly build models for this project.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code to drop records with no Customer ID values looks like the following code snippet:</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[pd. </a:t>
            </a:r>
            <a:r>
              <a:rPr lang="en-US" sz="1800" dirty="0" err="1">
                <a:latin typeface="Times New Roman" panose="02020603050405020304" pitchFamily="18" charset="0"/>
                <a:cs typeface="Times New Roman" panose="02020603050405020304" pitchFamily="18" charset="0"/>
              </a:rPr>
              <a:t>notnull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a:t>
            </a:r>
            <a:r>
              <a:rPr lang="en-US" sz="1800" dirty="0" err="1">
                <a:latin typeface="Times New Roman" panose="02020603050405020304" pitchFamily="18" charset="0"/>
                <a:cs typeface="Times New Roman" panose="02020603050405020304" pitchFamily="18" charset="0"/>
              </a:rPr>
              <a:t>notnull</a:t>
            </a:r>
            <a:r>
              <a:rPr lang="en-US" sz="1800" dirty="0">
                <a:latin typeface="Times New Roman" panose="02020603050405020304" pitchFamily="18" charset="0"/>
                <a:cs typeface="Times New Roman" panose="02020603050405020304" pitchFamily="18" charset="0"/>
              </a:rPr>
              <a:t> function in the pandas package to drop those observations.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function returns a list of arrays, where True values indicate that the value in the given index is not null, and False values indicate that the value in the given index is null.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Store these records with not null values in the Customer ID column back to the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variable.</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34E54F2-8047-FC99-2255-EB47B4C66BF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5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46213-A22B-834B-9B28-5D04D7EFEA4B}"/>
              </a:ext>
            </a:extLst>
          </p:cNvPr>
          <p:cNvSpPr>
            <a:spLocks noGrp="1"/>
          </p:cNvSpPr>
          <p:nvPr>
            <p:ph idx="1"/>
          </p:nvPr>
        </p:nvSpPr>
        <p:spPr>
          <a:xfrm>
            <a:off x="838200" y="1287624"/>
            <a:ext cx="10515600" cy="5430417"/>
          </a:xfrm>
        </p:spPr>
        <p:txBody>
          <a:bodyPr vert="horz" lIns="91440" tIns="45720" rIns="91440" bIns="45720" rtlCol="0">
            <a:normAutofit lnSpcReduction="10000"/>
          </a:bodyPr>
          <a:lstStyle/>
          <a:p>
            <a:pPr>
              <a:lnSpc>
                <a:spcPct val="150000"/>
              </a:lnSpc>
              <a:spcBef>
                <a:spcPts val="0"/>
              </a:spcBef>
            </a:pPr>
            <a:r>
              <a:rPr lang="en-US" sz="1800" b="1" dirty="0">
                <a:latin typeface="Times New Roman" panose="02020603050405020304" pitchFamily="18" charset="0"/>
                <a:cs typeface="Times New Roman" panose="02020603050405020304" pitchFamily="18" charset="0"/>
              </a:rPr>
              <a:t>3. Handling incomplete data</a:t>
            </a:r>
            <a:r>
              <a:rPr lang="en-US" sz="1800" dirty="0">
                <a:latin typeface="Times New Roman" panose="02020603050405020304" pitchFamily="18" charset="0"/>
                <a:cs typeface="Times New Roman" panose="02020603050405020304" pitchFamily="18" charset="0"/>
              </a:rPr>
              <a:t>: Another cleanup is to handle incomplete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you recall from previous chapters, the transaction data for the last month is incomplete.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output: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print('Date Range: 8s - 8s' &amp;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’].min(),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 ].max ())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Date Range: 2010-12-01 08:26:00 - 2011-12-09 12:50:00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is observed from this output, that the dataset has all of the transactions between December 1, 2010 and December 9,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data for the last month, December 2011, is not complete.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To properly build a model for the 3-month customer value predictions, ignore the transactions in the last month.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 that shows how to drop those records from our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loc[</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 &lt; '2011-12-01’]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Simply taking all of the transactions that occurred before December 01, 2011 and storing them back to the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variable.</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570DE48-4A3F-22EE-0288-01AED135DEC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65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22A95-CFC0-0FA5-2D6D-EB788E7248AA}"/>
              </a:ext>
            </a:extLst>
          </p:cNvPr>
          <p:cNvSpPr>
            <a:spLocks noGrp="1"/>
          </p:cNvSpPr>
          <p:nvPr>
            <p:ph idx="1"/>
          </p:nvPr>
        </p:nvSpPr>
        <p:spPr>
          <a:xfrm>
            <a:off x="716902" y="1253331"/>
            <a:ext cx="10515600" cy="4351338"/>
          </a:xfrm>
        </p:spPr>
        <p:txBody>
          <a:bodyPr>
            <a:normAutofit fontScale="92500"/>
          </a:bodyPr>
          <a:lstStyle/>
          <a:p>
            <a:pPr>
              <a:lnSpc>
                <a:spcPct val="150000"/>
              </a:lnSpc>
              <a:spcBef>
                <a:spcPts val="0"/>
              </a:spcBef>
            </a:pPr>
            <a:r>
              <a:rPr lang="en-US" sz="1800" b="1" dirty="0">
                <a:latin typeface="Times New Roman" panose="02020603050405020304" pitchFamily="18" charset="0"/>
                <a:cs typeface="Times New Roman" panose="02020603050405020304" pitchFamily="18" charset="0"/>
              </a:rPr>
              <a:t>4. Total sales value</a:t>
            </a:r>
            <a:r>
              <a:rPr lang="en-US" sz="1800" dirty="0">
                <a:latin typeface="Times New Roman" panose="02020603050405020304" pitchFamily="18" charset="0"/>
                <a:cs typeface="Times New Roman" panose="02020603050405020304" pitchFamily="18" charset="0"/>
              </a:rPr>
              <a:t>: Lastly, we need to create a column for the total sales value for each transaction.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('Sales']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['Quantity']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UnitPrice</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Multiplying the Quantity column by the </a:t>
            </a:r>
            <a:r>
              <a:rPr lang="en-US" sz="1800" dirty="0" err="1">
                <a:latin typeface="Times New Roman" panose="02020603050405020304" pitchFamily="18" charset="0"/>
                <a:cs typeface="Times New Roman" panose="02020603050405020304" pitchFamily="18" charset="0"/>
              </a:rPr>
              <a:t>UnitPrice</a:t>
            </a:r>
            <a:r>
              <a:rPr lang="en-US" sz="1800" dirty="0">
                <a:latin typeface="Times New Roman" panose="02020603050405020304" pitchFamily="18" charset="0"/>
                <a:cs typeface="Times New Roman" panose="02020603050405020304" pitchFamily="18" charset="0"/>
              </a:rPr>
              <a:t> column to get the total purchase amount for each transaction.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store these values in a column named Sales.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we completed all of the clean-up tasks.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summarize this data for each order or </a:t>
            </a:r>
            <a:r>
              <a:rPr lang="en-US" sz="1800" dirty="0" err="1">
                <a:latin typeface="Times New Roman" panose="02020603050405020304" pitchFamily="18" charset="0"/>
                <a:cs typeface="Times New Roman" panose="02020603050405020304" pitchFamily="18" charset="0"/>
              </a:rPr>
              <a:t>InvoiceNo</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 which groups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by two columns, </a:t>
            </a: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InvoiceNo</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sum up all of the sales values for each customer and order, and take the last transaction time for the given order as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4D2B7259-8430-17E9-1E74-3E145C628F27}"/>
              </a:ext>
            </a:extLst>
          </p:cNvPr>
          <p:cNvPicPr>
            <a:picLocks noChangeAspect="1"/>
          </p:cNvPicPr>
          <p:nvPr/>
        </p:nvPicPr>
        <p:blipFill>
          <a:blip r:embed="rId2"/>
          <a:stretch>
            <a:fillRect/>
          </a:stretch>
        </p:blipFill>
        <p:spPr>
          <a:xfrm>
            <a:off x="3890802" y="4839191"/>
            <a:ext cx="5044877" cy="1653683"/>
          </a:xfrm>
          <a:prstGeom prst="rect">
            <a:avLst/>
          </a:prstGeom>
        </p:spPr>
      </p:pic>
      <p:sp>
        <p:nvSpPr>
          <p:cNvPr id="6" name="Title 1">
            <a:extLst>
              <a:ext uri="{FF2B5EF4-FFF2-40B4-BE49-F238E27FC236}">
                <a16:creationId xmlns:a16="http://schemas.microsoft.com/office/drawing/2014/main" id="{AB3C7DBA-6386-30A5-3BE4-3D23A6F8DF72}"/>
              </a:ext>
            </a:extLst>
          </p:cNvPr>
          <p:cNvSpPr>
            <a:spLocks noGrp="1"/>
          </p:cNvSpPr>
          <p:nvPr>
            <p:ph type="title"/>
          </p:nvPr>
        </p:nvSpPr>
        <p:spPr>
          <a:xfrm>
            <a:off x="838200" y="365125"/>
            <a:ext cx="10515600" cy="717550"/>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6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B5646-1F52-B497-43E2-E160A77CAC3B}"/>
              </a:ext>
            </a:extLst>
          </p:cNvPr>
          <p:cNvSpPr>
            <a:spLocks noGrp="1"/>
          </p:cNvSpPr>
          <p:nvPr>
            <p:ph idx="1"/>
          </p:nvPr>
        </p:nvSpPr>
        <p:spPr/>
        <p:txBody>
          <a:bodyPr>
            <a:normAutofit/>
          </a:bodyPr>
          <a:lstStyle/>
          <a:p>
            <a:r>
              <a:rPr lang="en-US" sz="1800" dirty="0" err="1">
                <a:latin typeface="Times New Roman" panose="02020603050405020304" pitchFamily="18" charset="0"/>
                <a:cs typeface="Times New Roman" panose="02020603050405020304" pitchFamily="18" charset="0"/>
              </a:rPr>
              <a:t>orders_df</a:t>
            </a:r>
            <a:r>
              <a:rPr lang="en-US" sz="1800" dirty="0">
                <a:latin typeface="Times New Roman" panose="02020603050405020304" pitchFamily="18" charset="0"/>
                <a:cs typeface="Times New Roman" panose="02020603050405020304" pitchFamily="18" charset="0"/>
              </a:rPr>
              <a:t>, is useful to know about each order that each customer placed. </a:t>
            </a:r>
          </a:p>
          <a:p>
            <a:r>
              <a:rPr lang="en-US" sz="1800" dirty="0">
                <a:latin typeface="Times New Roman" panose="02020603050405020304" pitchFamily="18" charset="0"/>
                <a:cs typeface="Times New Roman" panose="02020603050405020304" pitchFamily="18" charset="0"/>
              </a:rPr>
              <a:t>The data looks like the following:</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586A2E-6F95-C7EE-01D4-B04314EA2E82}"/>
              </a:ext>
            </a:extLst>
          </p:cNvPr>
          <p:cNvPicPr>
            <a:picLocks noChangeAspect="1"/>
          </p:cNvPicPr>
          <p:nvPr/>
        </p:nvPicPr>
        <p:blipFill>
          <a:blip r:embed="rId2"/>
          <a:stretch>
            <a:fillRect/>
          </a:stretch>
        </p:blipFill>
        <p:spPr>
          <a:xfrm>
            <a:off x="7980049" y="1774124"/>
            <a:ext cx="4084434" cy="4906594"/>
          </a:xfrm>
          <a:prstGeom prst="rect">
            <a:avLst/>
          </a:prstGeom>
        </p:spPr>
      </p:pic>
      <p:sp>
        <p:nvSpPr>
          <p:cNvPr id="6" name="Title 1">
            <a:extLst>
              <a:ext uri="{FF2B5EF4-FFF2-40B4-BE49-F238E27FC236}">
                <a16:creationId xmlns:a16="http://schemas.microsoft.com/office/drawing/2014/main" id="{7BBA13B9-EAD7-2837-B33A-6BEFAEF44A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60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7767-61E5-2EB2-C210-6F0181976A82}"/>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D8D09-0959-A97E-29EE-9CFF45DB5328}"/>
              </a:ext>
            </a:extLst>
          </p:cNvPr>
          <p:cNvSpPr>
            <a:spLocks noGrp="1"/>
          </p:cNvSpPr>
          <p:nvPr>
            <p:ph idx="1"/>
          </p:nvPr>
        </p:nvSpPr>
        <p:spPr/>
        <p:txBody>
          <a:bodyPr vert="horz" lIns="91440" tIns="45720" rIns="91440" bIns="45720" rtlCol="0">
            <a:normAutofit fontScale="925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 To calculate the CLV, know the frequency, recency, and total amount of purchases by each customer.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Compute basic information about each customer's average and lifetime purchase amount, as well as each customer's duration and frequency of purchases.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group by the Customer ID column and aggregate the numbers by Sales and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 columns.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four customer aggregation functions: </a:t>
            </a:r>
            <a:r>
              <a:rPr lang="en-US" sz="1800" dirty="0" err="1">
                <a:latin typeface="Times New Roman" panose="02020603050405020304" pitchFamily="18" charset="0"/>
                <a:cs typeface="Times New Roman" panose="02020603050405020304" pitchFamily="18" charset="0"/>
              </a:rPr>
              <a:t>groupby_mean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groupby_count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purchase_duration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avg_frequency</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function, </a:t>
            </a:r>
            <a:r>
              <a:rPr lang="en-US" sz="1800" dirty="0" err="1">
                <a:latin typeface="Times New Roman" panose="02020603050405020304" pitchFamily="18" charset="0"/>
                <a:cs typeface="Times New Roman" panose="02020603050405020304" pitchFamily="18" charset="0"/>
              </a:rPr>
              <a:t>groupby_mean</a:t>
            </a:r>
            <a:r>
              <a:rPr lang="en-US" sz="1800" dirty="0">
                <a:latin typeface="Times New Roman" panose="02020603050405020304" pitchFamily="18" charset="0"/>
                <a:cs typeface="Times New Roman" panose="02020603050405020304" pitchFamily="18" charset="0"/>
              </a:rPr>
              <a:t>, simply computes the average for each group and the second function, </a:t>
            </a:r>
            <a:r>
              <a:rPr lang="en-US" sz="1800" dirty="0" err="1">
                <a:latin typeface="Times New Roman" panose="02020603050405020304" pitchFamily="18" charset="0"/>
                <a:cs typeface="Times New Roman" panose="02020603050405020304" pitchFamily="18" charset="0"/>
              </a:rPr>
              <a:t>groupby_count</a:t>
            </a:r>
            <a:r>
              <a:rPr lang="en-US" sz="1800" dirty="0">
                <a:latin typeface="Times New Roman" panose="02020603050405020304" pitchFamily="18" charset="0"/>
                <a:cs typeface="Times New Roman" panose="02020603050405020304" pitchFamily="18" charset="0"/>
              </a:rPr>
              <a:t>, simply counts the number of records in each group.</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purchase_duration</a:t>
            </a:r>
            <a:r>
              <a:rPr lang="en-US" sz="1800" dirty="0">
                <a:latin typeface="Times New Roman" panose="02020603050405020304" pitchFamily="18" charset="0"/>
                <a:cs typeface="Times New Roman" panose="02020603050405020304" pitchFamily="18" charset="0"/>
              </a:rPr>
              <a:t> function counts the number of days between the first and last invoice dates in each group and the </a:t>
            </a:r>
            <a:r>
              <a:rPr lang="en-US" sz="1800" dirty="0" err="1">
                <a:latin typeface="Times New Roman" panose="02020603050405020304" pitchFamily="18" charset="0"/>
                <a:cs typeface="Times New Roman" panose="02020603050405020304" pitchFamily="18" charset="0"/>
              </a:rPr>
              <a:t>avg_frequency</a:t>
            </a:r>
            <a:r>
              <a:rPr lang="en-US" sz="1800" dirty="0">
                <a:latin typeface="Times New Roman" panose="02020603050405020304" pitchFamily="18" charset="0"/>
                <a:cs typeface="Times New Roman" panose="02020603050405020304" pitchFamily="18" charset="0"/>
              </a:rPr>
              <a:t> function calculates the average number of days between orders by dividing </a:t>
            </a:r>
            <a:r>
              <a:rPr lang="en-US" sz="1800" dirty="0" err="1">
                <a:latin typeface="Times New Roman" panose="02020603050405020304" pitchFamily="18" charset="0"/>
                <a:cs typeface="Times New Roman" panose="02020603050405020304" pitchFamily="18" charset="0"/>
              </a:rPr>
              <a:t>purchase_duration</a:t>
            </a:r>
            <a:r>
              <a:rPr lang="en-US" sz="1800" dirty="0">
                <a:latin typeface="Times New Roman" panose="02020603050405020304" pitchFamily="18" charset="0"/>
                <a:cs typeface="Times New Roman" panose="02020603050405020304" pitchFamily="18" charset="0"/>
              </a:rPr>
              <a:t> by the number of orders.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83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858A03-6962-8811-9510-B1035D87FF5A}"/>
              </a:ext>
            </a:extLst>
          </p:cNvPr>
          <p:cNvPicPr>
            <a:picLocks noGrp="1" noChangeAspect="1"/>
          </p:cNvPicPr>
          <p:nvPr>
            <p:ph idx="1"/>
          </p:nvPr>
        </p:nvPicPr>
        <p:blipFill>
          <a:blip r:embed="rId2"/>
          <a:stretch>
            <a:fillRect/>
          </a:stretch>
        </p:blipFill>
        <p:spPr>
          <a:xfrm>
            <a:off x="3716162" y="1825624"/>
            <a:ext cx="5198436" cy="4752457"/>
          </a:xfrm>
        </p:spPr>
      </p:pic>
      <p:sp>
        <p:nvSpPr>
          <p:cNvPr id="6" name="Title 1">
            <a:extLst>
              <a:ext uri="{FF2B5EF4-FFF2-40B4-BE49-F238E27FC236}">
                <a16:creationId xmlns:a16="http://schemas.microsoft.com/office/drawing/2014/main" id="{B95BD5E2-8395-7DE6-2B82-60900E0BF7A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32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C4BE-B21D-C394-4D6C-01E7242D1D4E}"/>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FE417D7-552D-C828-1C51-75E96C6AF13E}"/>
              </a:ext>
            </a:extLst>
          </p:cNvPr>
          <p:cNvSpPr>
            <a:spLocks noGrp="1"/>
          </p:cNvSpPr>
          <p:nvPr>
            <p:ph idx="1"/>
          </p:nvPr>
        </p:nvSpPr>
        <p:spPr/>
        <p:txBody>
          <a:bodyPr>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discuss the second use case of predictive analytics in marketing, the customer lifetime value.</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marketing it is always a challenge to budget for marketing campaigns.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We do not want to spend too much and result in a negative ROI.</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However, we also do not want to spend too little and have no visible impact or outcome.</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When determining the budget for a marketing strategy, it is essential to know what the expected return will be from running a given marketing campaign.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Understanding what the customer lifetime value (CLV) is for individual customers can help marketers justify their marketing budget, as well as target potential high-value customers. </a:t>
            </a:r>
          </a:p>
        </p:txBody>
      </p:sp>
    </p:spTree>
    <p:extLst>
      <p:ext uri="{BB962C8B-B14F-4D97-AF65-F5344CB8AC3E}">
        <p14:creationId xmlns:p14="http://schemas.microsoft.com/office/powerpoint/2010/main" val="3406516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E21559-3452-C00D-2D18-008294479212}"/>
              </a:ext>
            </a:extLst>
          </p:cNvPr>
          <p:cNvPicPr>
            <a:picLocks noGrp="1" noChangeAspect="1"/>
          </p:cNvPicPr>
          <p:nvPr>
            <p:ph idx="1"/>
          </p:nvPr>
        </p:nvPicPr>
        <p:blipFill>
          <a:blip r:embed="rId2"/>
          <a:stretch>
            <a:fillRect/>
          </a:stretch>
        </p:blipFill>
        <p:spPr>
          <a:xfrm>
            <a:off x="1729574" y="1825625"/>
            <a:ext cx="8732852" cy="4351338"/>
          </a:xfrm>
        </p:spPr>
      </p:pic>
      <p:sp>
        <p:nvSpPr>
          <p:cNvPr id="6" name="Title 1">
            <a:extLst>
              <a:ext uri="{FF2B5EF4-FFF2-40B4-BE49-F238E27FC236}">
                <a16:creationId xmlns:a16="http://schemas.microsoft.com/office/drawing/2014/main" id="{8C07052A-B5BC-D136-B943-76D25DFAB33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60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8DC2E-FCC6-D334-A6A6-3EF96E0D949B}"/>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This data gives us an idea of the purchases each customer has made.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the customer with ID 12346 only made one purchase on January 18, 2011.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the customer with ID 12347 has made six purchases that range from December 7, 2010 to October 31, 2011, or over the course of 327 days.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average amount this customer spent on each order is 680 and, on average, this customer made a purchase every 54.5 days.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closer look at the distributions of the number of purchases that the repeat customers have made.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p:txBody>
      </p:sp>
      <p:sp>
        <p:nvSpPr>
          <p:cNvPr id="4" name="Title 1">
            <a:extLst>
              <a:ext uri="{FF2B5EF4-FFF2-40B4-BE49-F238E27FC236}">
                <a16:creationId xmlns:a16="http://schemas.microsoft.com/office/drawing/2014/main" id="{C51517EE-7C45-7F05-C8F2-DB20F1C53AD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19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B7F29F-06C5-3FCF-D89B-0F74030E23FF}"/>
              </a:ext>
            </a:extLst>
          </p:cNvPr>
          <p:cNvPicPr>
            <a:picLocks noGrp="1" noChangeAspect="1"/>
          </p:cNvPicPr>
          <p:nvPr>
            <p:ph idx="1"/>
          </p:nvPr>
        </p:nvPicPr>
        <p:blipFill>
          <a:blip r:embed="rId2"/>
          <a:stretch>
            <a:fillRect/>
          </a:stretch>
        </p:blipFill>
        <p:spPr>
          <a:xfrm>
            <a:off x="709617" y="1690688"/>
            <a:ext cx="5775160" cy="3894157"/>
          </a:xfrm>
        </p:spPr>
      </p:pic>
      <p:pic>
        <p:nvPicPr>
          <p:cNvPr id="7" name="Picture 6">
            <a:extLst>
              <a:ext uri="{FF2B5EF4-FFF2-40B4-BE49-F238E27FC236}">
                <a16:creationId xmlns:a16="http://schemas.microsoft.com/office/drawing/2014/main" id="{46D255C6-5C07-B379-BE81-08EC677F40E4}"/>
              </a:ext>
            </a:extLst>
          </p:cNvPr>
          <p:cNvPicPr>
            <a:picLocks noChangeAspect="1"/>
          </p:cNvPicPr>
          <p:nvPr/>
        </p:nvPicPr>
        <p:blipFill>
          <a:blip r:embed="rId3"/>
          <a:stretch>
            <a:fillRect/>
          </a:stretch>
        </p:blipFill>
        <p:spPr>
          <a:xfrm>
            <a:off x="6484777" y="1791476"/>
            <a:ext cx="5579705" cy="3619339"/>
          </a:xfrm>
          <a:prstGeom prst="rect">
            <a:avLst/>
          </a:prstGeom>
        </p:spPr>
      </p:pic>
      <p:sp>
        <p:nvSpPr>
          <p:cNvPr id="8" name="Title 1">
            <a:extLst>
              <a:ext uri="{FF2B5EF4-FFF2-40B4-BE49-F238E27FC236}">
                <a16:creationId xmlns:a16="http://schemas.microsoft.com/office/drawing/2014/main" id="{FF301F0D-E676-D217-5A3E-410CA792134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950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1370F-2FFE-7C55-8D68-29FD7CC99A44}"/>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clean up the column names of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summary_af</a:t>
            </a:r>
            <a:r>
              <a:rPr lang="en-US" sz="1800" dirty="0">
                <a:latin typeface="Times New Roman" panose="02020603050405020304" pitchFamily="18" charset="0"/>
                <a:cs typeface="Times New Roman" panose="02020603050405020304" pitchFamily="18" charset="0"/>
              </a:rPr>
              <a:t>, in the first line.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only take the customers who have made at least two or more purchases, which represents repeat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group by the </a:t>
            </a:r>
            <a:r>
              <a:rPr lang="en-US" sz="1800" dirty="0" err="1">
                <a:latin typeface="Times New Roman" panose="02020603050405020304" pitchFamily="18" charset="0"/>
                <a:cs typeface="Times New Roman" panose="02020603050405020304" pitchFamily="18" charset="0"/>
              </a:rPr>
              <a:t>sales_count</a:t>
            </a:r>
            <a:r>
              <a:rPr lang="en-US" sz="1800" dirty="0">
                <a:latin typeface="Times New Roman" panose="02020603050405020304" pitchFamily="18" charset="0"/>
                <a:cs typeface="Times New Roman" panose="02020603050405020304" pitchFamily="18" charset="0"/>
              </a:rPr>
              <a:t> column and count how many customers belong to each category.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plot, the majority of customers have made 10 or fewer purchases historically.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look at the average number of days between purchases for these repeat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Building a histogram with the purchase frequency data using the hist function in the pandas package.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bins parameter defines the number of histogram bins to build.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plot tells us the overall view of how frequently repeat customers made purchases historically.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majority of repeat customers made purchases every 20 to 50 days.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80061A8-3F9B-C85F-579F-48BE1A9BF5C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904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38BD48-00A8-ECF3-2764-50B3DD955F73}"/>
              </a:ext>
            </a:extLst>
          </p:cNvPr>
          <p:cNvPicPr>
            <a:picLocks noGrp="1" noChangeAspect="1"/>
          </p:cNvPicPr>
          <p:nvPr>
            <p:ph idx="1"/>
          </p:nvPr>
        </p:nvPicPr>
        <p:blipFill>
          <a:blip r:embed="rId2"/>
          <a:stretch>
            <a:fillRect/>
          </a:stretch>
        </p:blipFill>
        <p:spPr>
          <a:xfrm>
            <a:off x="838200" y="1944723"/>
            <a:ext cx="5029636" cy="4008207"/>
          </a:xfrm>
        </p:spPr>
      </p:pic>
      <p:pic>
        <p:nvPicPr>
          <p:cNvPr id="7" name="Picture 6">
            <a:extLst>
              <a:ext uri="{FF2B5EF4-FFF2-40B4-BE49-F238E27FC236}">
                <a16:creationId xmlns:a16="http://schemas.microsoft.com/office/drawing/2014/main" id="{66F3BEE1-8ADE-8AD7-EDCE-720E5FE836A0}"/>
              </a:ext>
            </a:extLst>
          </p:cNvPr>
          <p:cNvPicPr>
            <a:picLocks noChangeAspect="1"/>
          </p:cNvPicPr>
          <p:nvPr/>
        </p:nvPicPr>
        <p:blipFill>
          <a:blip r:embed="rId3"/>
          <a:stretch>
            <a:fillRect/>
          </a:stretch>
        </p:blipFill>
        <p:spPr>
          <a:xfrm>
            <a:off x="5867836" y="2165803"/>
            <a:ext cx="6215307" cy="3787127"/>
          </a:xfrm>
          <a:prstGeom prst="rect">
            <a:avLst/>
          </a:prstGeom>
        </p:spPr>
      </p:pic>
      <p:sp>
        <p:nvSpPr>
          <p:cNvPr id="8" name="Title 1">
            <a:extLst>
              <a:ext uri="{FF2B5EF4-FFF2-40B4-BE49-F238E27FC236}">
                <a16:creationId xmlns:a16="http://schemas.microsoft.com/office/drawing/2014/main" id="{9749CA9D-5A97-14F9-2C4A-63AC7665CF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analysis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010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A084-4EF0-6D9E-D8AD-16E08E4E8CA0}"/>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3-month CLV</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A81E70-F152-F5FC-0AB4-855FFC90338C}"/>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build a model that predicts the 3-month customer value using the pandas and scikit-learn packages in Python.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slice the data into chunks of 3 months and take the last 3 months’ data as the target for predictions and the rest as the features.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prepare our data for model building and then train a linear regression model for the 3-month customer value predictions.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609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8469-0E00-8059-74F5-DA7FF6E2D975}"/>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B3E279-839A-2699-4921-A0530844F9B5}"/>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 To build a predictive model, prepare our data first with the following code so that feed the relevant data into the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To predict the 3-month customer value, breaking down the data into chunks of 3 months for each customer.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Group the previously built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orders_df</a:t>
            </a:r>
            <a:r>
              <a:rPr lang="en-US" sz="1800" dirty="0">
                <a:latin typeface="Times New Roman" panose="02020603050405020304" pitchFamily="18" charset="0"/>
                <a:cs typeface="Times New Roman" panose="02020603050405020304" pitchFamily="18" charset="0"/>
              </a:rPr>
              <a:t> by Customer ID and a custom Grouper, which groups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 every 3 months.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for each group of 3-month time windows, sum up all of the sales to get the total purchase amount, and take the average purchase amount and the total number of purchases for the given period for each customer.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way we have aggregate data that has purchase information for each customer for every 3 months.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do some cleanup for the column names.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data in </a:t>
            </a:r>
            <a:r>
              <a:rPr lang="en-US" sz="1800" dirty="0" err="1">
                <a:latin typeface="Times New Roman" panose="02020603050405020304" pitchFamily="18" charset="0"/>
                <a:cs typeface="Times New Roman" panose="02020603050405020304" pitchFamily="18" charset="0"/>
              </a:rPr>
              <a:t>data_df</a:t>
            </a:r>
            <a:r>
              <a:rPr lang="en-US" sz="1800" dirty="0">
                <a:latin typeface="Times New Roman" panose="02020603050405020304" pitchFamily="18" charset="0"/>
                <a:cs typeface="Times New Roman" panose="02020603050405020304" pitchFamily="18" charset="0"/>
              </a:rPr>
              <a:t> now looks like the following:</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77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8D825A-472C-63A7-7EDB-84D1D63B1CCE}"/>
              </a:ext>
            </a:extLst>
          </p:cNvPr>
          <p:cNvPicPr>
            <a:picLocks noGrp="1" noChangeAspect="1"/>
          </p:cNvPicPr>
          <p:nvPr>
            <p:ph idx="1"/>
          </p:nvPr>
        </p:nvPicPr>
        <p:blipFill>
          <a:blip r:embed="rId2"/>
          <a:stretch>
            <a:fillRect/>
          </a:stretch>
        </p:blipFill>
        <p:spPr>
          <a:xfrm>
            <a:off x="770918" y="1805856"/>
            <a:ext cx="5471262" cy="4687019"/>
          </a:xfrm>
        </p:spPr>
      </p:pic>
      <p:pic>
        <p:nvPicPr>
          <p:cNvPr id="7" name="Picture 6">
            <a:extLst>
              <a:ext uri="{FF2B5EF4-FFF2-40B4-BE49-F238E27FC236}">
                <a16:creationId xmlns:a16="http://schemas.microsoft.com/office/drawing/2014/main" id="{7A50D978-49EB-85DE-91EE-329A66C40810}"/>
              </a:ext>
            </a:extLst>
          </p:cNvPr>
          <p:cNvPicPr>
            <a:picLocks noChangeAspect="1"/>
          </p:cNvPicPr>
          <p:nvPr/>
        </p:nvPicPr>
        <p:blipFill>
          <a:blip r:embed="rId3"/>
          <a:stretch>
            <a:fillRect/>
          </a:stretch>
        </p:blipFill>
        <p:spPr>
          <a:xfrm>
            <a:off x="6360682" y="1805856"/>
            <a:ext cx="5311600" cy="4016088"/>
          </a:xfrm>
          <a:prstGeom prst="rect">
            <a:avLst/>
          </a:prstGeom>
        </p:spPr>
      </p:pic>
      <p:sp>
        <p:nvSpPr>
          <p:cNvPr id="8" name="Title 1">
            <a:extLst>
              <a:ext uri="{FF2B5EF4-FFF2-40B4-BE49-F238E27FC236}">
                <a16:creationId xmlns:a16="http://schemas.microsoft.com/office/drawing/2014/main" id="{BA362C98-FC22-BE85-01A8-898AA118E4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10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1DABA-7A5E-68D2-E4C2-4D50714845BC}"/>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To make things simpler, let's encode the </a:t>
            </a:r>
            <a:r>
              <a:rPr lang="en-US" sz="1800" dirty="0" err="1">
                <a:latin typeface="Times New Roman" panose="02020603050405020304" pitchFamily="18" charset="0"/>
                <a:cs typeface="Times New Roman" panose="02020603050405020304" pitchFamily="18" charset="0"/>
              </a:rPr>
              <a:t>InvoiceDate</a:t>
            </a:r>
            <a:r>
              <a:rPr lang="en-US" sz="1800" dirty="0">
                <a:latin typeface="Times New Roman" panose="02020603050405020304" pitchFamily="18" charset="0"/>
                <a:cs typeface="Times New Roman" panose="02020603050405020304" pitchFamily="18" charset="0"/>
              </a:rPr>
              <a:t> column values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so that they are easier to read than the current date format.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06CB1F-63FB-8125-D359-F4F667A560F8}"/>
              </a:ext>
            </a:extLst>
          </p:cNvPr>
          <p:cNvPicPr>
            <a:picLocks noChangeAspect="1"/>
          </p:cNvPicPr>
          <p:nvPr/>
        </p:nvPicPr>
        <p:blipFill>
          <a:blip r:embed="rId2"/>
          <a:stretch>
            <a:fillRect/>
          </a:stretch>
        </p:blipFill>
        <p:spPr>
          <a:xfrm>
            <a:off x="190725" y="3429000"/>
            <a:ext cx="6051456" cy="1912786"/>
          </a:xfrm>
          <a:prstGeom prst="rect">
            <a:avLst/>
          </a:prstGeom>
        </p:spPr>
      </p:pic>
      <p:pic>
        <p:nvPicPr>
          <p:cNvPr id="7" name="Picture 6">
            <a:extLst>
              <a:ext uri="{FF2B5EF4-FFF2-40B4-BE49-F238E27FC236}">
                <a16:creationId xmlns:a16="http://schemas.microsoft.com/office/drawing/2014/main" id="{545FD103-8B46-2213-C254-7CFCA667B33A}"/>
              </a:ext>
            </a:extLst>
          </p:cNvPr>
          <p:cNvPicPr>
            <a:picLocks noChangeAspect="1"/>
          </p:cNvPicPr>
          <p:nvPr/>
        </p:nvPicPr>
        <p:blipFill>
          <a:blip r:embed="rId3"/>
          <a:stretch>
            <a:fillRect/>
          </a:stretch>
        </p:blipFill>
        <p:spPr>
          <a:xfrm>
            <a:off x="6242181" y="2877367"/>
            <a:ext cx="5540220" cy="4480948"/>
          </a:xfrm>
          <a:prstGeom prst="rect">
            <a:avLst/>
          </a:prstGeom>
        </p:spPr>
      </p:pic>
      <p:sp>
        <p:nvSpPr>
          <p:cNvPr id="8" name="Title 1">
            <a:extLst>
              <a:ext uri="{FF2B5EF4-FFF2-40B4-BE49-F238E27FC236}">
                <a16:creationId xmlns:a16="http://schemas.microsoft.com/office/drawing/2014/main" id="{C7040015-966A-46B5-FA1A-15937C22E7F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89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B8BCA-0EDD-78E6-2BAC-B313F50526FD}"/>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Encoding date values into M_1, M_2, M_3, and so forth, where the smaller number represents more recent dates.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the date 2011-12-31 is now encoded as M_1 and the date 2011-09-30 is now encoded as M_2.</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ready to build a sample set with features and target variables.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briefly mentioned before, use the last 3 months as the target variable and the rest as the features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Train a machine learning model that predicts the last 3 months' customer value with the rest of the data.</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To train such a model, transform this data into tabular data, where the rows represent the individual customers and the columns represent each feature.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177AC21-ED61-DC0A-A73F-E0F32533D5C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5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8C2D4-5339-B1B5-E5A9-EC5FF1334C3F}"/>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discuss in more detail the concept and the advantage of calculating the CLV, as well as how to build a predictive machine learning model to predict the expected CLV for individual customers in Python and R.</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CLV</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Evaluation metrics for regression models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Predicting the 3-month CLV with Python</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Predicting the 3-month CLV with R</a:t>
            </a:r>
            <a:endParaRPr lang="en-IN" sz="18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2A761ED-4446-4162-3E1F-661078C4193C}"/>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322816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26E842-CF43-107D-F0F6-D9E4CBAF7949}"/>
              </a:ext>
            </a:extLst>
          </p:cNvPr>
          <p:cNvPicPr>
            <a:picLocks noGrp="1" noChangeAspect="1"/>
          </p:cNvPicPr>
          <p:nvPr>
            <p:ph idx="1"/>
          </p:nvPr>
        </p:nvPicPr>
        <p:blipFill>
          <a:blip r:embed="rId2"/>
          <a:stretch>
            <a:fillRect/>
          </a:stretch>
        </p:blipFill>
        <p:spPr>
          <a:xfrm>
            <a:off x="658170" y="1690688"/>
            <a:ext cx="6005080" cy="3596952"/>
          </a:xfrm>
        </p:spPr>
      </p:pic>
      <p:pic>
        <p:nvPicPr>
          <p:cNvPr id="7" name="Picture 6">
            <a:extLst>
              <a:ext uri="{FF2B5EF4-FFF2-40B4-BE49-F238E27FC236}">
                <a16:creationId xmlns:a16="http://schemas.microsoft.com/office/drawing/2014/main" id="{D001743D-BD14-965C-166F-69647CFEFC4E}"/>
              </a:ext>
            </a:extLst>
          </p:cNvPr>
          <p:cNvPicPr>
            <a:picLocks noChangeAspect="1"/>
          </p:cNvPicPr>
          <p:nvPr/>
        </p:nvPicPr>
        <p:blipFill>
          <a:blip r:embed="rId3"/>
          <a:stretch>
            <a:fillRect/>
          </a:stretch>
        </p:blipFill>
        <p:spPr>
          <a:xfrm>
            <a:off x="6456784" y="1856792"/>
            <a:ext cx="5374432" cy="3747906"/>
          </a:xfrm>
          <a:prstGeom prst="rect">
            <a:avLst/>
          </a:prstGeom>
        </p:spPr>
      </p:pic>
      <p:sp>
        <p:nvSpPr>
          <p:cNvPr id="8" name="Title 1">
            <a:extLst>
              <a:ext uri="{FF2B5EF4-FFF2-40B4-BE49-F238E27FC236}">
                <a16:creationId xmlns:a16="http://schemas.microsoft.com/office/drawing/2014/main" id="{029602C8-BAF7-9CCD-393C-C9E0C293F2F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511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575ED-358D-ACED-4C50-A50D39D98C8B}"/>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You might notice that this data has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can encode these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with 0.0 using the following code:</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B26662-7297-D64B-B6CE-8B22306D4FD5}"/>
              </a:ext>
            </a:extLst>
          </p:cNvPr>
          <p:cNvPicPr>
            <a:picLocks noChangeAspect="1"/>
          </p:cNvPicPr>
          <p:nvPr/>
        </p:nvPicPr>
        <p:blipFill>
          <a:blip r:embed="rId2"/>
          <a:stretch>
            <a:fillRect/>
          </a:stretch>
        </p:blipFill>
        <p:spPr>
          <a:xfrm>
            <a:off x="2767279" y="2829340"/>
            <a:ext cx="5966977" cy="3886537"/>
          </a:xfrm>
          <a:prstGeom prst="rect">
            <a:avLst/>
          </a:prstGeom>
        </p:spPr>
      </p:pic>
      <p:sp>
        <p:nvSpPr>
          <p:cNvPr id="6" name="Title 1">
            <a:extLst>
              <a:ext uri="{FF2B5EF4-FFF2-40B4-BE49-F238E27FC236}">
                <a16:creationId xmlns:a16="http://schemas.microsoft.com/office/drawing/2014/main" id="{09F3255C-AEEF-7D99-E23D-CAF036FF66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076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0AFD6-8355-F4BE-5CEB-5620AA1B02A8}"/>
              </a:ext>
            </a:extLst>
          </p:cNvPr>
          <p:cNvSpPr>
            <a:spLocks noGrp="1"/>
          </p:cNvSpPr>
          <p:nvPr>
            <p:ph idx="1"/>
          </p:nvPr>
        </p:nvSpPr>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Taking the last 3-month period, the M_1 group, as the target variable.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target column will be </a:t>
            </a:r>
            <a:r>
              <a:rPr lang="en-US" sz="1800" dirty="0" err="1">
                <a:latin typeface="Times New Roman" panose="02020603050405020304" pitchFamily="18" charset="0"/>
                <a:cs typeface="Times New Roman" panose="02020603050405020304" pitchFamily="18" charset="0"/>
              </a:rPr>
              <a:t>sales_sum</a:t>
            </a:r>
            <a:r>
              <a:rPr lang="en-US" sz="1800" dirty="0">
                <a:latin typeface="Times New Roman" panose="02020603050405020304" pitchFamily="18" charset="0"/>
                <a:cs typeface="Times New Roman" panose="02020603050405020304" pitchFamily="18" charset="0"/>
              </a:rPr>
              <a:t>, to predict the next 3-month customer value, which is the total purchase amount that a given customer is likely to make in the next 3 months.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target variable looks like the following: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is only one thing left to build, which is a sample set for building machine learning models, combining features and response data together.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65B7AE-EBEC-5760-593C-91E1D3B438FD}"/>
              </a:ext>
            </a:extLst>
          </p:cNvPr>
          <p:cNvPicPr>
            <a:picLocks noChangeAspect="1"/>
          </p:cNvPicPr>
          <p:nvPr/>
        </p:nvPicPr>
        <p:blipFill>
          <a:blip r:embed="rId2"/>
          <a:stretch>
            <a:fillRect/>
          </a:stretch>
        </p:blipFill>
        <p:spPr>
          <a:xfrm>
            <a:off x="5605467" y="4334069"/>
            <a:ext cx="4406280" cy="1968066"/>
          </a:xfrm>
          <a:prstGeom prst="rect">
            <a:avLst/>
          </a:prstGeom>
        </p:spPr>
      </p:pic>
      <p:sp>
        <p:nvSpPr>
          <p:cNvPr id="6" name="Title 1">
            <a:extLst>
              <a:ext uri="{FF2B5EF4-FFF2-40B4-BE49-F238E27FC236}">
                <a16:creationId xmlns:a16="http://schemas.microsoft.com/office/drawing/2014/main" id="{699B113B-0154-9AD8-B321-6604BDF9675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03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CF0D5-8F66-008F-B468-D1C25EFF1645}"/>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Simply join the two </a:t>
            </a:r>
            <a:r>
              <a:rPr lang="en-US" sz="1800" dirty="0" err="1">
                <a:latin typeface="Times New Roman" panose="02020603050405020304" pitchFamily="18" charset="0"/>
                <a:cs typeface="Times New Roman" panose="02020603050405020304" pitchFamily="18" charset="0"/>
              </a:rPr>
              <a:t>DataFrames</a:t>
            </a:r>
            <a:r>
              <a:rPr lang="en-US" sz="1800" dirty="0">
                <a:latin typeface="Times New Roman" panose="02020603050405020304" pitchFamily="18" charset="0"/>
                <a:cs typeface="Times New Roman" panose="02020603050405020304" pitchFamily="18" charset="0"/>
              </a:rPr>
              <a:t> on Customer ID, using the merge function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having the how=' left ' flag, take all records in the features data, even if there is no corresponding data in the response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a case where the given customer did not make any purchases in the last 3 months, so encode them as zero.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final sample set now looks as follows:</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4" name="Title 1">
            <a:extLst>
              <a:ext uri="{FF2B5EF4-FFF2-40B4-BE49-F238E27FC236}">
                <a16:creationId xmlns:a16="http://schemas.microsoft.com/office/drawing/2014/main" id="{D0B623F0-D3A2-93CA-CB6A-4A0486487A9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735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9D109-D8F4-E67D-5A00-CA20E47D48A9}"/>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With this data, build a model that predicts the next 3 month customer value with historical purchase data.</a:t>
            </a: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23F630-3DE2-318C-D4D9-D89657CAD1DF}"/>
              </a:ext>
            </a:extLst>
          </p:cNvPr>
          <p:cNvPicPr>
            <a:picLocks noChangeAspect="1"/>
          </p:cNvPicPr>
          <p:nvPr/>
        </p:nvPicPr>
        <p:blipFill>
          <a:blip r:embed="rId2"/>
          <a:stretch>
            <a:fillRect/>
          </a:stretch>
        </p:blipFill>
        <p:spPr>
          <a:xfrm>
            <a:off x="506245" y="2276669"/>
            <a:ext cx="11179509" cy="3446150"/>
          </a:xfrm>
          <a:prstGeom prst="rect">
            <a:avLst/>
          </a:prstGeom>
        </p:spPr>
      </p:pic>
      <p:sp>
        <p:nvSpPr>
          <p:cNvPr id="6" name="Title 1">
            <a:extLst>
              <a:ext uri="{FF2B5EF4-FFF2-40B4-BE49-F238E27FC236}">
                <a16:creationId xmlns:a16="http://schemas.microsoft.com/office/drawing/2014/main" id="{E5960AF6-0DAD-C70C-C9C6-55F7B645D39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preparation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217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1CBA-4AA4-D352-1B04-B0F05E20E148}"/>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Linear regression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8F2838-EE53-F813-A1C9-9FFC49CEF79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Split the sample set into train and test sets, using the following code: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Taking 70% of the sample set for training the model and the remaining 30% for testing and evaluating the model performance.</a:t>
            </a:r>
          </a:p>
        </p:txBody>
      </p:sp>
      <p:pic>
        <p:nvPicPr>
          <p:cNvPr id="5" name="Picture 4">
            <a:extLst>
              <a:ext uri="{FF2B5EF4-FFF2-40B4-BE49-F238E27FC236}">
                <a16:creationId xmlns:a16="http://schemas.microsoft.com/office/drawing/2014/main" id="{BFD0BEDF-BF8D-9570-48DC-5078F5008EFC}"/>
              </a:ext>
            </a:extLst>
          </p:cNvPr>
          <p:cNvPicPr>
            <a:picLocks noChangeAspect="1"/>
          </p:cNvPicPr>
          <p:nvPr/>
        </p:nvPicPr>
        <p:blipFill>
          <a:blip r:embed="rId2"/>
          <a:stretch>
            <a:fillRect/>
          </a:stretch>
        </p:blipFill>
        <p:spPr>
          <a:xfrm>
            <a:off x="2152308" y="2144918"/>
            <a:ext cx="7887383" cy="2568163"/>
          </a:xfrm>
          <a:prstGeom prst="rect">
            <a:avLst/>
          </a:prstGeom>
        </p:spPr>
      </p:pic>
    </p:spTree>
    <p:extLst>
      <p:ext uri="{BB962C8B-B14F-4D97-AF65-F5344CB8AC3E}">
        <p14:creationId xmlns:p14="http://schemas.microsoft.com/office/powerpoint/2010/main" val="2500745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80226-DC11-CDED-73D5-BB798347551D}"/>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To train a linear regression model with our dataset, use the following code: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the </a:t>
            </a:r>
            <a:r>
              <a:rPr lang="en-US" sz="1800" dirty="0" err="1">
                <a:latin typeface="Times New Roman" panose="02020603050405020304" pitchFamily="18" charset="0"/>
                <a:cs typeface="Times New Roman" panose="02020603050405020304" pitchFamily="18" charset="0"/>
              </a:rPr>
              <a:t>LinearRegression</a:t>
            </a:r>
            <a:r>
              <a:rPr lang="en-US" sz="1800" dirty="0">
                <a:latin typeface="Times New Roman" panose="02020603050405020304" pitchFamily="18" charset="0"/>
                <a:cs typeface="Times New Roman" panose="02020603050405020304" pitchFamily="18" charset="0"/>
              </a:rPr>
              <a:t> class of the scikit-learn package and initiate a </a:t>
            </a:r>
            <a:r>
              <a:rPr lang="en-US" sz="1800" dirty="0" err="1">
                <a:latin typeface="Times New Roman" panose="02020603050405020304" pitchFamily="18" charset="0"/>
                <a:cs typeface="Times New Roman" panose="02020603050405020304" pitchFamily="18" charset="0"/>
              </a:rPr>
              <a:t>LinearRegression</a:t>
            </a:r>
            <a:r>
              <a:rPr lang="en-US" sz="1800" dirty="0">
                <a:latin typeface="Times New Roman" panose="02020603050405020304" pitchFamily="18" charset="0"/>
                <a:cs typeface="Times New Roman" panose="02020603050405020304" pitchFamily="18" charset="0"/>
              </a:rPr>
              <a:t> object.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train a linear regression model using the fit function with the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features and the </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 targets.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a linear regression model is trained, there is some useful information  can find in the </a:t>
            </a:r>
            <a:r>
              <a:rPr lang="en-US" sz="1800" dirty="0" err="1">
                <a:latin typeface="Times New Roman" panose="02020603050405020304" pitchFamily="18" charset="0"/>
                <a:cs typeface="Times New Roman" panose="02020603050405020304" pitchFamily="18" charset="0"/>
              </a:rPr>
              <a:t>LinearRegression</a:t>
            </a:r>
            <a:r>
              <a:rPr lang="en-US" sz="1800" dirty="0">
                <a:latin typeface="Times New Roman" panose="02020603050405020304" pitchFamily="18" charset="0"/>
                <a:cs typeface="Times New Roman" panose="02020603050405020304" pitchFamily="18" charset="0"/>
              </a:rPr>
              <a:t> object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6B36EF5-9C36-8BCE-32EA-D36094DB4C03}"/>
              </a:ext>
            </a:extLst>
          </p:cNvPr>
          <p:cNvPicPr>
            <a:picLocks noChangeAspect="1"/>
          </p:cNvPicPr>
          <p:nvPr/>
        </p:nvPicPr>
        <p:blipFill>
          <a:blip r:embed="rId2"/>
          <a:stretch>
            <a:fillRect/>
          </a:stretch>
        </p:blipFill>
        <p:spPr>
          <a:xfrm>
            <a:off x="2338486" y="2297872"/>
            <a:ext cx="3558848" cy="1910233"/>
          </a:xfrm>
          <a:prstGeom prst="rect">
            <a:avLst/>
          </a:prstGeom>
        </p:spPr>
      </p:pic>
      <p:sp>
        <p:nvSpPr>
          <p:cNvPr id="10" name="Title 1">
            <a:extLst>
              <a:ext uri="{FF2B5EF4-FFF2-40B4-BE49-F238E27FC236}">
                <a16:creationId xmlns:a16="http://schemas.microsoft.com/office/drawing/2014/main" id="{61CB9C8E-8722-2927-2D54-5722BCD3B9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Linear regression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862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68797-90B3-9936-62E3-D81CC7591718}"/>
              </a:ext>
            </a:extLst>
          </p:cNvPr>
          <p:cNvSpPr>
            <a:spLocks noGrp="1"/>
          </p:cNvSpPr>
          <p:nvPr>
            <p:ph idx="1"/>
          </p:nvPr>
        </p:nvSpPr>
        <p:spPr>
          <a:xfrm>
            <a:off x="838200" y="1054360"/>
            <a:ext cx="10515600" cy="5645019"/>
          </a:xfrm>
        </p:spPr>
        <p:txBody>
          <a:bodyPr vert="horz" lIns="91440" tIns="45720" rIns="91440" bIns="45720" rtlCol="0">
            <a:normAutofit fontScale="925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First, get the intercept of the linear regression equation, using the intercept_ attribute of the </a:t>
            </a:r>
            <a:r>
              <a:rPr lang="en-US" sz="1800" dirty="0" err="1">
                <a:latin typeface="Times New Roman" panose="02020603050405020304" pitchFamily="18" charset="0"/>
                <a:cs typeface="Times New Roman" panose="02020603050405020304" pitchFamily="18" charset="0"/>
              </a:rPr>
              <a:t>LinearRegression</a:t>
            </a:r>
            <a:r>
              <a:rPr lang="en-US" sz="1800" dirty="0">
                <a:latin typeface="Times New Roman" panose="02020603050405020304" pitchFamily="18" charset="0"/>
                <a:cs typeface="Times New Roman" panose="02020603050405020304" pitchFamily="18" charset="0"/>
              </a:rPr>
              <a:t> object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Also, find the fitted linear regression model's coefficients, using the </a:t>
            </a:r>
            <a:r>
              <a:rPr lang="en-US" sz="1800" dirty="0" err="1">
                <a:latin typeface="Times New Roman" panose="02020603050405020304" pitchFamily="18" charset="0"/>
                <a:cs typeface="Times New Roman" panose="02020603050405020304" pitchFamily="18" charset="0"/>
              </a:rPr>
              <a:t>coef</a:t>
            </a:r>
            <a:r>
              <a:rPr lang="en-US" sz="1800" dirty="0">
                <a:latin typeface="Times New Roman" panose="02020603050405020304" pitchFamily="18" charset="0"/>
                <a:cs typeface="Times New Roman" panose="02020603050405020304" pitchFamily="18" charset="0"/>
              </a:rPr>
              <a:t>_ attribute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coefficient output, easily find which features have a negative correlation with the target and which features have a positive correlation with the target.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the previous 3-month period's average purchase amount, sales_avg_M_2, has negative impacts on the next 3-month customer value.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means that the higher the previous 3-month period's purchase amount is, the lower the next 3-month purchase amount will be.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second and third most recent 3-month period's average purchase amounts, sales_avg_M_3 and sales_avg_M_4, are positively correlated with the next 3-month customer value.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other words, the more a customer made purchases 3 months to 9 months ago, the higher value he or she will bring in the next 3 months.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Looking at the coefficients is one way to gain insights into how the expected value will change, given certain features.</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FDBC39C-AF71-268F-DD6A-2072C50CD34A}"/>
              </a:ext>
            </a:extLst>
          </p:cNvPr>
          <p:cNvSpPr>
            <a:spLocks noGrp="1"/>
          </p:cNvSpPr>
          <p:nvPr>
            <p:ph type="title"/>
          </p:nvPr>
        </p:nvSpPr>
        <p:spPr>
          <a:xfrm>
            <a:off x="838200" y="365126"/>
            <a:ext cx="10515600" cy="689234"/>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Linear regression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675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8D25C-79A2-0D52-0BDA-1DFED1E5E768}"/>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 3 month customer value prediction output, can custom-tailor your marketing strategies in different ways.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Since you know the expected revenue or purchase amount from individual customers for the next 3 months, you can set a better-informed budget for your marketing campaign.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should be set high enough to reach your target customers, but low enough to be below the expected 3-month customer value, so that you can have a positive ROI marketing campaign.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use these 3-month customer value prediction output values to specifically target these high-value customers for the next 3 months.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can help to create marketing campaigns with a higher ROI, as those high-value customers, predicted by this model, are likely to bring in more revenue than the others.</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32527E2-4217-5392-C047-0BB704DDE84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Linear regression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659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D2E8-5802-9FE8-C9CC-556374D642F8}"/>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 performance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567C58-E234-7280-96CB-3E5542F1F885}"/>
              </a:ext>
            </a:extLst>
          </p:cNvPr>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Now a machine learning model that is fitted to predict the 3-month customer value.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let's discuss how to evaluate the performance of this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previously, use R2, MAE, and a scatter plot of predicted versus actual to evaluate our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get the prediction output from our model as shown in the following code</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scikit-learn package has implemented the functions to compute the R2 and the MAE in their metrics module, use these functions by importing them into your environment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E94CAA-2691-EF24-33BA-2C6D9B2C8696}"/>
              </a:ext>
            </a:extLst>
          </p:cNvPr>
          <p:cNvPicPr>
            <a:picLocks noChangeAspect="1"/>
          </p:cNvPicPr>
          <p:nvPr/>
        </p:nvPicPr>
        <p:blipFill>
          <a:blip r:embed="rId2"/>
          <a:stretch>
            <a:fillRect/>
          </a:stretch>
        </p:blipFill>
        <p:spPr>
          <a:xfrm>
            <a:off x="1838660" y="3585776"/>
            <a:ext cx="7407977" cy="1649509"/>
          </a:xfrm>
          <a:prstGeom prst="rect">
            <a:avLst/>
          </a:prstGeom>
        </p:spPr>
      </p:pic>
    </p:spTree>
    <p:extLst>
      <p:ext uri="{BB962C8B-B14F-4D97-AF65-F5344CB8AC3E}">
        <p14:creationId xmlns:p14="http://schemas.microsoft.com/office/powerpoint/2010/main" val="40173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2860-52D6-189F-52E1-8E18743A5F59}"/>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CLV</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721938-09C3-2C41-FC35-77E84F227E21}"/>
              </a:ext>
            </a:extLst>
          </p:cNvPr>
          <p:cNvSpPr>
            <a:spLocks noGrp="1"/>
          </p:cNvSpPr>
          <p:nvPr>
            <p:ph idx="1"/>
          </p:nvPr>
        </p:nvSpPr>
        <p:spPr>
          <a:xfrm>
            <a:off x="838200" y="1265788"/>
            <a:ext cx="10515600" cy="5517567"/>
          </a:xfrm>
        </p:spPr>
        <p:txBody>
          <a:bodyPr vert="horz" lIns="91440" tIns="45720" rIns="91440" bIns="45720" rtlCol="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marketing, the CLV is one of the key metrics to have and monitor.</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CLV measures customers' total worth to the business over the course of their lifetime relationship with the company.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metric is especially important to keep track of for acquiring new customers.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It is generally more expensive to acquire new customers than to keep existing customers, so knowing the lifetime value and the costs associated with acquiring new customers is essential to build marketing strategies with a positive ROI.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if the average CLV of your customer is $100 and it only costs $10 to acquire a new customer, then your business will be generating more revenue as you acquire new customers.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However, if it costs $150 to acquire a new customer and the average CLY of your customer is still $100, then you will be losing money for each acquisition.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Simply, if your marketing spend for new customer acquisition exceeds the CLV, you will be losing money for each acquisition, and it is better to just work with the existing customers.</a:t>
            </a:r>
          </a:p>
          <a:p>
            <a:pPr algn="just">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035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36015-0AFD-FD53-536D-67105BA842A5}"/>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Both functions take two parameters, </a:t>
            </a:r>
            <a:r>
              <a:rPr lang="en-US" sz="1800" dirty="0" err="1">
                <a:latin typeface="Times New Roman" panose="02020603050405020304" pitchFamily="18" charset="0"/>
                <a:cs typeface="Times New Roman" panose="02020603050405020304" pitchFamily="18" charset="0"/>
              </a:rPr>
              <a:t>y_true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y_pred</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y_true</a:t>
            </a:r>
            <a:r>
              <a:rPr lang="en-US" sz="1800" dirty="0">
                <a:latin typeface="Times New Roman" panose="02020603050405020304" pitchFamily="18" charset="0"/>
                <a:cs typeface="Times New Roman" panose="02020603050405020304" pitchFamily="18" charset="0"/>
              </a:rPr>
              <a:t> parameter is for the actual target values and the </a:t>
            </a:r>
            <a:r>
              <a:rPr lang="en-US" sz="1800" dirty="0" err="1">
                <a:latin typeface="Times New Roman" panose="02020603050405020304" pitchFamily="18" charset="0"/>
                <a:cs typeface="Times New Roman" panose="02020603050405020304" pitchFamily="18" charset="0"/>
              </a:rPr>
              <a:t>y_pred</a:t>
            </a:r>
            <a:r>
              <a:rPr lang="en-US" sz="1800" dirty="0">
                <a:latin typeface="Times New Roman" panose="02020603050405020304" pitchFamily="18" charset="0"/>
                <a:cs typeface="Times New Roman" panose="02020603050405020304" pitchFamily="18" charset="0"/>
              </a:rPr>
              <a:t> parameter is for the predicted target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these codes, the in-sample and out-of-sample values for R2 and MAE in our case looks like the following output:</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C55566-631D-388A-39D7-7C9E442FD74F}"/>
              </a:ext>
            </a:extLst>
          </p:cNvPr>
          <p:cNvPicPr>
            <a:picLocks noChangeAspect="1"/>
          </p:cNvPicPr>
          <p:nvPr/>
        </p:nvPicPr>
        <p:blipFill>
          <a:blip r:embed="rId2"/>
          <a:stretch>
            <a:fillRect/>
          </a:stretch>
        </p:blipFill>
        <p:spPr>
          <a:xfrm>
            <a:off x="2714710" y="3340358"/>
            <a:ext cx="7494495" cy="3152517"/>
          </a:xfrm>
          <a:prstGeom prst="rect">
            <a:avLst/>
          </a:prstGeom>
        </p:spPr>
      </p:pic>
      <p:sp>
        <p:nvSpPr>
          <p:cNvPr id="6" name="Title 1">
            <a:extLst>
              <a:ext uri="{FF2B5EF4-FFF2-40B4-BE49-F238E27FC236}">
                <a16:creationId xmlns:a16="http://schemas.microsoft.com/office/drawing/2014/main" id="{85BCE23C-6E9B-8D8A-9A1D-FC29069BF16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 performance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81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D1943-EE67-7F95-2188-5DA6399BEBA5}"/>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Due to the randomness in splitting the sample set into train and test sets, might differ from these results.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our case, the in-sample R2 was 0. 4445, and the out-of-sample R2 was 0.7947.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in-sample MAE was 178. 2854 and the out-of-sample MAE was 178. 7393.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Looking at these numbers, we do not necessarily see a hint of overfitting or a big gap between the in-sample and out-of-sample performances.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let's take a look at the scatter plot of predicted versus actual. </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0592F19-D534-53FC-0238-E7BFFBB170A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 performance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207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92849-F1A9-2E46-1275-0F143AC67D4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CD27656-BE0F-CB62-5E56-AEB7D5E687F0}"/>
              </a:ext>
            </a:extLst>
          </p:cNvPr>
          <p:cNvPicPr>
            <a:picLocks noChangeAspect="1"/>
          </p:cNvPicPr>
          <p:nvPr/>
        </p:nvPicPr>
        <p:blipFill>
          <a:blip r:embed="rId2"/>
          <a:stretch>
            <a:fillRect/>
          </a:stretch>
        </p:blipFill>
        <p:spPr>
          <a:xfrm>
            <a:off x="3284376" y="1763943"/>
            <a:ext cx="6625764" cy="4351339"/>
          </a:xfrm>
          <a:prstGeom prst="rect">
            <a:avLst/>
          </a:prstGeom>
        </p:spPr>
      </p:pic>
      <p:sp>
        <p:nvSpPr>
          <p:cNvPr id="6" name="Title 1">
            <a:extLst>
              <a:ext uri="{FF2B5EF4-FFF2-40B4-BE49-F238E27FC236}">
                <a16:creationId xmlns:a16="http://schemas.microsoft.com/office/drawing/2014/main" id="{711EF096-5294-146A-645F-48183956358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 performance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05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F6974-02F1-1720-6EA8-B80520578314}"/>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plot, the x-values are the actual values and the y-values are the predicted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earlier, the more the points that are on the straight line, the better the predictions are.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because points on the straight line suggest that the actual values and the predicted values are close to each other.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Looking at this plot, the points seem to be positioned around a straight line, which suggests that the predictions and the actual values are not too far apart from each other.</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C60FD1B-F123-C90C-C878-1B5D0B32FA8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 performance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980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580E04-8F28-DD33-A0C5-583834B60702}"/>
              </a:ext>
            </a:extLst>
          </p:cNvPr>
          <p:cNvPicPr>
            <a:picLocks noGrp="1" noChangeAspect="1"/>
          </p:cNvPicPr>
          <p:nvPr>
            <p:ph idx="1"/>
          </p:nvPr>
        </p:nvPicPr>
        <p:blipFill>
          <a:blip r:embed="rId2"/>
          <a:stretch>
            <a:fillRect/>
          </a:stretch>
        </p:blipFill>
        <p:spPr>
          <a:xfrm>
            <a:off x="548203" y="2099388"/>
            <a:ext cx="8626544" cy="2957367"/>
          </a:xfrm>
        </p:spPr>
      </p:pic>
      <p:sp>
        <p:nvSpPr>
          <p:cNvPr id="4" name="Title 1">
            <a:extLst>
              <a:ext uri="{FF2B5EF4-FFF2-40B4-BE49-F238E27FC236}">
                <a16:creationId xmlns:a16="http://schemas.microsoft.com/office/drawing/2014/main" id="{AF7E0D6C-A358-B7A9-57EC-05D57A2A2E1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2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00DE51-DEC2-479F-6AC3-29C352F49F2C}"/>
              </a:ext>
            </a:extLst>
          </p:cNvPr>
          <p:cNvPicPr>
            <a:picLocks noGrp="1" noChangeAspect="1"/>
          </p:cNvPicPr>
          <p:nvPr>
            <p:ph idx="1"/>
          </p:nvPr>
        </p:nvPicPr>
        <p:blipFill>
          <a:blip r:embed="rId2"/>
          <a:stretch>
            <a:fillRect/>
          </a:stretch>
        </p:blipFill>
        <p:spPr>
          <a:xfrm>
            <a:off x="1352939" y="1736775"/>
            <a:ext cx="7360758" cy="3514307"/>
          </a:xfrm>
        </p:spPr>
      </p:pic>
      <p:sp>
        <p:nvSpPr>
          <p:cNvPr id="6" name="Title 1">
            <a:extLst>
              <a:ext uri="{FF2B5EF4-FFF2-40B4-BE49-F238E27FC236}">
                <a16:creationId xmlns:a16="http://schemas.microsoft.com/office/drawing/2014/main" id="{5C6FD47B-9F26-2780-97D8-53F9E159760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41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BEC93-2A5A-2204-9F71-2D1B1B435B33}"/>
              </a:ext>
            </a:extLst>
          </p:cNvPr>
          <p:cNvPicPr>
            <a:picLocks noGrp="1" noChangeAspect="1"/>
          </p:cNvPicPr>
          <p:nvPr>
            <p:ph idx="1"/>
          </p:nvPr>
        </p:nvPicPr>
        <p:blipFill>
          <a:blip r:embed="rId2"/>
          <a:stretch>
            <a:fillRect/>
          </a:stretch>
        </p:blipFill>
        <p:spPr>
          <a:xfrm>
            <a:off x="653143" y="1858630"/>
            <a:ext cx="8118139" cy="4142509"/>
          </a:xfrm>
        </p:spPr>
      </p:pic>
      <p:sp>
        <p:nvSpPr>
          <p:cNvPr id="6" name="Title 1">
            <a:extLst>
              <a:ext uri="{FF2B5EF4-FFF2-40B4-BE49-F238E27FC236}">
                <a16:creationId xmlns:a16="http://schemas.microsoft.com/office/drawing/2014/main" id="{EEA4436C-8527-D4C5-43C0-DE4F4DB3319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046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7A36E6-7B35-2BFF-D30C-35308816EC3B}"/>
              </a:ext>
            </a:extLst>
          </p:cNvPr>
          <p:cNvPicPr>
            <a:picLocks noGrp="1" noChangeAspect="1"/>
          </p:cNvPicPr>
          <p:nvPr>
            <p:ph idx="1"/>
          </p:nvPr>
        </p:nvPicPr>
        <p:blipFill>
          <a:blip r:embed="rId2"/>
          <a:stretch>
            <a:fillRect/>
          </a:stretch>
        </p:blipFill>
        <p:spPr>
          <a:xfrm>
            <a:off x="558859" y="1940768"/>
            <a:ext cx="10794941" cy="3280074"/>
          </a:xfrm>
        </p:spPr>
      </p:pic>
      <p:sp>
        <p:nvSpPr>
          <p:cNvPr id="6" name="Title 1">
            <a:extLst>
              <a:ext uri="{FF2B5EF4-FFF2-40B4-BE49-F238E27FC236}">
                <a16:creationId xmlns:a16="http://schemas.microsoft.com/office/drawing/2014/main" id="{00686B7C-DA9C-5119-B191-33D4FE6C57F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129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E34BDA-4A06-77A9-DA10-3A89D5EB80D2}"/>
              </a:ext>
            </a:extLst>
          </p:cNvPr>
          <p:cNvPicPr>
            <a:picLocks noGrp="1" noChangeAspect="1"/>
          </p:cNvPicPr>
          <p:nvPr>
            <p:ph idx="1"/>
          </p:nvPr>
        </p:nvPicPr>
        <p:blipFill>
          <a:blip r:embed="rId2"/>
          <a:stretch>
            <a:fillRect/>
          </a:stretch>
        </p:blipFill>
        <p:spPr>
          <a:xfrm>
            <a:off x="838200" y="1690688"/>
            <a:ext cx="6019800" cy="4904392"/>
          </a:xfrm>
        </p:spPr>
      </p:pic>
      <p:sp>
        <p:nvSpPr>
          <p:cNvPr id="6" name="Title 1">
            <a:extLst>
              <a:ext uri="{FF2B5EF4-FFF2-40B4-BE49-F238E27FC236}">
                <a16:creationId xmlns:a16="http://schemas.microsoft.com/office/drawing/2014/main" id="{FE35EBF0-65FE-6F2C-524A-95FA5BA7A72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934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77B9A8-B504-C11A-3E55-1D3EAF3340B8}"/>
              </a:ext>
            </a:extLst>
          </p:cNvPr>
          <p:cNvPicPr>
            <a:picLocks noGrp="1" noChangeAspect="1"/>
          </p:cNvPicPr>
          <p:nvPr>
            <p:ph idx="1"/>
          </p:nvPr>
        </p:nvPicPr>
        <p:blipFill>
          <a:blip r:embed="rId2"/>
          <a:stretch>
            <a:fillRect/>
          </a:stretch>
        </p:blipFill>
        <p:spPr>
          <a:xfrm>
            <a:off x="2332653" y="1690466"/>
            <a:ext cx="5935235" cy="3644443"/>
          </a:xfrm>
        </p:spPr>
      </p:pic>
      <p:sp>
        <p:nvSpPr>
          <p:cNvPr id="6" name="Title 1">
            <a:extLst>
              <a:ext uri="{FF2B5EF4-FFF2-40B4-BE49-F238E27FC236}">
                <a16:creationId xmlns:a16="http://schemas.microsoft.com/office/drawing/2014/main" id="{D72CA63A-5960-DF34-09B8-EFF23251D32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36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B30A8-1BF5-27DB-363B-B3FC0B570902}"/>
              </a:ext>
            </a:extLst>
          </p:cNvPr>
          <p:cNvSpPr>
            <a:spLocks noGrp="1"/>
          </p:cNvSpPr>
          <p:nvPr>
            <p:ph idx="1"/>
          </p:nvPr>
        </p:nvSpPr>
        <p:spPr>
          <a:xfrm>
            <a:off x="838200" y="1195549"/>
            <a:ext cx="10515600" cy="5662451"/>
          </a:xfrm>
        </p:spPr>
        <p:txBody>
          <a:bodyPr vert="horz" lIns="91440" tIns="45720" rIns="91440" bIns="45720" rtlCol="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There are multiple ways to calculate CLV.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One way is to find the customer's average purchase amount, purchase frequency, and lifetime span and do a simple calculation to get the CLV.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think of a hypothetical case, where a customer's average purchase amount is $100 and he or she makes purchases five times every month on average.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Then this customer's average value per month is $500, which is simply multiplying the average purchase amount by the average purchase frequency.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Now, we need to know this customer's lifetime span.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One way to estimate a customer's lifetime span is to look at the average monthly churn rate, which is the percentage of customers leaving and terminating the relationship with your business.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You can estimate a customer's lifetime span by dividing one by the churn rate. </a:t>
            </a:r>
          </a:p>
          <a:p>
            <a:pPr algn="just">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DA05007-B4A7-B94C-605F-05CF60F38073}"/>
              </a:ext>
            </a:extLst>
          </p:cNvPr>
          <p:cNvSpPr>
            <a:spLocks noGrp="1"/>
          </p:cNvSpPr>
          <p:nvPr>
            <p:ph type="title"/>
          </p:nvPr>
        </p:nvSpPr>
        <p:spPr>
          <a:xfrm>
            <a:off x="726232" y="365125"/>
            <a:ext cx="10515600" cy="67057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CLV</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982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243BC3-9E5F-981C-7622-8C4CC89923B9}"/>
              </a:ext>
            </a:extLst>
          </p:cNvPr>
          <p:cNvPicPr>
            <a:picLocks noGrp="1" noChangeAspect="1"/>
          </p:cNvPicPr>
          <p:nvPr>
            <p:ph idx="1"/>
          </p:nvPr>
        </p:nvPicPr>
        <p:blipFill>
          <a:blip r:embed="rId2"/>
          <a:stretch>
            <a:fillRect/>
          </a:stretch>
        </p:blipFill>
        <p:spPr>
          <a:xfrm>
            <a:off x="2471146" y="1825625"/>
            <a:ext cx="7249707" cy="4351338"/>
          </a:xfrm>
        </p:spPr>
      </p:pic>
      <p:sp>
        <p:nvSpPr>
          <p:cNvPr id="6" name="Title 1">
            <a:extLst>
              <a:ext uri="{FF2B5EF4-FFF2-40B4-BE49-F238E27FC236}">
                <a16:creationId xmlns:a16="http://schemas.microsoft.com/office/drawing/2014/main" id="{2B8C74A9-300E-6D16-0F6D-97FC24ABA74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374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1788F3-8083-D903-5BF8-0D290024AD84}"/>
              </a:ext>
            </a:extLst>
          </p:cNvPr>
          <p:cNvPicPr>
            <a:picLocks noGrp="1" noChangeAspect="1"/>
          </p:cNvPicPr>
          <p:nvPr>
            <p:ph idx="1"/>
          </p:nvPr>
        </p:nvPicPr>
        <p:blipFill>
          <a:blip r:embed="rId2"/>
          <a:stretch>
            <a:fillRect/>
          </a:stretch>
        </p:blipFill>
        <p:spPr>
          <a:xfrm>
            <a:off x="1767465" y="2107560"/>
            <a:ext cx="8657070" cy="3787468"/>
          </a:xfrm>
        </p:spPr>
      </p:pic>
      <p:sp>
        <p:nvSpPr>
          <p:cNvPr id="6" name="Title 1">
            <a:extLst>
              <a:ext uri="{FF2B5EF4-FFF2-40B4-BE49-F238E27FC236}">
                <a16:creationId xmlns:a16="http://schemas.microsoft.com/office/drawing/2014/main" id="{314D50A1-8F2A-A5A3-2973-9CFE91D6D41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515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9843B5-415B-7917-286C-696B16B01E3E}"/>
              </a:ext>
            </a:extLst>
          </p:cNvPr>
          <p:cNvPicPr>
            <a:picLocks noGrp="1" noChangeAspect="1"/>
          </p:cNvPicPr>
          <p:nvPr>
            <p:ph idx="1"/>
          </p:nvPr>
        </p:nvPicPr>
        <p:blipFill>
          <a:blip r:embed="rId2"/>
          <a:stretch>
            <a:fillRect/>
          </a:stretch>
        </p:blipFill>
        <p:spPr>
          <a:xfrm>
            <a:off x="1424535" y="2298076"/>
            <a:ext cx="9342930" cy="3406435"/>
          </a:xfrm>
        </p:spPr>
      </p:pic>
      <p:sp>
        <p:nvSpPr>
          <p:cNvPr id="6" name="Title 1">
            <a:extLst>
              <a:ext uri="{FF2B5EF4-FFF2-40B4-BE49-F238E27FC236}">
                <a16:creationId xmlns:a16="http://schemas.microsoft.com/office/drawing/2014/main" id="{F42767BB-2A06-76F2-E31F-09FCF5EF50F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683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430FEA-F8C9-A30C-C9A1-0B6BAF7F72FE}"/>
              </a:ext>
            </a:extLst>
          </p:cNvPr>
          <p:cNvPicPr>
            <a:picLocks noGrp="1" noChangeAspect="1"/>
          </p:cNvPicPr>
          <p:nvPr>
            <p:ph idx="1"/>
          </p:nvPr>
        </p:nvPicPr>
        <p:blipFill>
          <a:blip r:embed="rId2"/>
          <a:stretch>
            <a:fillRect/>
          </a:stretch>
        </p:blipFill>
        <p:spPr>
          <a:xfrm>
            <a:off x="751140" y="2071396"/>
            <a:ext cx="8320728" cy="3004411"/>
          </a:xfrm>
        </p:spPr>
      </p:pic>
      <p:sp>
        <p:nvSpPr>
          <p:cNvPr id="6" name="Title 1">
            <a:extLst>
              <a:ext uri="{FF2B5EF4-FFF2-40B4-BE49-F238E27FC236}">
                <a16:creationId xmlns:a16="http://schemas.microsoft.com/office/drawing/2014/main" id="{5812E079-8DFB-F821-CBA2-9BB0B239D94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882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2BA4BE-B3CE-B777-B7D9-E1ECA70D26DA}"/>
              </a:ext>
            </a:extLst>
          </p:cNvPr>
          <p:cNvPicPr>
            <a:picLocks noGrp="1" noChangeAspect="1"/>
          </p:cNvPicPr>
          <p:nvPr>
            <p:ph idx="1"/>
          </p:nvPr>
        </p:nvPicPr>
        <p:blipFill>
          <a:blip r:embed="rId2"/>
          <a:stretch>
            <a:fillRect/>
          </a:stretch>
        </p:blipFill>
        <p:spPr>
          <a:xfrm>
            <a:off x="838200" y="1924411"/>
            <a:ext cx="7012737" cy="4568464"/>
          </a:xfrm>
        </p:spPr>
      </p:pic>
      <p:sp>
        <p:nvSpPr>
          <p:cNvPr id="6" name="Title 1">
            <a:extLst>
              <a:ext uri="{FF2B5EF4-FFF2-40B4-BE49-F238E27FC236}">
                <a16:creationId xmlns:a16="http://schemas.microsoft.com/office/drawing/2014/main" id="{EA95D60D-8B53-D1F3-27E1-87453CC7B61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894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DB0912-6ADC-C70F-6956-DFB3EEF609E7}"/>
              </a:ext>
            </a:extLst>
          </p:cNvPr>
          <p:cNvPicPr>
            <a:picLocks noGrp="1" noChangeAspect="1"/>
          </p:cNvPicPr>
          <p:nvPr>
            <p:ph idx="1"/>
          </p:nvPr>
        </p:nvPicPr>
        <p:blipFill>
          <a:blip r:embed="rId2"/>
          <a:stretch>
            <a:fillRect/>
          </a:stretch>
        </p:blipFill>
        <p:spPr>
          <a:xfrm>
            <a:off x="951722" y="1777302"/>
            <a:ext cx="8916505" cy="3854813"/>
          </a:xfrm>
        </p:spPr>
      </p:pic>
      <p:sp>
        <p:nvSpPr>
          <p:cNvPr id="6" name="Title 1">
            <a:extLst>
              <a:ext uri="{FF2B5EF4-FFF2-40B4-BE49-F238E27FC236}">
                <a16:creationId xmlns:a16="http://schemas.microsoft.com/office/drawing/2014/main" id="{A0B40AF1-E1F1-C736-3AB5-C600CA870C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687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F534A6-BF97-5430-95A2-3771158F2C53}"/>
              </a:ext>
            </a:extLst>
          </p:cNvPr>
          <p:cNvPicPr>
            <a:picLocks noGrp="1" noChangeAspect="1"/>
          </p:cNvPicPr>
          <p:nvPr>
            <p:ph idx="1"/>
          </p:nvPr>
        </p:nvPicPr>
        <p:blipFill>
          <a:blip r:embed="rId2"/>
          <a:stretch>
            <a:fillRect/>
          </a:stretch>
        </p:blipFill>
        <p:spPr>
          <a:xfrm>
            <a:off x="838200" y="1773562"/>
            <a:ext cx="6915539" cy="5308470"/>
          </a:xfrm>
        </p:spPr>
      </p:pic>
      <p:sp>
        <p:nvSpPr>
          <p:cNvPr id="6" name="Title 1">
            <a:extLst>
              <a:ext uri="{FF2B5EF4-FFF2-40B4-BE49-F238E27FC236}">
                <a16:creationId xmlns:a16="http://schemas.microsoft.com/office/drawing/2014/main" id="{6BBDB9DE-7866-0376-581B-EDD46E145D8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3 month CLV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54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E6220-73D5-E2A7-31D9-530914043D60}"/>
              </a:ext>
            </a:extLst>
          </p:cNvPr>
          <p:cNvSpPr>
            <a:spLocks noGrp="1"/>
          </p:cNvSpPr>
          <p:nvPr>
            <p:ph idx="1"/>
          </p:nvPr>
        </p:nvSpPr>
        <p:spPr>
          <a:xfrm>
            <a:off x="838200" y="653142"/>
            <a:ext cx="10515600" cy="6138311"/>
          </a:xfrm>
        </p:spPr>
        <p:txBody>
          <a:bodyPr vert="horz" lIns="91440" tIns="45720" rIns="91440" bIns="45720" rtlCol="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Assuming 5% of the churn rate in our hypothetical case, the estimated customer's lifetime span is 20 years.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Given the customer's average value per month of $500 and lifetime span of 20 years, the CLV of this customer turns out to be $120,000.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final CLV amount is calculated by multiplying $500, the average value per month, by 12 months and the lifetime span of 20 years.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Because we do not typically know the lifetime span of customers, we often try to estimate CLV over the course of a certain period.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It can be done by estimating a customer's 12-month CLV, 24-month CLV, or can also be a 3-month CLV.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Aside from the method we discussed through an example, CLV can also be estimated through building predictive models.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Using machine learning algorithms and customers' purchase history data, build machine learning models that predict customers' CLV over the course of a certain period.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the programming exercises in this chapter, learn how to build a regression model that predicts customers' 3-month CLV.</a:t>
            </a:r>
            <a:endParaRPr lang="en-IN" sz="18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D9CBF89-FA33-55D5-2419-AEE3BC06D00F}"/>
              </a:ext>
            </a:extLst>
          </p:cNvPr>
          <p:cNvSpPr>
            <a:spLocks noGrp="1"/>
          </p:cNvSpPr>
          <p:nvPr>
            <p:ph type="title"/>
          </p:nvPr>
        </p:nvSpPr>
        <p:spPr>
          <a:xfrm>
            <a:off x="838200" y="66546"/>
            <a:ext cx="10515600" cy="586597"/>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CLV</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08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6DB9-1E0F-6069-C4E1-E5EC9DE58376}"/>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B68846-E37C-782A-C0F5-0209F7E22863}"/>
              </a:ext>
            </a:extLst>
          </p:cNvPr>
          <p:cNvSpPr>
            <a:spLocks noGrp="1"/>
          </p:cNvSpPr>
          <p:nvPr>
            <p:ph idx="1"/>
          </p:nvPr>
        </p:nvSpPr>
        <p:spPr/>
        <p:txBody>
          <a:bodyPr vert="horz" lIns="91440" tIns="45720" rIns="91440" bIns="45720" rtlCol="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Use a different set of metrics for evaluating regression models from those for classification model evaluations.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is because the prediction output of a regression model takes continuous values, meaning it can take any value and is not restricted to taking from a predefined set of values.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in Predicting the Likelihood of Marketing Engagement, the prediction output of a classification model can only take a certain number of values.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Because of this difference, use different metrics to evaluate regression models.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discuss four commonly used methodologies to evaluate regression models mean squared error (MSE), median absolute error (MAE), R2, and predicted versus actual scatter plot. </a:t>
            </a:r>
          </a:p>
        </p:txBody>
      </p:sp>
    </p:spTree>
    <p:extLst>
      <p:ext uri="{BB962C8B-B14F-4D97-AF65-F5344CB8AC3E}">
        <p14:creationId xmlns:p14="http://schemas.microsoft.com/office/powerpoint/2010/main" val="28094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C9937-DAB8-E8A7-3147-82515800C171}"/>
              </a:ext>
            </a:extLst>
          </p:cNvPr>
          <p:cNvSpPr>
            <a:spLocks noGrp="1"/>
          </p:cNvSpPr>
          <p:nvPr>
            <p:ph idx="1"/>
          </p:nvPr>
        </p:nvSpPr>
        <p:spPr>
          <a:xfrm>
            <a:off x="838200" y="1324947"/>
            <a:ext cx="10515600" cy="5421086"/>
          </a:xfrm>
        </p:spPr>
        <p:txBody>
          <a:bodyPr>
            <a:normAutofit fontScale="92500"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As the name suggests, MSE measures the average of the squared errors, where the errors are the differences between the predicted and actual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equation for MSE looks as follows:</a:t>
            </a:r>
          </a:p>
          <a:p>
            <a:pPr marL="0" indent="0">
              <a:lnSpc>
                <a:spcPct val="150000"/>
              </a:lnSpc>
              <a:spcBef>
                <a:spcPts val="0"/>
              </a:spcBef>
              <a:buNone/>
            </a:pPr>
            <a:endParaRPr lang="en-US" sz="1800"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Y values in this equation are the actual values and Y' values are the predicted values.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Because MSE is an average of squared errors, this measure is sensitive to and highly affected by outliers.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MAE, on the other hand, is less sensitive to outliers and considered more robust, as the median is affected by the outliers or values at the end tails much less than the average.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equation, looks as follows:</a:t>
            </a:r>
          </a:p>
          <a:p>
            <a:pPr marL="0" indent="0">
              <a:lnSpc>
                <a:spcPct val="150000"/>
              </a:lnSpc>
              <a:spcBef>
                <a:spcPts val="0"/>
              </a:spcBef>
              <a:buNone/>
            </a:pPr>
            <a:endParaRPr lang="en-US" sz="1800"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y values in this equation represent the actual values and the </a:t>
            </a:r>
            <a:r>
              <a:rPr lang="en-IN" sz="1800" b="0" i="0" dirty="0">
                <a:solidFill>
                  <a:srgbClr val="4D5156"/>
                </a:solidFill>
                <a:effectLst/>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values represent the predicted values.</a:t>
            </a:r>
            <a:endParaRPr lang="en-IN" sz="1800"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7E7BE05-9DEC-B471-50D3-AD18BCE7223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models</a:t>
            </a:r>
            <a:endParaRPr lang="en-IN"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5D1178A-31B8-7E47-E20F-92021A2D8E46}"/>
              </a:ext>
            </a:extLst>
          </p:cNvPr>
          <p:cNvPicPr>
            <a:picLocks noChangeAspect="1"/>
          </p:cNvPicPr>
          <p:nvPr/>
        </p:nvPicPr>
        <p:blipFill>
          <a:blip r:embed="rId2"/>
          <a:stretch>
            <a:fillRect/>
          </a:stretch>
        </p:blipFill>
        <p:spPr>
          <a:xfrm>
            <a:off x="1763486" y="5184711"/>
            <a:ext cx="5505061" cy="741066"/>
          </a:xfrm>
          <a:prstGeom prst="rect">
            <a:avLst/>
          </a:prstGeom>
        </p:spPr>
      </p:pic>
      <p:pic>
        <p:nvPicPr>
          <p:cNvPr id="8" name="Picture 7">
            <a:extLst>
              <a:ext uri="{FF2B5EF4-FFF2-40B4-BE49-F238E27FC236}">
                <a16:creationId xmlns:a16="http://schemas.microsoft.com/office/drawing/2014/main" id="{A9F1DC2C-7597-F14D-8B8E-7579F33A53E6}"/>
              </a:ext>
            </a:extLst>
          </p:cNvPr>
          <p:cNvPicPr>
            <a:picLocks noChangeAspect="1"/>
          </p:cNvPicPr>
          <p:nvPr/>
        </p:nvPicPr>
        <p:blipFill>
          <a:blip r:embed="rId3"/>
          <a:stretch>
            <a:fillRect/>
          </a:stretch>
        </p:blipFill>
        <p:spPr>
          <a:xfrm>
            <a:off x="2635934" y="2473039"/>
            <a:ext cx="2758679" cy="739204"/>
          </a:xfrm>
          <a:prstGeom prst="rect">
            <a:avLst/>
          </a:prstGeom>
        </p:spPr>
      </p:pic>
    </p:spTree>
    <p:extLst>
      <p:ext uri="{BB962C8B-B14F-4D97-AF65-F5344CB8AC3E}">
        <p14:creationId xmlns:p14="http://schemas.microsoft.com/office/powerpoint/2010/main" val="263738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F3A5D-3140-2AB5-295D-8CC38836CAF7}"/>
              </a:ext>
            </a:extLst>
          </p:cNvPr>
          <p:cNvSpPr>
            <a:spLocks noGrp="1"/>
          </p:cNvSpPr>
          <p:nvPr>
            <p:ph idx="1"/>
          </p:nvPr>
        </p:nvSpPr>
        <p:spPr>
          <a:xfrm>
            <a:off x="838200" y="1390260"/>
            <a:ext cx="10515600" cy="5374433"/>
          </a:xfrm>
        </p:spPr>
        <p:txBody>
          <a:bodyPr>
            <a:normAutofit fontScale="92500"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Another frequently used measure for regression models is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also called the coefficient of determination.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measures the goodness of fit.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other words, it measures how well a regression model is fitted to the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Simply,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the percentage of the explained variability of the target variable by the regression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equation looks as follows:</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typically ranges between zero and one.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a:t>
            </a:r>
            <a:r>
              <a:rPr lang="en-US" sz="1800" baseline="300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value of zero means the model does not explain or capture the target variable variability at all and is not a good fit for the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value of one means that the model captures 100% of the target variable variability and is a perfect fit to the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closer to one the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value is, the better the model fit is.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D423182-B1BE-8B2D-2AAC-030FF54383F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regression models</a:t>
            </a:r>
            <a:endParaRPr lang="en-IN"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4A64F2-1EB1-E533-6DEA-86DE32A1D796}"/>
              </a:ext>
            </a:extLst>
          </p:cNvPr>
          <p:cNvPicPr>
            <a:picLocks noChangeAspect="1"/>
          </p:cNvPicPr>
          <p:nvPr/>
        </p:nvPicPr>
        <p:blipFill>
          <a:blip r:embed="rId2"/>
          <a:stretch>
            <a:fillRect/>
          </a:stretch>
        </p:blipFill>
        <p:spPr>
          <a:xfrm>
            <a:off x="2280926" y="3490685"/>
            <a:ext cx="2255715" cy="586791"/>
          </a:xfrm>
          <a:prstGeom prst="rect">
            <a:avLst/>
          </a:prstGeom>
        </p:spPr>
      </p:pic>
    </p:spTree>
    <p:extLst>
      <p:ext uri="{BB962C8B-B14F-4D97-AF65-F5344CB8AC3E}">
        <p14:creationId xmlns:p14="http://schemas.microsoft.com/office/powerpoint/2010/main" val="348964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4155</Words>
  <Application>Microsoft Office PowerPoint</Application>
  <PresentationFormat>Widescreen</PresentationFormat>
  <Paragraphs>296</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Times New Roman</vt:lpstr>
      <vt:lpstr>Office Theme</vt:lpstr>
      <vt:lpstr>Section-4 – Personalized Marketing</vt:lpstr>
      <vt:lpstr>Introduction</vt:lpstr>
      <vt:lpstr>Introduction</vt:lpstr>
      <vt:lpstr>CLV</vt:lpstr>
      <vt:lpstr>CLV</vt:lpstr>
      <vt:lpstr>CLV</vt:lpstr>
      <vt:lpstr>Evaluating regression models</vt:lpstr>
      <vt:lpstr>Evaluating regression models</vt:lpstr>
      <vt:lpstr>Evaluating regression models</vt:lpstr>
      <vt:lpstr>Evaluating regression models</vt:lpstr>
      <vt:lpstr>Predicting the 3 month CLV with Python</vt:lpstr>
      <vt:lpstr>Predicting the 3 month CLV with Python</vt:lpstr>
      <vt:lpstr>Data cleanup</vt:lpstr>
      <vt:lpstr>Data cleanup</vt:lpstr>
      <vt:lpstr>Data cleanup</vt:lpstr>
      <vt:lpstr>Data cleanup</vt:lpstr>
      <vt:lpstr>Data cleanup</vt:lpstr>
      <vt:lpstr>Data analysis</vt:lpstr>
      <vt:lpstr>Data analysis</vt:lpstr>
      <vt:lpstr>Data analysis</vt:lpstr>
      <vt:lpstr>Data analysis</vt:lpstr>
      <vt:lpstr>Data analysis</vt:lpstr>
      <vt:lpstr>Data analysis</vt:lpstr>
      <vt:lpstr>Data analysis</vt:lpstr>
      <vt:lpstr>Predicting the 3-month CLV</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Linear regression</vt:lpstr>
      <vt:lpstr>Linear regression</vt:lpstr>
      <vt:lpstr>Linear regression</vt:lpstr>
      <vt:lpstr>Linear regression</vt:lpstr>
      <vt:lpstr>Evaluating regression model performance</vt:lpstr>
      <vt:lpstr>Evaluating regression model performance</vt:lpstr>
      <vt:lpstr>Evaluating regression model performance</vt:lpstr>
      <vt:lpstr>Evaluating regression model performance</vt:lpstr>
      <vt:lpstr>Evaluating regression model performance</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lpstr>Predicting the 3 month CLV with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Section-4 – Personalized Marketing</dc:title>
  <dc:creator>harsshini s</dc:creator>
  <cp:lastModifiedBy>harsshini s</cp:lastModifiedBy>
  <cp:revision>10</cp:revision>
  <dcterms:created xsi:type="dcterms:W3CDTF">2024-01-27T04:01:33Z</dcterms:created>
  <dcterms:modified xsi:type="dcterms:W3CDTF">2024-02-26T10:53:41Z</dcterms:modified>
</cp:coreProperties>
</file>