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D770D95-61A6-4892-A050-E62E05A6A442}">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 name="Untitled Section" id="{C4C39600-91F3-46EB-A3A0-FBAF40E94CDB}">
          <p14:sldIdLst/>
        </p14:section>
        <p14:section name="Untitled Section" id="{1C5F0505-62EA-4AB1-83B0-422FE29226D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D96D-47F0-35D4-BCCB-EB8F692A5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F36EB9-7725-E6BC-0110-805332E58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A29458-2BF0-660F-A1AC-302B64C2EFEA}"/>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0D24119A-4038-0033-C361-BD7CA13E8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B0992C-D2AD-9966-2380-AA0BA88AE0FC}"/>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99788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0459-550E-99A1-686D-5724D7BCF2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124ABB-6000-EA38-530F-DB9AEE524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6BC27-F362-B1AB-EBDF-5FC201B20C08}"/>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98BDC2C4-74C3-BC7F-C00F-53B57F2E5F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7EC21-9E6C-9572-2F3E-7FB3004CEEF2}"/>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883201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DB52F-5655-8FA8-BA97-ACDC223A6A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6178BE-88D9-BF70-2D59-C83D1F9A8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7560CB-1FEA-8052-41C0-32ADFC20A6C0}"/>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9703E5DB-CA0A-2C8C-2733-59C67E09E2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7CD5E-FFDA-1C73-C95B-DC3B620F5EFA}"/>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78408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6EBE-0B62-9089-0D60-012E87A8C1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C8CFE-9392-51EC-EE0D-8B3DA9F19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49593A-E1C0-301F-AF92-4D6030159BC5}"/>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D17D0760-278E-16AF-60E0-1B7D451A2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521B9-9E24-10FA-A4D5-54F24573371C}"/>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374751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583-E87B-1040-0447-832F7947DB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197CB0-2FCA-8B49-71ED-F6C155E237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1B18E3-3C61-DE6E-96F5-DC8CCBC28B21}"/>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1C45968E-725F-A552-AB9B-494F417481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76B83A-28DC-F69A-A36D-30ECE2A21DD2}"/>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55353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2F51F-B718-F04A-E81D-E94B431E14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3C1045-2216-0067-544A-6A8243D256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6A0226-BE95-C122-55B1-194E0E7782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3CCB9E-0A3E-E1C3-EA80-5ADEF6BCE8EA}"/>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6" name="Footer Placeholder 5">
            <a:extLst>
              <a:ext uri="{FF2B5EF4-FFF2-40B4-BE49-F238E27FC236}">
                <a16:creationId xmlns:a16="http://schemas.microsoft.com/office/drawing/2014/main" id="{96CCE5C7-2CAF-96BE-C94D-D3A363C4B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21159-A127-9CD0-B1E8-E416B07E0E63}"/>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125891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E6590-AAFA-4855-EB65-269EC8A2DD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B61693-479E-8699-97A1-035469F42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2D617-B5BC-0C3B-4B32-D8300FF0CC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FA9FA5-9C0F-F2DE-9F67-12DFDD1C6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26C69-4BE2-5245-7F13-4E8D947BE1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F6B78D-46FE-E921-4D9F-72ACC0DC09F0}"/>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8" name="Footer Placeholder 7">
            <a:extLst>
              <a:ext uri="{FF2B5EF4-FFF2-40B4-BE49-F238E27FC236}">
                <a16:creationId xmlns:a16="http://schemas.microsoft.com/office/drawing/2014/main" id="{8840F0AB-05DE-FFF0-B796-7200FF25A2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D95671-1735-0FBE-AB37-41F7ED52B8DF}"/>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2537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A2E-03CF-21FE-DDC7-6C1AF759B0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2842A9-4FBE-D568-2514-BD1DDDA0F23E}"/>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4" name="Footer Placeholder 3">
            <a:extLst>
              <a:ext uri="{FF2B5EF4-FFF2-40B4-BE49-F238E27FC236}">
                <a16:creationId xmlns:a16="http://schemas.microsoft.com/office/drawing/2014/main" id="{8B08A314-3AFC-ECD0-B2E8-693F25D8FD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A0F4B5-F326-ED2F-8322-8FA5B81E3B5E}"/>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58618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C1F27-17C4-9537-372D-9FAA488CE033}"/>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3" name="Footer Placeholder 2">
            <a:extLst>
              <a:ext uri="{FF2B5EF4-FFF2-40B4-BE49-F238E27FC236}">
                <a16:creationId xmlns:a16="http://schemas.microsoft.com/office/drawing/2014/main" id="{BA0F898A-23D1-B2F9-D848-A0BF0FC73A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80E138-5334-2AEF-2228-0990F3E7BB33}"/>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579010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937C-19B1-C447-76DA-C7D51544DF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5721C5-0463-F5FB-0CC5-1D10C1EEF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F2B556-6A17-2836-C373-D6DFFFF0C9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3A5D0-0EFC-312C-E1D8-B0F4F5CC4F79}"/>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6" name="Footer Placeholder 5">
            <a:extLst>
              <a:ext uri="{FF2B5EF4-FFF2-40B4-BE49-F238E27FC236}">
                <a16:creationId xmlns:a16="http://schemas.microsoft.com/office/drawing/2014/main" id="{DD287AAE-0176-B6C5-2C2E-06BA7E8303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831DC-C128-68C0-0D3D-1207FB056449}"/>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38778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B07-732C-AB3B-E5F5-15B4BC249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A567F0-5226-12F5-82D0-4312A281EB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8039DD-61EF-93D8-F1E8-B7AAA6C75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F580D4-D725-F33C-FE97-22B5B09A1D8A}"/>
              </a:ext>
            </a:extLst>
          </p:cNvPr>
          <p:cNvSpPr>
            <a:spLocks noGrp="1"/>
          </p:cNvSpPr>
          <p:nvPr>
            <p:ph type="dt" sz="half" idx="10"/>
          </p:nvPr>
        </p:nvSpPr>
        <p:spPr/>
        <p:txBody>
          <a:bodyPr/>
          <a:lstStyle/>
          <a:p>
            <a:fld id="{4100F897-54E8-4360-88B7-1C26210E3F37}" type="datetimeFigureOut">
              <a:rPr lang="en-IN" smtClean="0"/>
              <a:t>13-03-2024</a:t>
            </a:fld>
            <a:endParaRPr lang="en-IN"/>
          </a:p>
        </p:txBody>
      </p:sp>
      <p:sp>
        <p:nvSpPr>
          <p:cNvPr id="6" name="Footer Placeholder 5">
            <a:extLst>
              <a:ext uri="{FF2B5EF4-FFF2-40B4-BE49-F238E27FC236}">
                <a16:creationId xmlns:a16="http://schemas.microsoft.com/office/drawing/2014/main" id="{60DA473A-CBD2-D56B-ABF0-51441F7C5D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DD641-F2DD-789D-C6FA-9E5D8253D040}"/>
              </a:ext>
            </a:extLst>
          </p:cNvPr>
          <p:cNvSpPr>
            <a:spLocks noGrp="1"/>
          </p:cNvSpPr>
          <p:nvPr>
            <p:ph type="sldNum" sz="quarter" idx="12"/>
          </p:nvPr>
        </p:nvSpPr>
        <p:spPr/>
        <p:txBody>
          <a:bodyPr/>
          <a:lstStyle/>
          <a:p>
            <a:fld id="{FDD9F97F-C6E2-49E9-A430-8B4635C99CA3}" type="slidenum">
              <a:rPr lang="en-IN" smtClean="0"/>
              <a:t>‹#›</a:t>
            </a:fld>
            <a:endParaRPr lang="en-IN"/>
          </a:p>
        </p:txBody>
      </p:sp>
    </p:spTree>
    <p:extLst>
      <p:ext uri="{BB962C8B-B14F-4D97-AF65-F5344CB8AC3E}">
        <p14:creationId xmlns:p14="http://schemas.microsoft.com/office/powerpoint/2010/main" val="258793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B43D55-6DA4-7C0A-9D79-01CD8629AD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4E9ACD-97F4-0B37-1358-B61C7EED6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06EC7-F4AB-74B0-4792-6198412D22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0F897-54E8-4360-88B7-1C26210E3F37}" type="datetimeFigureOut">
              <a:rPr lang="en-IN" smtClean="0"/>
              <a:t>13-03-2024</a:t>
            </a:fld>
            <a:endParaRPr lang="en-IN"/>
          </a:p>
        </p:txBody>
      </p:sp>
      <p:sp>
        <p:nvSpPr>
          <p:cNvPr id="5" name="Footer Placeholder 4">
            <a:extLst>
              <a:ext uri="{FF2B5EF4-FFF2-40B4-BE49-F238E27FC236}">
                <a16:creationId xmlns:a16="http://schemas.microsoft.com/office/drawing/2014/main" id="{B5553401-7E12-B838-F686-83C0C10A76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7C277F-3AAD-B341-6DF5-FAC9BDFBB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9F97F-C6E2-49E9-A430-8B4635C99CA3}" type="slidenum">
              <a:rPr lang="en-IN" smtClean="0"/>
              <a:t>‹#›</a:t>
            </a:fld>
            <a:endParaRPr lang="en-IN"/>
          </a:p>
        </p:txBody>
      </p:sp>
    </p:spTree>
    <p:extLst>
      <p:ext uri="{BB962C8B-B14F-4D97-AF65-F5344CB8AC3E}">
        <p14:creationId xmlns:p14="http://schemas.microsoft.com/office/powerpoint/2010/main" val="19288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Section-4 – Personalized Marketing</a:t>
            </a:r>
            <a:endParaRPr lang="en-US" sz="4400" dirty="0"/>
          </a:p>
        </p:txBody>
      </p:sp>
      <p:sp>
        <p:nvSpPr>
          <p:cNvPr id="3" name="Subtitle 2"/>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Chapter-11 Retaining Customers</a:t>
            </a:r>
            <a:endParaRPr lang="en-US" sz="2800" dirty="0"/>
          </a:p>
        </p:txBody>
      </p:sp>
    </p:spTree>
    <p:extLst>
      <p:ext uri="{BB962C8B-B14F-4D97-AF65-F5344CB8AC3E}">
        <p14:creationId xmlns:p14="http://schemas.microsoft.com/office/powerpoint/2010/main" val="194044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32D19-FB2D-470A-C40B-9E8327F1CB76}"/>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customer churn with Python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CC2A47-5B3C-67DD-7C2A-6A943D94BA3C}"/>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how to use an ANN model to predict the customers at the risk of leaving, or customers who are highly likely to churn.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the end of this section, built a customer churn prediction model using an ANN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pandas, matplotlib, and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packages to analyze, visualize, and build machine learning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one of the publicly available datasets from the IBM Watson Analytics community, named </a:t>
            </a:r>
            <a:r>
              <a:rPr lang="en-US" sz="1800" dirty="0" err="1">
                <a:latin typeface="Times New Roman" panose="02020603050405020304" pitchFamily="18" charset="0"/>
                <a:cs typeface="Times New Roman" panose="02020603050405020304" pitchFamily="18" charset="0"/>
              </a:rPr>
              <a:t>WA_Fn</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UseC</a:t>
            </a:r>
            <a:r>
              <a:rPr lang="en-US" sz="1800" dirty="0">
                <a:latin typeface="Times New Roman" panose="02020603050405020304" pitchFamily="18" charset="0"/>
                <a:cs typeface="Times New Roman" panose="02020603050405020304" pitchFamily="18" charset="0"/>
              </a:rPr>
              <a:t>_-Telco-Customer-Churn. xlsx.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Load it into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nSpc>
                <a:spcPct val="150000"/>
              </a:lnSpc>
              <a:spcBef>
                <a:spcPts val="0"/>
              </a:spcBef>
            </a:pPr>
            <a:r>
              <a:rPr lang="en-US" sz="1800" b="1" i="1" dirty="0">
                <a:latin typeface="Times New Roman" panose="02020603050405020304" pitchFamily="18" charset="0"/>
                <a:cs typeface="Times New Roman" panose="02020603050405020304" pitchFamily="18" charset="0"/>
              </a:rPr>
              <a:t>import pandas as pd</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pd. </a:t>
            </a:r>
            <a:r>
              <a:rPr lang="en-US" sz="1800" b="1" i="1" dirty="0" err="1">
                <a:latin typeface="Times New Roman" panose="02020603050405020304" pitchFamily="18" charset="0"/>
                <a:cs typeface="Times New Roman" panose="02020603050405020304" pitchFamily="18" charset="0"/>
              </a:rPr>
              <a:t>read_excel</a:t>
            </a:r>
            <a:r>
              <a:rPr lang="en-US" sz="1800" b="1" i="1" dirty="0">
                <a:latin typeface="Times New Roman" panose="02020603050405020304" pitchFamily="18" charset="0"/>
                <a:cs typeface="Times New Roman" panose="02020603050405020304" pitchFamily="18" charset="0"/>
              </a:rPr>
              <a:t> ('WA_En-UseC_-Telco-Customer-Churn.xlsx')</a:t>
            </a:r>
            <a:endParaRPr lang="en-IN"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004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A987F-8159-B221-8D0E-52ABA4CB11F3}"/>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
        <p:nvSpPr>
          <p:cNvPr id="3" name="Content Placeholder 2">
            <a:extLst>
              <a:ext uri="{FF2B5EF4-FFF2-40B4-BE49-F238E27FC236}">
                <a16:creationId xmlns:a16="http://schemas.microsoft.com/office/drawing/2014/main" id="{77260CEF-9DAF-E52A-C799-FEE3C31C397E}"/>
              </a:ext>
            </a:extLst>
          </p:cNvPr>
          <p:cNvSpPr>
            <a:spLocks noGrp="1"/>
          </p:cNvSpPr>
          <p:nvPr>
            <p:ph idx="1"/>
          </p:nvPr>
        </p:nvSpPr>
        <p:spPr/>
        <p:txBody>
          <a:bodyPr>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a few things to do before start building machine learning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transform continuous variables that have monetary values and encode the target variable, Churn, as well as other categorical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do so, perform the following steps: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1. Target variable encoding: The target variable, Churn, has two values: Yes and No.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Encode these values as 1 for Yes and 0 for No. </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['Churn']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['Churn'] .apply (lambda x: 1 if x == 'Yes' else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To get the overall churn rate, simply run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Churn' ]. mean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output of this code is around 0.27, which suggests that about 27% of customers have churned.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27% churn rate is not a small number; rather, it is high enough for a business to worry about the overall customer churn and come up with a solution to retain these customers.</a:t>
            </a:r>
          </a:p>
        </p:txBody>
      </p:sp>
    </p:spTree>
    <p:extLst>
      <p:ext uri="{BB962C8B-B14F-4D97-AF65-F5344CB8AC3E}">
        <p14:creationId xmlns:p14="http://schemas.microsoft.com/office/powerpoint/2010/main" val="400867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6AD460-8912-603E-0EB0-57437654D425}"/>
              </a:ext>
            </a:extLst>
          </p:cNvPr>
          <p:cNvSpPr>
            <a:spLocks noGrp="1"/>
          </p:cNvSpPr>
          <p:nvPr>
            <p:ph idx="1"/>
          </p:nvPr>
        </p:nvSpPr>
        <p:spPr/>
        <p:txBody>
          <a:bodyPr>
            <a:normAutofit/>
          </a:bodyPr>
          <a:lstStyle/>
          <a:p>
            <a:pPr marL="0" indent="0">
              <a:lnSpc>
                <a:spcPct val="150000"/>
              </a:lnSpc>
              <a:spcBef>
                <a:spcPts val="0"/>
              </a:spcBef>
              <a:buNone/>
            </a:pPr>
            <a:r>
              <a:rPr lang="en-US" sz="1800" dirty="0">
                <a:latin typeface="Times New Roman" panose="02020603050405020304" pitchFamily="18" charset="0"/>
                <a:cs typeface="Times New Roman" panose="02020603050405020304" pitchFamily="18" charset="0"/>
              </a:rPr>
              <a:t>2. Handling missing values in the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column: Since there are only 11 records with missing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values, simply ignore and drop those records with missing values. </a:t>
            </a:r>
          </a:p>
          <a:p>
            <a:pPr marL="0" indent="0">
              <a:lnSpc>
                <a:spcPct val="150000"/>
              </a:lnSpc>
              <a:spcBef>
                <a:spcPts val="0"/>
              </a:spcBef>
              <a:buNone/>
            </a:pPr>
            <a:r>
              <a:rPr lang="en-US" sz="1800" dirty="0">
                <a:latin typeface="Times New Roman" panose="02020603050405020304" pitchFamily="18" charset="0"/>
                <a:cs typeface="Times New Roman" panose="02020603050405020304" pitchFamily="18" charset="0"/>
              </a:rPr>
              <a:t>Take a look at the following code:</a:t>
            </a:r>
          </a:p>
          <a:p>
            <a:pPr marL="0" indent="0">
              <a:lnSpc>
                <a:spcPct val="150000"/>
              </a:lnSpc>
              <a:spcBef>
                <a:spcPts val="0"/>
              </a:spcBef>
              <a:buNone/>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TotalCharges</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TotalCharges</a:t>
            </a:r>
            <a:r>
              <a:rPr lang="en-US" sz="1800" b="1" i="1" dirty="0">
                <a:latin typeface="Times New Roman" panose="02020603050405020304" pitchFamily="18" charset="0"/>
                <a:cs typeface="Times New Roman" panose="02020603050405020304" pitchFamily="18" charset="0"/>
              </a:rPr>
              <a:t>']. replace(' ',np. nan).</a:t>
            </a:r>
            <a:r>
              <a:rPr lang="en-US" sz="1800" b="1" i="1" dirty="0" err="1">
                <a:latin typeface="Times New Roman" panose="02020603050405020304" pitchFamily="18" charset="0"/>
                <a:cs typeface="Times New Roman" panose="02020603050405020304" pitchFamily="18" charset="0"/>
              </a:rPr>
              <a:t>astype</a:t>
            </a:r>
            <a:r>
              <a:rPr lang="en-US" sz="1800" b="1" i="1" dirty="0">
                <a:latin typeface="Times New Roman" panose="02020603050405020304" pitchFamily="18" charset="0"/>
                <a:cs typeface="Times New Roman" panose="02020603050405020304" pitchFamily="18" charset="0"/>
              </a:rPr>
              <a:t> (float)</a:t>
            </a:r>
          </a:p>
          <a:p>
            <a:pPr marL="0" indent="0">
              <a:lnSpc>
                <a:spcPct val="150000"/>
              </a:lnSpc>
              <a:spcBef>
                <a:spcPts val="0"/>
              </a:spcBef>
              <a:buNone/>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dropna</a:t>
            </a:r>
            <a:r>
              <a:rPr lang="en-US" sz="1800" b="1" i="1" dirty="0">
                <a:latin typeface="Times New Roman" panose="02020603050405020304" pitchFamily="18" charset="0"/>
                <a:cs typeface="Times New Roman" panose="02020603050405020304" pitchFamily="18" charset="0"/>
              </a:rPr>
              <a:t> ( )</a:t>
            </a:r>
          </a:p>
          <a:p>
            <a:pPr marL="0" indent="0">
              <a:lnSpc>
                <a:spcPct val="150000"/>
              </a:lnSpc>
              <a:spcBef>
                <a:spcPts val="0"/>
              </a:spcBef>
              <a:buNone/>
            </a:pPr>
            <a:r>
              <a:rPr lang="en-US" sz="1800" dirty="0">
                <a:latin typeface="Times New Roman" panose="02020603050405020304" pitchFamily="18" charset="0"/>
                <a:cs typeface="Times New Roman" panose="02020603050405020304" pitchFamily="18" charset="0"/>
              </a:rPr>
              <a:t>Simply replace the blank space values with nan values. </a:t>
            </a:r>
          </a:p>
          <a:p>
            <a:pPr marL="0" indent="0">
              <a:lnSpc>
                <a:spcPct val="150000"/>
              </a:lnSpc>
              <a:spcBef>
                <a:spcPts val="0"/>
              </a:spcBef>
              <a:buNone/>
            </a:pPr>
            <a:r>
              <a:rPr lang="en-US" sz="1800" dirty="0">
                <a:latin typeface="Times New Roman" panose="02020603050405020304" pitchFamily="18" charset="0"/>
                <a:cs typeface="Times New Roman" panose="02020603050405020304" pitchFamily="18" charset="0"/>
              </a:rPr>
              <a:t>Then, drop all the records with nan values by using the </a:t>
            </a:r>
            <a:r>
              <a:rPr lang="en-US" sz="1800" dirty="0" err="1">
                <a:latin typeface="Times New Roman" panose="02020603050405020304" pitchFamily="18" charset="0"/>
                <a:cs typeface="Times New Roman" panose="02020603050405020304" pitchFamily="18" charset="0"/>
              </a:rPr>
              <a:t>dropna</a:t>
            </a:r>
            <a:r>
              <a:rPr lang="en-US" sz="1800" dirty="0">
                <a:latin typeface="Times New Roman" panose="02020603050405020304" pitchFamily="18" charset="0"/>
                <a:cs typeface="Times New Roman" panose="02020603050405020304" pitchFamily="18" charset="0"/>
              </a:rPr>
              <a:t> function.</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BCDBF948-9EC5-138D-CC65-56E327B0FB2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85809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BF4297-BAFD-4012-54F6-8C3E87F3A4AB}"/>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3. </a:t>
            </a:r>
            <a:r>
              <a:rPr lang="en-US" sz="1800" dirty="0" err="1">
                <a:latin typeface="Times New Roman" panose="02020603050405020304" pitchFamily="18" charset="0"/>
                <a:cs typeface="Times New Roman" panose="02020603050405020304" pitchFamily="18" charset="0"/>
              </a:rPr>
              <a:t>ransforming</a:t>
            </a:r>
            <a:r>
              <a:rPr lang="en-US" sz="1800" dirty="0">
                <a:latin typeface="Times New Roman" panose="02020603050405020304" pitchFamily="18" charset="0"/>
                <a:cs typeface="Times New Roman" panose="02020603050405020304" pitchFamily="18" charset="0"/>
              </a:rPr>
              <a:t> continuous variables: The next step is to scale the continuous variables.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summary statistics for continuous variables:</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[['tenure', '</a:t>
            </a:r>
            <a:r>
              <a:rPr lang="en-US" sz="1800" dirty="0" err="1">
                <a:latin typeface="Times New Roman" panose="02020603050405020304" pitchFamily="18" charset="0"/>
                <a:cs typeface="Times New Roman" panose="02020603050405020304" pitchFamily="18" charset="0"/>
              </a:rPr>
              <a:t>MonthlyCharges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 .describe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summary statistics, the three tenure, </a:t>
            </a:r>
            <a:r>
              <a:rPr lang="en-US" sz="1800" dirty="0" err="1">
                <a:latin typeface="Times New Roman" panose="02020603050405020304" pitchFamily="18" charset="0"/>
                <a:cs typeface="Times New Roman" panose="02020603050405020304" pitchFamily="18" charset="0"/>
              </a:rPr>
              <a:t>MonthlyCharges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continuous variables all have different scales.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tenure variable, ranges from 1 to 72, while the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variable, ranges from 18. 8 to 8684. 8.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ANN models typically perform better with scaled or normalized features.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code for normalizing these three features and result is as follows</a:t>
            </a:r>
          </a:p>
        </p:txBody>
      </p:sp>
      <p:sp>
        <p:nvSpPr>
          <p:cNvPr id="6" name="Title 1">
            <a:extLst>
              <a:ext uri="{FF2B5EF4-FFF2-40B4-BE49-F238E27FC236}">
                <a16:creationId xmlns:a16="http://schemas.microsoft.com/office/drawing/2014/main" id="{6E075DDB-86AA-9D36-CA5D-FA0D8DAA28E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139283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0FDA1-BFF6-6EC3-07F3-66660D9716B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6E048E85-EF52-50CA-0768-2DE4223C1D1C}"/>
              </a:ext>
            </a:extLst>
          </p:cNvPr>
          <p:cNvPicPr>
            <a:picLocks noChangeAspect="1"/>
          </p:cNvPicPr>
          <p:nvPr/>
        </p:nvPicPr>
        <p:blipFill>
          <a:blip r:embed="rId2"/>
          <a:stretch>
            <a:fillRect/>
          </a:stretch>
        </p:blipFill>
        <p:spPr>
          <a:xfrm>
            <a:off x="1098472" y="2306814"/>
            <a:ext cx="6048777" cy="2461473"/>
          </a:xfrm>
          <a:prstGeom prst="rect">
            <a:avLst/>
          </a:prstGeom>
        </p:spPr>
      </p:pic>
      <p:pic>
        <p:nvPicPr>
          <p:cNvPr id="6" name="Picture 5">
            <a:extLst>
              <a:ext uri="{FF2B5EF4-FFF2-40B4-BE49-F238E27FC236}">
                <a16:creationId xmlns:a16="http://schemas.microsoft.com/office/drawing/2014/main" id="{ABD8588E-BA54-DFA8-ACA8-C5E4E9C6ACF4}"/>
              </a:ext>
            </a:extLst>
          </p:cNvPr>
          <p:cNvPicPr>
            <a:picLocks noChangeAspect="1"/>
          </p:cNvPicPr>
          <p:nvPr/>
        </p:nvPicPr>
        <p:blipFill>
          <a:blip r:embed="rId3"/>
          <a:stretch>
            <a:fillRect/>
          </a:stretch>
        </p:blipFill>
        <p:spPr>
          <a:xfrm>
            <a:off x="7558897" y="2306814"/>
            <a:ext cx="3886537" cy="2857748"/>
          </a:xfrm>
          <a:prstGeom prst="rect">
            <a:avLst/>
          </a:prstGeom>
        </p:spPr>
      </p:pic>
      <p:sp>
        <p:nvSpPr>
          <p:cNvPr id="7" name="Title 1">
            <a:extLst>
              <a:ext uri="{FF2B5EF4-FFF2-40B4-BE49-F238E27FC236}">
                <a16:creationId xmlns:a16="http://schemas.microsoft.com/office/drawing/2014/main" id="{AA187BC2-EA12-753A-D179-0A70E7D8C31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138633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894E2-C7D5-7386-700E-78C3E69C19CA}"/>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4. One-hot encoding categorical variables: There are many categorical variables in the data.</a:t>
            </a:r>
          </a:p>
          <a:p>
            <a:r>
              <a:rPr lang="en-US" sz="1800" dirty="0">
                <a:latin typeface="Times New Roman" panose="02020603050405020304" pitchFamily="18" charset="0"/>
                <a:cs typeface="Times New Roman" panose="02020603050405020304" pitchFamily="18" charset="0"/>
              </a:rPr>
              <a:t>Let's first take a look at the number of unique values each column has. </a:t>
            </a: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087F71-D777-717B-9E0E-EB7AA5FCA1FC}"/>
              </a:ext>
            </a:extLst>
          </p:cNvPr>
          <p:cNvPicPr>
            <a:picLocks noChangeAspect="1"/>
          </p:cNvPicPr>
          <p:nvPr/>
        </p:nvPicPr>
        <p:blipFill>
          <a:blip r:embed="rId2"/>
          <a:stretch>
            <a:fillRect/>
          </a:stretch>
        </p:blipFill>
        <p:spPr>
          <a:xfrm>
            <a:off x="4377970" y="2501746"/>
            <a:ext cx="2484335" cy="4168501"/>
          </a:xfrm>
          <a:prstGeom prst="rect">
            <a:avLst/>
          </a:prstGeom>
        </p:spPr>
      </p:pic>
      <p:sp>
        <p:nvSpPr>
          <p:cNvPr id="6" name="Title 1">
            <a:extLst>
              <a:ext uri="{FF2B5EF4-FFF2-40B4-BE49-F238E27FC236}">
                <a16:creationId xmlns:a16="http://schemas.microsoft.com/office/drawing/2014/main" id="{EAD53B3F-1D88-398D-6ACD-98BCF84CE0D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179426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062E3-1D75-D3E6-9109-F146D17D555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this output suggests, there are 7032 unique customer IDs, 2 unique genders, 3 unique values for </a:t>
            </a:r>
            <a:r>
              <a:rPr lang="en-US" sz="1800" dirty="0" err="1">
                <a:latin typeface="Times New Roman" panose="02020603050405020304" pitchFamily="18" charset="0"/>
                <a:cs typeface="Times New Roman" panose="02020603050405020304" pitchFamily="18" charset="0"/>
              </a:rPr>
              <a:t>MultipleLines</a:t>
            </a:r>
            <a:r>
              <a:rPr lang="en-US" sz="1800" dirty="0">
                <a:latin typeface="Times New Roman" panose="02020603050405020304" pitchFamily="18" charset="0"/>
                <a:cs typeface="Times New Roman" panose="02020603050405020304" pitchFamily="18" charset="0"/>
              </a:rPr>
              <a:t>, and 6530 unique values for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have handled the tenure, </a:t>
            </a:r>
            <a:r>
              <a:rPr lang="en-US" sz="1800" dirty="0" err="1">
                <a:latin typeface="Times New Roman" panose="02020603050405020304" pitchFamily="18" charset="0"/>
                <a:cs typeface="Times New Roman" panose="02020603050405020304" pitchFamily="18" charset="0"/>
              </a:rPr>
              <a:t>MonthlyCharges</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TotalCharges</a:t>
            </a:r>
            <a:r>
              <a:rPr lang="en-US" sz="1800" dirty="0">
                <a:latin typeface="Times New Roman" panose="02020603050405020304" pitchFamily="18" charset="0"/>
                <a:cs typeface="Times New Roman" panose="02020603050405020304" pitchFamily="18" charset="0"/>
              </a:rPr>
              <a:t> variables, in the previous step, so we are going to focus on those variables with 2 to 4 unique values.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look at the distributions of some of these categorical variables.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to view the distribution of the data between males and females, use the following code for visualization:</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groupby</a:t>
            </a:r>
            <a:r>
              <a:rPr lang="en-US" sz="1800" dirty="0">
                <a:latin typeface="Times New Roman" panose="02020603050405020304" pitchFamily="18" charset="0"/>
                <a:cs typeface="Times New Roman" panose="02020603050405020304" pitchFamily="18" charset="0"/>
              </a:rPr>
              <a:t> ('gender'). count () ['</a:t>
            </a:r>
            <a:r>
              <a:rPr lang="en-US" sz="1800" dirty="0" err="1">
                <a:latin typeface="Times New Roman" panose="02020603050405020304" pitchFamily="18" charset="0"/>
                <a:cs typeface="Times New Roman" panose="02020603050405020304" pitchFamily="18" charset="0"/>
              </a:rPr>
              <a:t>customerID</a:t>
            </a:r>
            <a:r>
              <a:rPr lang="en-US" sz="1800" dirty="0">
                <a:latin typeface="Times New Roman" panose="02020603050405020304" pitchFamily="18" charset="0"/>
                <a:cs typeface="Times New Roman" panose="02020603050405020304" pitchFamily="18" charset="0"/>
              </a:rPr>
              <a:t>']. plot (kind='bar', color='</a:t>
            </a:r>
            <a:r>
              <a:rPr lang="en-US" sz="1800" dirty="0" err="1">
                <a:latin typeface="Times New Roman" panose="02020603050405020304" pitchFamily="18" charset="0"/>
                <a:cs typeface="Times New Roman" panose="02020603050405020304" pitchFamily="18" charset="0"/>
              </a:rPr>
              <a:t>skyblue</a:t>
            </a:r>
            <a:r>
              <a:rPr lang="en-US" sz="1800" dirty="0">
                <a:latin typeface="Times New Roman" panose="02020603050405020304" pitchFamily="18" charset="0"/>
                <a:cs typeface="Times New Roman" panose="02020603050405020304" pitchFamily="18" charset="0"/>
              </a:rPr>
              <a:t>', grid=True, </a:t>
            </a:r>
            <a:r>
              <a:rPr lang="en-US" sz="1800" dirty="0" err="1">
                <a:latin typeface="Times New Roman" panose="02020603050405020304" pitchFamily="18" charset="0"/>
                <a:cs typeface="Times New Roman" panose="02020603050405020304" pitchFamily="18" charset="0"/>
              </a:rPr>
              <a:t>figsize</a:t>
            </a:r>
            <a:r>
              <a:rPr lang="en-US" sz="1800" dirty="0">
                <a:latin typeface="Times New Roman" panose="02020603050405020304" pitchFamily="18" charset="0"/>
                <a:cs typeface="Times New Roman" panose="02020603050405020304" pitchFamily="18" charset="0"/>
              </a:rPr>
              <a:t>=(8, 6), title= '</a:t>
            </a:r>
            <a:r>
              <a:rPr lang="en-US" sz="1800" dirty="0" err="1">
                <a:latin typeface="Times New Roman" panose="02020603050405020304" pitchFamily="18" charset="0"/>
                <a:cs typeface="Times New Roman" panose="02020603050405020304" pitchFamily="18" charset="0"/>
              </a:rPr>
              <a:t>Gender'plt</a:t>
            </a:r>
            <a:r>
              <a:rPr lang="en-US" sz="1800" dirty="0">
                <a:latin typeface="Times New Roman" panose="02020603050405020304" pitchFamily="18" charset="0"/>
                <a:cs typeface="Times New Roman" panose="02020603050405020304" pitchFamily="18" charset="0"/>
              </a:rPr>
              <a:t>. show ()</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C2A4470-0CDC-B134-3098-406BAB988C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295043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F755B9-AC7D-47DF-9A46-A271E0945615}"/>
              </a:ext>
            </a:extLst>
          </p:cNvPr>
          <p:cNvPicPr>
            <a:picLocks noGrp="1" noChangeAspect="1"/>
          </p:cNvPicPr>
          <p:nvPr>
            <p:ph idx="1"/>
          </p:nvPr>
        </p:nvPicPr>
        <p:blipFill>
          <a:blip r:embed="rId2"/>
          <a:stretch>
            <a:fillRect/>
          </a:stretch>
        </p:blipFill>
        <p:spPr>
          <a:xfrm>
            <a:off x="681136" y="1825625"/>
            <a:ext cx="7624968" cy="4351338"/>
          </a:xfrm>
        </p:spPr>
      </p:pic>
      <p:sp>
        <p:nvSpPr>
          <p:cNvPr id="6" name="Title 1">
            <a:extLst>
              <a:ext uri="{FF2B5EF4-FFF2-40B4-BE49-F238E27FC236}">
                <a16:creationId xmlns:a16="http://schemas.microsoft.com/office/drawing/2014/main" id="{9331D394-8F23-97BE-F862-314331FB2B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355897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007E80-CE8E-9B14-82F6-8194D1C1FE67}"/>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bar plot, the distribution of the data across different genders is roughly equally distributed.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same code to view the distribution of the data across different values of Internet Service and </a:t>
            </a:r>
            <a:r>
              <a:rPr lang="en-US" sz="1800" dirty="0" err="1">
                <a:latin typeface="Times New Roman" panose="02020603050405020304" pitchFamily="18" charset="0"/>
                <a:cs typeface="Times New Roman" panose="02020603050405020304" pitchFamily="18" charset="0"/>
              </a:rPr>
              <a:t>PaymentMethod</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plots: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94B7D2-944C-C071-2D48-F3F79DBB22E3}"/>
              </a:ext>
            </a:extLst>
          </p:cNvPr>
          <p:cNvPicPr>
            <a:picLocks noChangeAspect="1"/>
          </p:cNvPicPr>
          <p:nvPr/>
        </p:nvPicPr>
        <p:blipFill>
          <a:blip r:embed="rId2"/>
          <a:stretch>
            <a:fillRect/>
          </a:stretch>
        </p:blipFill>
        <p:spPr>
          <a:xfrm>
            <a:off x="4567697" y="2976465"/>
            <a:ext cx="6005080" cy="3741645"/>
          </a:xfrm>
          <a:prstGeom prst="rect">
            <a:avLst/>
          </a:prstGeom>
        </p:spPr>
      </p:pic>
      <p:sp>
        <p:nvSpPr>
          <p:cNvPr id="6" name="Title 1">
            <a:extLst>
              <a:ext uri="{FF2B5EF4-FFF2-40B4-BE49-F238E27FC236}">
                <a16:creationId xmlns:a16="http://schemas.microsoft.com/office/drawing/2014/main" id="{77B8167F-8EDF-37D3-4440-6F57A86C83F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719765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B4F0-AD5F-4D00-CF8F-48D9F1634E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2197B8-61D0-4954-200E-7BAB51500FA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688AD2-CF21-85F6-D2E5-5EA4AED05B0F}"/>
              </a:ext>
            </a:extLst>
          </p:cNvPr>
          <p:cNvPicPr>
            <a:picLocks noChangeAspect="1"/>
          </p:cNvPicPr>
          <p:nvPr/>
        </p:nvPicPr>
        <p:blipFill>
          <a:blip r:embed="rId2"/>
          <a:stretch>
            <a:fillRect/>
          </a:stretch>
        </p:blipFill>
        <p:spPr>
          <a:xfrm>
            <a:off x="951722" y="426460"/>
            <a:ext cx="8078232" cy="6005080"/>
          </a:xfrm>
          <a:prstGeom prst="rect">
            <a:avLst/>
          </a:prstGeom>
        </p:spPr>
      </p:pic>
    </p:spTree>
    <p:extLst>
      <p:ext uri="{BB962C8B-B14F-4D97-AF65-F5344CB8AC3E}">
        <p14:creationId xmlns:p14="http://schemas.microsoft.com/office/powerpoint/2010/main" val="32238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5236-2C50-05E5-00EF-239D1229C5BD}"/>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8CA57D4-1805-F5F3-207C-273DC0E88520}"/>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customers have more options for similar content to consume or similar products and services to shop for, it has become more difficult for many businesses to retain their customers and not lose them to other competitors.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the cost of acquiring new customers is typically higher than that of retaining and keeping existing customers, customer churn is becoming more and more of a concern than ever before.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retain existing customers and not lose them to competitors, businesses should not only try to understand their customers and their customers' needs and interests, but they should also be able to identify which customers are highly likely to churn and how to retain these customers at churn risk.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37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50E001-6A03-0377-71EC-CF46D9D0B2E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 first plot shows the distribution of the data across three different categories of the </a:t>
            </a:r>
            <a:r>
              <a:rPr lang="en-US" sz="1800" dirty="0" err="1">
                <a:latin typeface="Times New Roman" panose="02020603050405020304" pitchFamily="18" charset="0"/>
                <a:cs typeface="Times New Roman" panose="02020603050405020304" pitchFamily="18" charset="0"/>
              </a:rPr>
              <a:t>InternetService</a:t>
            </a:r>
            <a:r>
              <a:rPr lang="en-US" sz="1800" dirty="0">
                <a:latin typeface="Times New Roman" panose="02020603050405020304" pitchFamily="18" charset="0"/>
                <a:cs typeface="Times New Roman" panose="02020603050405020304" pitchFamily="18" charset="0"/>
              </a:rPr>
              <a:t> variable, and the second plot shows the distribution of the data across four different categories of the </a:t>
            </a:r>
            <a:r>
              <a:rPr lang="en-US" sz="1800" dirty="0" err="1">
                <a:latin typeface="Times New Roman" panose="02020603050405020304" pitchFamily="18" charset="0"/>
                <a:cs typeface="Times New Roman" panose="02020603050405020304" pitchFamily="18" charset="0"/>
              </a:rPr>
              <a:t>PaymentMethod</a:t>
            </a:r>
            <a:r>
              <a:rPr lang="en-US" sz="1800" dirty="0">
                <a:latin typeface="Times New Roman" panose="02020603050405020304" pitchFamily="18" charset="0"/>
                <a:cs typeface="Times New Roman" panose="02020603050405020304" pitchFamily="18" charset="0"/>
              </a:rPr>
              <a:t> variable.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these plots, easily visualize and understand what the distributions of categorical variables look like using bar plots.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apply one-hot encoding for these categorical variables use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a:t>
            </a:r>
            <a:r>
              <a:rPr lang="en-US" sz="1800" dirty="0" err="1">
                <a:latin typeface="Times New Roman" panose="02020603050405020304" pitchFamily="18" charset="0"/>
                <a:cs typeface="Times New Roman" panose="02020603050405020304" pitchFamily="18" charset="0"/>
              </a:rPr>
              <a:t>get_dummies</a:t>
            </a:r>
            <a:r>
              <a:rPr lang="en-US" sz="1800" dirty="0">
                <a:latin typeface="Times New Roman" panose="02020603050405020304" pitchFamily="18" charset="0"/>
                <a:cs typeface="Times New Roman" panose="02020603050405020304" pitchFamily="18" charset="0"/>
              </a:rPr>
              <a:t> function in the pandas package to create dummy variables for each categorical variable.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concatenate these newly created dummy variables back to the </a:t>
            </a:r>
            <a:r>
              <a:rPr lang="en-US" sz="1800" dirty="0" err="1">
                <a:latin typeface="Times New Roman" panose="02020603050405020304" pitchFamily="18" charset="0"/>
                <a:cs typeface="Times New Roman" panose="02020603050405020304" pitchFamily="18" charset="0"/>
              </a:rPr>
              <a:t>sample_set</a:t>
            </a:r>
            <a:r>
              <a:rPr lang="en-US" sz="1800" dirty="0">
                <a:latin typeface="Times New Roman" panose="02020603050405020304" pitchFamily="18" charset="0"/>
                <a:cs typeface="Times New Roman" panose="02020603050405020304" pitchFamily="18" charset="0"/>
              </a:rPr>
              <a:t> variable, which will be used for training models in the following section.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results are shown in the following output:</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0476819-6DBD-59AC-7CF8-1E3A1949C08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41882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024AF-82F4-9A50-0C4E-52A048B3C2E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B785118-AF2F-A9FB-430A-AFB1681C76D4}"/>
              </a:ext>
            </a:extLst>
          </p:cNvPr>
          <p:cNvPicPr>
            <a:picLocks noChangeAspect="1"/>
          </p:cNvPicPr>
          <p:nvPr/>
        </p:nvPicPr>
        <p:blipFill>
          <a:blip r:embed="rId2"/>
          <a:stretch>
            <a:fillRect/>
          </a:stretch>
        </p:blipFill>
        <p:spPr>
          <a:xfrm>
            <a:off x="838200" y="1490257"/>
            <a:ext cx="10882303" cy="4686706"/>
          </a:xfrm>
          <a:prstGeom prst="rect">
            <a:avLst/>
          </a:prstGeom>
        </p:spPr>
      </p:pic>
      <p:sp>
        <p:nvSpPr>
          <p:cNvPr id="6" name="Title 1">
            <a:extLst>
              <a:ext uri="{FF2B5EF4-FFF2-40B4-BE49-F238E27FC236}">
                <a16:creationId xmlns:a16="http://schemas.microsoft.com/office/drawing/2014/main" id="{BF9FF44F-C1CC-528D-1C69-F06B2376F7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Data analysis and preparation</a:t>
            </a:r>
          </a:p>
        </p:txBody>
      </p:sp>
    </p:spTree>
    <p:extLst>
      <p:ext uri="{BB962C8B-B14F-4D97-AF65-F5344CB8AC3E}">
        <p14:creationId xmlns:p14="http://schemas.microsoft.com/office/powerpoint/2010/main" val="1190383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F0C95-8D36-F50C-1779-393988FB3213}"/>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7A9F7A-C4A7-7C25-0A6B-9E6CA3F69FD3}"/>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For building ANN models in Python, use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package, which is a high-level neural networks library.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Before use this package for building ANN models, install two packages: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package uses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 backend for building neural network models, so install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first.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Install these two packages using the following pip commands in your Terminal: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pip install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pip install </a:t>
            </a:r>
            <a:r>
              <a:rPr lang="en-US" sz="1800" dirty="0" err="1">
                <a:latin typeface="Times New Roman" panose="02020603050405020304" pitchFamily="18" charset="0"/>
                <a:cs typeface="Times New Roman" panose="02020603050405020304" pitchFamily="18" charset="0"/>
              </a:rPr>
              <a:t>keras</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installed these two packages, finally start building neural network models. </a:t>
            </a:r>
          </a:p>
        </p:txBody>
      </p:sp>
    </p:spTree>
    <p:extLst>
      <p:ext uri="{BB962C8B-B14F-4D97-AF65-F5344CB8AC3E}">
        <p14:creationId xmlns:p14="http://schemas.microsoft.com/office/powerpoint/2010/main" val="997586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DD3A8-F5DA-EE10-5B12-137D1A7869C1}"/>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exercise, build a neural network model with one hidden layer.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 first: </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892B572-E3DE-8685-9C40-25CEFEEC34C6}"/>
              </a:ext>
            </a:extLst>
          </p:cNvPr>
          <p:cNvPicPr>
            <a:picLocks noChangeAspect="1"/>
          </p:cNvPicPr>
          <p:nvPr/>
        </p:nvPicPr>
        <p:blipFill>
          <a:blip r:embed="rId2"/>
          <a:stretch>
            <a:fillRect/>
          </a:stretch>
        </p:blipFill>
        <p:spPr>
          <a:xfrm>
            <a:off x="2150215" y="3116424"/>
            <a:ext cx="8160112" cy="3493150"/>
          </a:xfrm>
          <a:prstGeom prst="rect">
            <a:avLst/>
          </a:prstGeom>
        </p:spPr>
      </p:pic>
      <p:sp>
        <p:nvSpPr>
          <p:cNvPr id="6" name="Title 1">
            <a:extLst>
              <a:ext uri="{FF2B5EF4-FFF2-40B4-BE49-F238E27FC236}">
                <a16:creationId xmlns:a16="http://schemas.microsoft.com/office/drawing/2014/main" id="{1A3D9209-586B-8D59-1A9F-B9520B2F50F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566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276F6-62C3-ABA4-A2B9-2039C53555CD}"/>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First, using a Sequential model here, which is the type of model where the layers are stacked linearly and looks similar to the diagram as saw in the earlier section about the MLP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layer is an input layer, where </a:t>
            </a:r>
            <a:r>
              <a:rPr lang="en-US" sz="1800" dirty="0" err="1">
                <a:latin typeface="Times New Roman" panose="02020603050405020304" pitchFamily="18" charset="0"/>
                <a:cs typeface="Times New Roman" panose="02020603050405020304" pitchFamily="18" charset="0"/>
              </a:rPr>
              <a:t>input_dim</a:t>
            </a:r>
            <a:r>
              <a:rPr lang="en-US" sz="1800" dirty="0">
                <a:latin typeface="Times New Roman" panose="02020603050405020304" pitchFamily="18" charset="0"/>
                <a:cs typeface="Times New Roman" panose="02020603050405020304" pitchFamily="18" charset="0"/>
              </a:rPr>
              <a:t> is simply the number of features or columns in the sample set and the number of output units is 16.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activation function for this input layer.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in the hidden layer, the number of output units is 8 and the activation function to be used in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the output layer has one output unit, which is the probability of customer churn, and use the sigmoid activation function in this layer.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different numbers of output units and activation functions for your exercise.</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009193D-48D7-B761-0344-0DEA6F40B2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74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1C924F-2ADC-3292-4EE0-A0455CA63760}"/>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final step to build a neural network model with the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package is to compile this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a:t>
            </a:r>
            <a:r>
              <a:rPr lang="en-US" sz="1800" dirty="0" err="1">
                <a:latin typeface="Times New Roman" panose="02020603050405020304" pitchFamily="18" charset="0"/>
                <a:cs typeface="Times New Roman" panose="02020603050405020304" pitchFamily="18" charset="0"/>
              </a:rPr>
              <a:t>adam</a:t>
            </a:r>
            <a:r>
              <a:rPr lang="en-US" sz="1800" dirty="0">
                <a:latin typeface="Times New Roman" panose="02020603050405020304" pitchFamily="18" charset="0"/>
                <a:cs typeface="Times New Roman" panose="02020603050405020304" pitchFamily="18" charset="0"/>
              </a:rPr>
              <a:t> optimizer, which is one of the most commonly and frequently used optimization algorithms.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Since our target variable is binary, using </a:t>
            </a:r>
            <a:r>
              <a:rPr lang="en-US" sz="1800" dirty="0" err="1">
                <a:latin typeface="Times New Roman" panose="02020603050405020304" pitchFamily="18" charset="0"/>
                <a:cs typeface="Times New Roman" panose="02020603050405020304" pitchFamily="18" charset="0"/>
              </a:rPr>
              <a:t>binary_crossentropy</a:t>
            </a:r>
            <a:r>
              <a:rPr lang="en-US" sz="1800" dirty="0">
                <a:latin typeface="Times New Roman" panose="02020603050405020304" pitchFamily="18" charset="0"/>
                <a:cs typeface="Times New Roman" panose="02020603050405020304" pitchFamily="18" charset="0"/>
              </a:rPr>
              <a:t> as the loss function.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Lastly, this model use the accuracy metric to evaluate model performance during training.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Before start training this neural network model, split our sample set into train and test sets.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 function of the scikit-learn package.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our exercise, we will use 70% of the sample set for training and 30% for testing. </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368B2C7-A971-3367-754A-09CC0DC02E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273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F16A0B-21A4-3D6F-2A73-E8524A7E2DFF}"/>
              </a:ext>
            </a:extLst>
          </p:cNvPr>
          <p:cNvPicPr>
            <a:picLocks noGrp="1" noChangeAspect="1"/>
          </p:cNvPicPr>
          <p:nvPr>
            <p:ph idx="1"/>
          </p:nvPr>
        </p:nvPicPr>
        <p:blipFill>
          <a:blip r:embed="rId2"/>
          <a:stretch>
            <a:fillRect/>
          </a:stretch>
        </p:blipFill>
        <p:spPr>
          <a:xfrm>
            <a:off x="755735" y="1530220"/>
            <a:ext cx="8304702" cy="3842793"/>
          </a:xfrm>
        </p:spPr>
      </p:pic>
      <p:sp>
        <p:nvSpPr>
          <p:cNvPr id="6" name="Title 1">
            <a:extLst>
              <a:ext uri="{FF2B5EF4-FFF2-40B4-BE49-F238E27FC236}">
                <a16:creationId xmlns:a16="http://schemas.microsoft.com/office/drawing/2014/main" id="{DEAFF118-63F9-AA16-37E5-D416044B7E9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371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34E9B6-8172-4FC0-FE35-C68980823E34}"/>
              </a:ext>
            </a:extLst>
          </p:cNvPr>
          <p:cNvPicPr>
            <a:picLocks noGrp="1" noChangeAspect="1"/>
          </p:cNvPicPr>
          <p:nvPr>
            <p:ph idx="1"/>
          </p:nvPr>
        </p:nvPicPr>
        <p:blipFill>
          <a:blip r:embed="rId2"/>
          <a:stretch>
            <a:fillRect/>
          </a:stretch>
        </p:blipFill>
        <p:spPr>
          <a:xfrm>
            <a:off x="3475801" y="1825625"/>
            <a:ext cx="5240398" cy="4351338"/>
          </a:xfrm>
        </p:spPr>
      </p:pic>
      <p:sp>
        <p:nvSpPr>
          <p:cNvPr id="6" name="Title 1">
            <a:extLst>
              <a:ext uri="{FF2B5EF4-FFF2-40B4-BE49-F238E27FC236}">
                <a16:creationId xmlns:a16="http://schemas.microsoft.com/office/drawing/2014/main" id="{24394145-A7E6-7DAF-D631-7D133A78AE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439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49F974-FAE4-B50B-13B8-CBBA96723551}"/>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Here, we are using 100 samples as </a:t>
            </a: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from which the model is going to learn to predict each time, and 50 as the number of epochs, which is the number of complete passes through the entire training 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output, loss typically decreases and the accuracy (acc) improves in each epoch.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the rate of model performance improvement decreases over 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you can see from this output, there are big improvements in the loss and accuracy measures in the first few epochs and the amount of performance gain decreases over 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monitor this process and decide to stop when the amount of performance gain is minimal.</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96D9B18-5148-B739-BE06-BE9F2D8820F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908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71AA-3CA1-1BBF-446A-9DB659369F84}"/>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Model evaluations</a:t>
            </a:r>
          </a:p>
        </p:txBody>
      </p:sp>
      <p:sp>
        <p:nvSpPr>
          <p:cNvPr id="3" name="Content Placeholder 2">
            <a:extLst>
              <a:ext uri="{FF2B5EF4-FFF2-40B4-BE49-F238E27FC236}">
                <a16:creationId xmlns:a16="http://schemas.microsoft.com/office/drawing/2014/main" id="{3C749AB1-8BC6-1B56-2605-6C3F0EA7BCD8}"/>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We are going to look at the overall accuracy, precision, and recall, as well as the receiver operating characteristic (ROC) curve and area under the curve (AUC).</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take a look at the following code for computing accuracy, precision, and recall: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output, the accuracy of predicting whether a customer will churn or not in the test set is about 0. 79, suggesting the model is correct roughly about 80% of the time.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out-of-sample precision suggests that the model is correct about 66% of the time and it predicts that the customer is going to churn, and the out-of-sample recall suggests that the model captures roughly 52% of the churn cases.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662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613D6-7406-6DC1-8A89-C57704D5AAAD}"/>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discuss customer churn and how it hurts businesses, as well as how to retain existing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discuss some of the common reasons for customers leaving businesses and look at how data science can help reduce the risk of losing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a way of predicting customer churn, learn about what an artificial neural network model is and its applications in different areas, as well as how can build one using Python and 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cover the following topics: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churn and retention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Artificial neural networks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Predicting customer churn with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Predicting customer churn with R</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DC7143F-24D6-B70E-9B2F-309DE48A6E54}"/>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362618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BF5FA4-3217-8B9A-62D7-3E87A78CB704}"/>
              </a:ext>
            </a:extLst>
          </p:cNvPr>
          <p:cNvPicPr>
            <a:picLocks noGrp="1" noChangeAspect="1"/>
          </p:cNvPicPr>
          <p:nvPr>
            <p:ph idx="1"/>
          </p:nvPr>
        </p:nvPicPr>
        <p:blipFill>
          <a:blip r:embed="rId2"/>
          <a:stretch>
            <a:fillRect/>
          </a:stretch>
        </p:blipFill>
        <p:spPr>
          <a:xfrm>
            <a:off x="3859271" y="1825625"/>
            <a:ext cx="4473458" cy="4351338"/>
          </a:xfrm>
        </p:spPr>
      </p:pic>
      <p:sp>
        <p:nvSpPr>
          <p:cNvPr id="6" name="Title 1">
            <a:extLst>
              <a:ext uri="{FF2B5EF4-FFF2-40B4-BE49-F238E27FC236}">
                <a16:creationId xmlns:a16="http://schemas.microsoft.com/office/drawing/2014/main" id="{1483D38B-248C-48B9-F47A-113A1FC645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120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E13334-CAD0-30CD-570B-DD901FB1E24A}"/>
              </a:ext>
            </a:extLst>
          </p:cNvPr>
          <p:cNvPicPr>
            <a:picLocks noGrp="1" noChangeAspect="1"/>
          </p:cNvPicPr>
          <p:nvPr>
            <p:ph idx="1"/>
          </p:nvPr>
        </p:nvPicPr>
        <p:blipFill>
          <a:blip r:embed="rId2"/>
          <a:stretch>
            <a:fillRect/>
          </a:stretch>
        </p:blipFill>
        <p:spPr>
          <a:xfrm>
            <a:off x="3567196" y="1825625"/>
            <a:ext cx="5057607" cy="4351338"/>
          </a:xfrm>
        </p:spPr>
      </p:pic>
      <p:sp>
        <p:nvSpPr>
          <p:cNvPr id="6" name="Title 1">
            <a:extLst>
              <a:ext uri="{FF2B5EF4-FFF2-40B4-BE49-F238E27FC236}">
                <a16:creationId xmlns:a16="http://schemas.microsoft.com/office/drawing/2014/main" id="{CF4B0DAE-83E5-2FB0-4CFE-C8F888A3CFA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52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1D81F5-14E3-CC7C-1F64-734FA0EE13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0D8065-CA0B-92D7-93AB-0ED806B830E9}"/>
              </a:ext>
            </a:extLst>
          </p:cNvPr>
          <p:cNvPicPr>
            <a:picLocks noChangeAspect="1"/>
          </p:cNvPicPr>
          <p:nvPr/>
        </p:nvPicPr>
        <p:blipFill>
          <a:blip r:embed="rId2"/>
          <a:stretch>
            <a:fillRect/>
          </a:stretch>
        </p:blipFill>
        <p:spPr>
          <a:xfrm>
            <a:off x="2661331" y="1923989"/>
            <a:ext cx="7018628" cy="5006774"/>
          </a:xfrm>
          <a:prstGeom prst="rect">
            <a:avLst/>
          </a:prstGeom>
        </p:spPr>
      </p:pic>
      <p:sp>
        <p:nvSpPr>
          <p:cNvPr id="6" name="Title 1">
            <a:extLst>
              <a:ext uri="{FF2B5EF4-FFF2-40B4-BE49-F238E27FC236}">
                <a16:creationId xmlns:a16="http://schemas.microsoft.com/office/drawing/2014/main" id="{92FC6BC7-6372-549E-A58A-52D28283AEE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ANN with </a:t>
            </a:r>
            <a:r>
              <a:rPr lang="en-IN" sz="3600" b="1" dirty="0" err="1">
                <a:latin typeface="Times New Roman" panose="02020603050405020304" pitchFamily="18" charset="0"/>
                <a:cs typeface="Times New Roman" panose="02020603050405020304" pitchFamily="18" charset="0"/>
              </a:rPr>
              <a:t>Keras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923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EBA2-AB51-E3E9-1DE6-D02E887E037B}"/>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Customer churn and retention</a:t>
            </a:r>
          </a:p>
        </p:txBody>
      </p:sp>
      <p:sp>
        <p:nvSpPr>
          <p:cNvPr id="3" name="Content Placeholder 2">
            <a:extLst>
              <a:ext uri="{FF2B5EF4-FFF2-40B4-BE49-F238E27FC236}">
                <a16:creationId xmlns:a16="http://schemas.microsoft.com/office/drawing/2014/main" id="{B1112960-EC41-ED84-2EE2-DE403F960234}"/>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C</a:t>
            </a:r>
            <a:r>
              <a:rPr lang="en-US" sz="1800" dirty="0" err="1">
                <a:latin typeface="Times New Roman" panose="02020603050405020304" pitchFamily="18" charset="0"/>
                <a:cs typeface="Times New Roman" panose="02020603050405020304" pitchFamily="18" charset="0"/>
              </a:rPr>
              <a:t>ustomer</a:t>
            </a:r>
            <a:r>
              <a:rPr lang="en-US" sz="1800" dirty="0">
                <a:latin typeface="Times New Roman" panose="02020603050405020304" pitchFamily="18" charset="0"/>
                <a:cs typeface="Times New Roman" panose="02020603050405020304" pitchFamily="18" charset="0"/>
              </a:rPr>
              <a:t> churn is when a customer decides to stop using services, content, or products from a company.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in Exploratory Analysis for Customer Behavior, customer analytics, it is much less expensive to retain existing customers than to acquire new customers, and the revenue from repeat customers is typically higher than that from new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competitive industries, where a business faces many competitors, the cost of new customer acquisition is even higher, and retaining existing customers becomes more important for such businesses.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many reasons behind customers leaving a business.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Some of the common reasons why customers churn are poor customer service, not finding enough value in the products or services, lack of communications, and lack of customer loyalty.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step to retaining these customers is to monitor customer churn rates over 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the churn rate is generally high or is increasing over time, then it will be a good idea to dedicate some resources to improving customer retention.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672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8AB32E-B0EB-35E6-DBEE-4BCAC85ABE1D}"/>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n order to improve the customer retention rate, the top priority should be to understand the customer better.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survey customers who have already churned to understand why they left.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also survey existing customers to understand what their needs are and what their pain points are.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 data science and data analytics approach would be to look into the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you can look at customers' web activity data and understand where they spend the most time, whether there were errors on the pages that they were looking at, or whether their search results did not return good content.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also look into the customer service call logs to understand how long their wait time was, what their complaints were, and how their issues were handled.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Conducting deep analyses on these data points can reveal the problems that a business is facing in retaining its existing customers.</a:t>
            </a:r>
          </a:p>
        </p:txBody>
      </p:sp>
      <p:sp>
        <p:nvSpPr>
          <p:cNvPr id="4" name="Title 1">
            <a:extLst>
              <a:ext uri="{FF2B5EF4-FFF2-40B4-BE49-F238E27FC236}">
                <a16:creationId xmlns:a16="http://schemas.microsoft.com/office/drawing/2014/main" id="{935F3C93-2639-CA15-69B8-80CCD2B3CFC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Customer churn and retention</a:t>
            </a:r>
          </a:p>
        </p:txBody>
      </p:sp>
    </p:spTree>
    <p:extLst>
      <p:ext uri="{BB962C8B-B14F-4D97-AF65-F5344CB8AC3E}">
        <p14:creationId xmlns:p14="http://schemas.microsoft.com/office/powerpoint/2010/main" val="268999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54BDA-5798-B298-0A33-DBE3402B1E5A}"/>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When analyzing customer churn, also utilize some of the topics discussed in this book.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Apply, Product Analytics, and Recommending the Right Products, to understand which products serve the customer’s needs and interests the best, and recommend the right products so that can deliver more personalized content.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use Exploratory Analysis for Customer Behavior, and Data-Driven Customer Segmentation, to understand the customer behavior better and the different segments of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way is to build a machine learning model that can predict which customers are likely to churn and target and retain these specific customers that are at higher risk of churn.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sections, discuss how to build a neural network model to identify those customers with a higher risk of churn for customer retention.</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169A4A8-BC2C-98BC-307C-C430E874265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Customer churn and retention</a:t>
            </a:r>
          </a:p>
        </p:txBody>
      </p:sp>
    </p:spTree>
    <p:extLst>
      <p:ext uri="{BB962C8B-B14F-4D97-AF65-F5344CB8AC3E}">
        <p14:creationId xmlns:p14="http://schemas.microsoft.com/office/powerpoint/2010/main" val="69360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EA05-685D-1EBC-4C7C-AABFB33574EF}"/>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Artificial neural networks</a:t>
            </a:r>
          </a:p>
        </p:txBody>
      </p:sp>
      <p:sp>
        <p:nvSpPr>
          <p:cNvPr id="3" name="Content Placeholder 2">
            <a:extLst>
              <a:ext uri="{FF2B5EF4-FFF2-40B4-BE49-F238E27FC236}">
                <a16:creationId xmlns:a16="http://schemas.microsoft.com/office/drawing/2014/main" id="{7BA762F9-BAB1-459B-A064-D85223805A32}"/>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artificial neural network (ANN) model is a machine learning model that is inspired by how a human brain functions.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Recent successful applications of ANN models in image recognition, voice recognition, and robotics have proven their predictive power and usefulness in various industries.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a type of ANN model where the number of layers between the input and output layers is large.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is best explained with the following diagram:</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78A65C-FA74-5BA7-7F6F-5A3541F34B3A}"/>
              </a:ext>
            </a:extLst>
          </p:cNvPr>
          <p:cNvPicPr>
            <a:picLocks noChangeAspect="1"/>
          </p:cNvPicPr>
          <p:nvPr/>
        </p:nvPicPr>
        <p:blipFill>
          <a:blip r:embed="rId3"/>
          <a:stretch>
            <a:fillRect/>
          </a:stretch>
        </p:blipFill>
        <p:spPr>
          <a:xfrm>
            <a:off x="7892434" y="4016160"/>
            <a:ext cx="2248095" cy="2476715"/>
          </a:xfrm>
          <a:prstGeom prst="rect">
            <a:avLst/>
          </a:prstGeom>
        </p:spPr>
      </p:pic>
    </p:spTree>
    <p:extLst>
      <p:ext uri="{BB962C8B-B14F-4D97-AF65-F5344CB8AC3E}">
        <p14:creationId xmlns:p14="http://schemas.microsoft.com/office/powerpoint/2010/main" val="314198318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DE5DE-D140-CC61-1A5B-EFEF75116919}"/>
              </a:ext>
            </a:extLst>
          </p:cNvPr>
          <p:cNvSpPr>
            <a:spLocks noGrp="1"/>
          </p:cNvSpPr>
          <p:nvPr>
            <p:ph idx="1"/>
          </p:nvPr>
        </p:nvSpPr>
        <p:spPr/>
        <p:txBody>
          <a:bodyPr vert="horz" lIns="91440" tIns="45720" rIns="91440" bIns="45720" rtlCol="0">
            <a:normAutofit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diagram shows a simple case of an ANN model with one hidden layer.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circles in this diagram represent artificial neurons or nodes, which model those neurons in human brains.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arrows represent how signals are transmitted from one neuron to another.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this diagram suggests, an ANN model learns by finding the patterns or the weights of signals from each input neuron to the neuron in the next layer, which best predicts the output.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specific type of ANN model that will be experimenting with in the following programming exercises is a multilayer perceptron (MLP)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Simply put, an MLP model is a neural network model that has at least one or more hidden layers of nodes.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Including one layer for the input and another layer for the output, the MIP model consists of at least three or more layers of nodes.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diagram shows the simplest case of an MLP model, where there is only one hidden layer.</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A4F6D0D-1D2C-1472-F684-E682F6222EF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Artificial neural networks</a:t>
            </a:r>
          </a:p>
        </p:txBody>
      </p:sp>
    </p:spTree>
    <p:extLst>
      <p:ext uri="{BB962C8B-B14F-4D97-AF65-F5344CB8AC3E}">
        <p14:creationId xmlns:p14="http://schemas.microsoft.com/office/powerpoint/2010/main" val="158992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EFF2E-9F88-4467-4507-6F5907B9A84B}"/>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ANN models can be utilized in many areas of marketing.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neural network models by </a:t>
            </a:r>
            <a:r>
              <a:rPr lang="en-US" sz="1800" dirty="0" err="1">
                <a:latin typeface="Times New Roman" panose="02020603050405020304" pitchFamily="18" charset="0"/>
                <a:cs typeface="Times New Roman" panose="02020603050405020304" pitchFamily="18" charset="0"/>
              </a:rPr>
              <a:t>BrainMaker</a:t>
            </a:r>
            <a:r>
              <a:rPr lang="en-US" sz="1800" dirty="0">
                <a:latin typeface="Times New Roman" panose="02020603050405020304" pitchFamily="18" charset="0"/>
                <a:cs typeface="Times New Roman" panose="02020603050405020304" pitchFamily="18" charset="0"/>
              </a:rPr>
              <a:t>, Microsoft increased its direct mail response rate from 4.9% to 8.2%.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helped Microsoft to bring in the same amount of revenue for 35% less cost.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Similarly, for the marketing engagement prediction problems discussed in Chapter 8, Predicting the Likelihood of Marketing Engagement, can be used neural network models, instead of random forest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use neural network models for the customer segmentation problems discussed in Chapter 10, Data-Driven Customer Segmentation.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programming exercises, discuss how can use ANN models to predict which customers are likely to churn.</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D05F732-C968-8CE6-9FFC-D0965970F40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Artificial neural networks</a:t>
            </a:r>
          </a:p>
        </p:txBody>
      </p:sp>
    </p:spTree>
    <p:extLst>
      <p:ext uri="{BB962C8B-B14F-4D97-AF65-F5344CB8AC3E}">
        <p14:creationId xmlns:p14="http://schemas.microsoft.com/office/powerpoint/2010/main" val="2043328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179</TotalTime>
  <Words>2689</Words>
  <Application>Microsoft Office PowerPoint</Application>
  <PresentationFormat>Widescreen</PresentationFormat>
  <Paragraphs>162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Section-4 – Personalized Marketing</vt:lpstr>
      <vt:lpstr>Introduction</vt:lpstr>
      <vt:lpstr>Introduction</vt:lpstr>
      <vt:lpstr>Customer churn and retention</vt:lpstr>
      <vt:lpstr>Customer churn and retention</vt:lpstr>
      <vt:lpstr>Customer churn and retention</vt:lpstr>
      <vt:lpstr>Artificial neural networks</vt:lpstr>
      <vt:lpstr>Artificial neural networks</vt:lpstr>
      <vt:lpstr>Artificial neural networks</vt:lpstr>
      <vt:lpstr>Predicting customer churn with Python </vt:lpstr>
      <vt:lpstr>Data analysis and preparation</vt:lpstr>
      <vt:lpstr>Data analysis and preparation</vt:lpstr>
      <vt:lpstr>Data analysis and preparation</vt:lpstr>
      <vt:lpstr>Data analysis and preparation</vt:lpstr>
      <vt:lpstr>Data analysis and preparation</vt:lpstr>
      <vt:lpstr>Data analysis and preparation</vt:lpstr>
      <vt:lpstr>Data analysis and preparation</vt:lpstr>
      <vt:lpstr>Data analysis and preparation</vt:lpstr>
      <vt:lpstr>PowerPoint Presentation</vt:lpstr>
      <vt:lpstr>Data analysis and preparation</vt:lpstr>
      <vt:lpstr>Data analysis and preparation</vt:lpstr>
      <vt:lpstr>ANN with Keras</vt:lpstr>
      <vt:lpstr>ANN with Keras</vt:lpstr>
      <vt:lpstr>ANN with Keras</vt:lpstr>
      <vt:lpstr>ANN with Keras</vt:lpstr>
      <vt:lpstr>ANN with Keras</vt:lpstr>
      <vt:lpstr>ANN with Keras</vt:lpstr>
      <vt:lpstr>ANN with Keras</vt:lpstr>
      <vt:lpstr>Model evaluations</vt:lpstr>
      <vt:lpstr>ANN with Keras</vt:lpstr>
      <vt:lpstr>ANN with Keras</vt:lpstr>
      <vt:lpstr>ANN with Keras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Section-4 – Personalized Marketing</dc:title>
  <dc:creator>harsshini s</dc:creator>
  <cp:lastModifiedBy>harsshini s</cp:lastModifiedBy>
  <cp:revision>3</cp:revision>
  <dcterms:created xsi:type="dcterms:W3CDTF">2024-03-13T12:33:21Z</dcterms:created>
  <dcterms:modified xsi:type="dcterms:W3CDTF">2024-03-13T15:33:08Z</dcterms:modified>
</cp:coreProperties>
</file>