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 id="285" r:id="rId31"/>
    <p:sldId id="284"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C35F-29DA-969B-0E0D-47DEEBE64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831996-95A4-98F6-8289-EA41C512E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E7E039-FCF7-2085-FB9F-0CA477C6E421}"/>
              </a:ext>
            </a:extLst>
          </p:cNvPr>
          <p:cNvSpPr>
            <a:spLocks noGrp="1"/>
          </p:cNvSpPr>
          <p:nvPr>
            <p:ph type="dt" sz="half" idx="10"/>
          </p:nvPr>
        </p:nvSpPr>
        <p:spPr/>
        <p:txBody>
          <a:bodyPr/>
          <a:lstStyle/>
          <a:p>
            <a:fld id="{A45A76D6-3B2B-481F-9B08-F14E4C89B5CD}" type="datetimeFigureOut">
              <a:rPr lang="en-IN" smtClean="0"/>
              <a:t>27-01-2024</a:t>
            </a:fld>
            <a:endParaRPr lang="en-IN"/>
          </a:p>
        </p:txBody>
      </p:sp>
      <p:sp>
        <p:nvSpPr>
          <p:cNvPr id="5" name="Footer Placeholder 4">
            <a:extLst>
              <a:ext uri="{FF2B5EF4-FFF2-40B4-BE49-F238E27FC236}">
                <a16:creationId xmlns:a16="http://schemas.microsoft.com/office/drawing/2014/main" id="{8C3AC621-A33D-802C-FF3A-51291E54C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8BA33C-D7CD-259A-2051-9EE8E344E4BD}"/>
              </a:ext>
            </a:extLst>
          </p:cNvPr>
          <p:cNvSpPr>
            <a:spLocks noGrp="1"/>
          </p:cNvSpPr>
          <p:nvPr>
            <p:ph type="sldNum" sz="quarter" idx="12"/>
          </p:nvPr>
        </p:nvSpPr>
        <p:spPr/>
        <p:txBody>
          <a:bodyPr/>
          <a:lstStyle/>
          <a:p>
            <a:fld id="{6674FCFD-2236-424B-8E82-FB44B6FAB9FA}" type="slidenum">
              <a:rPr lang="en-IN" smtClean="0"/>
              <a:t>‹#›</a:t>
            </a:fld>
            <a:endParaRPr lang="en-IN"/>
          </a:p>
        </p:txBody>
      </p:sp>
    </p:spTree>
    <p:extLst>
      <p:ext uri="{BB962C8B-B14F-4D97-AF65-F5344CB8AC3E}">
        <p14:creationId xmlns:p14="http://schemas.microsoft.com/office/powerpoint/2010/main" val="335630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7E40-0CF0-1342-4DB6-48A8D5AD94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560847-B594-3832-CDBE-24C6F2051F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DA99D-AB13-6308-7A9A-4E8899691BBF}"/>
              </a:ext>
            </a:extLst>
          </p:cNvPr>
          <p:cNvSpPr>
            <a:spLocks noGrp="1"/>
          </p:cNvSpPr>
          <p:nvPr>
            <p:ph type="dt" sz="half" idx="10"/>
          </p:nvPr>
        </p:nvSpPr>
        <p:spPr/>
        <p:txBody>
          <a:bodyPr/>
          <a:lstStyle/>
          <a:p>
            <a:fld id="{A45A76D6-3B2B-481F-9B08-F14E4C89B5CD}" type="datetimeFigureOut">
              <a:rPr lang="en-IN" smtClean="0"/>
              <a:t>27-01-2024</a:t>
            </a:fld>
            <a:endParaRPr lang="en-IN"/>
          </a:p>
        </p:txBody>
      </p:sp>
      <p:sp>
        <p:nvSpPr>
          <p:cNvPr id="5" name="Footer Placeholder 4">
            <a:extLst>
              <a:ext uri="{FF2B5EF4-FFF2-40B4-BE49-F238E27FC236}">
                <a16:creationId xmlns:a16="http://schemas.microsoft.com/office/drawing/2014/main" id="{8D337F3F-D019-3AE0-2088-76730BB8E1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6BDCFB-7DEA-90D3-C195-3EA33BFB570D}"/>
              </a:ext>
            </a:extLst>
          </p:cNvPr>
          <p:cNvSpPr>
            <a:spLocks noGrp="1"/>
          </p:cNvSpPr>
          <p:nvPr>
            <p:ph type="sldNum" sz="quarter" idx="12"/>
          </p:nvPr>
        </p:nvSpPr>
        <p:spPr/>
        <p:txBody>
          <a:bodyPr/>
          <a:lstStyle/>
          <a:p>
            <a:fld id="{6674FCFD-2236-424B-8E82-FB44B6FAB9FA}" type="slidenum">
              <a:rPr lang="en-IN" smtClean="0"/>
              <a:t>‹#›</a:t>
            </a:fld>
            <a:endParaRPr lang="en-IN"/>
          </a:p>
        </p:txBody>
      </p:sp>
    </p:spTree>
    <p:extLst>
      <p:ext uri="{BB962C8B-B14F-4D97-AF65-F5344CB8AC3E}">
        <p14:creationId xmlns:p14="http://schemas.microsoft.com/office/powerpoint/2010/main" val="3273520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2F6FE8-4961-AE6D-4172-6694791275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BAFDB9-421C-8A0D-116F-CC2E46F1C8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841AF-EB1E-6125-B4C7-20131F36B83F}"/>
              </a:ext>
            </a:extLst>
          </p:cNvPr>
          <p:cNvSpPr>
            <a:spLocks noGrp="1"/>
          </p:cNvSpPr>
          <p:nvPr>
            <p:ph type="dt" sz="half" idx="10"/>
          </p:nvPr>
        </p:nvSpPr>
        <p:spPr/>
        <p:txBody>
          <a:bodyPr/>
          <a:lstStyle/>
          <a:p>
            <a:fld id="{A45A76D6-3B2B-481F-9B08-F14E4C89B5CD}" type="datetimeFigureOut">
              <a:rPr lang="en-IN" smtClean="0"/>
              <a:t>27-01-2024</a:t>
            </a:fld>
            <a:endParaRPr lang="en-IN"/>
          </a:p>
        </p:txBody>
      </p:sp>
      <p:sp>
        <p:nvSpPr>
          <p:cNvPr id="5" name="Footer Placeholder 4">
            <a:extLst>
              <a:ext uri="{FF2B5EF4-FFF2-40B4-BE49-F238E27FC236}">
                <a16:creationId xmlns:a16="http://schemas.microsoft.com/office/drawing/2014/main" id="{7716F44D-4D2E-24B3-0538-5DDAD52F45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5CCFF5-C4BD-73FB-7079-9B935E0C43A0}"/>
              </a:ext>
            </a:extLst>
          </p:cNvPr>
          <p:cNvSpPr>
            <a:spLocks noGrp="1"/>
          </p:cNvSpPr>
          <p:nvPr>
            <p:ph type="sldNum" sz="quarter" idx="12"/>
          </p:nvPr>
        </p:nvSpPr>
        <p:spPr/>
        <p:txBody>
          <a:bodyPr/>
          <a:lstStyle/>
          <a:p>
            <a:fld id="{6674FCFD-2236-424B-8E82-FB44B6FAB9FA}" type="slidenum">
              <a:rPr lang="en-IN" smtClean="0"/>
              <a:t>‹#›</a:t>
            </a:fld>
            <a:endParaRPr lang="en-IN"/>
          </a:p>
        </p:txBody>
      </p:sp>
    </p:spTree>
    <p:extLst>
      <p:ext uri="{BB962C8B-B14F-4D97-AF65-F5344CB8AC3E}">
        <p14:creationId xmlns:p14="http://schemas.microsoft.com/office/powerpoint/2010/main" val="289766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B665-DDE9-2BBC-D003-B7213F17F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7CACB9-4A9E-F293-18EC-1E54DC89F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BB39BA-7179-84F2-6E8C-17D84500320B}"/>
              </a:ext>
            </a:extLst>
          </p:cNvPr>
          <p:cNvSpPr>
            <a:spLocks noGrp="1"/>
          </p:cNvSpPr>
          <p:nvPr>
            <p:ph type="dt" sz="half" idx="10"/>
          </p:nvPr>
        </p:nvSpPr>
        <p:spPr/>
        <p:txBody>
          <a:bodyPr/>
          <a:lstStyle/>
          <a:p>
            <a:fld id="{A45A76D6-3B2B-481F-9B08-F14E4C89B5CD}" type="datetimeFigureOut">
              <a:rPr lang="en-IN" smtClean="0"/>
              <a:t>27-01-2024</a:t>
            </a:fld>
            <a:endParaRPr lang="en-IN"/>
          </a:p>
        </p:txBody>
      </p:sp>
      <p:sp>
        <p:nvSpPr>
          <p:cNvPr id="5" name="Footer Placeholder 4">
            <a:extLst>
              <a:ext uri="{FF2B5EF4-FFF2-40B4-BE49-F238E27FC236}">
                <a16:creationId xmlns:a16="http://schemas.microsoft.com/office/drawing/2014/main" id="{2CCA3C52-9C9B-D6A3-35DD-C34B2C789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9562D-DEBB-DFD2-3DCD-CE4F1943D6BC}"/>
              </a:ext>
            </a:extLst>
          </p:cNvPr>
          <p:cNvSpPr>
            <a:spLocks noGrp="1"/>
          </p:cNvSpPr>
          <p:nvPr>
            <p:ph type="sldNum" sz="quarter" idx="12"/>
          </p:nvPr>
        </p:nvSpPr>
        <p:spPr/>
        <p:txBody>
          <a:bodyPr/>
          <a:lstStyle/>
          <a:p>
            <a:fld id="{6674FCFD-2236-424B-8E82-FB44B6FAB9FA}" type="slidenum">
              <a:rPr lang="en-IN" smtClean="0"/>
              <a:t>‹#›</a:t>
            </a:fld>
            <a:endParaRPr lang="en-IN"/>
          </a:p>
        </p:txBody>
      </p:sp>
    </p:spTree>
    <p:extLst>
      <p:ext uri="{BB962C8B-B14F-4D97-AF65-F5344CB8AC3E}">
        <p14:creationId xmlns:p14="http://schemas.microsoft.com/office/powerpoint/2010/main" val="298741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EF952-A206-6239-201C-83486F5B17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DEE17B-2A78-0149-C25F-2153F654A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AD4E65-B2A0-BAFC-D3FA-9AEEADAB1A96}"/>
              </a:ext>
            </a:extLst>
          </p:cNvPr>
          <p:cNvSpPr>
            <a:spLocks noGrp="1"/>
          </p:cNvSpPr>
          <p:nvPr>
            <p:ph type="dt" sz="half" idx="10"/>
          </p:nvPr>
        </p:nvSpPr>
        <p:spPr/>
        <p:txBody>
          <a:bodyPr/>
          <a:lstStyle/>
          <a:p>
            <a:fld id="{A45A76D6-3B2B-481F-9B08-F14E4C89B5CD}" type="datetimeFigureOut">
              <a:rPr lang="en-IN" smtClean="0"/>
              <a:t>27-01-2024</a:t>
            </a:fld>
            <a:endParaRPr lang="en-IN"/>
          </a:p>
        </p:txBody>
      </p:sp>
      <p:sp>
        <p:nvSpPr>
          <p:cNvPr id="5" name="Footer Placeholder 4">
            <a:extLst>
              <a:ext uri="{FF2B5EF4-FFF2-40B4-BE49-F238E27FC236}">
                <a16:creationId xmlns:a16="http://schemas.microsoft.com/office/drawing/2014/main" id="{3C6F3A44-872D-EBA0-113E-82C4F30B6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F7435B-07DA-2995-AFF4-800AE336D898}"/>
              </a:ext>
            </a:extLst>
          </p:cNvPr>
          <p:cNvSpPr>
            <a:spLocks noGrp="1"/>
          </p:cNvSpPr>
          <p:nvPr>
            <p:ph type="sldNum" sz="quarter" idx="12"/>
          </p:nvPr>
        </p:nvSpPr>
        <p:spPr/>
        <p:txBody>
          <a:bodyPr/>
          <a:lstStyle/>
          <a:p>
            <a:fld id="{6674FCFD-2236-424B-8E82-FB44B6FAB9FA}" type="slidenum">
              <a:rPr lang="en-IN" smtClean="0"/>
              <a:t>‹#›</a:t>
            </a:fld>
            <a:endParaRPr lang="en-IN"/>
          </a:p>
        </p:txBody>
      </p:sp>
    </p:spTree>
    <p:extLst>
      <p:ext uri="{BB962C8B-B14F-4D97-AF65-F5344CB8AC3E}">
        <p14:creationId xmlns:p14="http://schemas.microsoft.com/office/powerpoint/2010/main" val="1441600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AB1E-D6B6-E87B-74AD-60CC455BC3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6ED680-C12D-706D-35BB-3C0BD46EA6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B09D3D-FFAA-47E3-2BBA-FA8540346B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176A83-FC3B-6B9D-D881-7354E8595C02}"/>
              </a:ext>
            </a:extLst>
          </p:cNvPr>
          <p:cNvSpPr>
            <a:spLocks noGrp="1"/>
          </p:cNvSpPr>
          <p:nvPr>
            <p:ph type="dt" sz="half" idx="10"/>
          </p:nvPr>
        </p:nvSpPr>
        <p:spPr/>
        <p:txBody>
          <a:bodyPr/>
          <a:lstStyle/>
          <a:p>
            <a:fld id="{A45A76D6-3B2B-481F-9B08-F14E4C89B5CD}" type="datetimeFigureOut">
              <a:rPr lang="en-IN" smtClean="0"/>
              <a:t>27-01-2024</a:t>
            </a:fld>
            <a:endParaRPr lang="en-IN"/>
          </a:p>
        </p:txBody>
      </p:sp>
      <p:sp>
        <p:nvSpPr>
          <p:cNvPr id="6" name="Footer Placeholder 5">
            <a:extLst>
              <a:ext uri="{FF2B5EF4-FFF2-40B4-BE49-F238E27FC236}">
                <a16:creationId xmlns:a16="http://schemas.microsoft.com/office/drawing/2014/main" id="{ED806F2B-20D6-EBBA-570B-122292B791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F2262F-DDF1-A314-D971-F2BB46784B64}"/>
              </a:ext>
            </a:extLst>
          </p:cNvPr>
          <p:cNvSpPr>
            <a:spLocks noGrp="1"/>
          </p:cNvSpPr>
          <p:nvPr>
            <p:ph type="sldNum" sz="quarter" idx="12"/>
          </p:nvPr>
        </p:nvSpPr>
        <p:spPr/>
        <p:txBody>
          <a:bodyPr/>
          <a:lstStyle/>
          <a:p>
            <a:fld id="{6674FCFD-2236-424B-8E82-FB44B6FAB9FA}" type="slidenum">
              <a:rPr lang="en-IN" smtClean="0"/>
              <a:t>‹#›</a:t>
            </a:fld>
            <a:endParaRPr lang="en-IN"/>
          </a:p>
        </p:txBody>
      </p:sp>
    </p:spTree>
    <p:extLst>
      <p:ext uri="{BB962C8B-B14F-4D97-AF65-F5344CB8AC3E}">
        <p14:creationId xmlns:p14="http://schemas.microsoft.com/office/powerpoint/2010/main" val="1662121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6F11-834E-6D14-C9A6-0078E033B5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3E217B-3875-A9E1-D7BD-CE118341F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0C1923-4680-2669-D4C7-2C7D7B8C6B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B5D88C-3697-0125-BE24-A5FDEF2EDF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16462D-6783-1F4B-9282-B7EFBC0DD3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B59DE4-A619-BD39-E96C-A54B29F6BD8D}"/>
              </a:ext>
            </a:extLst>
          </p:cNvPr>
          <p:cNvSpPr>
            <a:spLocks noGrp="1"/>
          </p:cNvSpPr>
          <p:nvPr>
            <p:ph type="dt" sz="half" idx="10"/>
          </p:nvPr>
        </p:nvSpPr>
        <p:spPr/>
        <p:txBody>
          <a:bodyPr/>
          <a:lstStyle/>
          <a:p>
            <a:fld id="{A45A76D6-3B2B-481F-9B08-F14E4C89B5CD}" type="datetimeFigureOut">
              <a:rPr lang="en-IN" smtClean="0"/>
              <a:t>27-01-2024</a:t>
            </a:fld>
            <a:endParaRPr lang="en-IN"/>
          </a:p>
        </p:txBody>
      </p:sp>
      <p:sp>
        <p:nvSpPr>
          <p:cNvPr id="8" name="Footer Placeholder 7">
            <a:extLst>
              <a:ext uri="{FF2B5EF4-FFF2-40B4-BE49-F238E27FC236}">
                <a16:creationId xmlns:a16="http://schemas.microsoft.com/office/drawing/2014/main" id="{0A3135CB-5F9E-EADB-4D76-3695D612B9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94FE03-9ABF-6BA5-6DEB-0F6C94D6F400}"/>
              </a:ext>
            </a:extLst>
          </p:cNvPr>
          <p:cNvSpPr>
            <a:spLocks noGrp="1"/>
          </p:cNvSpPr>
          <p:nvPr>
            <p:ph type="sldNum" sz="quarter" idx="12"/>
          </p:nvPr>
        </p:nvSpPr>
        <p:spPr/>
        <p:txBody>
          <a:bodyPr/>
          <a:lstStyle/>
          <a:p>
            <a:fld id="{6674FCFD-2236-424B-8E82-FB44B6FAB9FA}" type="slidenum">
              <a:rPr lang="en-IN" smtClean="0"/>
              <a:t>‹#›</a:t>
            </a:fld>
            <a:endParaRPr lang="en-IN"/>
          </a:p>
        </p:txBody>
      </p:sp>
    </p:spTree>
    <p:extLst>
      <p:ext uri="{BB962C8B-B14F-4D97-AF65-F5344CB8AC3E}">
        <p14:creationId xmlns:p14="http://schemas.microsoft.com/office/powerpoint/2010/main" val="196103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7AD1-F343-9765-E2D5-154604D766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580D37-3E95-33BA-E6B7-F1207BD9ED5F}"/>
              </a:ext>
            </a:extLst>
          </p:cNvPr>
          <p:cNvSpPr>
            <a:spLocks noGrp="1"/>
          </p:cNvSpPr>
          <p:nvPr>
            <p:ph type="dt" sz="half" idx="10"/>
          </p:nvPr>
        </p:nvSpPr>
        <p:spPr/>
        <p:txBody>
          <a:bodyPr/>
          <a:lstStyle/>
          <a:p>
            <a:fld id="{A45A76D6-3B2B-481F-9B08-F14E4C89B5CD}" type="datetimeFigureOut">
              <a:rPr lang="en-IN" smtClean="0"/>
              <a:t>27-01-2024</a:t>
            </a:fld>
            <a:endParaRPr lang="en-IN"/>
          </a:p>
        </p:txBody>
      </p:sp>
      <p:sp>
        <p:nvSpPr>
          <p:cNvPr id="4" name="Footer Placeholder 3">
            <a:extLst>
              <a:ext uri="{FF2B5EF4-FFF2-40B4-BE49-F238E27FC236}">
                <a16:creationId xmlns:a16="http://schemas.microsoft.com/office/drawing/2014/main" id="{2A380A2E-9D66-E12D-1428-4B015AC7EF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29E066-284B-EFDA-E7BE-5E1E9D86A52E}"/>
              </a:ext>
            </a:extLst>
          </p:cNvPr>
          <p:cNvSpPr>
            <a:spLocks noGrp="1"/>
          </p:cNvSpPr>
          <p:nvPr>
            <p:ph type="sldNum" sz="quarter" idx="12"/>
          </p:nvPr>
        </p:nvSpPr>
        <p:spPr/>
        <p:txBody>
          <a:bodyPr/>
          <a:lstStyle/>
          <a:p>
            <a:fld id="{6674FCFD-2236-424B-8E82-FB44B6FAB9FA}" type="slidenum">
              <a:rPr lang="en-IN" smtClean="0"/>
              <a:t>‹#›</a:t>
            </a:fld>
            <a:endParaRPr lang="en-IN"/>
          </a:p>
        </p:txBody>
      </p:sp>
    </p:spTree>
    <p:extLst>
      <p:ext uri="{BB962C8B-B14F-4D97-AF65-F5344CB8AC3E}">
        <p14:creationId xmlns:p14="http://schemas.microsoft.com/office/powerpoint/2010/main" val="104760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E3470-B5E7-FC71-194A-A03767025102}"/>
              </a:ext>
            </a:extLst>
          </p:cNvPr>
          <p:cNvSpPr>
            <a:spLocks noGrp="1"/>
          </p:cNvSpPr>
          <p:nvPr>
            <p:ph type="dt" sz="half" idx="10"/>
          </p:nvPr>
        </p:nvSpPr>
        <p:spPr/>
        <p:txBody>
          <a:bodyPr/>
          <a:lstStyle/>
          <a:p>
            <a:fld id="{A45A76D6-3B2B-481F-9B08-F14E4C89B5CD}" type="datetimeFigureOut">
              <a:rPr lang="en-IN" smtClean="0"/>
              <a:t>27-01-2024</a:t>
            </a:fld>
            <a:endParaRPr lang="en-IN"/>
          </a:p>
        </p:txBody>
      </p:sp>
      <p:sp>
        <p:nvSpPr>
          <p:cNvPr id="3" name="Footer Placeholder 2">
            <a:extLst>
              <a:ext uri="{FF2B5EF4-FFF2-40B4-BE49-F238E27FC236}">
                <a16:creationId xmlns:a16="http://schemas.microsoft.com/office/drawing/2014/main" id="{0C6C91CD-A443-8AA2-CD78-8E8A8318DE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524F97-2288-1008-A0A1-064EB5BA46E3}"/>
              </a:ext>
            </a:extLst>
          </p:cNvPr>
          <p:cNvSpPr>
            <a:spLocks noGrp="1"/>
          </p:cNvSpPr>
          <p:nvPr>
            <p:ph type="sldNum" sz="quarter" idx="12"/>
          </p:nvPr>
        </p:nvSpPr>
        <p:spPr/>
        <p:txBody>
          <a:bodyPr/>
          <a:lstStyle/>
          <a:p>
            <a:fld id="{6674FCFD-2236-424B-8E82-FB44B6FAB9FA}" type="slidenum">
              <a:rPr lang="en-IN" smtClean="0"/>
              <a:t>‹#›</a:t>
            </a:fld>
            <a:endParaRPr lang="en-IN"/>
          </a:p>
        </p:txBody>
      </p:sp>
    </p:spTree>
    <p:extLst>
      <p:ext uri="{BB962C8B-B14F-4D97-AF65-F5344CB8AC3E}">
        <p14:creationId xmlns:p14="http://schemas.microsoft.com/office/powerpoint/2010/main" val="245435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611F-7AC9-6B7A-8025-99B691630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17F3A0-8FE0-9C93-74EE-99486E72FB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D85FC-5016-B93E-9CCA-9D6505383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7D85D-F814-6675-D618-00691239EB44}"/>
              </a:ext>
            </a:extLst>
          </p:cNvPr>
          <p:cNvSpPr>
            <a:spLocks noGrp="1"/>
          </p:cNvSpPr>
          <p:nvPr>
            <p:ph type="dt" sz="half" idx="10"/>
          </p:nvPr>
        </p:nvSpPr>
        <p:spPr/>
        <p:txBody>
          <a:bodyPr/>
          <a:lstStyle/>
          <a:p>
            <a:fld id="{A45A76D6-3B2B-481F-9B08-F14E4C89B5CD}" type="datetimeFigureOut">
              <a:rPr lang="en-IN" smtClean="0"/>
              <a:t>27-01-2024</a:t>
            </a:fld>
            <a:endParaRPr lang="en-IN"/>
          </a:p>
        </p:txBody>
      </p:sp>
      <p:sp>
        <p:nvSpPr>
          <p:cNvPr id="6" name="Footer Placeholder 5">
            <a:extLst>
              <a:ext uri="{FF2B5EF4-FFF2-40B4-BE49-F238E27FC236}">
                <a16:creationId xmlns:a16="http://schemas.microsoft.com/office/drawing/2014/main" id="{3CB94CD9-29BE-7093-A5C5-A139768BEC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83974-37DE-76FB-E8A8-AD2652711372}"/>
              </a:ext>
            </a:extLst>
          </p:cNvPr>
          <p:cNvSpPr>
            <a:spLocks noGrp="1"/>
          </p:cNvSpPr>
          <p:nvPr>
            <p:ph type="sldNum" sz="quarter" idx="12"/>
          </p:nvPr>
        </p:nvSpPr>
        <p:spPr/>
        <p:txBody>
          <a:bodyPr/>
          <a:lstStyle/>
          <a:p>
            <a:fld id="{6674FCFD-2236-424B-8E82-FB44B6FAB9FA}" type="slidenum">
              <a:rPr lang="en-IN" smtClean="0"/>
              <a:t>‹#›</a:t>
            </a:fld>
            <a:endParaRPr lang="en-IN"/>
          </a:p>
        </p:txBody>
      </p:sp>
    </p:spTree>
    <p:extLst>
      <p:ext uri="{BB962C8B-B14F-4D97-AF65-F5344CB8AC3E}">
        <p14:creationId xmlns:p14="http://schemas.microsoft.com/office/powerpoint/2010/main" val="237705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48489-2AB3-FDDE-BD47-C803292955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B9618E-3DBE-2433-8E11-23614D56B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9E04AB-FF98-D83E-002D-979403219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AE8EA-A583-DC72-28B5-223C9824EAC2}"/>
              </a:ext>
            </a:extLst>
          </p:cNvPr>
          <p:cNvSpPr>
            <a:spLocks noGrp="1"/>
          </p:cNvSpPr>
          <p:nvPr>
            <p:ph type="dt" sz="half" idx="10"/>
          </p:nvPr>
        </p:nvSpPr>
        <p:spPr/>
        <p:txBody>
          <a:bodyPr/>
          <a:lstStyle/>
          <a:p>
            <a:fld id="{A45A76D6-3B2B-481F-9B08-F14E4C89B5CD}" type="datetimeFigureOut">
              <a:rPr lang="en-IN" smtClean="0"/>
              <a:t>27-01-2024</a:t>
            </a:fld>
            <a:endParaRPr lang="en-IN"/>
          </a:p>
        </p:txBody>
      </p:sp>
      <p:sp>
        <p:nvSpPr>
          <p:cNvPr id="6" name="Footer Placeholder 5">
            <a:extLst>
              <a:ext uri="{FF2B5EF4-FFF2-40B4-BE49-F238E27FC236}">
                <a16:creationId xmlns:a16="http://schemas.microsoft.com/office/drawing/2014/main" id="{9194CE28-0E6D-E9AB-AC0F-4913BEF58A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DB4433-6139-883B-AA01-6A8F0EB401F2}"/>
              </a:ext>
            </a:extLst>
          </p:cNvPr>
          <p:cNvSpPr>
            <a:spLocks noGrp="1"/>
          </p:cNvSpPr>
          <p:nvPr>
            <p:ph type="sldNum" sz="quarter" idx="12"/>
          </p:nvPr>
        </p:nvSpPr>
        <p:spPr/>
        <p:txBody>
          <a:bodyPr/>
          <a:lstStyle/>
          <a:p>
            <a:fld id="{6674FCFD-2236-424B-8E82-FB44B6FAB9FA}" type="slidenum">
              <a:rPr lang="en-IN" smtClean="0"/>
              <a:t>‹#›</a:t>
            </a:fld>
            <a:endParaRPr lang="en-IN"/>
          </a:p>
        </p:txBody>
      </p:sp>
    </p:spTree>
    <p:extLst>
      <p:ext uri="{BB962C8B-B14F-4D97-AF65-F5344CB8AC3E}">
        <p14:creationId xmlns:p14="http://schemas.microsoft.com/office/powerpoint/2010/main" val="3146195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BE916F-D88A-DD6A-26D4-460CBA5FF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67E0F6-B914-A007-DD13-FF67718256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E79346-02E7-BEAD-ACF2-001AF1669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A76D6-3B2B-481F-9B08-F14E4C89B5CD}" type="datetimeFigureOut">
              <a:rPr lang="en-IN" smtClean="0"/>
              <a:t>27-01-2024</a:t>
            </a:fld>
            <a:endParaRPr lang="en-IN"/>
          </a:p>
        </p:txBody>
      </p:sp>
      <p:sp>
        <p:nvSpPr>
          <p:cNvPr id="5" name="Footer Placeholder 4">
            <a:extLst>
              <a:ext uri="{FF2B5EF4-FFF2-40B4-BE49-F238E27FC236}">
                <a16:creationId xmlns:a16="http://schemas.microsoft.com/office/drawing/2014/main" id="{126335DB-5CF2-887B-FB5E-0A61E73ABF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1868FD-F2C7-C234-ABE3-982091753A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4FCFD-2236-424B-8E82-FB44B6FAB9FA}" type="slidenum">
              <a:rPr lang="en-IN" smtClean="0"/>
              <a:t>‹#›</a:t>
            </a:fld>
            <a:endParaRPr lang="en-IN"/>
          </a:p>
        </p:txBody>
      </p:sp>
    </p:spTree>
    <p:extLst>
      <p:ext uri="{BB962C8B-B14F-4D97-AF65-F5344CB8AC3E}">
        <p14:creationId xmlns:p14="http://schemas.microsoft.com/office/powerpoint/2010/main" val="80137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A37A-4223-10D3-838A-C5D3CF82B8B3}"/>
              </a:ext>
            </a:extLst>
          </p:cNvPr>
          <p:cNvSpPr>
            <a:spLocks noGrp="1"/>
          </p:cNvSpPr>
          <p:nvPr>
            <p:ph type="ctrTitle"/>
          </p:nvPr>
        </p:nvSpPr>
        <p:spPr/>
        <p:txBody>
          <a:bodyPr>
            <a:normAutofit/>
          </a:bodyPr>
          <a:lstStyle/>
          <a:p>
            <a:r>
              <a:rPr lang="en-US" sz="4800" b="1" dirty="0">
                <a:latin typeface="Times New Roman" panose="02020603050405020304" pitchFamily="18" charset="0"/>
                <a:cs typeface="Times New Roman" panose="02020603050405020304" pitchFamily="18" charset="0"/>
              </a:rPr>
              <a:t>Section-4 – Personalized Marketing</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E0B266-504C-13D0-CD97-434333A16ECB}"/>
              </a:ext>
            </a:extLst>
          </p:cNvPr>
          <p:cNvSpPr>
            <a:spLocks noGrp="1"/>
          </p:cNvSpPr>
          <p:nvPr>
            <p:ph type="subTitle" idx="1"/>
          </p:nvPr>
        </p:nvSpPr>
        <p:spPr/>
        <p:txBody>
          <a:bodyPr>
            <a:normAutofit/>
          </a:bodyPr>
          <a:lstStyle/>
          <a:p>
            <a:r>
              <a:rPr lang="en-US" sz="3200" b="1" dirty="0">
                <a:latin typeface="Times New Roman" panose="02020603050405020304" pitchFamily="18" charset="0"/>
                <a:cs typeface="Times New Roman" panose="02020603050405020304" pitchFamily="18" charset="0"/>
              </a:rPr>
              <a:t>Chapter 7-Exploratory Analysis for Customer Behavior</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00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4395-28E9-7E1E-9AD4-EFA295770303}"/>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Python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D6EFBD-8AEC-C8B3-FB11-37DD335FDAF5}"/>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discuss how to conduct customer analytics using Python.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pandas and matplotlib packages to analyze and visualize the customer behavior observed in the dataset.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this exercise, use one of the publicly available datasets from IBM, which can be found at this link: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https:// www.ibm.com/communities/analytics/watson-analytics-b1og/marketing-customer-value-analysis/.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link download the data that is available in CSV format, named WA </a:t>
            </a:r>
            <a:r>
              <a:rPr lang="en-US" sz="1800" dirty="0" err="1">
                <a:latin typeface="Times New Roman" panose="02020603050405020304" pitchFamily="18" charset="0"/>
                <a:cs typeface="Times New Roman" panose="02020603050405020304" pitchFamily="18" charset="0"/>
              </a:rPr>
              <a:t>Fn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UseC</a:t>
            </a:r>
            <a:r>
              <a:rPr lang="en-US" sz="1800" dirty="0">
                <a:latin typeface="Times New Roman" panose="02020603050405020304" pitchFamily="18" charset="0"/>
                <a:cs typeface="Times New Roman" panose="02020603050405020304" pitchFamily="18" charset="0"/>
              </a:rPr>
              <a:t>_ Marketing Customer Value Analysis. csv.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After download the data, load it into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by running the following command:</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import pandas as pd</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cs typeface="Times New Roman" panose="02020603050405020304" pitchFamily="18" charset="0"/>
              </a:rPr>
              <a:t>pd.read_csv</a:t>
            </a:r>
            <a:r>
              <a:rPr lang="en-US" sz="1800" b="1" i="1" dirty="0">
                <a:latin typeface="Times New Roman" panose="02020603050405020304" pitchFamily="18" charset="0"/>
                <a:cs typeface="Times New Roman" panose="02020603050405020304" pitchFamily="18" charset="0"/>
              </a:rPr>
              <a:t> ('../data/</a:t>
            </a:r>
            <a:r>
              <a:rPr lang="en-US" sz="1800" b="1" i="1" dirty="0" err="1">
                <a:latin typeface="Times New Roman" panose="02020603050405020304" pitchFamily="18" charset="0"/>
                <a:cs typeface="Times New Roman" panose="02020603050405020304" pitchFamily="18" charset="0"/>
              </a:rPr>
              <a:t>WA_Fn</a:t>
            </a:r>
            <a:r>
              <a:rPr lang="en-US" sz="1800" b="1" i="1" dirty="0">
                <a:latin typeface="Times New Roman" panose="02020603050405020304" pitchFamily="18" charset="0"/>
                <a:cs typeface="Times New Roman" panose="02020603050405020304" pitchFamily="18" charset="0"/>
              </a:rPr>
              <a:t>-</a:t>
            </a:r>
            <a:r>
              <a:rPr lang="en-US" sz="1800" b="1" i="1" dirty="0" err="1">
                <a:latin typeface="Times New Roman" panose="02020603050405020304" pitchFamily="18" charset="0"/>
                <a:cs typeface="Times New Roman" panose="02020603050405020304" pitchFamily="18" charset="0"/>
              </a:rPr>
              <a:t>UseC</a:t>
            </a:r>
            <a:r>
              <a:rPr lang="en-US" sz="1800" b="1" i="1" dirty="0">
                <a:latin typeface="Times New Roman" panose="02020603050405020304" pitchFamily="18" charset="0"/>
                <a:cs typeface="Times New Roman" panose="02020603050405020304" pitchFamily="18" charset="0"/>
              </a:rPr>
              <a:t>_-Marketing-Customer-Value-Analysis. csv')</a:t>
            </a:r>
          </a:p>
        </p:txBody>
      </p:sp>
    </p:spTree>
    <p:extLst>
      <p:ext uri="{BB962C8B-B14F-4D97-AF65-F5344CB8AC3E}">
        <p14:creationId xmlns:p14="http://schemas.microsoft.com/office/powerpoint/2010/main" val="107582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4E44D-B936-533F-3BEF-275B1381F234}"/>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Once load this data is into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it should look as follows: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A5B84A-A787-7238-0018-3B7318DA5663}"/>
              </a:ext>
            </a:extLst>
          </p:cNvPr>
          <p:cNvPicPr>
            <a:picLocks noChangeAspect="1"/>
          </p:cNvPicPr>
          <p:nvPr/>
        </p:nvPicPr>
        <p:blipFill>
          <a:blip r:embed="rId2"/>
          <a:stretch>
            <a:fillRect/>
          </a:stretch>
        </p:blipFill>
        <p:spPr>
          <a:xfrm>
            <a:off x="1240971" y="2451218"/>
            <a:ext cx="8873414" cy="4041657"/>
          </a:xfrm>
          <a:prstGeom prst="rect">
            <a:avLst/>
          </a:prstGeom>
        </p:spPr>
      </p:pic>
      <p:sp>
        <p:nvSpPr>
          <p:cNvPr id="6" name="Title 1">
            <a:extLst>
              <a:ext uri="{FF2B5EF4-FFF2-40B4-BE49-F238E27FC236}">
                <a16:creationId xmlns:a16="http://schemas.microsoft.com/office/drawing/2014/main" id="{C15E54AB-4DF0-5942-241E-DB024A973C8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Python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369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319C9-3949-E310-D41D-248E0A48819A}"/>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As from this data, there is a column named Response, which contains information about whether a customer responded to the marketing efforts.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Also, the Renew Offer Type and Sales Channel columns represent the type of renewal offer presented to the customer and which sales channel was used to contact the customer.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Numerous other columns represent the socio-economic backgrounds of the customers and the types of insurance coverage that the customers currently have.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Utilizing this information to analyze and understand customer behavior better, especially in regards to their responses and engagement with the marketing and sales efforts.</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C848298-FFCA-197C-2516-4FD71C09F4E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Python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25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AD38-9D49-868D-6002-53CB2C34FBD6}"/>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Analytics on engaged customers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A07B41-A589-12EB-D435-561136CB6D8D}"/>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After loading the data into Python environment, analyze it to understand how different customers behave and react to different marketing strategies.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Follow these steps: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1. Overall engagement rate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2. Engagement rates by offer type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3. Engagement rates by offer type and vehicle class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4. Engagement rates by sales channel</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5. Engagement rates by sales channel and vehicle size</a:t>
            </a:r>
          </a:p>
        </p:txBody>
      </p:sp>
    </p:spTree>
    <p:extLst>
      <p:ext uri="{BB962C8B-B14F-4D97-AF65-F5344CB8AC3E}">
        <p14:creationId xmlns:p14="http://schemas.microsoft.com/office/powerpoint/2010/main" val="259061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830E-C655-F4BF-B18E-4F82AC5E1E08}"/>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Overall engagement rate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657944-DEBA-67FF-095C-292C1B06AAC9}"/>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following code to get the total number of customers who have responded:</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groupby</a:t>
            </a:r>
            <a:r>
              <a:rPr lang="en-US" sz="1800" b="1" i="1" dirty="0">
                <a:latin typeface="Times New Roman" panose="02020603050405020304" pitchFamily="18" charset="0"/>
                <a:cs typeface="Times New Roman" panose="02020603050405020304" pitchFamily="18" charset="0"/>
              </a:rPr>
              <a:t> ('Response'). count () ['Customer’]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data, the Response column contains information about whether a customer responded to the marketing call or not (Yes for those who have responded and No for those who have not).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Grouping by this column by using the </a:t>
            </a:r>
            <a:r>
              <a:rPr lang="en-US" sz="1800" dirty="0" err="1">
                <a:latin typeface="Times New Roman" panose="02020603050405020304" pitchFamily="18" charset="0"/>
                <a:cs typeface="Times New Roman" panose="02020603050405020304" pitchFamily="18" charset="0"/>
              </a:rPr>
              <a:t>groupby</a:t>
            </a:r>
            <a:r>
              <a:rPr lang="en-US" sz="1800" dirty="0">
                <a:latin typeface="Times New Roman" panose="02020603050405020304" pitchFamily="18" charset="0"/>
                <a:cs typeface="Times New Roman" panose="02020603050405020304" pitchFamily="18" charset="0"/>
              </a:rPr>
              <a:t> function in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and counting the number of customers in each category with the count function in the pandas package.</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2243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46C63-78EF-D3A5-B54D-F07EF3279116}"/>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Visualization</a:t>
            </a:r>
          </a:p>
        </p:txBody>
      </p:sp>
      <p:pic>
        <p:nvPicPr>
          <p:cNvPr id="5" name="Content Placeholder 4">
            <a:extLst>
              <a:ext uri="{FF2B5EF4-FFF2-40B4-BE49-F238E27FC236}">
                <a16:creationId xmlns:a16="http://schemas.microsoft.com/office/drawing/2014/main" id="{DF97A596-7028-9406-5AB9-91D48B20FF09}"/>
              </a:ext>
            </a:extLst>
          </p:cNvPr>
          <p:cNvPicPr>
            <a:picLocks noGrp="1" noChangeAspect="1"/>
          </p:cNvPicPr>
          <p:nvPr>
            <p:ph idx="1"/>
          </p:nvPr>
        </p:nvPicPr>
        <p:blipFill>
          <a:blip r:embed="rId2"/>
          <a:stretch>
            <a:fillRect/>
          </a:stretch>
        </p:blipFill>
        <p:spPr>
          <a:xfrm>
            <a:off x="626111" y="1905019"/>
            <a:ext cx="4762913" cy="4411805"/>
          </a:xfrm>
        </p:spPr>
      </p:pic>
      <p:pic>
        <p:nvPicPr>
          <p:cNvPr id="7" name="Picture 6">
            <a:extLst>
              <a:ext uri="{FF2B5EF4-FFF2-40B4-BE49-F238E27FC236}">
                <a16:creationId xmlns:a16="http://schemas.microsoft.com/office/drawing/2014/main" id="{DC61E125-B929-20A4-5B84-1BF90F6616B2}"/>
              </a:ext>
            </a:extLst>
          </p:cNvPr>
          <p:cNvPicPr>
            <a:picLocks noChangeAspect="1"/>
          </p:cNvPicPr>
          <p:nvPr/>
        </p:nvPicPr>
        <p:blipFill>
          <a:blip r:embed="rId3"/>
          <a:stretch>
            <a:fillRect/>
          </a:stretch>
        </p:blipFill>
        <p:spPr>
          <a:xfrm>
            <a:off x="5554015" y="1690688"/>
            <a:ext cx="5799785" cy="4934047"/>
          </a:xfrm>
          <a:prstGeom prst="rect">
            <a:avLst/>
          </a:prstGeom>
        </p:spPr>
      </p:pic>
    </p:spTree>
    <p:extLst>
      <p:ext uri="{BB962C8B-B14F-4D97-AF65-F5344CB8AC3E}">
        <p14:creationId xmlns:p14="http://schemas.microsoft.com/office/powerpoint/2010/main" val="1187456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204D24-9DD5-A05A-4817-829928C3F85F}"/>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From the result the majority of customers did not respond to the marketing calls. </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Find the result in terms of percentage by using the following code</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From the result, only 14% of the customers responded to the marketing calls  </a:t>
            </a:r>
          </a:p>
        </p:txBody>
      </p:sp>
      <p:pic>
        <p:nvPicPr>
          <p:cNvPr id="5" name="Picture 4">
            <a:extLst>
              <a:ext uri="{FF2B5EF4-FFF2-40B4-BE49-F238E27FC236}">
                <a16:creationId xmlns:a16="http://schemas.microsoft.com/office/drawing/2014/main" id="{B6E48447-28AD-CF2B-F296-96DCBC6E541E}"/>
              </a:ext>
            </a:extLst>
          </p:cNvPr>
          <p:cNvPicPr>
            <a:picLocks noChangeAspect="1"/>
          </p:cNvPicPr>
          <p:nvPr/>
        </p:nvPicPr>
        <p:blipFill>
          <a:blip r:embed="rId2"/>
          <a:stretch>
            <a:fillRect/>
          </a:stretch>
        </p:blipFill>
        <p:spPr>
          <a:xfrm>
            <a:off x="1759222" y="3217049"/>
            <a:ext cx="6890256" cy="2114524"/>
          </a:xfrm>
          <a:prstGeom prst="rect">
            <a:avLst/>
          </a:prstGeom>
        </p:spPr>
      </p:pic>
      <p:sp>
        <p:nvSpPr>
          <p:cNvPr id="7" name="Title 1">
            <a:extLst>
              <a:ext uri="{FF2B5EF4-FFF2-40B4-BE49-F238E27FC236}">
                <a16:creationId xmlns:a16="http://schemas.microsoft.com/office/drawing/2014/main" id="{86308838-2217-C651-9A2D-A6A629B2EA7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Overall engagement rate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132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A2E4-AB15-2179-D351-B99F3384732C}"/>
              </a:ext>
            </a:extLst>
          </p:cNvPr>
          <p:cNvSpPr>
            <a:spLocks noGrp="1"/>
          </p:cNvSpPr>
          <p:nvPr>
            <p:ph type="title"/>
          </p:nvPr>
        </p:nvSpPr>
        <p:spPr/>
        <p:txBody>
          <a:bodyPr vert="horz" lIns="91440" tIns="45720" rIns="91440" bIns="45720" rtlCol="0" anchor="ctr">
            <a:normAutofit/>
          </a:bodyPr>
          <a:lstStyle/>
          <a:p>
            <a:pPr algn="ctr"/>
            <a:r>
              <a:rPr lang="en-IN" sz="3600" b="1">
                <a:latin typeface="Times New Roman" panose="02020603050405020304" pitchFamily="18" charset="0"/>
                <a:cs typeface="Times New Roman" panose="02020603050405020304" pitchFamily="18" charset="0"/>
              </a:rPr>
              <a:t>E</a:t>
            </a:r>
            <a:r>
              <a:rPr lang="en-US" sz="3600" b="1">
                <a:latin typeface="Times New Roman" panose="02020603050405020304" pitchFamily="18" charset="0"/>
                <a:cs typeface="Times New Roman" panose="02020603050405020304" pitchFamily="18" charset="0"/>
              </a:rPr>
              <a:t>ngagement</a:t>
            </a:r>
            <a:r>
              <a:rPr lang="en-US" sz="3600" b="1" dirty="0">
                <a:latin typeface="Times New Roman" panose="02020603050405020304" pitchFamily="18" charset="0"/>
                <a:cs typeface="Times New Roman" panose="02020603050405020304" pitchFamily="18" charset="0"/>
              </a:rPr>
              <a:t> rates by offer type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F7CA53-82A1-55F9-25FE-C84630DB3D05}"/>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Different types of offers will work differently for the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check what types of offers worked best for the engaged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by_offer_type_df</a:t>
            </a:r>
            <a:r>
              <a:rPr lang="en-US" sz="1800" b="1" i="1" dirty="0">
                <a:latin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cs typeface="Times New Roman" panose="02020603050405020304" pitchFamily="18" charset="0"/>
              </a:rPr>
              <a:t>df.loc</a:t>
            </a:r>
            <a:r>
              <a:rPr lang="en-US" sz="1800" b="1" i="1" dirty="0">
                <a:latin typeface="Times New Roman" panose="02020603050405020304" pitchFamily="18" charset="0"/>
                <a:cs typeface="Times New Roman" panose="02020603050405020304" pitchFamily="18" charset="0"/>
              </a:rPr>
              <a:t>[</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['Response'] == 'Yes']. </a:t>
            </a:r>
            <a:r>
              <a:rPr lang="en-US" sz="1800" b="1" i="1" dirty="0" err="1">
                <a:latin typeface="Times New Roman" panose="02020603050405020304" pitchFamily="18" charset="0"/>
                <a:cs typeface="Times New Roman" panose="02020603050405020304" pitchFamily="18" charset="0"/>
              </a:rPr>
              <a:t>groupby</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I'Renew</a:t>
            </a:r>
            <a:r>
              <a:rPr lang="en-US" sz="1800" b="1" i="1" dirty="0">
                <a:latin typeface="Times New Roman" panose="02020603050405020304" pitchFamily="18" charset="0"/>
                <a:cs typeface="Times New Roman" panose="02020603050405020304" pitchFamily="18" charset="0"/>
              </a:rPr>
              <a:t> Offer Type'1). count ()['Customer'] / </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groupby</a:t>
            </a:r>
            <a:r>
              <a:rPr lang="en-US" sz="1800" b="1" i="1" dirty="0">
                <a:latin typeface="Times New Roman" panose="02020603050405020304" pitchFamily="18" charset="0"/>
                <a:cs typeface="Times New Roman" panose="02020603050405020304" pitchFamily="18" charset="0"/>
              </a:rPr>
              <a:t> ('Renew Offer Type'). count () ['Customer']</a:t>
            </a:r>
            <a:endParaRPr lang="en-IN" sz="1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615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86722-384F-87E2-0823-9FD7CAC70956}"/>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code, grouping by the Renew Offer Type column, where we have four different types of offers.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Count the number of engaged customers for each type of these renewal offers first by filtering for those with Yes values in the Response column.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divide these numbers by the total number of customers in each renewal offer type to get the engagement rates per renewal offer type.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 looks as follows: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74A54C-BBA0-72E4-CE28-7C6B78F89DA0}"/>
              </a:ext>
            </a:extLst>
          </p:cNvPr>
          <p:cNvPicPr>
            <a:picLocks noChangeAspect="1"/>
          </p:cNvPicPr>
          <p:nvPr/>
        </p:nvPicPr>
        <p:blipFill>
          <a:blip r:embed="rId2"/>
          <a:stretch>
            <a:fillRect/>
          </a:stretch>
        </p:blipFill>
        <p:spPr>
          <a:xfrm>
            <a:off x="4432041" y="4203865"/>
            <a:ext cx="4078645" cy="1547662"/>
          </a:xfrm>
          <a:prstGeom prst="rect">
            <a:avLst/>
          </a:prstGeom>
        </p:spPr>
      </p:pic>
      <p:sp>
        <p:nvSpPr>
          <p:cNvPr id="6" name="Title 1">
            <a:extLst>
              <a:ext uri="{FF2B5EF4-FFF2-40B4-BE49-F238E27FC236}">
                <a16:creationId xmlns:a16="http://schemas.microsoft.com/office/drawing/2014/main" id="{F0F2C914-0BDE-BFC4-05C0-483831D07EC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a:latin typeface="Times New Roman" panose="02020603050405020304" pitchFamily="18" charset="0"/>
                <a:cs typeface="Times New Roman" panose="02020603050405020304" pitchFamily="18" charset="0"/>
              </a:rPr>
              <a:t>E</a:t>
            </a:r>
            <a:r>
              <a:rPr lang="en-US" sz="3600" b="1">
                <a:latin typeface="Times New Roman" panose="02020603050405020304" pitchFamily="18" charset="0"/>
                <a:cs typeface="Times New Roman" panose="02020603050405020304" pitchFamily="18" charset="0"/>
              </a:rPr>
              <a:t>ngagement</a:t>
            </a:r>
            <a:r>
              <a:rPr lang="en-US" sz="3600" b="1" dirty="0">
                <a:latin typeface="Times New Roman" panose="02020603050405020304" pitchFamily="18" charset="0"/>
                <a:cs typeface="Times New Roman" panose="02020603050405020304" pitchFamily="18" charset="0"/>
              </a:rPr>
              <a:t> rates by offer type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646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6FFF3-553B-A788-BE5F-F1F59D844AD0}"/>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Visualization</a:t>
            </a:r>
          </a:p>
        </p:txBody>
      </p:sp>
      <p:pic>
        <p:nvPicPr>
          <p:cNvPr id="5" name="Content Placeholder 4">
            <a:extLst>
              <a:ext uri="{FF2B5EF4-FFF2-40B4-BE49-F238E27FC236}">
                <a16:creationId xmlns:a16="http://schemas.microsoft.com/office/drawing/2014/main" id="{A025CF3B-69FF-8F85-B4AB-0AF650AC844D}"/>
              </a:ext>
            </a:extLst>
          </p:cNvPr>
          <p:cNvPicPr>
            <a:picLocks noGrp="1" noChangeAspect="1"/>
          </p:cNvPicPr>
          <p:nvPr>
            <p:ph idx="1"/>
          </p:nvPr>
        </p:nvPicPr>
        <p:blipFill>
          <a:blip r:embed="rId2"/>
          <a:stretch>
            <a:fillRect/>
          </a:stretch>
        </p:blipFill>
        <p:spPr>
          <a:xfrm>
            <a:off x="767819" y="1823668"/>
            <a:ext cx="3863675" cy="3821351"/>
          </a:xfrm>
        </p:spPr>
      </p:pic>
      <p:pic>
        <p:nvPicPr>
          <p:cNvPr id="7" name="Picture 6">
            <a:extLst>
              <a:ext uri="{FF2B5EF4-FFF2-40B4-BE49-F238E27FC236}">
                <a16:creationId xmlns:a16="http://schemas.microsoft.com/office/drawing/2014/main" id="{EA63C18D-513A-95F6-9738-AC61CDC71F1F}"/>
              </a:ext>
            </a:extLst>
          </p:cNvPr>
          <p:cNvPicPr>
            <a:picLocks noChangeAspect="1"/>
          </p:cNvPicPr>
          <p:nvPr/>
        </p:nvPicPr>
        <p:blipFill>
          <a:blip r:embed="rId3"/>
          <a:stretch>
            <a:fillRect/>
          </a:stretch>
        </p:blipFill>
        <p:spPr>
          <a:xfrm>
            <a:off x="4752294" y="1311493"/>
            <a:ext cx="5616427" cy="5410669"/>
          </a:xfrm>
          <a:prstGeom prst="rect">
            <a:avLst/>
          </a:prstGeom>
        </p:spPr>
      </p:pic>
    </p:spTree>
    <p:extLst>
      <p:ext uri="{BB962C8B-B14F-4D97-AF65-F5344CB8AC3E}">
        <p14:creationId xmlns:p14="http://schemas.microsoft.com/office/powerpoint/2010/main" val="4210053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07EE-2BB5-6A1E-7E78-C6733ECD54B2}"/>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Section-4 – Personalized Marketing</a:t>
            </a:r>
            <a:endParaRPr lang="en-IN" sz="3600" dirty="0"/>
          </a:p>
        </p:txBody>
      </p:sp>
      <p:sp>
        <p:nvSpPr>
          <p:cNvPr id="3" name="Content Placeholder 2">
            <a:extLst>
              <a:ext uri="{FF2B5EF4-FFF2-40B4-BE49-F238E27FC236}">
                <a16:creationId xmlns:a16="http://schemas.microsoft.com/office/drawing/2014/main" id="{A8B81CEB-351B-8BB8-80F8-781431393FA9}"/>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learn how to use data to understand customer behavior better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 to use machine learning to predict the likelihood of marketing engagement and the value of individual customers over their lifetime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 to use data science for better customer retention.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section consists of the following chapters: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Chapter 7, Exploratory Analysis for Customer Behavior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Chapter 8, Predicting the Likelihood of Marketing Engagement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Chapter 9, Customer Lifetime Value• Chapter 10, Data-Driven Customer Segmentation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Chapter 11, Retaining Customers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152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1EE8B-43BA-1B49-D734-9F67E7A5E307}"/>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Easily notice from the above plot, Offer2 had the highest engagement rate among the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When conducting customer analytics, as discussed earlier, we often want to know the demographics and attributes of customers for each event, so that we can understand what works best for which type of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can lead to further improvements in the next marketing campaign by better targeting those subgroups of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take a step further into this data.</a:t>
            </a:r>
            <a:endParaRPr lang="en-IN" sz="1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839E69E0-80E2-3D86-2BD0-D57F6E3E1C9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Visualization</a:t>
            </a:r>
          </a:p>
        </p:txBody>
      </p:sp>
    </p:spTree>
    <p:extLst>
      <p:ext uri="{BB962C8B-B14F-4D97-AF65-F5344CB8AC3E}">
        <p14:creationId xmlns:p14="http://schemas.microsoft.com/office/powerpoint/2010/main" val="3613862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6ABC0-42AC-E8A5-9B09-08A6725F2204}"/>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Engagement rates by offer type and vehicle class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125394-3999-76D9-2D85-FFB5304BDA32}"/>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the previous section, learned that Renewal Offer Type 2 worked best for the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marketers can benefit from this information itself, as this finding provides a useful insight into which type of offer worked best and had the highest response rate from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gain more insights on how different customers with different backgrounds or characteristics react differently to each offer type.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analyze what you can do as a marketer to understand how customers with different attributes respond differently to different marketing messages.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252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C9145-AA6F-4BB4-D258-C702A7A1A0F2}"/>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Let's see whether there is any noticeable difference in the response rates for each offer type for customers with different vehicle classes.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Look at the engagement rates by each offer type and Vehicle Class using the following code:</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by_offer_type_df</a:t>
            </a:r>
            <a:r>
              <a:rPr lang="en-US" sz="1800" b="1" i="1" dirty="0">
                <a:latin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cs typeface="Times New Roman" panose="02020603050405020304" pitchFamily="18" charset="0"/>
              </a:rPr>
              <a:t>df.loc</a:t>
            </a:r>
            <a:r>
              <a:rPr lang="en-US" sz="1800" b="1" i="1" dirty="0">
                <a:latin typeface="Times New Roman" panose="02020603050405020304" pitchFamily="18" charset="0"/>
                <a:cs typeface="Times New Roman" panose="02020603050405020304" pitchFamily="18" charset="0"/>
              </a:rPr>
              <a:t>[</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['Response'] == 'Yes'] • </a:t>
            </a:r>
            <a:r>
              <a:rPr lang="en-US" sz="1800" b="1" i="1" dirty="0" err="1">
                <a:latin typeface="Times New Roman" panose="02020603050405020304" pitchFamily="18" charset="0"/>
                <a:cs typeface="Times New Roman" panose="02020603050405020304" pitchFamily="18" charset="0"/>
              </a:rPr>
              <a:t>groupby</a:t>
            </a:r>
            <a:r>
              <a:rPr lang="en-US" sz="1800" b="1" i="1" dirty="0">
                <a:latin typeface="Times New Roman" panose="02020603050405020304" pitchFamily="18" charset="0"/>
                <a:cs typeface="Times New Roman" panose="02020603050405020304" pitchFamily="18" charset="0"/>
              </a:rPr>
              <a:t> ( ['Renew Offer Type', 'Vehicle Class'1). count () ['Customer']/</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groupby</a:t>
            </a:r>
            <a:r>
              <a:rPr lang="en-US" sz="1800" b="1" i="1" dirty="0">
                <a:latin typeface="Times New Roman" panose="02020603050405020304" pitchFamily="18" charset="0"/>
                <a:cs typeface="Times New Roman" panose="02020603050405020304" pitchFamily="18" charset="0"/>
              </a:rPr>
              <a:t> ('Renew Offer Type'). count () ['Customer’]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you can see from this code, we are grouping the data by two columns, Renew Offer Type and Vehicle Class, and computing the engagement rates for each </a:t>
            </a:r>
            <a:r>
              <a:rPr lang="en-US" sz="1800" dirty="0" err="1">
                <a:latin typeface="Times New Roman" panose="02020603050405020304" pitchFamily="18" charset="0"/>
                <a:cs typeface="Times New Roman" panose="02020603050405020304" pitchFamily="18" charset="0"/>
              </a:rPr>
              <a:t>group.The</a:t>
            </a:r>
            <a:r>
              <a:rPr lang="en-US" sz="1800" dirty="0">
                <a:latin typeface="Times New Roman" panose="02020603050405020304" pitchFamily="18" charset="0"/>
                <a:cs typeface="Times New Roman" panose="02020603050405020304" pitchFamily="18" charset="0"/>
              </a:rPr>
              <a:t> result looks as follows:</a:t>
            </a:r>
            <a:endParaRPr lang="en-IN" sz="1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75FA9F9C-0593-314C-6710-9857507C07F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Engagement rates by offer type and vehicle class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094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12C510-BC74-FF12-B089-479F88A9B4E5}"/>
              </a:ext>
            </a:extLst>
          </p:cNvPr>
          <p:cNvPicPr>
            <a:picLocks noGrp="1" noChangeAspect="1"/>
          </p:cNvPicPr>
          <p:nvPr>
            <p:ph idx="1"/>
          </p:nvPr>
        </p:nvPicPr>
        <p:blipFill>
          <a:blip r:embed="rId2"/>
          <a:stretch>
            <a:fillRect/>
          </a:stretch>
        </p:blipFill>
        <p:spPr>
          <a:xfrm>
            <a:off x="2750156" y="1793324"/>
            <a:ext cx="5627997" cy="4766096"/>
          </a:xfrm>
        </p:spPr>
      </p:pic>
      <p:sp>
        <p:nvSpPr>
          <p:cNvPr id="6" name="Title 1">
            <a:extLst>
              <a:ext uri="{FF2B5EF4-FFF2-40B4-BE49-F238E27FC236}">
                <a16:creationId xmlns:a16="http://schemas.microsoft.com/office/drawing/2014/main" id="{99521DCB-E17D-E835-EEAD-A8A0837DCA2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Engagement rates by offer type and vehicle class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948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D53F3-011D-EAAA-1B74-4D8BCF1864A8}"/>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To make this more readable, transform this data by using the following code:</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by_offer_type_df</a:t>
            </a:r>
            <a:r>
              <a:rPr lang="en-US" sz="1800" b="1" i="1" dirty="0">
                <a:latin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cs typeface="Times New Roman" panose="02020603050405020304" pitchFamily="18" charset="0"/>
              </a:rPr>
              <a:t>by_offer_type_df</a:t>
            </a:r>
            <a:r>
              <a:rPr lang="en-US" sz="1800" b="1" i="1" dirty="0">
                <a:latin typeface="Times New Roman" panose="02020603050405020304" pitchFamily="18" charset="0"/>
                <a:cs typeface="Times New Roman" panose="02020603050405020304" pitchFamily="18" charset="0"/>
              </a:rPr>
              <a:t>. unstack () .</a:t>
            </a:r>
            <a:r>
              <a:rPr lang="en-US" sz="1800" b="1" i="1" dirty="0" err="1">
                <a:latin typeface="Times New Roman" panose="02020603050405020304" pitchFamily="18" charset="0"/>
                <a:cs typeface="Times New Roman" panose="02020603050405020304" pitchFamily="18" charset="0"/>
              </a:rPr>
              <a:t>fillna</a:t>
            </a:r>
            <a:r>
              <a:rPr lang="en-US" sz="1800" b="1" i="1" dirty="0">
                <a:latin typeface="Times New Roman" panose="02020603050405020304" pitchFamily="18" charset="0"/>
                <a:cs typeface="Times New Roman" panose="02020603050405020304" pitchFamily="18" charset="0"/>
              </a:rPr>
              <a:t> (0)</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unstack function in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to pivot the data and extract and transform the inner-level group to columns.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will be easier to look at the result.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 looks as in the following:</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C3B5EE-4E11-2E05-BF2B-AFAD368FBE8A}"/>
              </a:ext>
            </a:extLst>
          </p:cNvPr>
          <p:cNvPicPr>
            <a:picLocks noChangeAspect="1"/>
          </p:cNvPicPr>
          <p:nvPr/>
        </p:nvPicPr>
        <p:blipFill>
          <a:blip r:embed="rId2"/>
          <a:stretch>
            <a:fillRect/>
          </a:stretch>
        </p:blipFill>
        <p:spPr>
          <a:xfrm>
            <a:off x="3088103" y="4942190"/>
            <a:ext cx="7620660" cy="1844200"/>
          </a:xfrm>
          <a:prstGeom prst="rect">
            <a:avLst/>
          </a:prstGeom>
        </p:spPr>
      </p:pic>
      <p:sp>
        <p:nvSpPr>
          <p:cNvPr id="6" name="Title 1">
            <a:extLst>
              <a:ext uri="{FF2B5EF4-FFF2-40B4-BE49-F238E27FC236}">
                <a16:creationId xmlns:a16="http://schemas.microsoft.com/office/drawing/2014/main" id="{E2446F7B-4AAF-0282-03CD-927A616E2BB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Engagement rates by offer type and vehicle class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174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5CD209-849D-60B1-3A86-5ED4E18FAA52}"/>
              </a:ext>
            </a:extLst>
          </p:cNvPr>
          <p:cNvPicPr>
            <a:picLocks noGrp="1" noChangeAspect="1"/>
          </p:cNvPicPr>
          <p:nvPr>
            <p:ph idx="1"/>
          </p:nvPr>
        </p:nvPicPr>
        <p:blipFill>
          <a:blip r:embed="rId2"/>
          <a:stretch>
            <a:fillRect/>
          </a:stretch>
        </p:blipFill>
        <p:spPr>
          <a:xfrm>
            <a:off x="767914" y="2250628"/>
            <a:ext cx="3490262" cy="3235772"/>
          </a:xfrm>
        </p:spPr>
      </p:pic>
      <p:pic>
        <p:nvPicPr>
          <p:cNvPr id="7" name="Picture 6">
            <a:extLst>
              <a:ext uri="{FF2B5EF4-FFF2-40B4-BE49-F238E27FC236}">
                <a16:creationId xmlns:a16="http://schemas.microsoft.com/office/drawing/2014/main" id="{17C094E9-C988-76EC-DDB2-99D5AD9E793D}"/>
              </a:ext>
            </a:extLst>
          </p:cNvPr>
          <p:cNvPicPr>
            <a:picLocks noChangeAspect="1"/>
          </p:cNvPicPr>
          <p:nvPr/>
        </p:nvPicPr>
        <p:blipFill>
          <a:blip r:embed="rId3"/>
          <a:stretch>
            <a:fillRect/>
          </a:stretch>
        </p:blipFill>
        <p:spPr>
          <a:xfrm>
            <a:off x="4425113" y="1690688"/>
            <a:ext cx="7353937" cy="5273497"/>
          </a:xfrm>
          <a:prstGeom prst="rect">
            <a:avLst/>
          </a:prstGeom>
        </p:spPr>
      </p:pic>
      <p:sp>
        <p:nvSpPr>
          <p:cNvPr id="8" name="Title 1">
            <a:extLst>
              <a:ext uri="{FF2B5EF4-FFF2-40B4-BE49-F238E27FC236}">
                <a16:creationId xmlns:a16="http://schemas.microsoft.com/office/drawing/2014/main" id="{6B781B25-F452-71F7-665F-0823FCC3ED6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Visualization</a:t>
            </a:r>
          </a:p>
        </p:txBody>
      </p:sp>
    </p:spTree>
    <p:extLst>
      <p:ext uri="{BB962C8B-B14F-4D97-AF65-F5344CB8AC3E}">
        <p14:creationId xmlns:p14="http://schemas.microsoft.com/office/powerpoint/2010/main" val="3700858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BCF30E-406D-0B54-79BF-13F12250A061}"/>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Let's take a closer look at this chart.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Offer2 had the highest response rate among the customers in the previous section.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Here, how customers with different vehicle classes engage differently with other types of renewal offers.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customers with Four-Door Car respond the most frequently for all offer types.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customers with SUVs respond with a higher chance to Offer1 than to Offer2.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these results, gain more insights by breaking down the customer demographics further.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If we see any significant difference in the response rates among different customer segments, we can fine-tune who to target for different sets of offers.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our example, if we believe customers with SUV respond to Offer1 with a significantly higher degree of engagement than to Offer2, then target SUV customers with Offer1.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if we believe customers with Two-Door Car respond to Offer2 with a significantly higher degree of engagement than to other offer types, then target Two-Door Car owners with Offer2.</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E8E5AA26-6C2B-20DB-DF71-AE58812178E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Visualization</a:t>
            </a:r>
          </a:p>
        </p:txBody>
      </p:sp>
    </p:spTree>
    <p:extLst>
      <p:ext uri="{BB962C8B-B14F-4D97-AF65-F5344CB8AC3E}">
        <p14:creationId xmlns:p14="http://schemas.microsoft.com/office/powerpoint/2010/main" val="4265698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EB7A-5662-0F0F-3248-8C85C510F63F}"/>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Engagement rates by Sales Channel</a:t>
            </a:r>
          </a:p>
        </p:txBody>
      </p:sp>
      <p:sp>
        <p:nvSpPr>
          <p:cNvPr id="3" name="Content Placeholder 2">
            <a:extLst>
              <a:ext uri="{FF2B5EF4-FFF2-40B4-BE49-F238E27FC236}">
                <a16:creationId xmlns:a16="http://schemas.microsoft.com/office/drawing/2014/main" id="{1D26A197-6A41-777D-7488-14DD8E61700B}"/>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With another example, </a:t>
            </a:r>
            <a:r>
              <a:rPr lang="en-IN" sz="1800" dirty="0" err="1">
                <a:latin typeface="Times New Roman" panose="02020603050405020304" pitchFamily="18" charset="0"/>
                <a:cs typeface="Times New Roman" panose="02020603050405020304" pitchFamily="18" charset="0"/>
              </a:rPr>
              <a:t>analyze</a:t>
            </a:r>
            <a:r>
              <a:rPr lang="en-IN" sz="1800" dirty="0">
                <a:latin typeface="Times New Roman" panose="02020603050405020304" pitchFamily="18" charset="0"/>
                <a:cs typeface="Times New Roman" panose="02020603050405020304" pitchFamily="18" charset="0"/>
              </a:rPr>
              <a:t> how engagement rate differ by different sales channels with the following code:</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The result looks as follows:</a:t>
            </a:r>
          </a:p>
        </p:txBody>
      </p:sp>
      <p:pic>
        <p:nvPicPr>
          <p:cNvPr id="5" name="Picture 4">
            <a:extLst>
              <a:ext uri="{FF2B5EF4-FFF2-40B4-BE49-F238E27FC236}">
                <a16:creationId xmlns:a16="http://schemas.microsoft.com/office/drawing/2014/main" id="{7F0C0E87-ABD9-BCF6-074A-08E53693BED1}"/>
              </a:ext>
            </a:extLst>
          </p:cNvPr>
          <p:cNvPicPr>
            <a:picLocks noChangeAspect="1"/>
          </p:cNvPicPr>
          <p:nvPr/>
        </p:nvPicPr>
        <p:blipFill>
          <a:blip r:embed="rId2"/>
          <a:stretch>
            <a:fillRect/>
          </a:stretch>
        </p:blipFill>
        <p:spPr>
          <a:xfrm>
            <a:off x="2944857" y="2466818"/>
            <a:ext cx="6302286" cy="1508891"/>
          </a:xfrm>
          <a:prstGeom prst="rect">
            <a:avLst/>
          </a:prstGeom>
        </p:spPr>
      </p:pic>
      <p:pic>
        <p:nvPicPr>
          <p:cNvPr id="7" name="Picture 6">
            <a:extLst>
              <a:ext uri="{FF2B5EF4-FFF2-40B4-BE49-F238E27FC236}">
                <a16:creationId xmlns:a16="http://schemas.microsoft.com/office/drawing/2014/main" id="{9E8A5BA4-822C-B2FD-5246-ADF6F45E88D9}"/>
              </a:ext>
            </a:extLst>
          </p:cNvPr>
          <p:cNvPicPr>
            <a:picLocks noChangeAspect="1"/>
          </p:cNvPicPr>
          <p:nvPr/>
        </p:nvPicPr>
        <p:blipFill>
          <a:blip r:embed="rId3"/>
          <a:stretch>
            <a:fillRect/>
          </a:stretch>
        </p:blipFill>
        <p:spPr>
          <a:xfrm>
            <a:off x="3350877" y="4797623"/>
            <a:ext cx="3101609" cy="1379340"/>
          </a:xfrm>
          <a:prstGeom prst="rect">
            <a:avLst/>
          </a:prstGeom>
        </p:spPr>
      </p:pic>
    </p:spTree>
    <p:extLst>
      <p:ext uri="{BB962C8B-B14F-4D97-AF65-F5344CB8AC3E}">
        <p14:creationId xmlns:p14="http://schemas.microsoft.com/office/powerpoint/2010/main" val="3623797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92BCA-5C6B-AC4F-4801-A0EA2812BE8A}"/>
              </a:ext>
            </a:extLst>
          </p:cNvPr>
          <p:cNvSpPr>
            <a:spLocks noGrp="1"/>
          </p:cNvSpPr>
          <p:nvPr>
            <p:ph idx="1"/>
          </p:nvPr>
        </p:nvSpPr>
        <p:spPr/>
        <p:txBody>
          <a:bodyPr>
            <a:normAutofit/>
          </a:bodyPr>
          <a:lstStyle/>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From the plot, </a:t>
            </a:r>
            <a:r>
              <a:rPr lang="en-IN" sz="1800" b="1" i="1" dirty="0">
                <a:latin typeface="Times New Roman" panose="02020603050405020304" pitchFamily="18" charset="0"/>
                <a:cs typeface="Times New Roman" panose="02020603050405020304" pitchFamily="18" charset="0"/>
              </a:rPr>
              <a:t>Agent</a:t>
            </a:r>
            <a:r>
              <a:rPr lang="en-IN" sz="1800" dirty="0">
                <a:latin typeface="Times New Roman" panose="02020603050405020304" pitchFamily="18" charset="0"/>
                <a:cs typeface="Times New Roman" panose="02020603050405020304" pitchFamily="18" charset="0"/>
              </a:rPr>
              <a:t> works the best in terms of getting responses from the customers. </a:t>
            </a:r>
          </a:p>
          <a:p>
            <a:r>
              <a:rPr lang="en-IN" sz="1800" dirty="0">
                <a:latin typeface="Times New Roman" panose="02020603050405020304" pitchFamily="18" charset="0"/>
                <a:cs typeface="Times New Roman" panose="02020603050405020304" pitchFamily="18" charset="0"/>
              </a:rPr>
              <a:t>Then sales through </a:t>
            </a:r>
            <a:r>
              <a:rPr lang="en-IN" sz="1800" b="1" i="1" dirty="0">
                <a:latin typeface="Times New Roman" panose="02020603050405020304" pitchFamily="18" charset="0"/>
                <a:cs typeface="Times New Roman" panose="02020603050405020304" pitchFamily="18" charset="0"/>
              </a:rPr>
              <a:t>Web</a:t>
            </a:r>
            <a:r>
              <a:rPr lang="en-IN" sz="1800" dirty="0">
                <a:latin typeface="Times New Roman" panose="02020603050405020304" pitchFamily="18" charset="0"/>
                <a:cs typeface="Times New Roman" panose="02020603050405020304" pitchFamily="18" charset="0"/>
              </a:rPr>
              <a:t> works the second best.</a:t>
            </a:r>
          </a:p>
          <a:p>
            <a:r>
              <a:rPr lang="en-IN" sz="1800" dirty="0">
                <a:latin typeface="Times New Roman" panose="02020603050405020304" pitchFamily="18" charset="0"/>
                <a:cs typeface="Times New Roman" panose="02020603050405020304" pitchFamily="18" charset="0"/>
              </a:rPr>
              <a:t>As before, break down this result deeper and </a:t>
            </a:r>
            <a:r>
              <a:rPr lang="en-IN" sz="1800" dirty="0" err="1">
                <a:latin typeface="Times New Roman" panose="02020603050405020304" pitchFamily="18" charset="0"/>
                <a:cs typeface="Times New Roman" panose="02020603050405020304" pitchFamily="18" charset="0"/>
              </a:rPr>
              <a:t>analyze</a:t>
            </a:r>
            <a:r>
              <a:rPr lang="en-IN" sz="1800" dirty="0">
                <a:latin typeface="Times New Roman" panose="02020603050405020304" pitchFamily="18" charset="0"/>
                <a:cs typeface="Times New Roman" panose="02020603050405020304" pitchFamily="18" charset="0"/>
              </a:rPr>
              <a:t> it to see whether the </a:t>
            </a:r>
            <a:r>
              <a:rPr lang="en-IN" sz="1800" dirty="0" err="1">
                <a:latin typeface="Times New Roman" panose="02020603050405020304" pitchFamily="18" charset="0"/>
                <a:cs typeface="Times New Roman" panose="02020603050405020304" pitchFamily="18" charset="0"/>
              </a:rPr>
              <a:t>behavior</a:t>
            </a:r>
            <a:r>
              <a:rPr lang="en-IN" sz="1800" dirty="0">
                <a:latin typeface="Times New Roman" panose="02020603050405020304" pitchFamily="18" charset="0"/>
                <a:cs typeface="Times New Roman" panose="02020603050405020304" pitchFamily="18" charset="0"/>
              </a:rPr>
              <a:t> changes among customers with different characteristics</a:t>
            </a:r>
          </a:p>
        </p:txBody>
      </p:sp>
      <p:pic>
        <p:nvPicPr>
          <p:cNvPr id="5" name="Content Placeholder 4">
            <a:extLst>
              <a:ext uri="{FF2B5EF4-FFF2-40B4-BE49-F238E27FC236}">
                <a16:creationId xmlns:a16="http://schemas.microsoft.com/office/drawing/2014/main" id="{87ECD172-F207-B21B-6B65-205EDFA02B5A}"/>
              </a:ext>
            </a:extLst>
          </p:cNvPr>
          <p:cNvPicPr>
            <a:picLocks noChangeAspect="1"/>
          </p:cNvPicPr>
          <p:nvPr/>
        </p:nvPicPr>
        <p:blipFill>
          <a:blip r:embed="rId2"/>
          <a:stretch>
            <a:fillRect/>
          </a:stretch>
        </p:blipFill>
        <p:spPr>
          <a:xfrm>
            <a:off x="1062135" y="1690688"/>
            <a:ext cx="4016088" cy="2133785"/>
          </a:xfrm>
          <a:prstGeom prst="rect">
            <a:avLst/>
          </a:prstGeom>
        </p:spPr>
      </p:pic>
      <p:pic>
        <p:nvPicPr>
          <p:cNvPr id="7" name="Picture 6">
            <a:extLst>
              <a:ext uri="{FF2B5EF4-FFF2-40B4-BE49-F238E27FC236}">
                <a16:creationId xmlns:a16="http://schemas.microsoft.com/office/drawing/2014/main" id="{197FEE77-BC04-40FA-D466-28EF382006FD}"/>
              </a:ext>
            </a:extLst>
          </p:cNvPr>
          <p:cNvPicPr>
            <a:picLocks noChangeAspect="1"/>
          </p:cNvPicPr>
          <p:nvPr/>
        </p:nvPicPr>
        <p:blipFill>
          <a:blip r:embed="rId3"/>
          <a:stretch>
            <a:fillRect/>
          </a:stretch>
        </p:blipFill>
        <p:spPr>
          <a:xfrm>
            <a:off x="6025231" y="1222310"/>
            <a:ext cx="5212320" cy="3629607"/>
          </a:xfrm>
          <a:prstGeom prst="rect">
            <a:avLst/>
          </a:prstGeom>
        </p:spPr>
      </p:pic>
      <p:sp>
        <p:nvSpPr>
          <p:cNvPr id="4" name="Title 1">
            <a:extLst>
              <a:ext uri="{FF2B5EF4-FFF2-40B4-BE49-F238E27FC236}">
                <a16:creationId xmlns:a16="http://schemas.microsoft.com/office/drawing/2014/main" id="{BD828AC4-01D8-AE66-3936-590779F9D47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Engagement rates by Sales Channel</a:t>
            </a:r>
          </a:p>
        </p:txBody>
      </p:sp>
    </p:spTree>
    <p:extLst>
      <p:ext uri="{BB962C8B-B14F-4D97-AF65-F5344CB8AC3E}">
        <p14:creationId xmlns:p14="http://schemas.microsoft.com/office/powerpoint/2010/main" val="130207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F17E-0B21-ED85-6A58-C3873F0DEF53}"/>
              </a:ext>
            </a:extLst>
          </p:cNvPr>
          <p:cNvSpPr>
            <a:spLocks noGrp="1"/>
          </p:cNvSpPr>
          <p:nvPr>
            <p:ph type="title"/>
          </p:nvPr>
        </p:nvSpPr>
        <p:spPr>
          <a:xfrm>
            <a:off x="838200" y="110717"/>
            <a:ext cx="10515600" cy="760060"/>
          </a:xfrm>
        </p:spPr>
        <p:txBody>
          <a:bodyPr vert="horz" lIns="91440" tIns="45720" rIns="91440" bIns="45720" rtlCol="0" anchor="ctr">
            <a:normAutofit fontScale="90000"/>
          </a:bodyPr>
          <a:lstStyle/>
          <a:p>
            <a:pPr algn="ctr"/>
            <a:r>
              <a:rPr lang="en-IN" sz="3600" b="1" dirty="0">
                <a:latin typeface="Times New Roman" panose="02020603050405020304" pitchFamily="18" charset="0"/>
                <a:cs typeface="Times New Roman" panose="02020603050405020304" pitchFamily="18" charset="0"/>
              </a:rPr>
              <a:t>Engagement rates by Sales Channel &amp; Vehicle Size</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32457879-4C69-B062-E032-CDE9379EA95F}"/>
              </a:ext>
            </a:extLst>
          </p:cNvPr>
          <p:cNvSpPr>
            <a:spLocks noGrp="1"/>
          </p:cNvSpPr>
          <p:nvPr>
            <p:ph idx="1"/>
          </p:nvPr>
        </p:nvSpPr>
        <p:spPr>
          <a:xfrm>
            <a:off x="632927" y="870776"/>
            <a:ext cx="10515600" cy="4351338"/>
          </a:xfrm>
        </p:spPr>
        <p:txBody>
          <a:bodyPr vert="horz" lIns="91440" tIns="45720" rIns="91440" bIns="45720" rtlCol="0">
            <a:no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In this section, look at whether customers with various vehicle sizes respond differently to different sales channels</a:t>
            </a:r>
          </a:p>
          <a:p>
            <a:pPr>
              <a:lnSpc>
                <a:spcPct val="150000"/>
              </a:lnSpc>
              <a:spcBef>
                <a:spcPts val="0"/>
              </a:spcBef>
            </a:pPr>
            <a:r>
              <a:rPr lang="en-IN" sz="1800" dirty="0">
                <a:latin typeface="Times New Roman" panose="02020603050405020304" pitchFamily="18" charset="0"/>
                <a:cs typeface="Times New Roman" panose="02020603050405020304" pitchFamily="18" charset="0"/>
              </a:rPr>
              <a:t>With the following code, compute the engagement rate per sales channel and vehicle size</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r>
              <a:rPr lang="en-IN" sz="1800" dirty="0">
                <a:latin typeface="Times New Roman" panose="02020603050405020304" pitchFamily="18" charset="0"/>
                <a:cs typeface="Times New Roman" panose="02020603050405020304" pitchFamily="18" charset="0"/>
              </a:rPr>
              <a:t>The result looks as follows:</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20DC91A-5489-8C44-75EE-1925A018461F}"/>
              </a:ext>
            </a:extLst>
          </p:cNvPr>
          <p:cNvPicPr>
            <a:picLocks noChangeAspect="1"/>
          </p:cNvPicPr>
          <p:nvPr/>
        </p:nvPicPr>
        <p:blipFill>
          <a:blip r:embed="rId2"/>
          <a:stretch>
            <a:fillRect/>
          </a:stretch>
        </p:blipFill>
        <p:spPr>
          <a:xfrm>
            <a:off x="838200" y="2106206"/>
            <a:ext cx="6325148" cy="1562235"/>
          </a:xfrm>
          <a:prstGeom prst="rect">
            <a:avLst/>
          </a:prstGeom>
        </p:spPr>
      </p:pic>
      <p:pic>
        <p:nvPicPr>
          <p:cNvPr id="13" name="Picture 12">
            <a:extLst>
              <a:ext uri="{FF2B5EF4-FFF2-40B4-BE49-F238E27FC236}">
                <a16:creationId xmlns:a16="http://schemas.microsoft.com/office/drawing/2014/main" id="{36D30D66-14E0-2FBE-E1FC-949C9CCB7F8B}"/>
              </a:ext>
            </a:extLst>
          </p:cNvPr>
          <p:cNvPicPr>
            <a:picLocks noChangeAspect="1"/>
          </p:cNvPicPr>
          <p:nvPr/>
        </p:nvPicPr>
        <p:blipFill>
          <a:blip r:embed="rId3"/>
          <a:stretch>
            <a:fillRect/>
          </a:stretch>
        </p:blipFill>
        <p:spPr>
          <a:xfrm>
            <a:off x="838200" y="4237926"/>
            <a:ext cx="3596952" cy="2979678"/>
          </a:xfrm>
          <a:prstGeom prst="rect">
            <a:avLst/>
          </a:prstGeom>
        </p:spPr>
      </p:pic>
      <p:pic>
        <p:nvPicPr>
          <p:cNvPr id="15" name="Picture 14">
            <a:extLst>
              <a:ext uri="{FF2B5EF4-FFF2-40B4-BE49-F238E27FC236}">
                <a16:creationId xmlns:a16="http://schemas.microsoft.com/office/drawing/2014/main" id="{13D913F3-7EE5-7AC6-2763-07817C6366B0}"/>
              </a:ext>
            </a:extLst>
          </p:cNvPr>
          <p:cNvPicPr>
            <a:picLocks noChangeAspect="1"/>
          </p:cNvPicPr>
          <p:nvPr/>
        </p:nvPicPr>
        <p:blipFill>
          <a:blip r:embed="rId4"/>
          <a:stretch>
            <a:fillRect/>
          </a:stretch>
        </p:blipFill>
        <p:spPr>
          <a:xfrm>
            <a:off x="5471391" y="3809093"/>
            <a:ext cx="5410669" cy="2972058"/>
          </a:xfrm>
          <a:prstGeom prst="rect">
            <a:avLst/>
          </a:prstGeom>
        </p:spPr>
      </p:pic>
    </p:spTree>
    <p:extLst>
      <p:ext uri="{BB962C8B-B14F-4D97-AF65-F5344CB8AC3E}">
        <p14:creationId xmlns:p14="http://schemas.microsoft.com/office/powerpoint/2010/main" val="329447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8567-C574-36FD-FF65-75BF93AD3463}"/>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5A937DF-C72D-C9E8-3228-4E5DF2B53015}"/>
              </a:ext>
            </a:extLst>
          </p:cNvPr>
          <p:cNvSpPr>
            <a:spLocks noGrp="1"/>
          </p:cNvSpPr>
          <p:nvPr>
            <p:ph idx="1"/>
          </p:nvPr>
        </p:nvSpPr>
        <p:spPr/>
        <p:txBody>
          <a:bodyPr>
            <a:normAutofit fontScale="92500" lnSpcReduction="2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discuss what customer analytics is, the importance and benefits of analyzing and having a better understanding of the customer base, and the use cases of customer analytics in different aspects of marketing.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Gather and track more data on customers and their behavior regarding individual sales, marketing platforms, and channels, it becomes easier for marketers to analyze and understand how different customers react to different marketing strategies.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Customer analytics helps marketers understand their customers better by utilizing this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Furthermore, it can help marketers to form better marketing strategies that can improve engagement, retention, and conversion rates.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cover the following topics: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Customer analytics: understanding customer behavior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Conducting customer analytics with Python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Conducting customer analytics with R</a:t>
            </a:r>
          </a:p>
        </p:txBody>
      </p:sp>
    </p:spTree>
    <p:extLst>
      <p:ext uri="{BB962C8B-B14F-4D97-AF65-F5344CB8AC3E}">
        <p14:creationId xmlns:p14="http://schemas.microsoft.com/office/powerpoint/2010/main" val="2739177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2E5D30-D027-48D8-8F27-2553ABD6541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D0BCFED-298B-9190-7EC8-F823EFAB1939}"/>
              </a:ext>
            </a:extLst>
          </p:cNvPr>
          <p:cNvPicPr>
            <a:picLocks noChangeAspect="1"/>
          </p:cNvPicPr>
          <p:nvPr/>
        </p:nvPicPr>
        <p:blipFill>
          <a:blip r:embed="rId2"/>
          <a:stretch>
            <a:fillRect/>
          </a:stretch>
        </p:blipFill>
        <p:spPr>
          <a:xfrm>
            <a:off x="838200" y="1825624"/>
            <a:ext cx="3734124" cy="3632783"/>
          </a:xfrm>
          <a:prstGeom prst="rect">
            <a:avLst/>
          </a:prstGeom>
        </p:spPr>
      </p:pic>
      <p:pic>
        <p:nvPicPr>
          <p:cNvPr id="7" name="Picture 6">
            <a:extLst>
              <a:ext uri="{FF2B5EF4-FFF2-40B4-BE49-F238E27FC236}">
                <a16:creationId xmlns:a16="http://schemas.microsoft.com/office/drawing/2014/main" id="{C050E38C-80EB-72C9-C198-89C2C1AFCE65}"/>
              </a:ext>
            </a:extLst>
          </p:cNvPr>
          <p:cNvPicPr>
            <a:picLocks noChangeAspect="1"/>
          </p:cNvPicPr>
          <p:nvPr/>
        </p:nvPicPr>
        <p:blipFill>
          <a:blip r:embed="rId3"/>
          <a:stretch>
            <a:fillRect/>
          </a:stretch>
        </p:blipFill>
        <p:spPr>
          <a:xfrm>
            <a:off x="4373202" y="1879634"/>
            <a:ext cx="7818798" cy="4978366"/>
          </a:xfrm>
          <a:prstGeom prst="rect">
            <a:avLst/>
          </a:prstGeom>
        </p:spPr>
      </p:pic>
      <p:sp>
        <p:nvSpPr>
          <p:cNvPr id="8" name="Title 1">
            <a:extLst>
              <a:ext uri="{FF2B5EF4-FFF2-40B4-BE49-F238E27FC236}">
                <a16:creationId xmlns:a16="http://schemas.microsoft.com/office/drawing/2014/main" id="{0C25F945-C07B-AFFA-000F-1859B20A726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Engagement rates by Sales Channel &amp; Vehicle Size</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427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04E7F-EEA8-8B2C-0396-ABAABD7D0D45}"/>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plot, customers with </a:t>
            </a:r>
            <a:r>
              <a:rPr lang="en-US" sz="1800" dirty="0" err="1">
                <a:latin typeface="Times New Roman" panose="02020603050405020304" pitchFamily="18" charset="0"/>
                <a:cs typeface="Times New Roman" panose="02020603050405020304" pitchFamily="18" charset="0"/>
              </a:rPr>
              <a:t>Medsize</a:t>
            </a:r>
            <a:r>
              <a:rPr lang="en-US" sz="1800" dirty="0">
                <a:latin typeface="Times New Roman" panose="02020603050405020304" pitchFamily="18" charset="0"/>
                <a:cs typeface="Times New Roman" panose="02020603050405020304" pitchFamily="18" charset="0"/>
              </a:rPr>
              <a:t> vehicles respond the best to all sales channels.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engagement rates across different sales channels differ slightly between Large and Small vehicle owners.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Smal1 vehicle owners respond better through Agent and Call Center channels, while on the other hand, Large vehicle owners respond better through the Branch and Web channels.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discussed previously, utilize this insight in the next marketing efforts.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as Small car owners respond with a higher chance through Agent and Call Center, utilize those two channels more heavily for Small car owners.</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D115920-A550-5FD8-E0CB-79913E2CB3D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Engagement rates by Sales Channel &amp; Vehicle Size</a:t>
            </a:r>
            <a:br>
              <a:rPr lang="en-IN"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501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6A6A-59C0-ABF1-C629-649864D5F3D4}"/>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Segmenting customer base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56CC83-5160-C0E9-D9F8-347283D2434E}"/>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going to discuss how we can segment the customer base.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Segmenting our customer base by Customer Lifetime Value and Months since Policy Inception.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Feel free to try different features for segmenting the customer base.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distribution of the Customer Lifetime Value column:</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B0FBD7F-50D2-46D8-8ACD-1402F3E6A02B}"/>
              </a:ext>
            </a:extLst>
          </p:cNvPr>
          <p:cNvPicPr>
            <a:picLocks noChangeAspect="1"/>
          </p:cNvPicPr>
          <p:nvPr/>
        </p:nvPicPr>
        <p:blipFill>
          <a:blip r:embed="rId2"/>
          <a:stretch>
            <a:fillRect/>
          </a:stretch>
        </p:blipFill>
        <p:spPr>
          <a:xfrm>
            <a:off x="4480528" y="4404147"/>
            <a:ext cx="4313294" cy="2453853"/>
          </a:xfrm>
          <a:prstGeom prst="rect">
            <a:avLst/>
          </a:prstGeom>
        </p:spPr>
      </p:pic>
    </p:spTree>
    <p:extLst>
      <p:ext uri="{BB962C8B-B14F-4D97-AF65-F5344CB8AC3E}">
        <p14:creationId xmlns:p14="http://schemas.microsoft.com/office/powerpoint/2010/main" val="3927205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BC6EA-87BC-518C-3426-113999AB5487}"/>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IN" sz="1800" dirty="0">
                <a:latin typeface="Times New Roman" panose="02020603050405020304" pitchFamily="18" charset="0"/>
                <a:cs typeface="Times New Roman" panose="02020603050405020304" pitchFamily="18" charset="0"/>
              </a:rPr>
              <a:t>B</a:t>
            </a:r>
            <a:r>
              <a:rPr lang="en-US" sz="1800" dirty="0" err="1">
                <a:latin typeface="Times New Roman" panose="02020603050405020304" pitchFamily="18" charset="0"/>
                <a:cs typeface="Times New Roman" panose="02020603050405020304" pitchFamily="18" charset="0"/>
              </a:rPr>
              <a:t>ased</a:t>
            </a:r>
            <a:r>
              <a:rPr lang="en-US" sz="1800" dirty="0">
                <a:latin typeface="Times New Roman" panose="02020603050405020304" pitchFamily="18" charset="0"/>
                <a:cs typeface="Times New Roman" panose="02020603050405020304" pitchFamily="18" charset="0"/>
              </a:rPr>
              <a:t> on this information, define those customers with a Customer Lifetime Value higher than the median as high-CLV customers and those with a CLV below the median as low-CLV customers.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 following code for encoding:</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d['CLV Segment'] =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l'Customer</a:t>
            </a:r>
            <a:r>
              <a:rPr lang="en-US" sz="1800" dirty="0">
                <a:latin typeface="Times New Roman" panose="02020603050405020304" pitchFamily="18" charset="0"/>
                <a:cs typeface="Times New Roman" panose="02020603050405020304" pitchFamily="18" charset="0"/>
              </a:rPr>
              <a:t> Lifetime Value'] apply (lambda x: 'High' if x &gt;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['Customer Lifetime Value']. median () </a:t>
            </a:r>
            <a:r>
              <a:rPr lang="en-US" sz="1800" dirty="0" err="1">
                <a:latin typeface="Times New Roman" panose="02020603050405020304" pitchFamily="18" charset="0"/>
                <a:cs typeface="Times New Roman" panose="02020603050405020304" pitchFamily="18" charset="0"/>
              </a:rPr>
              <a:t>else'Low</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Go through the same process for the Months Since Policy Inception field.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distribution for Months Since Policy Inception:</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057C9CF-4BB1-753A-3689-0AA549E2F14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Segmenting customer base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322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78D02C-2302-116D-B0DF-B7A987AC0CD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9EB3FAA-BED2-BFA8-7B1E-18B70DDEFEBA}"/>
              </a:ext>
            </a:extLst>
          </p:cNvPr>
          <p:cNvPicPr>
            <a:picLocks noChangeAspect="1"/>
          </p:cNvPicPr>
          <p:nvPr/>
        </p:nvPicPr>
        <p:blipFill>
          <a:blip r:embed="rId2"/>
          <a:stretch>
            <a:fillRect/>
          </a:stretch>
        </p:blipFill>
        <p:spPr>
          <a:xfrm>
            <a:off x="1095793" y="1690688"/>
            <a:ext cx="7369179" cy="3482642"/>
          </a:xfrm>
          <a:prstGeom prst="rect">
            <a:avLst/>
          </a:prstGeom>
        </p:spPr>
      </p:pic>
      <p:sp>
        <p:nvSpPr>
          <p:cNvPr id="6" name="Title 1">
            <a:extLst>
              <a:ext uri="{FF2B5EF4-FFF2-40B4-BE49-F238E27FC236}">
                <a16:creationId xmlns:a16="http://schemas.microsoft.com/office/drawing/2014/main" id="{4EED8AD0-D378-A8A1-6DE5-087CE6ED8B31}"/>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Segmenting customer base</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9582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B6ED-EC6E-8CCD-48F5-81624C88BF16}"/>
              </a:ext>
            </a:extLst>
          </p:cNvPr>
          <p:cNvSpPr>
            <a:spLocks noGrp="1"/>
          </p:cNvSpPr>
          <p:nvPr>
            <p:ph type="title"/>
          </p:nvPr>
        </p:nvSpPr>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Visualize the segments</a:t>
            </a:r>
          </a:p>
        </p:txBody>
      </p:sp>
      <p:pic>
        <p:nvPicPr>
          <p:cNvPr id="5" name="Content Placeholder 4">
            <a:extLst>
              <a:ext uri="{FF2B5EF4-FFF2-40B4-BE49-F238E27FC236}">
                <a16:creationId xmlns:a16="http://schemas.microsoft.com/office/drawing/2014/main" id="{23981266-7D26-3798-5BF6-38B1B22DA852}"/>
              </a:ext>
            </a:extLst>
          </p:cNvPr>
          <p:cNvPicPr>
            <a:picLocks noGrp="1" noChangeAspect="1"/>
          </p:cNvPicPr>
          <p:nvPr>
            <p:ph idx="1"/>
          </p:nvPr>
        </p:nvPicPr>
        <p:blipFill>
          <a:blip r:embed="rId2"/>
          <a:stretch>
            <a:fillRect/>
          </a:stretch>
        </p:blipFill>
        <p:spPr>
          <a:xfrm>
            <a:off x="914400" y="2022591"/>
            <a:ext cx="7671831" cy="4365788"/>
          </a:xfrm>
        </p:spPr>
      </p:pic>
    </p:spTree>
    <p:extLst>
      <p:ext uri="{BB962C8B-B14F-4D97-AF65-F5344CB8AC3E}">
        <p14:creationId xmlns:p14="http://schemas.microsoft.com/office/powerpoint/2010/main" val="330178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E0516F-F323-DA46-BFBC-A99F3E87312F}"/>
              </a:ext>
            </a:extLst>
          </p:cNvPr>
          <p:cNvPicPr>
            <a:picLocks noGrp="1" noChangeAspect="1"/>
          </p:cNvPicPr>
          <p:nvPr>
            <p:ph idx="1"/>
          </p:nvPr>
        </p:nvPicPr>
        <p:blipFill>
          <a:blip r:embed="rId2"/>
          <a:stretch>
            <a:fillRect/>
          </a:stretch>
        </p:blipFill>
        <p:spPr>
          <a:xfrm>
            <a:off x="3051111" y="1808297"/>
            <a:ext cx="5384348" cy="4760552"/>
          </a:xfrm>
        </p:spPr>
      </p:pic>
      <p:sp>
        <p:nvSpPr>
          <p:cNvPr id="6" name="Title 1">
            <a:extLst>
              <a:ext uri="{FF2B5EF4-FFF2-40B4-BE49-F238E27FC236}">
                <a16:creationId xmlns:a16="http://schemas.microsoft.com/office/drawing/2014/main" id="{C7BB7879-FE64-E517-204E-494FF878078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Visualize the segments</a:t>
            </a:r>
          </a:p>
        </p:txBody>
      </p:sp>
    </p:spTree>
    <p:extLst>
      <p:ext uri="{BB962C8B-B14F-4D97-AF65-F5344CB8AC3E}">
        <p14:creationId xmlns:p14="http://schemas.microsoft.com/office/powerpoint/2010/main" val="4075760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71DCF6-0D65-750D-5B01-538E790572EA}"/>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the first code block, creating a scatter plot using the plot.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scatter function in the pandas package for those customers in the High </a:t>
            </a:r>
            <a:r>
              <a:rPr lang="en-US" sz="1800" dirty="0" err="1">
                <a:latin typeface="Times New Roman" panose="02020603050405020304" pitchFamily="18" charset="0"/>
                <a:cs typeface="Times New Roman" panose="02020603050405020304" pitchFamily="18" charset="0"/>
              </a:rPr>
              <a:t>CIvand</a:t>
            </a:r>
            <a:r>
              <a:rPr lang="en-US" sz="1800" dirty="0">
                <a:latin typeface="Times New Roman" panose="02020603050405020304" pitchFamily="18" charset="0"/>
                <a:cs typeface="Times New Roman" panose="02020603050405020304" pitchFamily="18" charset="0"/>
              </a:rPr>
              <a:t> High Policy Age segments.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using the logy-True flag, easily transform the scale to log scale.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Log scale is often used for monetary values, as they often have high skewness in their values.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We repeat this process four times for the four segments that have been created previously.</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AF1E623-9ACE-7FC2-DA7E-B9C5B0BD53A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Visualize the segments</a:t>
            </a:r>
          </a:p>
        </p:txBody>
      </p:sp>
    </p:spTree>
    <p:extLst>
      <p:ext uri="{BB962C8B-B14F-4D97-AF65-F5344CB8AC3E}">
        <p14:creationId xmlns:p14="http://schemas.microsoft.com/office/powerpoint/2010/main" val="2760733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B0A5D-DF0A-2E0F-1AB4-B2FE14404AA1}"/>
              </a:ext>
            </a:extLst>
          </p:cNvPr>
          <p:cNvSpPr>
            <a:spLocks noGrp="1"/>
          </p:cNvSpPr>
          <p:nvPr>
            <p:ph idx="1"/>
          </p:nvPr>
        </p:nvSpPr>
        <p:spPr>
          <a:xfrm>
            <a:off x="576942" y="1690688"/>
            <a:ext cx="10515600" cy="4351338"/>
          </a:xfrm>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resulting scatter plot looks as follows: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0D47699-6AE6-A426-8399-CFAB672BB9C8}"/>
              </a:ext>
            </a:extLst>
          </p:cNvPr>
          <p:cNvPicPr>
            <a:picLocks noChangeAspect="1"/>
          </p:cNvPicPr>
          <p:nvPr/>
        </p:nvPicPr>
        <p:blipFill>
          <a:blip r:embed="rId2"/>
          <a:stretch>
            <a:fillRect/>
          </a:stretch>
        </p:blipFill>
        <p:spPr>
          <a:xfrm>
            <a:off x="1099458" y="2267338"/>
            <a:ext cx="6668875" cy="4764444"/>
          </a:xfrm>
          <a:prstGeom prst="rect">
            <a:avLst/>
          </a:prstGeom>
        </p:spPr>
      </p:pic>
      <p:sp>
        <p:nvSpPr>
          <p:cNvPr id="6" name="Title 1">
            <a:extLst>
              <a:ext uri="{FF2B5EF4-FFF2-40B4-BE49-F238E27FC236}">
                <a16:creationId xmlns:a16="http://schemas.microsoft.com/office/drawing/2014/main" id="{FD5290F8-1B37-28F1-D21F-ACAD92B9DEB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Visualize the segments</a:t>
            </a:r>
          </a:p>
        </p:txBody>
      </p:sp>
    </p:spTree>
    <p:extLst>
      <p:ext uri="{BB962C8B-B14F-4D97-AF65-F5344CB8AC3E}">
        <p14:creationId xmlns:p14="http://schemas.microsoft.com/office/powerpoint/2010/main" val="2785356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AAA56-5478-23C0-8AFF-C4A093080248}"/>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scatter plot, the data points in red represent those customers in the High CLV and High Policy Age segment.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Those in orange represent the High CIV and How Policy Age group, those in blue represent the Low CIV and High Policy Age group, and lastly, those in green represent the Low CIV and Low Policy Age group.</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Now let's see whether there is any noticeable difference in the engagement rates among these four segments.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2361C81-C2F2-250D-11EE-CD5A28A7D42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Visualize the segments</a:t>
            </a:r>
          </a:p>
        </p:txBody>
      </p:sp>
    </p:spTree>
    <p:extLst>
      <p:ext uri="{BB962C8B-B14F-4D97-AF65-F5344CB8AC3E}">
        <p14:creationId xmlns:p14="http://schemas.microsoft.com/office/powerpoint/2010/main" val="48093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91EF-8211-841F-689D-2AF0A23650EB}"/>
              </a:ext>
            </a:extLst>
          </p:cNvPr>
          <p:cNvSpPr>
            <a:spLocks noGrp="1"/>
          </p:cNvSpPr>
          <p:nvPr>
            <p:ph type="title"/>
          </p:nvPr>
        </p:nvSpPr>
        <p:spPr/>
        <p:txBody>
          <a:bodyPr>
            <a:normAutofit/>
          </a:bodyPr>
          <a:lstStyle/>
          <a:p>
            <a:pPr algn="ctr"/>
            <a:r>
              <a:rPr lang="en-US" sz="3600" b="1">
                <a:latin typeface="Times New Roman" panose="02020603050405020304" pitchFamily="18" charset="0"/>
                <a:cs typeface="Times New Roman" panose="02020603050405020304" pitchFamily="18" charset="0"/>
              </a:rPr>
              <a:t>Customer Analytics - Understanding Customer </a:t>
            </a:r>
            <a:r>
              <a:rPr lang="en-US" sz="3600" b="1" dirty="0">
                <a:latin typeface="Times New Roman" panose="02020603050405020304" pitchFamily="18" charset="0"/>
                <a:cs typeface="Times New Roman" panose="02020603050405020304" pitchFamily="18" charset="0"/>
              </a:rPr>
              <a:t>B</a:t>
            </a:r>
            <a:r>
              <a:rPr lang="en-US" sz="3600" b="1">
                <a:latin typeface="Times New Roman" panose="02020603050405020304" pitchFamily="18" charset="0"/>
                <a:cs typeface="Times New Roman" panose="02020603050405020304" pitchFamily="18" charset="0"/>
              </a:rPr>
              <a:t>ehavior</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7F9F56-C676-DC4D-C8F8-FC715BDB8746}"/>
              </a:ext>
            </a:extLst>
          </p:cNvPr>
          <p:cNvSpPr>
            <a:spLocks noGrp="1"/>
          </p:cNvSpPr>
          <p:nvPr>
            <p:ph idx="1"/>
          </p:nvPr>
        </p:nvSpPr>
        <p:spPr>
          <a:xfrm>
            <a:off x="838200" y="1443070"/>
            <a:ext cx="10515600" cy="4351338"/>
          </a:xfrm>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Customer analytics is a process of understanding and gaining insights into customer behavior through analyzing customer behavior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ranges from simple data analysis and visualization to more advanced customer segmentation and predictive analytics.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information and insights gained through customer analytics can then be utilized in forming marketing strategies, optimizing sales channels, and making other key business decisions.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importance of customer analytics is rising.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Because access to customer data has become easier for many businesses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Also because customers now have easier access to data and information on similar products and contents provided by other competitors, it is critical for many businesses to be able to understand and predict what their customers are likely to purchase or view.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deeper the understanding you have about your customers, the better competitive power you will have against your competitors.</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722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FA557F-B8F6-8B17-E2C4-0F14426B63C0}"/>
              </a:ext>
            </a:extLst>
          </p:cNvPr>
          <p:cNvPicPr>
            <a:picLocks noGrp="1" noChangeAspect="1"/>
          </p:cNvPicPr>
          <p:nvPr>
            <p:ph idx="1"/>
          </p:nvPr>
        </p:nvPicPr>
        <p:blipFill>
          <a:blip r:embed="rId2"/>
          <a:stretch>
            <a:fillRect/>
          </a:stretch>
        </p:blipFill>
        <p:spPr>
          <a:xfrm>
            <a:off x="838200" y="1913812"/>
            <a:ext cx="4359018" cy="4431004"/>
          </a:xfrm>
        </p:spPr>
      </p:pic>
      <p:pic>
        <p:nvPicPr>
          <p:cNvPr id="7" name="Picture 6">
            <a:extLst>
              <a:ext uri="{FF2B5EF4-FFF2-40B4-BE49-F238E27FC236}">
                <a16:creationId xmlns:a16="http://schemas.microsoft.com/office/drawing/2014/main" id="{66465062-CF0D-21E9-4A3E-91CFBBEAAF67}"/>
              </a:ext>
            </a:extLst>
          </p:cNvPr>
          <p:cNvPicPr>
            <a:picLocks noChangeAspect="1"/>
          </p:cNvPicPr>
          <p:nvPr/>
        </p:nvPicPr>
        <p:blipFill>
          <a:blip r:embed="rId3"/>
          <a:stretch>
            <a:fillRect/>
          </a:stretch>
        </p:blipFill>
        <p:spPr>
          <a:xfrm>
            <a:off x="5197218" y="1589376"/>
            <a:ext cx="5159187" cy="2149026"/>
          </a:xfrm>
          <a:prstGeom prst="rect">
            <a:avLst/>
          </a:prstGeom>
        </p:spPr>
      </p:pic>
      <p:pic>
        <p:nvPicPr>
          <p:cNvPr id="9" name="Picture 8">
            <a:extLst>
              <a:ext uri="{FF2B5EF4-FFF2-40B4-BE49-F238E27FC236}">
                <a16:creationId xmlns:a16="http://schemas.microsoft.com/office/drawing/2014/main" id="{9EDE7F77-DCAE-D3F9-C90C-F5415644CAAF}"/>
              </a:ext>
            </a:extLst>
          </p:cNvPr>
          <p:cNvPicPr>
            <a:picLocks noChangeAspect="1"/>
          </p:cNvPicPr>
          <p:nvPr/>
        </p:nvPicPr>
        <p:blipFill>
          <a:blip r:embed="rId4"/>
          <a:stretch>
            <a:fillRect/>
          </a:stretch>
        </p:blipFill>
        <p:spPr>
          <a:xfrm>
            <a:off x="5523722" y="3841410"/>
            <a:ext cx="6668278" cy="3016590"/>
          </a:xfrm>
          <a:prstGeom prst="rect">
            <a:avLst/>
          </a:prstGeom>
        </p:spPr>
      </p:pic>
      <p:sp>
        <p:nvSpPr>
          <p:cNvPr id="10" name="Title 1">
            <a:extLst>
              <a:ext uri="{FF2B5EF4-FFF2-40B4-BE49-F238E27FC236}">
                <a16:creationId xmlns:a16="http://schemas.microsoft.com/office/drawing/2014/main" id="{0CBE25C7-25E2-EAC3-1E50-75EA1958AC0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Visualize the segments</a:t>
            </a:r>
          </a:p>
        </p:txBody>
      </p:sp>
    </p:spTree>
    <p:extLst>
      <p:ext uri="{BB962C8B-B14F-4D97-AF65-F5344CB8AC3E}">
        <p14:creationId xmlns:p14="http://schemas.microsoft.com/office/powerpoint/2010/main" val="2834159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013C3-A140-27B1-65F9-D27EECE97773}"/>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above plot, High Policy Age Segment has higher engagement than the Low Policy Age Segment.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suggests that those customers who have been insured by this company longer respond better.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is also noticeable that the High Policy Age and Low CLV segments have the highest engagement rate among the four segments.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creating different customer segments based on customer attributes, we can better understand how different groups of customers behave differently.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We are going to further expand and experiment the concept of customer segmentation in more depth in Chapter 9</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E795C7A-3E96-D695-1ECD-CE95DD9B93B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IN" sz="3600" b="1" dirty="0">
                <a:latin typeface="Times New Roman" panose="02020603050405020304" pitchFamily="18" charset="0"/>
                <a:cs typeface="Times New Roman" panose="02020603050405020304" pitchFamily="18" charset="0"/>
              </a:rPr>
              <a:t>Visualize the segments</a:t>
            </a:r>
          </a:p>
        </p:txBody>
      </p:sp>
    </p:spTree>
    <p:extLst>
      <p:ext uri="{BB962C8B-B14F-4D97-AF65-F5344CB8AC3E}">
        <p14:creationId xmlns:p14="http://schemas.microsoft.com/office/powerpoint/2010/main" val="1403797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E6897-190D-0AFE-7F09-2C1191CC5D53}"/>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R</a:t>
            </a:r>
            <a:endParaRPr lang="en-IN" sz="3600" dirty="0"/>
          </a:p>
        </p:txBody>
      </p:sp>
      <p:pic>
        <p:nvPicPr>
          <p:cNvPr id="5" name="Content Placeholder 4">
            <a:extLst>
              <a:ext uri="{FF2B5EF4-FFF2-40B4-BE49-F238E27FC236}">
                <a16:creationId xmlns:a16="http://schemas.microsoft.com/office/drawing/2014/main" id="{2EF7AE0E-01D5-D98E-4562-7767F8500C9A}"/>
              </a:ext>
            </a:extLst>
          </p:cNvPr>
          <p:cNvPicPr>
            <a:picLocks noGrp="1" noChangeAspect="1"/>
          </p:cNvPicPr>
          <p:nvPr>
            <p:ph idx="1"/>
          </p:nvPr>
        </p:nvPicPr>
        <p:blipFill>
          <a:blip r:embed="rId2"/>
          <a:stretch>
            <a:fillRect/>
          </a:stretch>
        </p:blipFill>
        <p:spPr>
          <a:xfrm>
            <a:off x="1748413" y="2572420"/>
            <a:ext cx="8695173" cy="2857748"/>
          </a:xfrm>
        </p:spPr>
      </p:pic>
    </p:spTree>
    <p:extLst>
      <p:ext uri="{BB962C8B-B14F-4D97-AF65-F5344CB8AC3E}">
        <p14:creationId xmlns:p14="http://schemas.microsoft.com/office/powerpoint/2010/main" val="32412839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404C97-74D6-93A3-A37F-5F7FA808F080}"/>
              </a:ext>
            </a:extLst>
          </p:cNvPr>
          <p:cNvPicPr>
            <a:picLocks noGrp="1" noChangeAspect="1"/>
          </p:cNvPicPr>
          <p:nvPr>
            <p:ph idx="1"/>
          </p:nvPr>
        </p:nvPicPr>
        <p:blipFill>
          <a:blip r:embed="rId2"/>
          <a:stretch>
            <a:fillRect/>
          </a:stretch>
        </p:blipFill>
        <p:spPr>
          <a:xfrm>
            <a:off x="2883160" y="2057598"/>
            <a:ext cx="5672604" cy="4053111"/>
          </a:xfrm>
        </p:spPr>
      </p:pic>
      <p:sp>
        <p:nvSpPr>
          <p:cNvPr id="6" name="Title 1">
            <a:extLst>
              <a:ext uri="{FF2B5EF4-FFF2-40B4-BE49-F238E27FC236}">
                <a16:creationId xmlns:a16="http://schemas.microsoft.com/office/drawing/2014/main" id="{A217B9BB-E6CD-C6B0-B299-FA96286B3217}"/>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R</a:t>
            </a:r>
            <a:endParaRPr lang="en-IN" sz="3600" dirty="0"/>
          </a:p>
        </p:txBody>
      </p:sp>
    </p:spTree>
    <p:extLst>
      <p:ext uri="{BB962C8B-B14F-4D97-AF65-F5344CB8AC3E}">
        <p14:creationId xmlns:p14="http://schemas.microsoft.com/office/powerpoint/2010/main" val="2198120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3E1628-5C64-08FE-99D2-705A9E53A2E5}"/>
              </a:ext>
            </a:extLst>
          </p:cNvPr>
          <p:cNvPicPr>
            <a:picLocks noGrp="1" noChangeAspect="1"/>
          </p:cNvPicPr>
          <p:nvPr>
            <p:ph idx="1"/>
          </p:nvPr>
        </p:nvPicPr>
        <p:blipFill>
          <a:blip r:embed="rId2"/>
          <a:stretch>
            <a:fillRect/>
          </a:stretch>
        </p:blipFill>
        <p:spPr>
          <a:xfrm>
            <a:off x="2598117" y="2343800"/>
            <a:ext cx="6995766" cy="3314987"/>
          </a:xfrm>
        </p:spPr>
      </p:pic>
      <p:sp>
        <p:nvSpPr>
          <p:cNvPr id="6" name="Title 1">
            <a:extLst>
              <a:ext uri="{FF2B5EF4-FFF2-40B4-BE49-F238E27FC236}">
                <a16:creationId xmlns:a16="http://schemas.microsoft.com/office/drawing/2014/main" id="{3D4634EC-3430-FA08-D34D-9EE150A3A395}"/>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R</a:t>
            </a:r>
            <a:endParaRPr lang="en-IN" sz="3600" dirty="0"/>
          </a:p>
        </p:txBody>
      </p:sp>
    </p:spTree>
    <p:extLst>
      <p:ext uri="{BB962C8B-B14F-4D97-AF65-F5344CB8AC3E}">
        <p14:creationId xmlns:p14="http://schemas.microsoft.com/office/powerpoint/2010/main" val="8522183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579B7D7-1EBE-6F60-4740-CCBD8ECFDBFA}"/>
              </a:ext>
            </a:extLst>
          </p:cNvPr>
          <p:cNvPicPr>
            <a:picLocks noGrp="1" noChangeAspect="1"/>
          </p:cNvPicPr>
          <p:nvPr>
            <p:ph idx="1"/>
          </p:nvPr>
        </p:nvPicPr>
        <p:blipFill>
          <a:blip r:embed="rId2"/>
          <a:stretch>
            <a:fillRect/>
          </a:stretch>
        </p:blipFill>
        <p:spPr>
          <a:xfrm>
            <a:off x="1725551" y="2320938"/>
            <a:ext cx="8740897" cy="3360711"/>
          </a:xfrm>
        </p:spPr>
      </p:pic>
      <p:sp>
        <p:nvSpPr>
          <p:cNvPr id="6" name="Title 1">
            <a:extLst>
              <a:ext uri="{FF2B5EF4-FFF2-40B4-BE49-F238E27FC236}">
                <a16:creationId xmlns:a16="http://schemas.microsoft.com/office/drawing/2014/main" id="{3816F26D-8575-0BEE-6A3B-5FB0749AD48D}"/>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R</a:t>
            </a:r>
            <a:endParaRPr lang="en-IN" sz="3600" dirty="0"/>
          </a:p>
        </p:txBody>
      </p:sp>
    </p:spTree>
    <p:extLst>
      <p:ext uri="{BB962C8B-B14F-4D97-AF65-F5344CB8AC3E}">
        <p14:creationId xmlns:p14="http://schemas.microsoft.com/office/powerpoint/2010/main" val="981928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322A29-B306-DB1D-E15A-622BFBE9E253}"/>
              </a:ext>
            </a:extLst>
          </p:cNvPr>
          <p:cNvPicPr>
            <a:picLocks noGrp="1" noChangeAspect="1"/>
          </p:cNvPicPr>
          <p:nvPr>
            <p:ph idx="1"/>
          </p:nvPr>
        </p:nvPicPr>
        <p:blipFill>
          <a:blip r:embed="rId2"/>
          <a:stretch>
            <a:fillRect/>
          </a:stretch>
        </p:blipFill>
        <p:spPr>
          <a:xfrm>
            <a:off x="1558213" y="1775720"/>
            <a:ext cx="7730844" cy="3791619"/>
          </a:xfrm>
        </p:spPr>
      </p:pic>
      <p:sp>
        <p:nvSpPr>
          <p:cNvPr id="6" name="Title 1">
            <a:extLst>
              <a:ext uri="{FF2B5EF4-FFF2-40B4-BE49-F238E27FC236}">
                <a16:creationId xmlns:a16="http://schemas.microsoft.com/office/drawing/2014/main" id="{ECCC8068-DCA4-A288-E0EC-C75DA12F4C26}"/>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R</a:t>
            </a:r>
            <a:endParaRPr lang="en-IN" sz="3600" dirty="0"/>
          </a:p>
        </p:txBody>
      </p:sp>
    </p:spTree>
    <p:extLst>
      <p:ext uri="{BB962C8B-B14F-4D97-AF65-F5344CB8AC3E}">
        <p14:creationId xmlns:p14="http://schemas.microsoft.com/office/powerpoint/2010/main" val="7992269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DA8C3-C2CD-F453-D3E4-EEF850CE43E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5D5754C-581A-F9E5-AE3E-8AA1E8CF6C6B}"/>
              </a:ext>
            </a:extLst>
          </p:cNvPr>
          <p:cNvPicPr>
            <a:picLocks noChangeAspect="1"/>
          </p:cNvPicPr>
          <p:nvPr/>
        </p:nvPicPr>
        <p:blipFill>
          <a:blip r:embed="rId2"/>
          <a:stretch>
            <a:fillRect/>
          </a:stretch>
        </p:blipFill>
        <p:spPr>
          <a:xfrm>
            <a:off x="1637913" y="2239356"/>
            <a:ext cx="8916173" cy="3368332"/>
          </a:xfrm>
          <a:prstGeom prst="rect">
            <a:avLst/>
          </a:prstGeom>
        </p:spPr>
      </p:pic>
      <p:sp>
        <p:nvSpPr>
          <p:cNvPr id="6" name="Title 1">
            <a:extLst>
              <a:ext uri="{FF2B5EF4-FFF2-40B4-BE49-F238E27FC236}">
                <a16:creationId xmlns:a16="http://schemas.microsoft.com/office/drawing/2014/main" id="{5389713A-5137-BDA4-E67D-76E6ACF66DD9}"/>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R</a:t>
            </a:r>
            <a:endParaRPr lang="en-IN" sz="3600" dirty="0"/>
          </a:p>
        </p:txBody>
      </p:sp>
    </p:spTree>
    <p:extLst>
      <p:ext uri="{BB962C8B-B14F-4D97-AF65-F5344CB8AC3E}">
        <p14:creationId xmlns:p14="http://schemas.microsoft.com/office/powerpoint/2010/main" val="24412951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CE07F69-B9DF-A5AE-DB5A-FC1FCEEE7C3A}"/>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889FFECC-25A8-E9B8-72B5-17107E0CEA0A}"/>
              </a:ext>
            </a:extLst>
          </p:cNvPr>
          <p:cNvPicPr>
            <a:picLocks noChangeAspect="1"/>
          </p:cNvPicPr>
          <p:nvPr/>
        </p:nvPicPr>
        <p:blipFill>
          <a:blip r:embed="rId2"/>
          <a:stretch>
            <a:fillRect/>
          </a:stretch>
        </p:blipFill>
        <p:spPr>
          <a:xfrm>
            <a:off x="1801758" y="2243987"/>
            <a:ext cx="8588484" cy="2370025"/>
          </a:xfrm>
          <a:prstGeom prst="rect">
            <a:avLst/>
          </a:prstGeom>
        </p:spPr>
      </p:pic>
      <p:sp>
        <p:nvSpPr>
          <p:cNvPr id="10" name="Title 1">
            <a:extLst>
              <a:ext uri="{FF2B5EF4-FFF2-40B4-BE49-F238E27FC236}">
                <a16:creationId xmlns:a16="http://schemas.microsoft.com/office/drawing/2014/main" id="{3E08E594-0260-38F2-6227-99785E3D9252}"/>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R</a:t>
            </a:r>
            <a:endParaRPr lang="en-IN" sz="3600" dirty="0"/>
          </a:p>
        </p:txBody>
      </p:sp>
    </p:spTree>
    <p:extLst>
      <p:ext uri="{BB962C8B-B14F-4D97-AF65-F5344CB8AC3E}">
        <p14:creationId xmlns:p14="http://schemas.microsoft.com/office/powerpoint/2010/main" val="24200664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B7C45-4569-7A1C-B235-8930FA9DE38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5E00282-AC5B-2D10-6F9D-BBF7DAE94471}"/>
              </a:ext>
            </a:extLst>
          </p:cNvPr>
          <p:cNvPicPr>
            <a:picLocks noChangeAspect="1"/>
          </p:cNvPicPr>
          <p:nvPr/>
        </p:nvPicPr>
        <p:blipFill>
          <a:blip r:embed="rId2"/>
          <a:stretch>
            <a:fillRect/>
          </a:stretch>
        </p:blipFill>
        <p:spPr>
          <a:xfrm>
            <a:off x="2998201" y="1825625"/>
            <a:ext cx="6195597" cy="4205830"/>
          </a:xfrm>
          <a:prstGeom prst="rect">
            <a:avLst/>
          </a:prstGeom>
        </p:spPr>
      </p:pic>
      <p:sp>
        <p:nvSpPr>
          <p:cNvPr id="6" name="Title 1">
            <a:extLst>
              <a:ext uri="{FF2B5EF4-FFF2-40B4-BE49-F238E27FC236}">
                <a16:creationId xmlns:a16="http://schemas.microsoft.com/office/drawing/2014/main" id="{9959991E-D5C9-9A55-71D6-68B6E5B4AD5E}"/>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R</a:t>
            </a:r>
            <a:endParaRPr lang="en-IN" sz="3600" dirty="0"/>
          </a:p>
        </p:txBody>
      </p:sp>
    </p:spTree>
    <p:extLst>
      <p:ext uri="{BB962C8B-B14F-4D97-AF65-F5344CB8AC3E}">
        <p14:creationId xmlns:p14="http://schemas.microsoft.com/office/powerpoint/2010/main" val="68337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200D-806E-680F-9325-3FA9082D1A7D}"/>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Customer analytics use cases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36DADA-9BCB-5E18-CFD9-376C11E1A260}"/>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Customer analytics can be used at any point in the marketing process.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can be used to monitor and track how customers interact with the products or react to different marketing Strategies.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typically requires using data analysis and visualization techniques to build reports or dashboards that can easily show key performance indicators (KPIs).</a:t>
            </a:r>
          </a:p>
        </p:txBody>
      </p:sp>
    </p:spTree>
    <p:extLst>
      <p:ext uri="{BB962C8B-B14F-4D97-AF65-F5344CB8AC3E}">
        <p14:creationId xmlns:p14="http://schemas.microsoft.com/office/powerpoint/2010/main" val="5567503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C0418B-4CFE-0E4E-1107-56F3B385F765}"/>
              </a:ext>
            </a:extLst>
          </p:cNvPr>
          <p:cNvPicPr>
            <a:picLocks noGrp="1" noChangeAspect="1"/>
          </p:cNvPicPr>
          <p:nvPr>
            <p:ph idx="1"/>
          </p:nvPr>
        </p:nvPicPr>
        <p:blipFill>
          <a:blip r:embed="rId2"/>
          <a:stretch>
            <a:fillRect/>
          </a:stretch>
        </p:blipFill>
        <p:spPr>
          <a:xfrm>
            <a:off x="2228515" y="2639296"/>
            <a:ext cx="7734970" cy="2705334"/>
          </a:xfrm>
        </p:spPr>
      </p:pic>
      <p:sp>
        <p:nvSpPr>
          <p:cNvPr id="6" name="Title 1">
            <a:extLst>
              <a:ext uri="{FF2B5EF4-FFF2-40B4-BE49-F238E27FC236}">
                <a16:creationId xmlns:a16="http://schemas.microsoft.com/office/drawing/2014/main" id="{0E9C6C9E-0090-0ECC-3E35-31AD89034BBC}"/>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Conducting customer analytics with R</a:t>
            </a:r>
            <a:endParaRPr lang="en-IN" sz="3600" dirty="0"/>
          </a:p>
        </p:txBody>
      </p:sp>
    </p:spTree>
    <p:extLst>
      <p:ext uri="{BB962C8B-B14F-4D97-AF65-F5344CB8AC3E}">
        <p14:creationId xmlns:p14="http://schemas.microsoft.com/office/powerpoint/2010/main" val="89438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D8B6-E805-4746-66D3-BC986ED5347F}"/>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Sales funnel analytics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AB4ACA-647E-7D49-899F-A1F0CE843332}"/>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One of the common use cases of customer analytics is sales funnel analytics.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analyzing sales funnel data, can monitor and track the life cycle of customers, gaining insights such as through which marketing channel they sign up, how often they log into the system, what types of products they browsed and purchased, or how they fall off from each step of the funnel.</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25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84B0-2F86-5D6D-6CCA-83E568976F42}"/>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Customer segmentation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877A7E-4F85-3706-B3F5-E184A16F36AE}"/>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Customer analytics can also be used to identify different groups of customers based on their behavior.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Customer segmentation is a good example and outcome of customer analytics. </a:t>
            </a:r>
          </a:p>
          <a:p>
            <a:pPr>
              <a:lnSpc>
                <a:spcPct val="150000"/>
              </a:lnSpc>
              <a:spcBef>
                <a:spcPts val="0"/>
              </a:spcBef>
            </a:pPr>
            <a:r>
              <a:rPr lang="en-US" sz="1800">
                <a:latin typeface="Times New Roman" panose="02020603050405020304" pitchFamily="18" charset="0"/>
                <a:cs typeface="Times New Roman" panose="02020603050405020304" pitchFamily="18" charset="0"/>
              </a:rPr>
              <a:t>By </a:t>
            </a:r>
            <a:r>
              <a:rPr lang="en-US" sz="1800" dirty="0">
                <a:latin typeface="Times New Roman" panose="02020603050405020304" pitchFamily="18" charset="0"/>
                <a:cs typeface="Times New Roman" panose="02020603050405020304" pitchFamily="18" charset="0"/>
              </a:rPr>
              <a:t>identifying subgroups of similar customers, can better understand the target populations.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the marketing strategy for low-engagement customers should be different from the marketing strategy for high-engagement customers.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effectively segmenting the customer base by the level of engagement, can have a deeper understanding of how different groups of customers behave and react to different marketing strategies.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further helps for better target certain subgroups of customers.</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00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5912-6815-1085-42DA-59E39DD8D7C6}"/>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Predictive analytics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E53AED-AE14-D2A5-EA97-13475A08397D}"/>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Another good use case of customer analytics is using predictive analytics on customer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With customer data, can have a deeper understanding of what attributes and characteristics of customers are highly correlated with the outcomes of our interest.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if we would like to improve the response and engagement rates, analyze the data to identify those characteristics of customers that result in higher responses and engagement rates.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build predictive models that predict how likely it is that our customers are going to respond to our marketing messages.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Another example of the usage of predictive analytics can be for marketing channel optimization.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With the insights gained from customer analytics, build predictive models to optimize marketing channels.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customers are going to respond differently to different marketing channels.</a:t>
            </a:r>
          </a:p>
        </p:txBody>
      </p:sp>
    </p:spTree>
    <p:extLst>
      <p:ext uri="{BB962C8B-B14F-4D97-AF65-F5344CB8AC3E}">
        <p14:creationId xmlns:p14="http://schemas.microsoft.com/office/powerpoint/2010/main" val="306877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15C7D-0C2A-A7C4-4E5E-C4F87120A414}"/>
              </a:ext>
            </a:extLst>
          </p:cNvPr>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For instance, younger cohorts, who use smartphones more heavily than the rest of the population, are more likely to respond to marketing via smartphones.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more senior cohorts are more likely to respond better to marketing on more traditional media, such as TV or newspaper advertisements.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With customer analytics, identify correlations between certain attributes of customers and the performances of different marketing channels.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discussed,  The applications of customer analytics are broad and can be used at any point of the marketing process.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following programming exercises, discuss how can use customer analytics to monitor and track different marketing strategies and see some of the ways to segment and analyze the customer base to gain insights.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in the following chapters, explore other use cases of customer analytics, such as optimizing engagement and retention rates, and customer segmentation.</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F360B801-3578-604D-FDAC-6E678771CD7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Predictive analytics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736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TotalTime>
  <Words>2951</Words>
  <Application>Microsoft Office PowerPoint</Application>
  <PresentationFormat>Widescreen</PresentationFormat>
  <Paragraphs>211</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Times New Roman</vt:lpstr>
      <vt:lpstr>Office Theme</vt:lpstr>
      <vt:lpstr>Section-4 – Personalized Marketing</vt:lpstr>
      <vt:lpstr>Section-4 – Personalized Marketing</vt:lpstr>
      <vt:lpstr>Introduction</vt:lpstr>
      <vt:lpstr>Customer Analytics - Understanding Customer Behavior</vt:lpstr>
      <vt:lpstr>Customer analytics use cases</vt:lpstr>
      <vt:lpstr>Sales funnel analytics</vt:lpstr>
      <vt:lpstr>Customer segmentation</vt:lpstr>
      <vt:lpstr>Predictive analytics</vt:lpstr>
      <vt:lpstr>Predictive analytics</vt:lpstr>
      <vt:lpstr>Conducting customer analytics with Python</vt:lpstr>
      <vt:lpstr>Conducting customer analytics with Python</vt:lpstr>
      <vt:lpstr>Conducting customer analytics with Python</vt:lpstr>
      <vt:lpstr>Analytics on engaged customers</vt:lpstr>
      <vt:lpstr>Overall engagement rate</vt:lpstr>
      <vt:lpstr>Visualization</vt:lpstr>
      <vt:lpstr>Overall engagement rate</vt:lpstr>
      <vt:lpstr>Engagement rates by offer type</vt:lpstr>
      <vt:lpstr>Engagement rates by offer type</vt:lpstr>
      <vt:lpstr>Visualization</vt:lpstr>
      <vt:lpstr>Visualization</vt:lpstr>
      <vt:lpstr>Engagement rates by offer type and vehicle class</vt:lpstr>
      <vt:lpstr>Engagement rates by offer type and vehicle class</vt:lpstr>
      <vt:lpstr>Engagement rates by offer type and vehicle class</vt:lpstr>
      <vt:lpstr>Engagement rates by offer type and vehicle class</vt:lpstr>
      <vt:lpstr>Visualization</vt:lpstr>
      <vt:lpstr>Visualization</vt:lpstr>
      <vt:lpstr>Engagement rates by Sales Channel</vt:lpstr>
      <vt:lpstr>Engagement rates by Sales Channel</vt:lpstr>
      <vt:lpstr>Engagement rates by Sales Channel &amp; Vehicle Size </vt:lpstr>
      <vt:lpstr>Engagement rates by Sales Channel &amp; Vehicle Size </vt:lpstr>
      <vt:lpstr>Engagement rates by Sales Channel &amp; Vehicle Size </vt:lpstr>
      <vt:lpstr>Segmenting customer base</vt:lpstr>
      <vt:lpstr>Segmenting customer base</vt:lpstr>
      <vt:lpstr>Segmenting customer base</vt:lpstr>
      <vt:lpstr>Visualize the segments</vt:lpstr>
      <vt:lpstr>Visualize the segments</vt:lpstr>
      <vt:lpstr>Visualize the segments</vt:lpstr>
      <vt:lpstr>Visualize the segments</vt:lpstr>
      <vt:lpstr>Visualize the segments</vt:lpstr>
      <vt:lpstr>Visualize the segments</vt:lpstr>
      <vt:lpstr>Visualize the segments</vt:lpstr>
      <vt:lpstr>Conducting customer analytics with R</vt:lpstr>
      <vt:lpstr>Conducting customer analytics with R</vt:lpstr>
      <vt:lpstr>Conducting customer analytics with R</vt:lpstr>
      <vt:lpstr>Conducting customer analytics with R</vt:lpstr>
      <vt:lpstr>Conducting customer analytics with R</vt:lpstr>
      <vt:lpstr>Conducting customer analytics with R</vt:lpstr>
      <vt:lpstr>Conducting customer analytics with R</vt:lpstr>
      <vt:lpstr>Conducting customer analytics with R</vt:lpstr>
      <vt:lpstr>Conducting customer analytics with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harsshini s</dc:creator>
  <cp:lastModifiedBy>harsshini s</cp:lastModifiedBy>
  <cp:revision>6</cp:revision>
  <dcterms:created xsi:type="dcterms:W3CDTF">2024-01-25T11:21:46Z</dcterms:created>
  <dcterms:modified xsi:type="dcterms:W3CDTF">2024-01-27T12:33:22Z</dcterms:modified>
</cp:coreProperties>
</file>