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745689"/>
          </a:xfrm>
        </p:spPr>
        <p:txBody>
          <a:bodyPr/>
          <a:lstStyle/>
          <a:p>
            <a:pPr algn="ctr"/>
            <a:r>
              <a:rPr lang="en-US" sz="9600" dirty="0" smtClean="0"/>
              <a:t>SQL</a:t>
            </a:r>
            <a:r>
              <a:rPr lang="en-US" dirty="0" smtClean="0"/>
              <a:t/>
            </a:r>
            <a:br>
              <a:rPr lang="en-US" dirty="0" smtClean="0"/>
            </a:br>
            <a:r>
              <a:rPr lang="en-US" sz="4000" dirty="0" smtClean="0"/>
              <a:t>(</a:t>
            </a:r>
            <a:r>
              <a:rPr lang="en-US" sz="4000" dirty="0"/>
              <a:t>STRUCTURED QUERY </a:t>
            </a:r>
            <a:r>
              <a:rPr lang="en-US" sz="4000" dirty="0" smtClean="0"/>
              <a:t>LANGUAGE)</a:t>
            </a:r>
            <a:endParaRPr lang="en-US" sz="4000" dirty="0"/>
          </a:p>
        </p:txBody>
      </p:sp>
      <p:sp>
        <p:nvSpPr>
          <p:cNvPr id="3" name="Subtitle 2"/>
          <p:cNvSpPr>
            <a:spLocks noGrp="1"/>
          </p:cNvSpPr>
          <p:nvPr>
            <p:ph type="subTitle" idx="1"/>
          </p:nvPr>
        </p:nvSpPr>
        <p:spPr>
          <a:xfrm>
            <a:off x="0" y="4975412"/>
            <a:ext cx="12192000" cy="1882588"/>
          </a:xfrm>
        </p:spPr>
        <p:txBody>
          <a:bodyPr>
            <a:normAutofit/>
          </a:bodyPr>
          <a:lstStyle/>
          <a:p>
            <a:r>
              <a:rPr lang="en-US" sz="9600" dirty="0" smtClean="0"/>
              <a:t>MySQL DATABASE</a:t>
            </a:r>
            <a:endParaRPr lang="en-US" sz="9600" dirty="0"/>
          </a:p>
        </p:txBody>
      </p:sp>
    </p:spTree>
    <p:extLst>
      <p:ext uri="{BB962C8B-B14F-4D97-AF65-F5344CB8AC3E}">
        <p14:creationId xmlns:p14="http://schemas.microsoft.com/office/powerpoint/2010/main" val="2605550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4059"/>
          </a:xfrm>
        </p:spPr>
        <p:txBody>
          <a:bodyPr/>
          <a:lstStyle/>
          <a:p>
            <a:pPr algn="ctr"/>
            <a:r>
              <a:rPr lang="en-US" dirty="0"/>
              <a:t>SQL INSERT INTO </a:t>
            </a:r>
            <a:r>
              <a:rPr lang="en-US" dirty="0" smtClean="0"/>
              <a:t>Statement</a:t>
            </a:r>
            <a:endParaRPr lang="en-US" dirty="0"/>
          </a:p>
        </p:txBody>
      </p:sp>
      <p:sp>
        <p:nvSpPr>
          <p:cNvPr id="4" name="Rectangle 1"/>
          <p:cNvSpPr>
            <a:spLocks noGrp="1" noChangeArrowheads="1"/>
          </p:cNvSpPr>
          <p:nvPr>
            <p:ph idx="1"/>
          </p:nvPr>
        </p:nvSpPr>
        <p:spPr bwMode="auto">
          <a:xfrm>
            <a:off x="147918" y="968188"/>
            <a:ext cx="12044082" cy="5889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lang="en-US" sz="2400" dirty="0"/>
              <a:t>It is possible to write the INSERT INTO statement in two ways:</a:t>
            </a:r>
          </a:p>
          <a:p>
            <a:pPr marL="0" lvl="0" indent="0" defTabSz="914400">
              <a:buClrTx/>
              <a:buSzTx/>
              <a:buNone/>
            </a:pPr>
            <a:endParaRPr lang="en-US" sz="2400" dirty="0"/>
          </a:p>
          <a:p>
            <a:pPr marL="0" lvl="0" indent="0" defTabSz="914400">
              <a:buClrTx/>
              <a:buSzTx/>
              <a:buNone/>
            </a:pPr>
            <a:r>
              <a:rPr lang="en-US" sz="2400" dirty="0"/>
              <a:t>1. Specify both the column names and the values to be inserted:</a:t>
            </a:r>
          </a:p>
          <a:p>
            <a:pPr marL="0" lvl="0" indent="0" defTabSz="914400">
              <a:buClrTx/>
              <a:buSzTx/>
              <a:buNone/>
            </a:pPr>
            <a:endParaRPr lang="en-US" sz="2400" dirty="0"/>
          </a:p>
          <a:p>
            <a:pPr marL="0" lvl="0" indent="0" defTabSz="914400">
              <a:buClrTx/>
              <a:buSzTx/>
              <a:buNone/>
            </a:pPr>
            <a:r>
              <a:rPr lang="en-US" sz="2400" dirty="0">
                <a:latin typeface="Cambria" panose="02040503050406030204" pitchFamily="18" charset="0"/>
              </a:rPr>
              <a:t>INSERT INTO table_name (column1, column2, column3, ...)</a:t>
            </a:r>
          </a:p>
          <a:p>
            <a:pPr marL="0" lvl="0" indent="0" defTabSz="914400">
              <a:buClrTx/>
              <a:buSzTx/>
              <a:buNone/>
            </a:pPr>
            <a:r>
              <a:rPr lang="en-US" sz="2400" dirty="0">
                <a:latin typeface="Cambria" panose="02040503050406030204" pitchFamily="18" charset="0"/>
              </a:rPr>
              <a:t>VALUES (value1, value2, value3, ...);</a:t>
            </a:r>
          </a:p>
          <a:p>
            <a:pPr marL="0" lvl="0" indent="0" defTabSz="914400">
              <a:buClrTx/>
              <a:buSzTx/>
              <a:buNone/>
            </a:pPr>
            <a:endParaRPr lang="en-US" sz="2400" dirty="0"/>
          </a:p>
          <a:p>
            <a:pPr marL="0" lvl="0" indent="0" defTabSz="914400">
              <a:buClrTx/>
              <a:buSzTx/>
              <a:buNone/>
            </a:pPr>
            <a:r>
              <a:rPr lang="en-US" sz="2400" dirty="0"/>
              <a:t>2. If you are adding values for all the columns of the table, you do not need to specify the column names in the SQL query. However, make sure the order of the values is in the same order as the columns in the table. Here, the INSERT INTO syntax would be as follows:</a:t>
            </a:r>
          </a:p>
          <a:p>
            <a:pPr marL="0" lvl="0" indent="0" defTabSz="914400">
              <a:buClrTx/>
              <a:buSzTx/>
              <a:buNone/>
            </a:pPr>
            <a:endParaRPr lang="en-US" sz="2400" dirty="0"/>
          </a:p>
          <a:p>
            <a:pPr marL="0" lvl="0" indent="0" defTabSz="914400">
              <a:buClrTx/>
              <a:buSzTx/>
              <a:buNone/>
            </a:pPr>
            <a:r>
              <a:rPr lang="en-US" sz="2400" dirty="0">
                <a:latin typeface="Cambria" panose="02040503050406030204" pitchFamily="18" charset="0"/>
              </a:rPr>
              <a:t>INSERT INTO table_name</a:t>
            </a:r>
          </a:p>
          <a:p>
            <a:pPr marL="0" lvl="0" indent="0" defTabSz="914400">
              <a:buClrTx/>
              <a:buSzTx/>
              <a:buNone/>
            </a:pPr>
            <a:r>
              <a:rPr lang="en-US" sz="2400" dirty="0">
                <a:latin typeface="Cambria" panose="02040503050406030204" pitchFamily="18" charset="0"/>
              </a:rPr>
              <a:t>VALUES (value1, value2, value3, ...);</a:t>
            </a:r>
            <a:endParaRPr kumimoji="0" lang="en-US" sz="2400" b="0" i="0" u="none" strike="noStrike" cap="none" normalizeH="0" baseline="0" dirty="0">
              <a:ln>
                <a:noFill/>
              </a:ln>
              <a:solidFill>
                <a:schemeClr val="tx1"/>
              </a:solidFill>
              <a:effectLst/>
              <a:latin typeface="Cambria" panose="02040503050406030204" pitchFamily="18" charset="0"/>
            </a:endParaRPr>
          </a:p>
          <a:p>
            <a:pPr marL="0" lvl="0" indent="0" defTabSz="914400">
              <a:buClrTx/>
              <a:buSzTx/>
              <a:buNone/>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8101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0953"/>
          </a:xfrm>
        </p:spPr>
        <p:txBody>
          <a:bodyPr/>
          <a:lstStyle/>
          <a:p>
            <a:pPr algn="ctr"/>
            <a:r>
              <a:rPr lang="en-US" dirty="0"/>
              <a:t>SQL INSERT INTO Statement</a:t>
            </a:r>
          </a:p>
        </p:txBody>
      </p:sp>
      <p:sp>
        <p:nvSpPr>
          <p:cNvPr id="3" name="Content Placeholder 2"/>
          <p:cNvSpPr>
            <a:spLocks noGrp="1"/>
          </p:cNvSpPr>
          <p:nvPr>
            <p:ph idx="1"/>
          </p:nvPr>
        </p:nvSpPr>
        <p:spPr>
          <a:xfrm>
            <a:off x="0" y="900954"/>
            <a:ext cx="12192000" cy="3738282"/>
          </a:xfrm>
        </p:spPr>
        <p:txBody>
          <a:bodyPr>
            <a:noAutofit/>
          </a:bodyPr>
          <a:lstStyle/>
          <a:p>
            <a:pPr>
              <a:buFont typeface="Wingdings" panose="05000000000000000000" pitchFamily="2" charset="2"/>
              <a:buChar char="q"/>
            </a:pPr>
            <a:r>
              <a:rPr lang="en-US" sz="1600" dirty="0"/>
              <a:t>INSERT INTO Example</a:t>
            </a:r>
          </a:p>
          <a:p>
            <a:pPr marL="0" indent="0">
              <a:buNone/>
            </a:pPr>
            <a:r>
              <a:rPr lang="en-US" sz="1600" dirty="0" smtClean="0"/>
              <a:t>	The </a:t>
            </a:r>
            <a:r>
              <a:rPr lang="en-US" sz="1600" dirty="0"/>
              <a:t>following SQL statement inserts a new record in the "Customers" </a:t>
            </a:r>
            <a:r>
              <a:rPr lang="en-US" sz="1600" dirty="0" smtClean="0"/>
              <a:t>table for all columns:</a:t>
            </a:r>
            <a:endParaRPr lang="en-US" sz="1600" dirty="0"/>
          </a:p>
          <a:p>
            <a:pPr marL="0" indent="0">
              <a:buNone/>
            </a:pPr>
            <a:r>
              <a:rPr lang="en-US" sz="1600" dirty="0" smtClean="0"/>
              <a:t>	</a:t>
            </a:r>
            <a:r>
              <a:rPr lang="en-US" sz="1600" dirty="0" smtClean="0">
                <a:latin typeface="Cambria" panose="02040503050406030204" pitchFamily="18" charset="0"/>
              </a:rPr>
              <a:t>INSERT </a:t>
            </a:r>
            <a:r>
              <a:rPr lang="en-US" sz="1600" dirty="0">
                <a:latin typeface="Cambria" panose="02040503050406030204" pitchFamily="18" charset="0"/>
              </a:rPr>
              <a:t>INTO </a:t>
            </a:r>
            <a:r>
              <a:rPr lang="en-US" sz="1600" dirty="0" smtClean="0">
                <a:latin typeface="Cambria" panose="02040503050406030204" pitchFamily="18" charset="0"/>
              </a:rPr>
              <a:t>Customers</a:t>
            </a:r>
            <a:endParaRPr lang="en-US" sz="1600" dirty="0">
              <a:latin typeface="Cambria" panose="02040503050406030204" pitchFamily="18" charset="0"/>
            </a:endParaRPr>
          </a:p>
          <a:p>
            <a:pPr marL="0" indent="0">
              <a:buNone/>
            </a:pPr>
            <a:r>
              <a:rPr lang="en-US" sz="1600" dirty="0" smtClean="0">
                <a:latin typeface="Cambria" panose="02040503050406030204" pitchFamily="18" charset="0"/>
              </a:rPr>
              <a:t>	VALUES (’92’, 'Cardinal</a:t>
            </a:r>
            <a:r>
              <a:rPr lang="en-US" sz="1600" dirty="0">
                <a:latin typeface="Cambria" panose="02040503050406030204" pitchFamily="18" charset="0"/>
              </a:rPr>
              <a:t>', 'Tom B. </a:t>
            </a:r>
            <a:r>
              <a:rPr lang="en-US" sz="1600" dirty="0" err="1">
                <a:latin typeface="Cambria" panose="02040503050406030204" pitchFamily="18" charset="0"/>
              </a:rPr>
              <a:t>Erichsen</a:t>
            </a:r>
            <a:r>
              <a:rPr lang="en-US" sz="1600" dirty="0">
                <a:latin typeface="Cambria" panose="02040503050406030204" pitchFamily="18" charset="0"/>
              </a:rPr>
              <a:t>', '</a:t>
            </a:r>
            <a:r>
              <a:rPr lang="en-US" sz="1600" dirty="0" err="1">
                <a:latin typeface="Cambria" panose="02040503050406030204" pitchFamily="18" charset="0"/>
              </a:rPr>
              <a:t>Skagen</a:t>
            </a:r>
            <a:r>
              <a:rPr lang="en-US" sz="1600" dirty="0">
                <a:latin typeface="Cambria" panose="02040503050406030204" pitchFamily="18" charset="0"/>
              </a:rPr>
              <a:t> 21', 'Stavanger', '4006', 'Norway</a:t>
            </a:r>
            <a:r>
              <a:rPr lang="en-US" sz="1600" dirty="0" smtClean="0">
                <a:latin typeface="Cambria" panose="02040503050406030204" pitchFamily="18" charset="0"/>
              </a:rPr>
              <a:t>');</a:t>
            </a:r>
          </a:p>
          <a:p>
            <a:pPr>
              <a:buFont typeface="Wingdings" panose="05000000000000000000" pitchFamily="2" charset="2"/>
              <a:buChar char="q"/>
            </a:pPr>
            <a:r>
              <a:rPr lang="en-US" sz="1600" dirty="0" smtClean="0"/>
              <a:t>Insert </a:t>
            </a:r>
            <a:r>
              <a:rPr lang="en-US" sz="1600" dirty="0"/>
              <a:t>Data Only in Specified Columns</a:t>
            </a:r>
          </a:p>
          <a:p>
            <a:pPr marL="0" indent="0">
              <a:buNone/>
            </a:pPr>
            <a:r>
              <a:rPr lang="en-US" sz="1600" dirty="0" smtClean="0">
                <a:latin typeface="Cambria" panose="02040503050406030204" pitchFamily="18" charset="0"/>
              </a:rPr>
              <a:t>	It </a:t>
            </a:r>
            <a:r>
              <a:rPr lang="en-US" sz="1600" dirty="0">
                <a:latin typeface="Cambria" panose="02040503050406030204" pitchFamily="18" charset="0"/>
              </a:rPr>
              <a:t>is also possible to only insert data in specific columns.</a:t>
            </a:r>
          </a:p>
          <a:p>
            <a:pPr marL="0" indent="0">
              <a:buNone/>
            </a:pPr>
            <a:r>
              <a:rPr lang="en-US" sz="1600" dirty="0" smtClean="0">
                <a:latin typeface="Cambria" panose="02040503050406030204" pitchFamily="18" charset="0"/>
              </a:rPr>
              <a:t>	The </a:t>
            </a:r>
            <a:r>
              <a:rPr lang="en-US" sz="1600" dirty="0">
                <a:latin typeface="Cambria" panose="02040503050406030204" pitchFamily="18" charset="0"/>
              </a:rPr>
              <a:t>following SQL statement will insert a new record, but only insert data in the "</a:t>
            </a:r>
            <a:r>
              <a:rPr lang="en-US" sz="1600" dirty="0" err="1">
                <a:latin typeface="Cambria" panose="02040503050406030204" pitchFamily="18" charset="0"/>
              </a:rPr>
              <a:t>CustomerName</a:t>
            </a:r>
            <a:r>
              <a:rPr lang="en-US" sz="1600" dirty="0">
                <a:latin typeface="Cambria" panose="02040503050406030204" pitchFamily="18" charset="0"/>
              </a:rPr>
              <a:t>", "City", and "Country" columns </a:t>
            </a:r>
            <a:r>
              <a:rPr lang="en-US" sz="1600" dirty="0" smtClean="0">
                <a:latin typeface="Cambria" panose="02040503050406030204" pitchFamily="18" charset="0"/>
              </a:rPr>
              <a:t>	(</a:t>
            </a:r>
            <a:r>
              <a:rPr lang="en-US" sz="1600" dirty="0" err="1">
                <a:latin typeface="Cambria" panose="02040503050406030204" pitchFamily="18" charset="0"/>
              </a:rPr>
              <a:t>CustomerID</a:t>
            </a:r>
            <a:r>
              <a:rPr lang="en-US" sz="1600" dirty="0">
                <a:latin typeface="Cambria" panose="02040503050406030204" pitchFamily="18" charset="0"/>
              </a:rPr>
              <a:t> will be updated automatically):</a:t>
            </a:r>
          </a:p>
          <a:p>
            <a:pPr marL="0" indent="0">
              <a:buNone/>
            </a:pPr>
            <a:r>
              <a:rPr lang="en-US" sz="1600" dirty="0" smtClean="0">
                <a:latin typeface="Cambria" panose="02040503050406030204" pitchFamily="18" charset="0"/>
              </a:rPr>
              <a:t>	INSERT </a:t>
            </a:r>
            <a:r>
              <a:rPr lang="en-US" sz="1600" dirty="0">
                <a:latin typeface="Cambria" panose="02040503050406030204" pitchFamily="18" charset="0"/>
              </a:rPr>
              <a:t>INTO Customers (</a:t>
            </a:r>
            <a:r>
              <a:rPr lang="en-US" sz="1600" dirty="0" err="1">
                <a:latin typeface="Cambria" panose="02040503050406030204" pitchFamily="18" charset="0"/>
              </a:rPr>
              <a:t>CustomerName</a:t>
            </a:r>
            <a:r>
              <a:rPr lang="en-US" sz="1600" dirty="0">
                <a:latin typeface="Cambria" panose="02040503050406030204" pitchFamily="18" charset="0"/>
              </a:rPr>
              <a:t>, City, Country)</a:t>
            </a:r>
          </a:p>
          <a:p>
            <a:pPr marL="0" indent="0">
              <a:buNone/>
            </a:pPr>
            <a:r>
              <a:rPr lang="en-US" sz="1600" dirty="0" smtClean="0">
                <a:latin typeface="Cambria" panose="02040503050406030204" pitchFamily="18" charset="0"/>
              </a:rPr>
              <a:t>	VALUES </a:t>
            </a:r>
            <a:r>
              <a:rPr lang="en-US" sz="1600" dirty="0">
                <a:latin typeface="Cambria" panose="02040503050406030204" pitchFamily="18" charset="0"/>
              </a:rPr>
              <a:t>('Cardinal', 'Stavanger', 'Norway');</a:t>
            </a:r>
          </a:p>
        </p:txBody>
      </p:sp>
      <p:pic>
        <p:nvPicPr>
          <p:cNvPr id="4" name="Picture 3"/>
          <p:cNvPicPr>
            <a:picLocks noChangeAspect="1"/>
          </p:cNvPicPr>
          <p:nvPr/>
        </p:nvPicPr>
        <p:blipFill>
          <a:blip r:embed="rId2"/>
          <a:stretch>
            <a:fillRect/>
          </a:stretch>
        </p:blipFill>
        <p:spPr>
          <a:xfrm>
            <a:off x="4639234" y="4029946"/>
            <a:ext cx="7552765" cy="2828053"/>
          </a:xfrm>
          <a:prstGeom prst="rect">
            <a:avLst/>
          </a:prstGeom>
        </p:spPr>
      </p:pic>
    </p:spTree>
    <p:extLst>
      <p:ext uri="{BB962C8B-B14F-4D97-AF65-F5344CB8AC3E}">
        <p14:creationId xmlns:p14="http://schemas.microsoft.com/office/powerpoint/2010/main" val="692204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58906"/>
          </a:xfrm>
        </p:spPr>
        <p:txBody>
          <a:bodyPr/>
          <a:lstStyle/>
          <a:p>
            <a:pPr algn="ctr"/>
            <a:r>
              <a:rPr lang="en-US" dirty="0"/>
              <a:t>SQL UPDATE </a:t>
            </a:r>
            <a:r>
              <a:rPr lang="en-US" dirty="0" smtClean="0"/>
              <a:t>Statement</a:t>
            </a:r>
            <a:endParaRPr lang="en-US" dirty="0"/>
          </a:p>
        </p:txBody>
      </p:sp>
      <p:sp>
        <p:nvSpPr>
          <p:cNvPr id="3" name="Content Placeholder 2"/>
          <p:cNvSpPr>
            <a:spLocks noGrp="1"/>
          </p:cNvSpPr>
          <p:nvPr>
            <p:ph idx="1"/>
          </p:nvPr>
        </p:nvSpPr>
        <p:spPr>
          <a:xfrm>
            <a:off x="0" y="950354"/>
            <a:ext cx="12192000" cy="6163140"/>
          </a:xfrm>
        </p:spPr>
        <p:txBody>
          <a:bodyPr>
            <a:normAutofit/>
          </a:bodyPr>
          <a:lstStyle/>
          <a:p>
            <a:r>
              <a:rPr lang="en-US" dirty="0" smtClean="0"/>
              <a:t>The </a:t>
            </a:r>
            <a:r>
              <a:rPr lang="en-US" dirty="0"/>
              <a:t>UPDATE statement is used to modify the existing records in a table.</a:t>
            </a:r>
          </a:p>
          <a:p>
            <a:r>
              <a:rPr lang="en-US" dirty="0" smtClean="0"/>
              <a:t>UPDATE </a:t>
            </a:r>
            <a:r>
              <a:rPr lang="en-US" dirty="0"/>
              <a:t>Syntax</a:t>
            </a:r>
          </a:p>
          <a:p>
            <a:pPr marL="0" indent="0">
              <a:buNone/>
            </a:pPr>
            <a:r>
              <a:rPr lang="en-US" sz="2000" b="1" dirty="0" smtClean="0">
                <a:latin typeface="Cambria" panose="02040503050406030204" pitchFamily="18" charset="0"/>
              </a:rPr>
              <a:t>	UPDATE </a:t>
            </a:r>
            <a:r>
              <a:rPr lang="en-US" sz="2000" b="1" dirty="0">
                <a:latin typeface="Cambria" panose="02040503050406030204" pitchFamily="18" charset="0"/>
              </a:rPr>
              <a:t>table_name</a:t>
            </a:r>
          </a:p>
          <a:p>
            <a:pPr marL="0" indent="0">
              <a:buNone/>
            </a:pPr>
            <a:r>
              <a:rPr lang="en-US" sz="2000" b="1" dirty="0" smtClean="0">
                <a:latin typeface="Cambria" panose="02040503050406030204" pitchFamily="18" charset="0"/>
              </a:rPr>
              <a:t>	SET </a:t>
            </a:r>
            <a:r>
              <a:rPr lang="en-US" sz="2000" b="1" dirty="0">
                <a:latin typeface="Cambria" panose="02040503050406030204" pitchFamily="18" charset="0"/>
              </a:rPr>
              <a:t>column1 = value1, column2 = value2, </a:t>
            </a:r>
            <a:r>
              <a:rPr lang="en-US" sz="2000" b="1" dirty="0" smtClean="0">
                <a:latin typeface="Cambria" panose="02040503050406030204" pitchFamily="18" charset="0"/>
              </a:rPr>
              <a:t>...	</a:t>
            </a:r>
            <a:endParaRPr lang="en-US" sz="2000" b="1" dirty="0">
              <a:latin typeface="Cambria" panose="02040503050406030204" pitchFamily="18" charset="0"/>
            </a:endParaRPr>
          </a:p>
          <a:p>
            <a:pPr marL="0" indent="0">
              <a:buNone/>
            </a:pPr>
            <a:r>
              <a:rPr lang="en-US" sz="2000" b="1" dirty="0" smtClean="0">
                <a:latin typeface="Cambria" panose="02040503050406030204" pitchFamily="18" charset="0"/>
              </a:rPr>
              <a:t>	WHERE </a:t>
            </a:r>
            <a:r>
              <a:rPr lang="en-US" sz="2000" b="1" dirty="0">
                <a:latin typeface="Cambria" panose="02040503050406030204" pitchFamily="18" charset="0"/>
              </a:rPr>
              <a:t>condition</a:t>
            </a:r>
            <a:r>
              <a:rPr lang="en-US" sz="2000" b="1" dirty="0" smtClean="0">
                <a:latin typeface="Cambria" panose="02040503050406030204" pitchFamily="18" charset="0"/>
              </a:rPr>
              <a:t>;</a:t>
            </a:r>
          </a:p>
          <a:p>
            <a:pPr marL="0" indent="0">
              <a:buNone/>
            </a:pPr>
            <a:endParaRPr lang="en-US" sz="2000" b="1" dirty="0">
              <a:latin typeface="Cambria" panose="02040503050406030204" pitchFamily="18" charset="0"/>
            </a:endParaRPr>
          </a:p>
          <a:p>
            <a:r>
              <a:rPr lang="en-US" dirty="0" smtClean="0"/>
              <a:t>Note</a:t>
            </a:r>
            <a:r>
              <a:rPr lang="en-US" dirty="0"/>
              <a:t>: Be careful when updating records in a table! Notice the WHERE clause in the UPDATE statement. The WHERE clause specifies which record(s) that should be updated. If you omit the WHERE clause, all records in the table </a:t>
            </a:r>
            <a:r>
              <a:rPr lang="en-US" dirty="0" smtClean="0"/>
              <a:t>will </a:t>
            </a:r>
            <a:r>
              <a:rPr lang="en-US" dirty="0"/>
              <a:t>be updated</a:t>
            </a:r>
            <a:r>
              <a:rPr lang="en-US" dirty="0" smtClean="0"/>
              <a:t>!</a:t>
            </a:r>
          </a:p>
          <a:p>
            <a:r>
              <a:rPr lang="en-US" dirty="0" smtClean="0"/>
              <a:t>Example</a:t>
            </a:r>
          </a:p>
          <a:p>
            <a:pPr marL="400050" lvl="1" indent="0">
              <a:buNone/>
            </a:pPr>
            <a:r>
              <a:rPr lang="en-US" sz="2000" b="1" dirty="0">
                <a:latin typeface="Cambria" panose="02040503050406030204" pitchFamily="18" charset="0"/>
              </a:rPr>
              <a:t>UPDATE Customers</a:t>
            </a:r>
            <a:br>
              <a:rPr lang="en-US" sz="2000" b="1" dirty="0">
                <a:latin typeface="Cambria" panose="02040503050406030204" pitchFamily="18" charset="0"/>
              </a:rPr>
            </a:br>
            <a:r>
              <a:rPr lang="en-US" sz="2000" b="1" dirty="0">
                <a:latin typeface="Cambria" panose="02040503050406030204" pitchFamily="18" charset="0"/>
              </a:rPr>
              <a:t>SET </a:t>
            </a:r>
            <a:r>
              <a:rPr lang="en-US" sz="2000" b="1" dirty="0" err="1">
                <a:latin typeface="Cambria" panose="02040503050406030204" pitchFamily="18" charset="0"/>
              </a:rPr>
              <a:t>ContactName</a:t>
            </a:r>
            <a:r>
              <a:rPr lang="en-US" sz="2000" b="1" dirty="0">
                <a:latin typeface="Cambria" panose="02040503050406030204" pitchFamily="18" charset="0"/>
              </a:rPr>
              <a:t> = 'Alfred Schmidt', City= 'Frankfurt'</a:t>
            </a:r>
            <a:br>
              <a:rPr lang="en-US" sz="2000" b="1" dirty="0">
                <a:latin typeface="Cambria" panose="02040503050406030204" pitchFamily="18" charset="0"/>
              </a:rPr>
            </a:br>
            <a:r>
              <a:rPr lang="en-US" sz="2000" b="1" dirty="0">
                <a:latin typeface="Cambria" panose="02040503050406030204" pitchFamily="18" charset="0"/>
              </a:rPr>
              <a:t>WHERE </a:t>
            </a:r>
            <a:r>
              <a:rPr lang="en-US" sz="2000" b="1" dirty="0" err="1">
                <a:latin typeface="Cambria" panose="02040503050406030204" pitchFamily="18" charset="0"/>
              </a:rPr>
              <a:t>CustomerID</a:t>
            </a:r>
            <a:r>
              <a:rPr lang="en-US" sz="2000" b="1" dirty="0">
                <a:latin typeface="Cambria" panose="02040503050406030204" pitchFamily="18" charset="0"/>
              </a:rPr>
              <a:t> = 1;</a:t>
            </a:r>
          </a:p>
          <a:p>
            <a:endParaRPr lang="en-US" dirty="0"/>
          </a:p>
        </p:txBody>
      </p:sp>
    </p:spTree>
    <p:extLst>
      <p:ext uri="{BB962C8B-B14F-4D97-AF65-F5344CB8AC3E}">
        <p14:creationId xmlns:p14="http://schemas.microsoft.com/office/powerpoint/2010/main" val="259948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3035"/>
          </a:xfrm>
        </p:spPr>
        <p:txBody>
          <a:bodyPr>
            <a:noAutofit/>
          </a:bodyPr>
          <a:lstStyle/>
          <a:p>
            <a:pPr algn="ctr"/>
            <a:r>
              <a:rPr lang="en-US" dirty="0"/>
              <a:t>SQL DELETE Statement</a:t>
            </a:r>
            <a:br>
              <a:rPr lang="en-US" dirty="0"/>
            </a:br>
            <a:endParaRPr lang="en-US" dirty="0"/>
          </a:p>
        </p:txBody>
      </p:sp>
      <p:sp>
        <p:nvSpPr>
          <p:cNvPr id="3" name="Content Placeholder 2"/>
          <p:cNvSpPr>
            <a:spLocks noGrp="1"/>
          </p:cNvSpPr>
          <p:nvPr>
            <p:ph idx="1"/>
          </p:nvPr>
        </p:nvSpPr>
        <p:spPr>
          <a:xfrm>
            <a:off x="0" y="923460"/>
            <a:ext cx="12192000" cy="5934540"/>
          </a:xfrm>
        </p:spPr>
        <p:txBody>
          <a:bodyPr/>
          <a:lstStyle/>
          <a:p>
            <a:r>
              <a:rPr lang="en-US" dirty="0"/>
              <a:t>The SQL DELETE Statement</a:t>
            </a:r>
          </a:p>
          <a:p>
            <a:pPr marL="0" indent="0">
              <a:buNone/>
            </a:pPr>
            <a:r>
              <a:rPr lang="en-US" dirty="0" smtClean="0"/>
              <a:t>	The </a:t>
            </a:r>
            <a:r>
              <a:rPr lang="en-US" dirty="0"/>
              <a:t>DELETE statement is used to delete existing records in a table.</a:t>
            </a:r>
          </a:p>
          <a:p>
            <a:endParaRPr lang="en-US" dirty="0"/>
          </a:p>
          <a:p>
            <a:r>
              <a:rPr lang="en-US" dirty="0"/>
              <a:t>DELETE Syntax</a:t>
            </a:r>
          </a:p>
          <a:p>
            <a:pPr marL="0" indent="0">
              <a:buNone/>
            </a:pPr>
            <a:r>
              <a:rPr lang="en-US" dirty="0" smtClean="0"/>
              <a:t>	</a:t>
            </a:r>
            <a:r>
              <a:rPr lang="en-US" sz="2400" dirty="0" smtClean="0">
                <a:latin typeface="Cambria" panose="02040503050406030204" pitchFamily="18" charset="0"/>
              </a:rPr>
              <a:t>DELETE </a:t>
            </a:r>
            <a:r>
              <a:rPr lang="en-US" sz="2400" dirty="0">
                <a:latin typeface="Cambria" panose="02040503050406030204" pitchFamily="18" charset="0"/>
              </a:rPr>
              <a:t>FROM table_name WHERE condition;</a:t>
            </a:r>
          </a:p>
          <a:p>
            <a:r>
              <a:rPr lang="en-US" dirty="0"/>
              <a:t>Note: Be careful when deleting records in a table! Notice the WHERE clause in the DELETE statement. The WHERE clause specifies which record(s) should be deleted. If you omit the WHERE clause, all records in the table will be deleted</a:t>
            </a:r>
            <a:r>
              <a:rPr lang="en-US" dirty="0" smtClean="0"/>
              <a:t>!</a:t>
            </a:r>
          </a:p>
          <a:p>
            <a:endParaRPr lang="en-US" dirty="0"/>
          </a:p>
          <a:p>
            <a:r>
              <a:rPr lang="en-US" dirty="0"/>
              <a:t>Example</a:t>
            </a:r>
          </a:p>
          <a:p>
            <a:pPr marL="0" indent="0">
              <a:buNone/>
            </a:pPr>
            <a:r>
              <a:rPr lang="en-US" dirty="0" smtClean="0"/>
              <a:t>	</a:t>
            </a:r>
            <a:r>
              <a:rPr lang="en-US" sz="2800" dirty="0" smtClean="0">
                <a:latin typeface="Cambria" panose="02040503050406030204" pitchFamily="18" charset="0"/>
              </a:rPr>
              <a:t>DELETE</a:t>
            </a:r>
            <a:r>
              <a:rPr lang="en-US" sz="2800" dirty="0">
                <a:latin typeface="Cambria" panose="02040503050406030204" pitchFamily="18" charset="0"/>
              </a:rPr>
              <a:t> FROM Customers WHERE </a:t>
            </a:r>
            <a:r>
              <a:rPr lang="en-US" sz="2800" dirty="0" err="1">
                <a:latin typeface="Cambria" panose="02040503050406030204" pitchFamily="18" charset="0"/>
              </a:rPr>
              <a:t>CustomerName</a:t>
            </a:r>
            <a:r>
              <a:rPr lang="en-US" sz="2800" dirty="0">
                <a:latin typeface="Cambria" panose="02040503050406030204" pitchFamily="18" charset="0"/>
              </a:rPr>
              <a:t>='</a:t>
            </a:r>
            <a:r>
              <a:rPr lang="en-US" sz="2800" dirty="0" err="1">
                <a:latin typeface="Cambria" panose="02040503050406030204" pitchFamily="18" charset="0"/>
              </a:rPr>
              <a:t>Alfreds</a:t>
            </a:r>
            <a:r>
              <a:rPr lang="en-US" sz="2800" dirty="0">
                <a:latin typeface="Cambria" panose="02040503050406030204" pitchFamily="18" charset="0"/>
              </a:rPr>
              <a:t> </a:t>
            </a:r>
            <a:r>
              <a:rPr lang="en-US" sz="2800" dirty="0" err="1">
                <a:latin typeface="Cambria" panose="02040503050406030204" pitchFamily="18" charset="0"/>
              </a:rPr>
              <a:t>Futterkiste</a:t>
            </a:r>
            <a:r>
              <a:rPr lang="en-US" sz="2800" dirty="0">
                <a:latin typeface="Cambria" panose="02040503050406030204" pitchFamily="18" charset="0"/>
              </a:rPr>
              <a:t>';</a:t>
            </a:r>
          </a:p>
        </p:txBody>
      </p:sp>
    </p:spTree>
    <p:extLst>
      <p:ext uri="{BB962C8B-B14F-4D97-AF65-F5344CB8AC3E}">
        <p14:creationId xmlns:p14="http://schemas.microsoft.com/office/powerpoint/2010/main" val="2685134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2694"/>
          </a:xfrm>
        </p:spPr>
        <p:txBody>
          <a:bodyPr/>
          <a:lstStyle/>
          <a:p>
            <a:pPr algn="ctr"/>
            <a:r>
              <a:rPr lang="en-US" dirty="0"/>
              <a:t>SQL SELECT </a:t>
            </a:r>
            <a:r>
              <a:rPr lang="en-US" dirty="0" smtClean="0"/>
              <a:t>Statement</a:t>
            </a:r>
            <a:endParaRPr lang="en-US" dirty="0"/>
          </a:p>
        </p:txBody>
      </p:sp>
      <p:sp>
        <p:nvSpPr>
          <p:cNvPr id="3" name="Content Placeholder 2"/>
          <p:cNvSpPr>
            <a:spLocks noGrp="1"/>
          </p:cNvSpPr>
          <p:nvPr>
            <p:ph idx="1"/>
          </p:nvPr>
        </p:nvSpPr>
        <p:spPr>
          <a:xfrm>
            <a:off x="0" y="860612"/>
            <a:ext cx="12192000" cy="5997388"/>
          </a:xfrm>
        </p:spPr>
        <p:txBody>
          <a:bodyPr/>
          <a:lstStyle/>
          <a:p>
            <a:r>
              <a:rPr lang="en-US" dirty="0" smtClean="0"/>
              <a:t>The SQL SELECT Statement</a:t>
            </a:r>
          </a:p>
          <a:p>
            <a:pPr marL="0" indent="0">
              <a:buNone/>
            </a:pPr>
            <a:r>
              <a:rPr lang="en-US" dirty="0" smtClean="0"/>
              <a:t>	The </a:t>
            </a:r>
            <a:r>
              <a:rPr lang="en-US" dirty="0"/>
              <a:t>SELECT statement is used to select data from a database.</a:t>
            </a:r>
          </a:p>
          <a:p>
            <a:pPr marL="0" indent="0">
              <a:buNone/>
            </a:pPr>
            <a:r>
              <a:rPr lang="en-US" dirty="0" smtClean="0"/>
              <a:t>	The </a:t>
            </a:r>
            <a:r>
              <a:rPr lang="en-US" dirty="0"/>
              <a:t>data returned is stored in a result table, called the result-set.</a:t>
            </a:r>
          </a:p>
          <a:p>
            <a:pPr marL="0" indent="0">
              <a:buNone/>
            </a:pPr>
            <a:r>
              <a:rPr lang="en-US" sz="2400" dirty="0" smtClean="0"/>
              <a:t>Syntax</a:t>
            </a:r>
            <a:endParaRPr lang="en-US" sz="2400" dirty="0"/>
          </a:p>
          <a:p>
            <a:pPr marL="457200" lvl="1" indent="0">
              <a:buNone/>
            </a:pPr>
            <a:r>
              <a:rPr lang="en-US" sz="2400" dirty="0">
                <a:latin typeface="Cambria" panose="02040503050406030204" pitchFamily="18" charset="0"/>
              </a:rPr>
              <a:t>SELECT column1, column2, ...</a:t>
            </a:r>
          </a:p>
          <a:p>
            <a:pPr marL="0" indent="0">
              <a:buNone/>
            </a:pPr>
            <a:r>
              <a:rPr lang="en-US" sz="2400" dirty="0" smtClean="0">
                <a:latin typeface="Cambria" panose="02040503050406030204" pitchFamily="18" charset="0"/>
              </a:rPr>
              <a:t>	FROM </a:t>
            </a:r>
            <a:r>
              <a:rPr lang="en-US" sz="2400" dirty="0">
                <a:latin typeface="Cambria" panose="02040503050406030204" pitchFamily="18" charset="0"/>
              </a:rPr>
              <a:t>table_name;</a:t>
            </a:r>
          </a:p>
          <a:p>
            <a:pPr marL="0" indent="0">
              <a:buNone/>
            </a:pPr>
            <a:r>
              <a:rPr lang="en-US" dirty="0" smtClean="0"/>
              <a:t>Here</a:t>
            </a:r>
            <a:r>
              <a:rPr lang="en-US" dirty="0"/>
              <a:t>, column1, column2, ... are the field names of the table you want to select data from. If you want to select all the fields available in the table, use the following syntax</a:t>
            </a:r>
            <a:r>
              <a:rPr lang="en-US" dirty="0" smtClean="0"/>
              <a:t>:</a:t>
            </a:r>
          </a:p>
          <a:p>
            <a:pPr marL="0" indent="0">
              <a:buNone/>
            </a:pPr>
            <a:r>
              <a:rPr lang="en-US" dirty="0" smtClean="0"/>
              <a:t>	</a:t>
            </a:r>
            <a:r>
              <a:rPr lang="en-US" sz="2400" dirty="0" smtClean="0">
                <a:latin typeface="Cambria" panose="02040503050406030204" pitchFamily="18" charset="0"/>
              </a:rPr>
              <a:t>SELECT</a:t>
            </a:r>
            <a:r>
              <a:rPr lang="en-US" sz="2400" dirty="0">
                <a:latin typeface="Cambria" panose="02040503050406030204" pitchFamily="18" charset="0"/>
              </a:rPr>
              <a:t> * FROM </a:t>
            </a:r>
            <a:r>
              <a:rPr lang="en-US" sz="2400" i="1" dirty="0">
                <a:latin typeface="Cambria" panose="02040503050406030204" pitchFamily="18" charset="0"/>
              </a:rPr>
              <a:t>table_name</a:t>
            </a:r>
            <a:r>
              <a:rPr lang="en-US" sz="2400" dirty="0">
                <a:latin typeface="Cambria" panose="02040503050406030204" pitchFamily="18" charset="0"/>
              </a:rPr>
              <a:t>;</a:t>
            </a:r>
          </a:p>
          <a:p>
            <a:pPr marL="0" indent="0">
              <a:buNone/>
            </a:pPr>
            <a:r>
              <a:rPr lang="en-US" sz="2400" dirty="0" smtClean="0"/>
              <a:t>Example:</a:t>
            </a:r>
            <a:endParaRPr lang="en-US" sz="2400" dirty="0"/>
          </a:p>
          <a:p>
            <a:pPr marL="0" indent="0">
              <a:buNone/>
            </a:pPr>
            <a:r>
              <a:rPr lang="en-US" dirty="0" smtClean="0">
                <a:latin typeface="Cambria" panose="02040503050406030204" pitchFamily="18" charset="0"/>
              </a:rPr>
              <a:t>	</a:t>
            </a:r>
            <a:r>
              <a:rPr lang="en-US" sz="2800" dirty="0">
                <a:latin typeface="Cambria" panose="02040503050406030204" pitchFamily="18" charset="0"/>
              </a:rPr>
              <a:t>SELECT </a:t>
            </a:r>
            <a:r>
              <a:rPr lang="en-US" sz="2800" dirty="0" err="1">
                <a:latin typeface="Cambria" panose="02040503050406030204" pitchFamily="18" charset="0"/>
              </a:rPr>
              <a:t>CustomerName</a:t>
            </a:r>
            <a:r>
              <a:rPr lang="en-US" sz="2800" dirty="0">
                <a:latin typeface="Cambria" panose="02040503050406030204" pitchFamily="18" charset="0"/>
              </a:rPr>
              <a:t>, City FROM Customers;</a:t>
            </a:r>
          </a:p>
        </p:txBody>
      </p:sp>
    </p:spTree>
    <p:extLst>
      <p:ext uri="{BB962C8B-B14F-4D97-AF65-F5344CB8AC3E}">
        <p14:creationId xmlns:p14="http://schemas.microsoft.com/office/powerpoint/2010/main" val="665536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pPr algn="ctr"/>
            <a:r>
              <a:rPr lang="en-US" sz="9600" dirty="0" smtClean="0"/>
              <a:t/>
            </a:r>
            <a:br>
              <a:rPr lang="en-US" sz="9600" dirty="0" smtClean="0"/>
            </a:br>
            <a:r>
              <a:rPr lang="en-US" sz="9600" dirty="0" smtClean="0">
                <a:latin typeface="Algerian" panose="04020705040A02060702" pitchFamily="82" charset="0"/>
              </a:rPr>
              <a:t>DCL</a:t>
            </a:r>
            <a:br>
              <a:rPr lang="en-US" sz="9600" dirty="0" smtClean="0">
                <a:latin typeface="Algerian" panose="04020705040A02060702" pitchFamily="82" charset="0"/>
              </a:rPr>
            </a:br>
            <a:r>
              <a:rPr lang="en-US" sz="4000" dirty="0" smtClean="0">
                <a:latin typeface="Algerian" panose="04020705040A02060702" pitchFamily="82" charset="0"/>
              </a:rPr>
              <a:t>(</a:t>
            </a:r>
            <a:r>
              <a:rPr lang="en-US" sz="4000" dirty="0">
                <a:latin typeface="Algerian" panose="04020705040A02060702" pitchFamily="82" charset="0"/>
              </a:rPr>
              <a:t>Data Control </a:t>
            </a:r>
            <a:r>
              <a:rPr lang="en-US" sz="4000" dirty="0" smtClean="0">
                <a:latin typeface="Algerian" panose="04020705040A02060702" pitchFamily="82" charset="0"/>
              </a:rPr>
              <a:t>Language)</a:t>
            </a:r>
            <a:endParaRPr lang="en-US" sz="4000" dirty="0">
              <a:latin typeface="Algerian" panose="04020705040A02060702" pitchFamily="82" charset="0"/>
            </a:endParaRPr>
          </a:p>
        </p:txBody>
      </p:sp>
    </p:spTree>
    <p:extLst>
      <p:ext uri="{BB962C8B-B14F-4D97-AF65-F5344CB8AC3E}">
        <p14:creationId xmlns:p14="http://schemas.microsoft.com/office/powerpoint/2010/main" val="830702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929"/>
          </a:xfrm>
        </p:spPr>
        <p:txBody>
          <a:bodyPr/>
          <a:lstStyle/>
          <a:p>
            <a:r>
              <a:rPr lang="en-US" b="1" dirty="0"/>
              <a:t>DCL(Data Control Language)</a:t>
            </a:r>
            <a:endParaRPr lang="en-US" dirty="0"/>
          </a:p>
        </p:txBody>
      </p:sp>
      <p:sp>
        <p:nvSpPr>
          <p:cNvPr id="3" name="Content Placeholder 2"/>
          <p:cNvSpPr>
            <a:spLocks noGrp="1"/>
          </p:cNvSpPr>
          <p:nvPr>
            <p:ph idx="1"/>
          </p:nvPr>
        </p:nvSpPr>
        <p:spPr>
          <a:xfrm>
            <a:off x="0" y="950353"/>
            <a:ext cx="12192000" cy="5907647"/>
          </a:xfrm>
        </p:spPr>
        <p:txBody>
          <a:bodyPr/>
          <a:lstStyle/>
          <a:p>
            <a:pPr fontAlgn="base"/>
            <a:r>
              <a:rPr lang="en-US" sz="2800" dirty="0"/>
              <a:t>DCL includes commands such as GRANT and REVOKE which mainly deal with the rights, permissions and other controls of the database system. </a:t>
            </a:r>
            <a:r>
              <a:rPr lang="en-US" sz="2800" b="1" dirty="0"/>
              <a:t>Examples of DCL commands:</a:t>
            </a:r>
            <a:r>
              <a:rPr lang="en-US" sz="2800" dirty="0"/>
              <a:t> </a:t>
            </a:r>
            <a:endParaRPr lang="en-US" sz="2800" dirty="0" smtClean="0"/>
          </a:p>
          <a:p>
            <a:pPr marL="0" indent="0" fontAlgn="base">
              <a:buNone/>
            </a:pPr>
            <a:endParaRPr lang="en-US" sz="2800" b="1" dirty="0"/>
          </a:p>
          <a:p>
            <a:pPr marL="0" indent="0" fontAlgn="base">
              <a:buNone/>
            </a:pPr>
            <a:r>
              <a:rPr lang="en-US" sz="2600" b="1" dirty="0" smtClean="0"/>
              <a:t>GRANT</a:t>
            </a:r>
            <a:r>
              <a:rPr lang="en-US" sz="2600" dirty="0" smtClean="0"/>
              <a:t>-gives </a:t>
            </a:r>
            <a:r>
              <a:rPr lang="en-US" sz="2600" dirty="0"/>
              <a:t>user’s access privileges to the database.</a:t>
            </a:r>
          </a:p>
          <a:p>
            <a:pPr marL="0" indent="0" fontAlgn="base">
              <a:buNone/>
            </a:pPr>
            <a:endParaRPr lang="en-US" sz="2800" b="1" dirty="0" smtClean="0"/>
          </a:p>
          <a:p>
            <a:pPr marL="0" indent="0" fontAlgn="base">
              <a:buNone/>
            </a:pPr>
            <a:r>
              <a:rPr lang="en-US" sz="2800" b="1" dirty="0" smtClean="0"/>
              <a:t>REVOKE</a:t>
            </a:r>
            <a:r>
              <a:rPr lang="en-US" sz="2800" dirty="0" smtClean="0"/>
              <a:t>-withdraw </a:t>
            </a:r>
            <a:r>
              <a:rPr lang="en-US" sz="2800" dirty="0"/>
              <a:t>user’s access privileges given by using the GRANT command.</a:t>
            </a:r>
          </a:p>
          <a:p>
            <a:endParaRPr lang="en-US" dirty="0"/>
          </a:p>
        </p:txBody>
      </p:sp>
    </p:spTree>
    <p:extLst>
      <p:ext uri="{BB962C8B-B14F-4D97-AF65-F5344CB8AC3E}">
        <p14:creationId xmlns:p14="http://schemas.microsoft.com/office/powerpoint/2010/main" val="1232105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pPr algn="ctr"/>
            <a:r>
              <a:rPr lang="en-US" sz="9600" b="1" dirty="0" smtClean="0">
                <a:latin typeface="Algerian" panose="04020705040A02060702" pitchFamily="82" charset="0"/>
              </a:rPr>
              <a:t/>
            </a:r>
            <a:br>
              <a:rPr lang="en-US" sz="9600" b="1" dirty="0" smtClean="0">
                <a:latin typeface="Algerian" panose="04020705040A02060702" pitchFamily="82" charset="0"/>
              </a:rPr>
            </a:br>
            <a:r>
              <a:rPr lang="en-US" sz="9600" b="1" dirty="0" err="1" smtClean="0">
                <a:latin typeface="Algerian" panose="04020705040A02060702" pitchFamily="82" charset="0"/>
              </a:rPr>
              <a:t>tCL</a:t>
            </a:r>
            <a:r>
              <a:rPr lang="en-US" b="1" dirty="0" smtClean="0">
                <a:latin typeface="Algerian" panose="04020705040A02060702" pitchFamily="82" charset="0"/>
              </a:rPr>
              <a:t/>
            </a:r>
            <a:br>
              <a:rPr lang="en-US" b="1" dirty="0" smtClean="0">
                <a:latin typeface="Algerian" panose="04020705040A02060702" pitchFamily="82" charset="0"/>
              </a:rPr>
            </a:br>
            <a:r>
              <a:rPr lang="en-US" sz="4000" b="1" dirty="0" smtClean="0">
                <a:latin typeface="Algerian" panose="04020705040A02060702" pitchFamily="82" charset="0"/>
              </a:rPr>
              <a:t>(TRANSACTION Control </a:t>
            </a:r>
            <a:r>
              <a:rPr lang="en-US" sz="4000" b="1" dirty="0">
                <a:latin typeface="Algerian" panose="04020705040A02060702" pitchFamily="82" charset="0"/>
              </a:rPr>
              <a:t>Language)</a:t>
            </a:r>
            <a:endParaRPr lang="en-US" sz="4000" dirty="0">
              <a:latin typeface="Algerian" panose="04020705040A02060702" pitchFamily="82" charset="0"/>
            </a:endParaRPr>
          </a:p>
        </p:txBody>
      </p:sp>
    </p:spTree>
    <p:extLst>
      <p:ext uri="{BB962C8B-B14F-4D97-AF65-F5344CB8AC3E}">
        <p14:creationId xmlns:p14="http://schemas.microsoft.com/office/powerpoint/2010/main" val="1424693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2012"/>
          </a:xfrm>
        </p:spPr>
        <p:txBody>
          <a:bodyPr>
            <a:normAutofit fontScale="90000"/>
          </a:bodyPr>
          <a:lstStyle/>
          <a:p>
            <a:pPr algn="ctr"/>
            <a:r>
              <a:rPr lang="en-US" dirty="0" smtClean="0"/>
              <a:t>TCL</a:t>
            </a:r>
            <a:endParaRPr lang="en-US" dirty="0"/>
          </a:p>
        </p:txBody>
      </p:sp>
      <p:sp>
        <p:nvSpPr>
          <p:cNvPr id="3" name="Content Placeholder 2"/>
          <p:cNvSpPr>
            <a:spLocks noGrp="1"/>
          </p:cNvSpPr>
          <p:nvPr>
            <p:ph idx="1"/>
          </p:nvPr>
        </p:nvSpPr>
        <p:spPr>
          <a:xfrm>
            <a:off x="0" y="1017589"/>
            <a:ext cx="12192000" cy="3880773"/>
          </a:xfrm>
        </p:spPr>
        <p:txBody>
          <a:bodyPr>
            <a:normAutofit/>
          </a:bodyPr>
          <a:lstStyle/>
          <a:p>
            <a:r>
              <a:rPr lang="en-US" sz="2400" dirty="0"/>
              <a:t>TCL commands deal with the transaction within the database. </a:t>
            </a:r>
          </a:p>
          <a:p>
            <a:endParaRPr lang="en-US" sz="2400" dirty="0" smtClean="0"/>
          </a:p>
          <a:p>
            <a:r>
              <a:rPr lang="en-US" sz="2400" dirty="0" smtClean="0"/>
              <a:t>Examples </a:t>
            </a:r>
            <a:r>
              <a:rPr lang="en-US" sz="2400" dirty="0"/>
              <a:t>of TCL commands: </a:t>
            </a:r>
          </a:p>
          <a:p>
            <a:pPr lvl="1"/>
            <a:r>
              <a:rPr lang="en-US" sz="2400" dirty="0" smtClean="0"/>
              <a:t>COMMIT</a:t>
            </a:r>
            <a:r>
              <a:rPr lang="en-US" sz="2400" dirty="0"/>
              <a:t>– commits a Transaction.</a:t>
            </a:r>
          </a:p>
          <a:p>
            <a:pPr lvl="1"/>
            <a:r>
              <a:rPr lang="en-US" sz="2400" dirty="0"/>
              <a:t>ROLLBACK– rollbacks a transaction in case of any error occurs.</a:t>
            </a:r>
          </a:p>
          <a:p>
            <a:pPr lvl="1"/>
            <a:r>
              <a:rPr lang="en-US" sz="2400" dirty="0"/>
              <a:t>SAVEPOINT–sets a savepoint within a transaction.</a:t>
            </a:r>
          </a:p>
          <a:p>
            <a:pPr lvl="1"/>
            <a:r>
              <a:rPr lang="en-US" sz="2400" dirty="0"/>
              <a:t>SET TRANSACTION–specify characteristics for the transaction.</a:t>
            </a:r>
          </a:p>
        </p:txBody>
      </p:sp>
    </p:spTree>
    <p:extLst>
      <p:ext uri="{BB962C8B-B14F-4D97-AF65-F5344CB8AC3E}">
        <p14:creationId xmlns:p14="http://schemas.microsoft.com/office/powerpoint/2010/main" val="1302313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1514"/>
          </a:xfrm>
          <a:prstGeom prst="rect">
            <a:avLst/>
          </a:prstGeom>
        </p:spPr>
      </p:pic>
      <p:sp>
        <p:nvSpPr>
          <p:cNvPr id="5" name="Rectangle 4"/>
          <p:cNvSpPr/>
          <p:nvPr/>
        </p:nvSpPr>
        <p:spPr>
          <a:xfrm>
            <a:off x="4320732" y="5928184"/>
            <a:ext cx="774603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latin typeface="Freestyle Script" panose="030804020302050B0404" pitchFamily="66" charset="0"/>
              </a:rPr>
              <a:t>THANK YOU AND SEE YOU AGAIN</a:t>
            </a:r>
            <a:endParaRPr lang="en-US" sz="5400" b="0" cap="none" spc="0" dirty="0">
              <a:ln w="0"/>
              <a:solidFill>
                <a:schemeClr val="tx1"/>
              </a:solidFill>
              <a:effectLst>
                <a:outerShdw blurRad="38100" dist="19050" dir="2700000" algn="tl" rotWithShape="0">
                  <a:schemeClr val="dk1">
                    <a:alpha val="40000"/>
                  </a:schemeClr>
                </a:outerShdw>
              </a:effectLst>
              <a:latin typeface="Freestyle Script" panose="030804020302050B0404" pitchFamily="66" charset="0"/>
            </a:endParaRPr>
          </a:p>
        </p:txBody>
      </p:sp>
    </p:spTree>
    <p:extLst>
      <p:ext uri="{BB962C8B-B14F-4D97-AF65-F5344CB8AC3E}">
        <p14:creationId xmlns:p14="http://schemas.microsoft.com/office/powerpoint/2010/main" val="3545607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400"/>
          </a:xfrm>
        </p:spPr>
        <p:txBody>
          <a:bodyPr/>
          <a:lstStyle/>
          <a:p>
            <a:pPr algn="ctr"/>
            <a:r>
              <a:rPr lang="en-US" dirty="0" smtClean="0"/>
              <a:t>CLASSIFICATION</a:t>
            </a:r>
            <a:endParaRPr lang="en-US" dirty="0"/>
          </a:p>
        </p:txBody>
      </p:sp>
      <p:sp>
        <p:nvSpPr>
          <p:cNvPr id="4" name="Rounded Rectangle 3"/>
          <p:cNvSpPr/>
          <p:nvPr/>
        </p:nvSpPr>
        <p:spPr>
          <a:xfrm>
            <a:off x="4984750" y="787400"/>
            <a:ext cx="22225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PLUS</a:t>
            </a:r>
            <a:endParaRPr lang="en-US" dirty="0"/>
          </a:p>
        </p:txBody>
      </p:sp>
      <p:sp>
        <p:nvSpPr>
          <p:cNvPr id="5" name="Rounded Rectangle 4"/>
          <p:cNvSpPr/>
          <p:nvPr/>
        </p:nvSpPr>
        <p:spPr>
          <a:xfrm>
            <a:off x="610534" y="2603500"/>
            <a:ext cx="22225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DDL</a:t>
            </a:r>
            <a:endParaRPr lang="en-US" dirty="0"/>
          </a:p>
        </p:txBody>
      </p:sp>
      <p:sp>
        <p:nvSpPr>
          <p:cNvPr id="6" name="Rounded Rectangle 5"/>
          <p:cNvSpPr/>
          <p:nvPr/>
        </p:nvSpPr>
        <p:spPr>
          <a:xfrm>
            <a:off x="3440393" y="2603500"/>
            <a:ext cx="22225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DML</a:t>
            </a:r>
            <a:endParaRPr lang="en-US" dirty="0"/>
          </a:p>
        </p:txBody>
      </p:sp>
      <p:sp>
        <p:nvSpPr>
          <p:cNvPr id="7" name="Rounded Rectangle 6"/>
          <p:cNvSpPr/>
          <p:nvPr/>
        </p:nvSpPr>
        <p:spPr>
          <a:xfrm>
            <a:off x="6282952" y="2616200"/>
            <a:ext cx="22225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DCL</a:t>
            </a:r>
            <a:endParaRPr lang="en-US" dirty="0"/>
          </a:p>
        </p:txBody>
      </p:sp>
      <p:sp>
        <p:nvSpPr>
          <p:cNvPr id="8" name="Rounded Rectangle 7"/>
          <p:cNvSpPr/>
          <p:nvPr/>
        </p:nvSpPr>
        <p:spPr>
          <a:xfrm>
            <a:off x="610534" y="3949700"/>
            <a:ext cx="2222500" cy="21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t>CREATE</a:t>
            </a:r>
          </a:p>
          <a:p>
            <a:pPr marL="285750" indent="-285750">
              <a:buFont typeface="Wingdings" panose="05000000000000000000" pitchFamily="2" charset="2"/>
              <a:buChar char="Ø"/>
            </a:pPr>
            <a:r>
              <a:rPr lang="en-US" dirty="0" smtClean="0"/>
              <a:t>ALTER</a:t>
            </a:r>
          </a:p>
          <a:p>
            <a:pPr marL="285750" indent="-285750">
              <a:buFont typeface="Wingdings" panose="05000000000000000000" pitchFamily="2" charset="2"/>
              <a:buChar char="Ø"/>
            </a:pPr>
            <a:r>
              <a:rPr lang="en-US" dirty="0" smtClean="0"/>
              <a:t>DROP</a:t>
            </a:r>
            <a:endParaRPr lang="en-US" dirty="0"/>
          </a:p>
        </p:txBody>
      </p:sp>
      <p:sp>
        <p:nvSpPr>
          <p:cNvPr id="9" name="Rounded Rectangle 8"/>
          <p:cNvSpPr/>
          <p:nvPr/>
        </p:nvSpPr>
        <p:spPr>
          <a:xfrm>
            <a:off x="3440393" y="3949700"/>
            <a:ext cx="2222500" cy="21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dirty="0" smtClean="0"/>
              <a:t>SELECT</a:t>
            </a:r>
          </a:p>
          <a:p>
            <a:pPr marL="285750" indent="-285750">
              <a:buFont typeface="Wingdings" panose="05000000000000000000" pitchFamily="2" charset="2"/>
              <a:buChar char="v"/>
            </a:pPr>
            <a:r>
              <a:rPr lang="en-US" dirty="0" smtClean="0"/>
              <a:t>INSERT</a:t>
            </a:r>
          </a:p>
          <a:p>
            <a:pPr marL="285750" indent="-285750">
              <a:buFont typeface="Wingdings" panose="05000000000000000000" pitchFamily="2" charset="2"/>
              <a:buChar char="v"/>
            </a:pPr>
            <a:r>
              <a:rPr lang="en-US" dirty="0" smtClean="0"/>
              <a:t>UPDATE</a:t>
            </a:r>
          </a:p>
          <a:p>
            <a:pPr marL="285750" indent="-285750">
              <a:buFont typeface="Wingdings" panose="05000000000000000000" pitchFamily="2" charset="2"/>
              <a:buChar char="v"/>
            </a:pPr>
            <a:r>
              <a:rPr lang="en-US" dirty="0" smtClean="0"/>
              <a:t>DELETE</a:t>
            </a:r>
            <a:endParaRPr lang="en-US" dirty="0"/>
          </a:p>
        </p:txBody>
      </p:sp>
      <p:sp>
        <p:nvSpPr>
          <p:cNvPr id="10" name="Rounded Rectangle 9"/>
          <p:cNvSpPr/>
          <p:nvPr/>
        </p:nvSpPr>
        <p:spPr>
          <a:xfrm>
            <a:off x="6282952" y="3962400"/>
            <a:ext cx="2222500" cy="21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smtClean="0"/>
              <a:t>GRANT</a:t>
            </a:r>
          </a:p>
          <a:p>
            <a:pPr marL="285750" indent="-285750">
              <a:buFont typeface="Wingdings" panose="05000000000000000000" pitchFamily="2" charset="2"/>
              <a:buChar char="ü"/>
            </a:pPr>
            <a:r>
              <a:rPr lang="en-US" dirty="0" smtClean="0"/>
              <a:t>REVOKE</a:t>
            </a:r>
            <a:endParaRPr lang="en-US" dirty="0"/>
          </a:p>
        </p:txBody>
      </p:sp>
      <p:cxnSp>
        <p:nvCxnSpPr>
          <p:cNvPr id="12" name="Straight Connector 11"/>
          <p:cNvCxnSpPr/>
          <p:nvPr/>
        </p:nvCxnSpPr>
        <p:spPr>
          <a:xfrm>
            <a:off x="1683684" y="1917700"/>
            <a:ext cx="8585388" cy="1270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 idx="2"/>
          </p:cNvCxnSpPr>
          <p:nvPr/>
        </p:nvCxnSpPr>
        <p:spPr>
          <a:xfrm>
            <a:off x="6096000" y="1549400"/>
            <a:ext cx="8965"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7356102" y="32766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4564343" y="32639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1683684" y="32639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7356102" y="19304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564343" y="19304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1683684" y="19304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17"/>
          <p:cNvSpPr/>
          <p:nvPr/>
        </p:nvSpPr>
        <p:spPr>
          <a:xfrm>
            <a:off x="9195922" y="2603500"/>
            <a:ext cx="22225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dirty="0" smtClean="0"/>
              <a:t>CL</a:t>
            </a:r>
            <a:endParaRPr lang="en-US" dirty="0"/>
          </a:p>
        </p:txBody>
      </p:sp>
      <p:sp>
        <p:nvSpPr>
          <p:cNvPr id="19" name="Rounded Rectangle 18"/>
          <p:cNvSpPr/>
          <p:nvPr/>
        </p:nvSpPr>
        <p:spPr>
          <a:xfrm>
            <a:off x="9112811" y="3949700"/>
            <a:ext cx="2429995" cy="214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smtClean="0"/>
              <a:t>COMMIT</a:t>
            </a:r>
            <a:endParaRPr lang="en-US" dirty="0" smtClean="0"/>
          </a:p>
          <a:p>
            <a:pPr marL="285750" indent="-285750">
              <a:buFont typeface="Wingdings" panose="05000000000000000000" pitchFamily="2" charset="2"/>
              <a:buChar char="ü"/>
            </a:pPr>
            <a:r>
              <a:rPr lang="en-US" dirty="0" smtClean="0"/>
              <a:t>ROLLBACK</a:t>
            </a:r>
          </a:p>
          <a:p>
            <a:pPr marL="285750" indent="-285750">
              <a:buFont typeface="Wingdings" panose="05000000000000000000" pitchFamily="2" charset="2"/>
              <a:buChar char="ü"/>
            </a:pPr>
            <a:r>
              <a:rPr lang="en-US" dirty="0" smtClean="0"/>
              <a:t>SAVEPOINT</a:t>
            </a:r>
          </a:p>
          <a:p>
            <a:pPr marL="285750" indent="-285750">
              <a:buFont typeface="Wingdings" panose="05000000000000000000" pitchFamily="2" charset="2"/>
              <a:buChar char="ü"/>
            </a:pPr>
            <a:r>
              <a:rPr lang="en-US" dirty="0" smtClean="0"/>
              <a:t>SET RANSACTION</a:t>
            </a:r>
            <a:endParaRPr lang="en-US" dirty="0"/>
          </a:p>
        </p:txBody>
      </p:sp>
      <p:cxnSp>
        <p:nvCxnSpPr>
          <p:cNvPr id="20" name="Straight Arrow Connector 19"/>
          <p:cNvCxnSpPr/>
          <p:nvPr/>
        </p:nvCxnSpPr>
        <p:spPr>
          <a:xfrm>
            <a:off x="10269072" y="32639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10269072" y="1930400"/>
            <a:ext cx="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0096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pPr algn="ctr"/>
            <a:r>
              <a:rPr lang="en-US" sz="9600" dirty="0" smtClean="0">
                <a:latin typeface="Algerian" panose="04020705040A02060702" pitchFamily="82" charset="0"/>
              </a:rPr>
              <a:t/>
            </a:r>
            <a:br>
              <a:rPr lang="en-US" sz="9600" dirty="0" smtClean="0">
                <a:latin typeface="Algerian" panose="04020705040A02060702" pitchFamily="82" charset="0"/>
              </a:rPr>
            </a:br>
            <a:r>
              <a:rPr lang="en-US" sz="9600" dirty="0" smtClean="0">
                <a:latin typeface="Algerian" panose="04020705040A02060702" pitchFamily="82" charset="0"/>
              </a:rPr>
              <a:t>DDL</a:t>
            </a:r>
            <a:br>
              <a:rPr lang="en-US" sz="9600" dirty="0" smtClean="0">
                <a:latin typeface="Algerian" panose="04020705040A02060702" pitchFamily="82" charset="0"/>
              </a:rPr>
            </a:br>
            <a:r>
              <a:rPr lang="en-US" sz="4000" dirty="0" smtClean="0">
                <a:latin typeface="Algerian" panose="04020705040A02060702" pitchFamily="82" charset="0"/>
              </a:rPr>
              <a:t>(DATA DECLARATION LANGUAGE)</a:t>
            </a:r>
            <a:endParaRPr lang="en-US" sz="4000" dirty="0">
              <a:latin typeface="Algerian" panose="04020705040A02060702" pitchFamily="82" charset="0"/>
            </a:endParaRPr>
          </a:p>
        </p:txBody>
      </p:sp>
    </p:spTree>
    <p:extLst>
      <p:ext uri="{BB962C8B-B14F-4D97-AF65-F5344CB8AC3E}">
        <p14:creationId xmlns:p14="http://schemas.microsoft.com/office/powerpoint/2010/main" val="3647073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565"/>
          </a:xfrm>
        </p:spPr>
        <p:txBody>
          <a:bodyPr>
            <a:normAutofit fontScale="90000"/>
          </a:bodyPr>
          <a:lstStyle/>
          <a:p>
            <a:pPr algn="ctr"/>
            <a:r>
              <a:rPr lang="en-US" dirty="0" smtClean="0"/>
              <a:t>CREATE TABLE STATEMENT</a:t>
            </a:r>
            <a:endParaRPr lang="en-US" dirty="0"/>
          </a:p>
        </p:txBody>
      </p:sp>
      <p:sp>
        <p:nvSpPr>
          <p:cNvPr id="7" name="Rectangle 2"/>
          <p:cNvSpPr>
            <a:spLocks noChangeArrowheads="1"/>
          </p:cNvSpPr>
          <p:nvPr/>
        </p:nvSpPr>
        <p:spPr bwMode="auto">
          <a:xfrm>
            <a:off x="354105" y="744083"/>
            <a:ext cx="11483789" cy="5719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The SQL CREATE TABLE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The </a:t>
            </a:r>
            <a:r>
              <a:rPr kumimoji="0" lang="en-US" sz="24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CREATE TABLE</a:t>
            </a:r>
            <a:r>
              <a:rPr kumimoji="0" lang="en-US" sz="2400" b="0" i="0" u="none" strike="noStrike" cap="none" normalizeH="0" baseline="0" dirty="0" smtClean="0">
                <a:ln>
                  <a:noFill/>
                </a:ln>
                <a:solidFill>
                  <a:srgbClr val="000000"/>
                </a:solidFill>
                <a:effectLst/>
                <a:latin typeface="Verdana" panose="020B0604030504040204" pitchFamily="34" charset="0"/>
              </a:rPr>
              <a:t> statement is used to create a new table in a database.</a:t>
            </a:r>
            <a:endParaRPr kumimoji="0" 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CD"/>
                </a:solidFill>
                <a:effectLst/>
                <a:latin typeface="Cambria" panose="02040503050406030204" pitchFamily="18" charset="0"/>
                <a:cs typeface="Consolas" panose="020B0609020204030204" pitchFamily="49" charset="0"/>
              </a:rPr>
              <a:t>CREATE</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a:t>
            </a:r>
            <a:r>
              <a:rPr kumimoji="0" lang="en-US" sz="2400" b="0" i="0" u="none" strike="noStrike" cap="none" normalizeH="0" baseline="0" dirty="0" smtClean="0">
                <a:ln>
                  <a:noFill/>
                </a:ln>
                <a:solidFill>
                  <a:srgbClr val="0000CD"/>
                </a:solidFill>
                <a:effectLst/>
                <a:latin typeface="Cambria" panose="02040503050406030204" pitchFamily="18" charset="0"/>
                <a:cs typeface="Consolas" panose="020B0609020204030204" pitchFamily="49" charset="0"/>
              </a:rPr>
              <a:t>TABLE</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a:t>
            </a:r>
            <a:r>
              <a:rPr kumimoji="0" lang="en-US" sz="2400" b="0" i="1"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table_name </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b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br>
            <a:r>
              <a:rPr kumimoji="0" lang="en-US" sz="2400" b="0" i="1"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column1 </a:t>
            </a:r>
            <a:r>
              <a:rPr kumimoji="0" lang="en-US" sz="2400" b="0" i="1" u="none" strike="noStrike" cap="none" normalizeH="0" baseline="0" dirty="0" err="1" smtClean="0">
                <a:ln>
                  <a:noFill/>
                </a:ln>
                <a:solidFill>
                  <a:srgbClr val="000000"/>
                </a:solidFill>
                <a:effectLst/>
                <a:latin typeface="Cambria" panose="02040503050406030204" pitchFamily="18" charset="0"/>
                <a:cs typeface="Consolas" panose="020B0609020204030204" pitchFamily="49" charset="0"/>
              </a:rPr>
              <a:t>datatype</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b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br>
            <a:r>
              <a:rPr kumimoji="0" lang="en-US" sz="2400" b="0" i="1"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column2 </a:t>
            </a:r>
            <a:r>
              <a:rPr kumimoji="0" lang="en-US" sz="2400" b="0" i="1" u="none" strike="noStrike" cap="none" normalizeH="0" baseline="0" dirty="0" err="1" smtClean="0">
                <a:ln>
                  <a:noFill/>
                </a:ln>
                <a:solidFill>
                  <a:srgbClr val="000000"/>
                </a:solidFill>
                <a:effectLst/>
                <a:latin typeface="Cambria" panose="02040503050406030204" pitchFamily="18" charset="0"/>
                <a:cs typeface="Consolas" panose="020B0609020204030204" pitchFamily="49" charset="0"/>
              </a:rPr>
              <a:t>datatype</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b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br>
            <a:r>
              <a:rPr kumimoji="0" lang="en-US" sz="2400" b="0" i="1"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column3 </a:t>
            </a:r>
            <a:r>
              <a:rPr kumimoji="0" lang="en-US" sz="2400" b="0" i="1" u="none" strike="noStrike" cap="none" normalizeH="0" baseline="0" dirty="0" err="1" smtClean="0">
                <a:ln>
                  <a:noFill/>
                </a:ln>
                <a:solidFill>
                  <a:srgbClr val="000000"/>
                </a:solidFill>
                <a:effectLst/>
                <a:latin typeface="Cambria" panose="02040503050406030204" pitchFamily="18" charset="0"/>
                <a:cs typeface="Consolas" panose="020B0609020204030204" pitchFamily="49" charset="0"/>
              </a:rPr>
              <a:t>datatype</a:t>
            </a: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b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b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a:t>
            </a:r>
            <a:b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br>
            <a:r>
              <a:rPr kumimoji="0" lang="en-US" sz="24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The column parameters specify the names of the columns of the table.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The </a:t>
            </a:r>
            <a:r>
              <a:rPr kumimoji="0" lang="en-US" sz="2400" b="0" i="0" u="none" strike="noStrike" cap="none" normalizeH="0" baseline="0" dirty="0" err="1" smtClean="0">
                <a:ln>
                  <a:noFill/>
                </a:ln>
                <a:solidFill>
                  <a:srgbClr val="000000"/>
                </a:solidFill>
                <a:effectLst/>
                <a:latin typeface="Verdana" panose="020B0604030504040204" pitchFamily="34" charset="0"/>
              </a:rPr>
              <a:t>datatype</a:t>
            </a:r>
            <a:r>
              <a:rPr kumimoji="0" lang="en-US" sz="2400" b="0" i="0" u="none" strike="noStrike" cap="none" normalizeH="0" baseline="0" dirty="0" smtClean="0">
                <a:ln>
                  <a:noFill/>
                </a:ln>
                <a:solidFill>
                  <a:srgbClr val="000000"/>
                </a:solidFill>
                <a:effectLst/>
                <a:latin typeface="Verdana" panose="020B0604030504040204" pitchFamily="34" charset="0"/>
              </a:rPr>
              <a:t> parameter specifies the type of data the column can hold (e.g. varchar, integer, date, etc.).</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99969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0271"/>
          </a:xfrm>
        </p:spPr>
        <p:txBody>
          <a:bodyPr>
            <a:normAutofit/>
          </a:bodyPr>
          <a:lstStyle/>
          <a:p>
            <a:pPr algn="ctr"/>
            <a:r>
              <a:rPr lang="en-US" dirty="0"/>
              <a:t>SQL CREATE TABLE </a:t>
            </a:r>
            <a:r>
              <a:rPr lang="en-US" dirty="0" smtClean="0"/>
              <a:t>Example</a:t>
            </a:r>
            <a:endParaRPr lang="en-US" dirty="0"/>
          </a:p>
        </p:txBody>
      </p:sp>
      <p:sp>
        <p:nvSpPr>
          <p:cNvPr id="3" name="Content Placeholder 2"/>
          <p:cNvSpPr>
            <a:spLocks noGrp="1"/>
          </p:cNvSpPr>
          <p:nvPr>
            <p:ph idx="1"/>
          </p:nvPr>
        </p:nvSpPr>
        <p:spPr>
          <a:xfrm>
            <a:off x="0" y="820271"/>
            <a:ext cx="12196482" cy="5221091"/>
          </a:xfrm>
        </p:spPr>
        <p:txBody>
          <a:bodyPr/>
          <a:lstStyle/>
          <a:p>
            <a:pPr marL="0" indent="0">
              <a:buNone/>
            </a:pPr>
            <a:r>
              <a:rPr lang="en-US" sz="2400" dirty="0"/>
              <a:t>The following example creates a table called "Persons" that contains five columns: </a:t>
            </a:r>
            <a:r>
              <a:rPr lang="en-US" sz="2400" dirty="0" err="1"/>
              <a:t>PersonID</a:t>
            </a:r>
            <a:r>
              <a:rPr lang="en-US" sz="2400" dirty="0"/>
              <a:t>, </a:t>
            </a:r>
            <a:r>
              <a:rPr lang="en-US" sz="2400" dirty="0" err="1"/>
              <a:t>LastName</a:t>
            </a:r>
            <a:r>
              <a:rPr lang="en-US" sz="2400" dirty="0"/>
              <a:t>, </a:t>
            </a:r>
            <a:r>
              <a:rPr lang="en-US" sz="2400" dirty="0" err="1"/>
              <a:t>FirstName</a:t>
            </a:r>
            <a:r>
              <a:rPr lang="en-US" sz="2400" dirty="0"/>
              <a:t>, </a:t>
            </a:r>
            <a:r>
              <a:rPr lang="en-US" sz="2400" dirty="0" smtClean="0"/>
              <a:t>Address</a:t>
            </a:r>
            <a:r>
              <a:rPr lang="en-US" sz="2400" dirty="0"/>
              <a:t>, and City</a:t>
            </a:r>
            <a:r>
              <a:rPr lang="en-US" sz="2400" dirty="0" smtClean="0"/>
              <a:t>:</a:t>
            </a:r>
          </a:p>
          <a:p>
            <a:pPr marL="0" indent="0">
              <a:buNone/>
            </a:pPr>
            <a:r>
              <a:rPr lang="en-US" sz="2400" dirty="0" smtClean="0"/>
              <a:t>Example:</a:t>
            </a:r>
            <a:endParaRPr lang="en-US" sz="2400" dirty="0"/>
          </a:p>
          <a:p>
            <a:pPr marL="0" indent="0">
              <a:buNone/>
            </a:pPr>
            <a:r>
              <a:rPr lang="en-US" sz="3200" dirty="0">
                <a:latin typeface="Cambria" panose="02040503050406030204" pitchFamily="18" charset="0"/>
              </a:rPr>
              <a:t>CREATE TABLE Persons (</a:t>
            </a:r>
            <a:br>
              <a:rPr lang="en-US" sz="3200" dirty="0">
                <a:latin typeface="Cambria" panose="02040503050406030204" pitchFamily="18" charset="0"/>
              </a:rPr>
            </a:br>
            <a:r>
              <a:rPr lang="en-US" sz="3200" dirty="0">
                <a:latin typeface="Cambria" panose="02040503050406030204" pitchFamily="18" charset="0"/>
              </a:rPr>
              <a:t>    </a:t>
            </a:r>
            <a:r>
              <a:rPr lang="en-US" sz="3200" dirty="0" err="1">
                <a:latin typeface="Cambria" panose="02040503050406030204" pitchFamily="18" charset="0"/>
              </a:rPr>
              <a:t>PersonID</a:t>
            </a:r>
            <a:r>
              <a:rPr lang="en-US" sz="3200" dirty="0">
                <a:latin typeface="Cambria" panose="02040503050406030204" pitchFamily="18" charset="0"/>
              </a:rPr>
              <a:t> </a:t>
            </a:r>
            <a:r>
              <a:rPr lang="en-US" sz="3200" dirty="0" err="1">
                <a:latin typeface="Cambria" panose="02040503050406030204" pitchFamily="18" charset="0"/>
              </a:rPr>
              <a:t>int</a:t>
            </a:r>
            <a:r>
              <a:rPr lang="en-US" sz="3200" dirty="0">
                <a:latin typeface="Cambria" panose="02040503050406030204" pitchFamily="18" charset="0"/>
              </a:rPr>
              <a:t>,</a:t>
            </a:r>
            <a:br>
              <a:rPr lang="en-US" sz="3200" dirty="0">
                <a:latin typeface="Cambria" panose="02040503050406030204" pitchFamily="18" charset="0"/>
              </a:rPr>
            </a:br>
            <a:r>
              <a:rPr lang="en-US" sz="3200" dirty="0">
                <a:latin typeface="Cambria" panose="02040503050406030204" pitchFamily="18" charset="0"/>
              </a:rPr>
              <a:t>    </a:t>
            </a:r>
            <a:r>
              <a:rPr lang="en-US" sz="3200" dirty="0" err="1">
                <a:latin typeface="Cambria" panose="02040503050406030204" pitchFamily="18" charset="0"/>
              </a:rPr>
              <a:t>LastName</a:t>
            </a:r>
            <a:r>
              <a:rPr lang="en-US" sz="3200" dirty="0">
                <a:latin typeface="Cambria" panose="02040503050406030204" pitchFamily="18" charset="0"/>
              </a:rPr>
              <a:t> varchar(255),</a:t>
            </a:r>
            <a:br>
              <a:rPr lang="en-US" sz="3200" dirty="0">
                <a:latin typeface="Cambria" panose="02040503050406030204" pitchFamily="18" charset="0"/>
              </a:rPr>
            </a:br>
            <a:r>
              <a:rPr lang="en-US" sz="3200" dirty="0">
                <a:latin typeface="Cambria" panose="02040503050406030204" pitchFamily="18" charset="0"/>
              </a:rPr>
              <a:t>    </a:t>
            </a:r>
            <a:r>
              <a:rPr lang="en-US" sz="3200" dirty="0" err="1">
                <a:latin typeface="Cambria" panose="02040503050406030204" pitchFamily="18" charset="0"/>
              </a:rPr>
              <a:t>FirstName</a:t>
            </a:r>
            <a:r>
              <a:rPr lang="en-US" sz="3200" dirty="0">
                <a:latin typeface="Cambria" panose="02040503050406030204" pitchFamily="18" charset="0"/>
              </a:rPr>
              <a:t> varchar(255),</a:t>
            </a:r>
            <a:br>
              <a:rPr lang="en-US" sz="3200" dirty="0">
                <a:latin typeface="Cambria" panose="02040503050406030204" pitchFamily="18" charset="0"/>
              </a:rPr>
            </a:br>
            <a:r>
              <a:rPr lang="en-US" sz="3200" dirty="0">
                <a:latin typeface="Cambria" panose="02040503050406030204" pitchFamily="18" charset="0"/>
              </a:rPr>
              <a:t>    Address varchar(255),</a:t>
            </a:r>
            <a:br>
              <a:rPr lang="en-US" sz="3200" dirty="0">
                <a:latin typeface="Cambria" panose="02040503050406030204" pitchFamily="18" charset="0"/>
              </a:rPr>
            </a:br>
            <a:r>
              <a:rPr lang="en-US" sz="3200" dirty="0">
                <a:latin typeface="Cambria" panose="02040503050406030204" pitchFamily="18" charset="0"/>
              </a:rPr>
              <a:t>    City varchar(255)</a:t>
            </a:r>
            <a:br>
              <a:rPr lang="en-US" sz="3200" dirty="0">
                <a:latin typeface="Cambria" panose="02040503050406030204" pitchFamily="18" charset="0"/>
              </a:rPr>
            </a:br>
            <a:r>
              <a:rPr lang="en-US" sz="3200" dirty="0">
                <a:latin typeface="Cambria" panose="02040503050406030204" pitchFamily="18" charset="0"/>
              </a:rPr>
              <a:t>);</a:t>
            </a:r>
          </a:p>
          <a:p>
            <a:endParaRPr lang="en-US" dirty="0"/>
          </a:p>
        </p:txBody>
      </p:sp>
    </p:spTree>
    <p:extLst>
      <p:ext uri="{BB962C8B-B14F-4D97-AF65-F5344CB8AC3E}">
        <p14:creationId xmlns:p14="http://schemas.microsoft.com/office/powerpoint/2010/main" val="3358676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4"/>
            <a:ext cx="12192000" cy="923039"/>
          </a:xfrm>
        </p:spPr>
        <p:txBody>
          <a:bodyPr>
            <a:normAutofit/>
          </a:bodyPr>
          <a:lstStyle/>
          <a:p>
            <a:pPr algn="ctr"/>
            <a:r>
              <a:rPr lang="en-US" dirty="0"/>
              <a:t>SQL ALTER TABLE </a:t>
            </a:r>
            <a:r>
              <a:rPr lang="en-US" dirty="0" smtClean="0"/>
              <a:t>Statement</a:t>
            </a:r>
            <a:endParaRPr lang="en-US" dirty="0"/>
          </a:p>
        </p:txBody>
      </p:sp>
      <p:sp>
        <p:nvSpPr>
          <p:cNvPr id="4" name="Rectangle 1"/>
          <p:cNvSpPr>
            <a:spLocks noGrp="1" noChangeArrowheads="1"/>
          </p:cNvSpPr>
          <p:nvPr>
            <p:ph idx="1"/>
          </p:nvPr>
        </p:nvSpPr>
        <p:spPr bwMode="auto">
          <a:xfrm>
            <a:off x="282388" y="1348800"/>
            <a:ext cx="11376212"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cs typeface="Arial" panose="020B0604020202020204" pitchFamily="34" charset="0"/>
              </a:rPr>
              <a:t>The </a:t>
            </a:r>
            <a:r>
              <a:rPr kumimoji="0" lang="en-US" sz="2800" b="0" i="0" u="none" strike="noStrike" cap="none" normalizeH="0" baseline="0" dirty="0" smtClean="0">
                <a:ln>
                  <a:noFill/>
                </a:ln>
                <a:solidFill>
                  <a:srgbClr val="DC143C"/>
                </a:solidFill>
                <a:effectLst/>
                <a:cs typeface="Arial" panose="020B0604020202020204" pitchFamily="34" charset="0"/>
              </a:rPr>
              <a:t>ALTER TABLE</a:t>
            </a:r>
            <a:r>
              <a:rPr kumimoji="0" lang="en-US" sz="2800" b="0" i="0" u="none" strike="noStrike" cap="none" normalizeH="0" baseline="0" dirty="0" smtClean="0">
                <a:ln>
                  <a:noFill/>
                </a:ln>
                <a:solidFill>
                  <a:srgbClr val="000000"/>
                </a:solidFill>
                <a:effectLst/>
                <a:cs typeface="Arial" panose="020B0604020202020204" pitchFamily="34" charset="0"/>
              </a:rPr>
              <a:t> statement is used to add, delete, or modify columns in an existing table.</a:t>
            </a:r>
            <a:endParaRPr kumimoji="0" lang="en-US" sz="28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cs typeface="Arial" panose="020B0604020202020204" pitchFamily="34" charset="0"/>
              </a:rPr>
              <a:t>The </a:t>
            </a:r>
            <a:r>
              <a:rPr kumimoji="0" lang="en-US" sz="2800" b="0" i="0" u="none" strike="noStrike" cap="none" normalizeH="0" baseline="0" dirty="0" smtClean="0">
                <a:ln>
                  <a:noFill/>
                </a:ln>
                <a:solidFill>
                  <a:srgbClr val="DC143C"/>
                </a:solidFill>
                <a:effectLst/>
                <a:cs typeface="Arial" panose="020B0604020202020204" pitchFamily="34" charset="0"/>
              </a:rPr>
              <a:t>ALTER TABLE</a:t>
            </a:r>
            <a:r>
              <a:rPr kumimoji="0" lang="en-US" sz="2800" b="0" i="0" u="none" strike="noStrike" cap="none" normalizeH="0" baseline="0" dirty="0" smtClean="0">
                <a:ln>
                  <a:noFill/>
                </a:ln>
                <a:solidFill>
                  <a:srgbClr val="000000"/>
                </a:solidFill>
                <a:effectLst/>
                <a:cs typeface="Arial" panose="020B0604020202020204" pitchFamily="34" charset="0"/>
              </a:rPr>
              <a:t> statement is also used to add and drop various constraints on an existing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Verdana" panose="020B0604030504040204" pitchFamily="34" charset="0"/>
            </a:endParaRPr>
          </a:p>
          <a:p>
            <a:pPr marL="0" indent="0" defTabSz="914400">
              <a:buClrTx/>
              <a:buSzTx/>
              <a:buNone/>
            </a:pPr>
            <a:r>
              <a:rPr lang="en-US" sz="2400" b="1" dirty="0"/>
              <a:t>ALTER TABLE - ADD Column</a:t>
            </a:r>
          </a:p>
          <a:p>
            <a:pPr marL="0" lvl="0" indent="0" defTabSz="914400">
              <a:buClrTx/>
              <a:buSzTx/>
              <a:buNone/>
            </a:pPr>
            <a:r>
              <a:rPr lang="en-US" sz="2400" dirty="0"/>
              <a:t>To add a column in a table, use the following syntax</a:t>
            </a:r>
            <a:r>
              <a:rPr lang="en-US" sz="2400" dirty="0" smtClean="0"/>
              <a:t>:</a:t>
            </a:r>
          </a:p>
          <a:p>
            <a:pPr marL="0" lvl="0" indent="0" defTabSz="914400">
              <a:buClrTx/>
              <a:buSzTx/>
              <a:buNone/>
            </a:pPr>
            <a:endParaRPr kumimoji="0" lang="en-US" sz="2000" b="0" i="0" u="none" strike="noStrike" cap="none" normalizeH="0" baseline="0" dirty="0">
              <a:ln>
                <a:noFill/>
              </a:ln>
              <a:solidFill>
                <a:schemeClr val="tx1"/>
              </a:solidFill>
              <a:effectLst/>
              <a:latin typeface="Cambria" panose="02040503050406030204" pitchFamily="18" charset="0"/>
            </a:endParaRPr>
          </a:p>
          <a:p>
            <a:pPr marL="400050" lvl="1" indent="0" defTabSz="914400">
              <a:buClrTx/>
              <a:buSzTx/>
              <a:buNone/>
            </a:pPr>
            <a:r>
              <a:rPr lang="en-US" sz="2800" dirty="0">
                <a:latin typeface="Cambria" panose="02040503050406030204" pitchFamily="18" charset="0"/>
              </a:rPr>
              <a:t>ALTER TABLE </a:t>
            </a:r>
            <a:r>
              <a:rPr lang="en-US" sz="2800" i="1" dirty="0">
                <a:latin typeface="Cambria" panose="02040503050406030204" pitchFamily="18" charset="0"/>
              </a:rPr>
              <a:t>table_name</a:t>
            </a:r>
            <a:r>
              <a:rPr lang="en-US" sz="2800" dirty="0">
                <a:latin typeface="Cambria" panose="02040503050406030204" pitchFamily="18" charset="0"/>
              </a:rPr>
              <a:t/>
            </a:r>
            <a:br>
              <a:rPr lang="en-US" sz="2800" dirty="0">
                <a:latin typeface="Cambria" panose="02040503050406030204" pitchFamily="18" charset="0"/>
              </a:rPr>
            </a:br>
            <a:r>
              <a:rPr lang="en-US" sz="2800" dirty="0">
                <a:latin typeface="Cambria" panose="02040503050406030204" pitchFamily="18" charset="0"/>
              </a:rPr>
              <a:t>ADD </a:t>
            </a:r>
            <a:r>
              <a:rPr lang="en-US" sz="2800" i="1" dirty="0">
                <a:latin typeface="Cambria" panose="02040503050406030204" pitchFamily="18" charset="0"/>
              </a:rPr>
              <a:t>column_name </a:t>
            </a:r>
            <a:r>
              <a:rPr lang="en-US" sz="2800" i="1" dirty="0" err="1">
                <a:latin typeface="Cambria" panose="02040503050406030204" pitchFamily="18" charset="0"/>
              </a:rPr>
              <a:t>datatype</a:t>
            </a:r>
            <a:r>
              <a:rPr lang="en-US" sz="2800" dirty="0" smtClean="0">
                <a:latin typeface="Cambria" panose="02040503050406030204" pitchFamily="18" charset="0"/>
              </a:rPr>
              <a:t>;</a:t>
            </a:r>
          </a:p>
          <a:p>
            <a:pPr marL="0" lvl="0" indent="0" defTabSz="914400">
              <a:buClrTx/>
              <a:buSzTx/>
              <a:buNone/>
            </a:pPr>
            <a:endParaRPr kumimoji="0" lang="en-US" sz="2000" b="0" i="0" u="none" strike="noStrike" cap="none" normalizeH="0" baseline="0" dirty="0">
              <a:ln>
                <a:noFill/>
              </a:ln>
              <a:solidFill>
                <a:schemeClr val="tx1"/>
              </a:solidFill>
              <a:effectLst/>
            </a:endParaRPr>
          </a:p>
          <a:p>
            <a:pPr marL="0" indent="0" defTabSz="914400">
              <a:buClrTx/>
              <a:buSzTx/>
              <a:buNone/>
            </a:pPr>
            <a:r>
              <a:rPr lang="en-US" sz="2000" dirty="0"/>
              <a:t>Example</a:t>
            </a:r>
          </a:p>
          <a:p>
            <a:pPr marL="400050" lvl="1" indent="0" defTabSz="914400">
              <a:buClrTx/>
              <a:buSzTx/>
              <a:buNone/>
            </a:pPr>
            <a:r>
              <a:rPr lang="en-US" sz="2800" dirty="0">
                <a:latin typeface="Cambria" panose="02040503050406030204" pitchFamily="18" charset="0"/>
              </a:rPr>
              <a:t>ALTER TABLE Customers</a:t>
            </a:r>
            <a:br>
              <a:rPr lang="en-US" sz="2800" dirty="0">
                <a:latin typeface="Cambria" panose="02040503050406030204" pitchFamily="18" charset="0"/>
              </a:rPr>
            </a:br>
            <a:r>
              <a:rPr lang="en-US" sz="2800" dirty="0">
                <a:latin typeface="Cambria" panose="02040503050406030204" pitchFamily="18" charset="0"/>
              </a:rPr>
              <a:t>ADD Email varchar(255);</a:t>
            </a:r>
            <a:endParaRPr kumimoji="0" lang="en-US" sz="2800" b="0" i="0" u="none" strike="noStrike" cap="none" normalizeH="0" baseline="0" dirty="0" smtClean="0">
              <a:ln>
                <a:noFill/>
              </a:ln>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259872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5459"/>
          </a:xfrm>
        </p:spPr>
        <p:txBody>
          <a:bodyPr/>
          <a:lstStyle/>
          <a:p>
            <a:pPr algn="ctr"/>
            <a:r>
              <a:rPr lang="en-US" dirty="0"/>
              <a:t>ALTER TABLE - DROP </a:t>
            </a:r>
            <a:r>
              <a:rPr lang="en-US" dirty="0" smtClean="0"/>
              <a:t>COLUMN</a:t>
            </a:r>
            <a:endParaRPr lang="en-US" dirty="0"/>
          </a:p>
        </p:txBody>
      </p:sp>
      <p:sp>
        <p:nvSpPr>
          <p:cNvPr id="3" name="Content Placeholder 2"/>
          <p:cNvSpPr>
            <a:spLocks noGrp="1"/>
          </p:cNvSpPr>
          <p:nvPr>
            <p:ph idx="1"/>
          </p:nvPr>
        </p:nvSpPr>
        <p:spPr>
          <a:xfrm>
            <a:off x="0" y="941294"/>
            <a:ext cx="12192000" cy="5916705"/>
          </a:xfrm>
        </p:spPr>
        <p:txBody>
          <a:bodyPr/>
          <a:lstStyle/>
          <a:p>
            <a:r>
              <a:rPr lang="en-US" b="1" dirty="0"/>
              <a:t>ALTER TABLE - DROP COLUMN</a:t>
            </a:r>
          </a:p>
          <a:p>
            <a:pPr marL="0" indent="0">
              <a:buNone/>
            </a:pPr>
            <a:r>
              <a:rPr lang="en-US" dirty="0" smtClean="0"/>
              <a:t>To </a:t>
            </a:r>
            <a:r>
              <a:rPr lang="en-US" dirty="0"/>
              <a:t>delete a column in a table, use the following syntax (notice that some database systems don't allow deleting a column):</a:t>
            </a:r>
          </a:p>
          <a:p>
            <a:pPr marL="400050" lvl="1" indent="0">
              <a:buNone/>
            </a:pPr>
            <a:r>
              <a:rPr lang="en-US" sz="2800" dirty="0">
                <a:latin typeface="Cambria" panose="02040503050406030204" pitchFamily="18" charset="0"/>
              </a:rPr>
              <a:t>ALTER TABLE </a:t>
            </a:r>
            <a:r>
              <a:rPr lang="en-US" sz="2800" i="1" dirty="0">
                <a:latin typeface="Cambria" panose="02040503050406030204" pitchFamily="18" charset="0"/>
              </a:rPr>
              <a:t>table_name</a:t>
            </a:r>
            <a:r>
              <a:rPr lang="en-US" sz="2800" dirty="0">
                <a:latin typeface="Cambria" panose="02040503050406030204" pitchFamily="18" charset="0"/>
              </a:rPr>
              <a:t/>
            </a:r>
            <a:br>
              <a:rPr lang="en-US" sz="2800" dirty="0">
                <a:latin typeface="Cambria" panose="02040503050406030204" pitchFamily="18" charset="0"/>
              </a:rPr>
            </a:br>
            <a:r>
              <a:rPr lang="en-US" sz="2800" dirty="0">
                <a:latin typeface="Cambria" panose="02040503050406030204" pitchFamily="18" charset="0"/>
              </a:rPr>
              <a:t>DROP COLUMN </a:t>
            </a:r>
            <a:r>
              <a:rPr lang="en-US" sz="2800" i="1" dirty="0">
                <a:latin typeface="Cambria" panose="02040503050406030204" pitchFamily="18" charset="0"/>
              </a:rPr>
              <a:t>column_name</a:t>
            </a:r>
            <a:r>
              <a:rPr lang="en-US" sz="2800" dirty="0">
                <a:latin typeface="Cambria" panose="02040503050406030204" pitchFamily="18" charset="0"/>
              </a:rPr>
              <a:t>;</a:t>
            </a:r>
          </a:p>
          <a:p>
            <a:pPr marL="0" indent="0">
              <a:buNone/>
            </a:pPr>
            <a:r>
              <a:rPr lang="en-US" dirty="0" smtClean="0"/>
              <a:t>The </a:t>
            </a:r>
            <a:r>
              <a:rPr lang="en-US" dirty="0"/>
              <a:t>following SQL deletes the "Email" column from the "Customers" table:</a:t>
            </a:r>
          </a:p>
          <a:p>
            <a:pPr marL="0" indent="0">
              <a:buNone/>
            </a:pPr>
            <a:r>
              <a:rPr lang="en-US" dirty="0"/>
              <a:t>Example</a:t>
            </a:r>
          </a:p>
          <a:p>
            <a:pPr marL="400050" lvl="1" indent="0">
              <a:buNone/>
            </a:pPr>
            <a:r>
              <a:rPr lang="en-US" sz="2800" dirty="0">
                <a:latin typeface="Cambria" panose="02040503050406030204" pitchFamily="18" charset="0"/>
                <a:cs typeface="Aharoni" panose="02010803020104030203" pitchFamily="2" charset="-79"/>
              </a:rPr>
              <a:t>ALTER TABLE Customers</a:t>
            </a:r>
            <a:br>
              <a:rPr lang="en-US" sz="2800" dirty="0">
                <a:latin typeface="Cambria" panose="02040503050406030204" pitchFamily="18" charset="0"/>
                <a:cs typeface="Aharoni" panose="02010803020104030203" pitchFamily="2" charset="-79"/>
              </a:rPr>
            </a:br>
            <a:r>
              <a:rPr lang="en-US" sz="2800" dirty="0">
                <a:latin typeface="Cambria" panose="02040503050406030204" pitchFamily="18" charset="0"/>
                <a:cs typeface="Aharoni" panose="02010803020104030203" pitchFamily="2" charset="-79"/>
              </a:rPr>
              <a:t>DROP COLUMN Email;</a:t>
            </a:r>
          </a:p>
          <a:p>
            <a:endParaRPr lang="en-US" dirty="0"/>
          </a:p>
        </p:txBody>
      </p:sp>
    </p:spTree>
    <p:extLst>
      <p:ext uri="{BB962C8B-B14F-4D97-AF65-F5344CB8AC3E}">
        <p14:creationId xmlns:p14="http://schemas.microsoft.com/office/powerpoint/2010/main" val="195990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0800"/>
          </a:xfrm>
        </p:spPr>
        <p:txBody>
          <a:bodyPr/>
          <a:lstStyle/>
          <a:p>
            <a:pPr algn="ctr"/>
            <a:r>
              <a:rPr lang="en-US" dirty="0"/>
              <a:t>SQL DROP TABLE </a:t>
            </a:r>
            <a:r>
              <a:rPr lang="en-US" dirty="0" smtClean="0"/>
              <a:t>Statement</a:t>
            </a:r>
            <a:endParaRPr lang="en-US" dirty="0"/>
          </a:p>
        </p:txBody>
      </p:sp>
      <p:sp>
        <p:nvSpPr>
          <p:cNvPr id="4" name="Rectangle 1"/>
          <p:cNvSpPr>
            <a:spLocks noGrp="1" noChangeArrowheads="1"/>
          </p:cNvSpPr>
          <p:nvPr>
            <p:ph idx="1"/>
          </p:nvPr>
        </p:nvSpPr>
        <p:spPr bwMode="auto">
          <a:xfrm>
            <a:off x="793376" y="1540510"/>
            <a:ext cx="10529048" cy="44883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anose="020B0604030504040204" pitchFamily="34" charset="0"/>
              </a:rPr>
              <a:t>The </a:t>
            </a:r>
            <a:r>
              <a:rPr kumimoji="0" lang="en-US" sz="28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DROP TABLE</a:t>
            </a:r>
            <a:r>
              <a:rPr kumimoji="0" lang="en-US" sz="2800" b="0" i="0" u="none" strike="noStrike" cap="none" normalizeH="0" baseline="0" dirty="0" smtClean="0">
                <a:ln>
                  <a:noFill/>
                </a:ln>
                <a:solidFill>
                  <a:srgbClr val="000000"/>
                </a:solidFill>
                <a:effectLst/>
                <a:latin typeface="Verdana" panose="020B0604030504040204" pitchFamily="34" charset="0"/>
              </a:rPr>
              <a:t> statement is used to drop an existing table in a database.</a:t>
            </a:r>
            <a:endParaRPr kumimoji="0" 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CD"/>
                </a:solidFill>
                <a:effectLst/>
                <a:latin typeface="Cambria" panose="02040503050406030204" pitchFamily="18" charset="0"/>
                <a:cs typeface="Consolas" panose="020B0609020204030204" pitchFamily="49" charset="0"/>
              </a:rPr>
              <a:t>DROP</a:t>
            </a:r>
            <a:r>
              <a:rPr kumimoji="0" lang="en-US" sz="28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a:t>
            </a:r>
            <a:r>
              <a:rPr kumimoji="0" lang="en-US" sz="2800" b="0" i="0" u="none" strike="noStrike" cap="none" normalizeH="0" baseline="0" dirty="0" smtClean="0">
                <a:ln>
                  <a:noFill/>
                </a:ln>
                <a:solidFill>
                  <a:srgbClr val="0000CD"/>
                </a:solidFill>
                <a:effectLst/>
                <a:latin typeface="Cambria" panose="02040503050406030204" pitchFamily="18" charset="0"/>
                <a:cs typeface="Consolas" panose="020B0609020204030204" pitchFamily="49" charset="0"/>
              </a:rPr>
              <a:t>TABLE</a:t>
            </a:r>
            <a:r>
              <a:rPr kumimoji="0" lang="en-US" sz="28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 </a:t>
            </a:r>
            <a:r>
              <a:rPr kumimoji="0" lang="en-US" sz="2800" b="0" i="1"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table_name</a:t>
            </a:r>
            <a:r>
              <a:rPr kumimoji="0" lang="en-US" sz="2800" b="0" i="0" u="none" strike="noStrike" cap="none" normalizeH="0" baseline="0" dirty="0" smtClean="0">
                <a:ln>
                  <a:noFill/>
                </a:ln>
                <a:solidFill>
                  <a:srgbClr val="000000"/>
                </a:solidFill>
                <a:effectLst/>
                <a:latin typeface="Cambria" panose="020405030504060302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0000"/>
              </a:solidFill>
              <a:latin typeface="Consolas" panose="020B0609020204030204" pitchFamily="49" charset="0"/>
              <a:cs typeface="Consolas" panose="020B0609020204030204" pitchFamily="49" charset="0"/>
            </a:endParaRPr>
          </a:p>
          <a:p>
            <a:pPr marL="0" indent="0" defTabSz="914400">
              <a:buClrTx/>
              <a:buSzTx/>
              <a:buNone/>
            </a:pPr>
            <a:r>
              <a:rPr lang="en-US" sz="2800" dirty="0" smtClean="0"/>
              <a:t>Example:</a:t>
            </a:r>
          </a:p>
          <a:p>
            <a:pPr marL="0" indent="0" defTabSz="914400">
              <a:buClrTx/>
              <a:buSzTx/>
              <a:buNone/>
            </a:pPr>
            <a:r>
              <a:rPr lang="en-US" sz="2800" dirty="0"/>
              <a:t>The following SQL statement drops the existing table "Shippers</a:t>
            </a:r>
            <a:r>
              <a:rPr lang="en-US" sz="2800" dirty="0" smtClean="0"/>
              <a:t>":</a:t>
            </a:r>
          </a:p>
          <a:p>
            <a:pPr marL="0" indent="0" defTabSz="914400">
              <a:buClrTx/>
              <a:buSzTx/>
              <a:buNone/>
            </a:pPr>
            <a:endParaRPr lang="en-US" sz="2800" dirty="0"/>
          </a:p>
          <a:p>
            <a:pPr marL="0" lvl="0" indent="0" defTabSz="914400">
              <a:buClrTx/>
              <a:buSzTx/>
              <a:buNone/>
            </a:pPr>
            <a:r>
              <a:rPr lang="en-US" sz="2800" dirty="0">
                <a:latin typeface="Cambria" panose="02040503050406030204" pitchFamily="18" charset="0"/>
              </a:rPr>
              <a:t>DROP TABLE Shippers;</a:t>
            </a:r>
            <a:endParaRPr kumimoji="0" lang="en-US" sz="2800" b="0" i="0" u="none" strike="noStrike" cap="none" normalizeH="0" baseline="0" dirty="0" smtClean="0">
              <a:ln>
                <a:noFill/>
              </a:ln>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2287104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pPr algn="ctr"/>
            <a:r>
              <a:rPr lang="en-US" sz="9600" dirty="0" smtClean="0"/>
              <a:t/>
            </a:r>
            <a:br>
              <a:rPr lang="en-US" sz="9600" dirty="0" smtClean="0"/>
            </a:br>
            <a:r>
              <a:rPr lang="en-US" sz="9600" dirty="0" smtClean="0">
                <a:latin typeface="Algerian" panose="04020705040A02060702" pitchFamily="82" charset="0"/>
              </a:rPr>
              <a:t>DML</a:t>
            </a:r>
            <a:br>
              <a:rPr lang="en-US" sz="9600" dirty="0" smtClean="0">
                <a:latin typeface="Algerian" panose="04020705040A02060702" pitchFamily="82" charset="0"/>
              </a:rPr>
            </a:br>
            <a:r>
              <a:rPr lang="en-US" sz="4000" dirty="0" smtClean="0">
                <a:latin typeface="Algerian" panose="04020705040A02060702" pitchFamily="82" charset="0"/>
              </a:rPr>
              <a:t>(DATA MANIPULATION LANGUAGE)</a:t>
            </a:r>
            <a:endParaRPr lang="en-US" sz="4000" dirty="0">
              <a:latin typeface="Algerian" panose="04020705040A02060702" pitchFamily="82" charset="0"/>
            </a:endParaRPr>
          </a:p>
        </p:txBody>
      </p:sp>
    </p:spTree>
    <p:extLst>
      <p:ext uri="{BB962C8B-B14F-4D97-AF65-F5344CB8AC3E}">
        <p14:creationId xmlns:p14="http://schemas.microsoft.com/office/powerpoint/2010/main" val="1705047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297</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Aharoni</vt:lpstr>
      <vt:lpstr>Algerian</vt:lpstr>
      <vt:lpstr>Arial</vt:lpstr>
      <vt:lpstr>Cambria</vt:lpstr>
      <vt:lpstr>Consolas</vt:lpstr>
      <vt:lpstr>Freestyle Script</vt:lpstr>
      <vt:lpstr>Segoe UI</vt:lpstr>
      <vt:lpstr>Trebuchet MS</vt:lpstr>
      <vt:lpstr>Verdana</vt:lpstr>
      <vt:lpstr>Wingdings</vt:lpstr>
      <vt:lpstr>Wingdings 3</vt:lpstr>
      <vt:lpstr>Facet</vt:lpstr>
      <vt:lpstr>SQL (STRUCTURED QUERY LANGUAGE)</vt:lpstr>
      <vt:lpstr>CLASSIFICATION</vt:lpstr>
      <vt:lpstr> DDL (DATA DECLARATION LANGUAGE)</vt:lpstr>
      <vt:lpstr>CREATE TABLE STATEMENT</vt:lpstr>
      <vt:lpstr>SQL CREATE TABLE Example</vt:lpstr>
      <vt:lpstr>SQL ALTER TABLE Statement</vt:lpstr>
      <vt:lpstr>ALTER TABLE - DROP COLUMN</vt:lpstr>
      <vt:lpstr>SQL DROP TABLE Statement</vt:lpstr>
      <vt:lpstr> DML (DATA MANIPULATION LANGUAGE)</vt:lpstr>
      <vt:lpstr>SQL INSERT INTO Statement</vt:lpstr>
      <vt:lpstr>SQL INSERT INTO Statement</vt:lpstr>
      <vt:lpstr>SQL UPDATE Statement</vt:lpstr>
      <vt:lpstr>SQL DELETE Statement </vt:lpstr>
      <vt:lpstr>SQL SELECT Statement</vt:lpstr>
      <vt:lpstr> DCL (Data Control Language)</vt:lpstr>
      <vt:lpstr>DCL(Data Control Language)</vt:lpstr>
      <vt:lpstr> tCL (TRANSACTION Control Language)</vt:lpstr>
      <vt:lpstr>TCL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Giri</dc:creator>
  <cp:lastModifiedBy>Giri</cp:lastModifiedBy>
  <cp:revision>24</cp:revision>
  <dcterms:created xsi:type="dcterms:W3CDTF">2021-05-28T00:24:36Z</dcterms:created>
  <dcterms:modified xsi:type="dcterms:W3CDTF">2021-05-28T05:45:38Z</dcterms:modified>
</cp:coreProperties>
</file>