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7" r:id="rId2"/>
    <p:sldId id="356" r:id="rId3"/>
    <p:sldId id="357" r:id="rId4"/>
    <p:sldId id="351" r:id="rId5"/>
    <p:sldId id="348" r:id="rId6"/>
    <p:sldId id="349" r:id="rId7"/>
    <p:sldId id="346" r:id="rId8"/>
    <p:sldId id="353" r:id="rId9"/>
    <p:sldId id="354" r:id="rId10"/>
    <p:sldId id="256" r:id="rId11"/>
    <p:sldId id="257" r:id="rId12"/>
    <p:sldId id="355" r:id="rId13"/>
    <p:sldId id="266" r:id="rId14"/>
    <p:sldId id="260" r:id="rId15"/>
    <p:sldId id="416" r:id="rId16"/>
    <p:sldId id="417" r:id="rId17"/>
    <p:sldId id="418" r:id="rId18"/>
    <p:sldId id="419" r:id="rId19"/>
    <p:sldId id="420" r:id="rId20"/>
    <p:sldId id="359" r:id="rId21"/>
    <p:sldId id="360" r:id="rId22"/>
    <p:sldId id="361" r:id="rId23"/>
    <p:sldId id="362" r:id="rId24"/>
    <p:sldId id="364" r:id="rId25"/>
    <p:sldId id="363" r:id="rId26"/>
    <p:sldId id="421" r:id="rId27"/>
    <p:sldId id="422" r:id="rId28"/>
    <p:sldId id="423" r:id="rId29"/>
    <p:sldId id="424" r:id="rId30"/>
    <p:sldId id="425" r:id="rId31"/>
    <p:sldId id="426" r:id="rId32"/>
    <p:sldId id="427" r:id="rId33"/>
    <p:sldId id="428" r:id="rId34"/>
    <p:sldId id="367" r:id="rId35"/>
    <p:sldId id="271" r:id="rId36"/>
    <p:sldId id="368" r:id="rId37"/>
    <p:sldId id="369" r:id="rId38"/>
    <p:sldId id="407" r:id="rId39"/>
    <p:sldId id="408" r:id="rId40"/>
    <p:sldId id="409" r:id="rId41"/>
    <p:sldId id="410" r:id="rId42"/>
    <p:sldId id="411" r:id="rId43"/>
    <p:sldId id="412" r:id="rId44"/>
    <p:sldId id="413" r:id="rId45"/>
    <p:sldId id="414" r:id="rId46"/>
    <p:sldId id="415" r:id="rId47"/>
    <p:sldId id="373" r:id="rId48"/>
    <p:sldId id="374" r:id="rId49"/>
    <p:sldId id="375" r:id="rId50"/>
    <p:sldId id="376" r:id="rId51"/>
    <p:sldId id="377" r:id="rId52"/>
    <p:sldId id="429" r:id="rId53"/>
    <p:sldId id="430" r:id="rId54"/>
    <p:sldId id="431" r:id="rId55"/>
    <p:sldId id="432" r:id="rId56"/>
    <p:sldId id="433" r:id="rId57"/>
    <p:sldId id="434" r:id="rId58"/>
    <p:sldId id="435" r:id="rId59"/>
    <p:sldId id="382" r:id="rId60"/>
    <p:sldId id="381" r:id="rId61"/>
    <p:sldId id="383" r:id="rId62"/>
    <p:sldId id="279" r:id="rId63"/>
    <p:sldId id="436" r:id="rId64"/>
    <p:sldId id="437" r:id="rId65"/>
    <p:sldId id="438" r:id="rId66"/>
    <p:sldId id="439" r:id="rId67"/>
    <p:sldId id="440" r:id="rId68"/>
    <p:sldId id="386" r:id="rId69"/>
    <p:sldId id="387" r:id="rId70"/>
    <p:sldId id="388" r:id="rId71"/>
    <p:sldId id="389" r:id="rId72"/>
    <p:sldId id="441" r:id="rId73"/>
    <p:sldId id="442" r:id="rId74"/>
    <p:sldId id="443" r:id="rId75"/>
    <p:sldId id="444" r:id="rId76"/>
    <p:sldId id="445" r:id="rId77"/>
    <p:sldId id="392" r:id="rId78"/>
    <p:sldId id="393" r:id="rId79"/>
    <p:sldId id="394" r:id="rId80"/>
    <p:sldId id="395" r:id="rId81"/>
    <p:sldId id="446" r:id="rId82"/>
    <p:sldId id="447" r:id="rId83"/>
    <p:sldId id="448" r:id="rId84"/>
    <p:sldId id="449" r:id="rId85"/>
    <p:sldId id="450" r:id="rId86"/>
    <p:sldId id="398" r:id="rId87"/>
    <p:sldId id="399" r:id="rId88"/>
    <p:sldId id="300" r:id="rId89"/>
    <p:sldId id="403" r:id="rId90"/>
    <p:sldId id="404" r:id="rId91"/>
    <p:sldId id="405"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autoAdjust="0"/>
  </p:normalViewPr>
  <p:slideViewPr>
    <p:cSldViewPr snapToGrid="0">
      <p:cViewPr>
        <p:scale>
          <a:sx n="66" d="100"/>
          <a:sy n="66" d="100"/>
        </p:scale>
        <p:origin x="-900" y="-258"/>
      </p:cViewPr>
      <p:guideLst>
        <p:guide orient="horz" pos="2160"/>
        <p:guide pos="3840"/>
      </p:guideLst>
    </p:cSldViewPr>
  </p:slideViewPr>
  <p:outlineViewPr>
    <p:cViewPr>
      <p:scale>
        <a:sx n="33" d="100"/>
        <a:sy n="33" d="100"/>
      </p:scale>
      <p:origin x="54" y="17874"/>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Automobile_layout" TargetMode="External"/><Relationship Id="rId2" Type="http://schemas.openxmlformats.org/officeDocument/2006/relationships/hyperlink" Target="https://en.wikipedia.org/wiki/Front-wheel_drive" TargetMode="External"/><Relationship Id="rId1" Type="http://schemas.openxmlformats.org/officeDocument/2006/relationships/slideLayout" Target="../slideLayouts/slideLayout2.xml"/><Relationship Id="rId4" Type="http://schemas.openxmlformats.org/officeDocument/2006/relationships/hyperlink" Target="https://en.wikipedia.org/wiki/Four-wheel_driv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ggplot2.tidyverse.org/reference/geom_jitter.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en.wikipedia.org/wiki/Mercator_projection"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latin typeface="Times New Roman" pitchFamily="18" charset="0"/>
                <a:cs typeface="Times New Roman" pitchFamily="18" charset="0"/>
              </a:rPr>
              <a:t>R PROGRAMMING</a:t>
            </a:r>
            <a:endParaRPr lang="en-US" b="1" dirty="0"/>
          </a:p>
        </p:txBody>
      </p:sp>
      <p:sp>
        <p:nvSpPr>
          <p:cNvPr id="5" name="Content Placeholder 4"/>
          <p:cNvSpPr>
            <a:spLocks noGrp="1"/>
          </p:cNvSpPr>
          <p:nvPr>
            <p:ph idx="1"/>
          </p:nvPr>
        </p:nvSpPr>
        <p:spPr>
          <a:xfrm>
            <a:off x="677334" y="1476103"/>
            <a:ext cx="8596668" cy="4565259"/>
          </a:xfrm>
        </p:spPr>
        <p:txBody>
          <a:bodyPr/>
          <a:lstStyle/>
          <a:p>
            <a:r>
              <a:rPr lang="en-US" dirty="0" smtClean="0">
                <a:latin typeface="Times New Roman" pitchFamily="18" charset="0"/>
                <a:cs typeface="Times New Roman" pitchFamily="18" charset="0"/>
              </a:rPr>
              <a:t>Hadley Wickham &amp;amp; Garrett </a:t>
            </a:r>
            <a:r>
              <a:rPr lang="en-US" dirty="0" err="1" smtClean="0">
                <a:latin typeface="Times New Roman" pitchFamily="18" charset="0"/>
                <a:cs typeface="Times New Roman" pitchFamily="18" charset="0"/>
              </a:rPr>
              <a:t>Grolemund</a:t>
            </a:r>
            <a:r>
              <a:rPr lang="en-US" dirty="0" smtClean="0">
                <a:latin typeface="Times New Roman" pitchFamily="18" charset="0"/>
                <a:cs typeface="Times New Roman" pitchFamily="18" charset="0"/>
              </a:rPr>
              <a:t>, “R for Data Science”, </a:t>
            </a:r>
            <a:r>
              <a:rPr lang="en-US" dirty="0" err="1" smtClean="0">
                <a:latin typeface="Times New Roman" pitchFamily="18" charset="0"/>
                <a:cs typeface="Times New Roman" pitchFamily="18" charset="0"/>
              </a:rPr>
              <a:t>Shroff</a:t>
            </a:r>
            <a:r>
              <a:rPr lang="en-US" dirty="0" smtClean="0">
                <a:latin typeface="Times New Roman" pitchFamily="18" charset="0"/>
                <a:cs typeface="Times New Roman" pitchFamily="18" charset="0"/>
              </a:rPr>
              <a:t> Publishers &amp;amp; Distributors, Mumbai, 2018, First Edition</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4200525" y="2351314"/>
            <a:ext cx="3790950" cy="42454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50781" y="976032"/>
            <a:ext cx="10372106" cy="4549557"/>
          </a:xfrm>
          <a:prstGeom prst="rect">
            <a:avLst/>
          </a:prstGeom>
        </p:spPr>
      </p:pic>
      <p:sp>
        <p:nvSpPr>
          <p:cNvPr id="3" name="Title 1"/>
          <p:cNvSpPr txBox="1">
            <a:spLocks/>
          </p:cNvSpPr>
          <p:nvPr/>
        </p:nvSpPr>
        <p:spPr>
          <a:xfrm>
            <a:off x="0" y="121023"/>
            <a:ext cx="12192000" cy="61408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latin typeface="Times New Roman" pitchFamily="18" charset="0"/>
                <a:cs typeface="Times New Roman" pitchFamily="18" charset="0"/>
              </a:rPr>
              <a:t>Mpg Data frame Variables</a:t>
            </a:r>
            <a:endParaRPr lang="en-US" sz="32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07531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9551" y="847165"/>
            <a:ext cx="9549923" cy="5513294"/>
          </a:xfrm>
          <a:prstGeom prst="rect">
            <a:avLst/>
          </a:prstGeom>
        </p:spPr>
      </p:pic>
      <p:sp>
        <p:nvSpPr>
          <p:cNvPr id="3" name="Title 1"/>
          <p:cNvSpPr txBox="1">
            <a:spLocks/>
          </p:cNvSpPr>
          <p:nvPr/>
        </p:nvSpPr>
        <p:spPr>
          <a:xfrm>
            <a:off x="0" y="121023"/>
            <a:ext cx="12192000" cy="61408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smtClean="0">
                <a:latin typeface="Times New Roman" pitchFamily="18" charset="0"/>
                <a:cs typeface="Times New Roman" pitchFamily="18" charset="0"/>
              </a:rPr>
              <a:t>Structure of mpg </a:t>
            </a:r>
            <a:r>
              <a:rPr lang="en-US" sz="3600" b="1" dirty="0" err="1" smtClean="0">
                <a:latin typeface="Times New Roman" pitchFamily="18" charset="0"/>
                <a:cs typeface="Times New Roman" pitchFamily="18" charset="0"/>
              </a:rPr>
              <a:t>Dataframe</a:t>
            </a:r>
            <a:endParaRPr lang="en-US" sz="3600" dirty="0">
              <a:latin typeface="Times New Roman" pitchFamily="18" charset="0"/>
              <a:cs typeface="Times New Roman" pitchFamily="18" charset="0"/>
            </a:endParaRPr>
          </a:p>
        </p:txBody>
      </p:sp>
    </p:spTree>
    <p:extLst>
      <p:ext uri="{BB962C8B-B14F-4D97-AF65-F5344CB8AC3E}">
        <p14:creationId xmlns="" xmlns:p14="http://schemas.microsoft.com/office/powerpoint/2010/main" val="2487829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4880"/>
          </a:xfrm>
        </p:spPr>
        <p:txBody>
          <a:bodyPr/>
          <a:lstStyle/>
          <a:p>
            <a:pPr algn="ctr"/>
            <a:r>
              <a:rPr lang="en-US" b="1" dirty="0" smtClean="0">
                <a:latin typeface="Times New Roman" pitchFamily="18" charset="0"/>
                <a:cs typeface="Times New Roman" pitchFamily="18" charset="0"/>
              </a:rPr>
              <a:t>Try to answer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do cars with big engines use more fuel than cars with small engines? </a:t>
            </a:r>
          </a:p>
          <a:p>
            <a:r>
              <a:rPr lang="en-US" sz="2000" dirty="0" smtClean="0">
                <a:latin typeface="Times New Roman" pitchFamily="18" charset="0"/>
                <a:cs typeface="Times New Roman" pitchFamily="18" charset="0"/>
              </a:rPr>
              <a:t>What does the relationship between engine size and fuel efficiency look like? </a:t>
            </a:r>
          </a:p>
          <a:p>
            <a:r>
              <a:rPr lang="en-US" sz="2000" dirty="0" smtClean="0">
                <a:latin typeface="Times New Roman" pitchFamily="18" charset="0"/>
                <a:cs typeface="Times New Roman" pitchFamily="18" charset="0"/>
              </a:rPr>
              <a:t>Is it positive? Negative? Linear? Nonlinear?</a:t>
            </a:r>
          </a:p>
          <a:p>
            <a:r>
              <a:rPr lang="en-HK" sz="2000" dirty="0" smtClean="0">
                <a:latin typeface="Times New Roman" pitchFamily="18" charset="0"/>
                <a:cs typeface="Times New Roman" pitchFamily="18" charset="0"/>
              </a:rPr>
              <a:t>To know answer for the above questions …</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Creating a </a:t>
            </a:r>
            <a:r>
              <a:rPr lang="en-US" sz="2000" b="1" dirty="0" err="1" smtClean="0">
                <a:latin typeface="Times New Roman" pitchFamily="18" charset="0"/>
                <a:cs typeface="Times New Roman" pitchFamily="18" charset="0"/>
              </a:rPr>
              <a:t>ggplot</a:t>
            </a:r>
            <a:r>
              <a:rPr lang="en-US" sz="2000" b="1" dirty="0" smtClean="0">
                <a:latin typeface="Times New Roman" pitchFamily="18" charset="0"/>
                <a:cs typeface="Times New Roman" pitchFamily="18" charset="0"/>
              </a:rPr>
              <a:t> </a:t>
            </a:r>
          </a:p>
          <a:p>
            <a:pPr lvl="1"/>
            <a:r>
              <a:rPr lang="en-US" sz="2000" dirty="0" smtClean="0">
                <a:latin typeface="Times New Roman" pitchFamily="18" charset="0"/>
                <a:cs typeface="Times New Roman" pitchFamily="18" charset="0"/>
              </a:rPr>
              <a:t>To plot mpg, run this code to put </a:t>
            </a:r>
            <a:r>
              <a:rPr lang="en-US" sz="2000" dirty="0" err="1" smtClean="0">
                <a:latin typeface="Times New Roman" pitchFamily="18" charset="0"/>
                <a:cs typeface="Times New Roman" pitchFamily="18" charset="0"/>
              </a:rPr>
              <a:t>displ</a:t>
            </a:r>
            <a:r>
              <a:rPr lang="en-US" sz="2000" dirty="0" smtClean="0">
                <a:latin typeface="Times New Roman" pitchFamily="18" charset="0"/>
                <a:cs typeface="Times New Roman" pitchFamily="18" charset="0"/>
              </a:rPr>
              <a:t> on the x-axis and hwy on the y-axis: </a:t>
            </a:r>
          </a:p>
          <a:p>
            <a:pPr lvl="1"/>
            <a:r>
              <a:rPr lang="en-US" sz="2000" dirty="0" err="1" smtClean="0">
                <a:latin typeface="Times New Roman" pitchFamily="18" charset="0"/>
                <a:cs typeface="Times New Roman" pitchFamily="18" charset="0"/>
              </a:rPr>
              <a:t>ggplot</a:t>
            </a:r>
            <a:r>
              <a:rPr lang="en-US" sz="2000" dirty="0" smtClean="0">
                <a:latin typeface="Times New Roman" pitchFamily="18" charset="0"/>
                <a:cs typeface="Times New Roman" pitchFamily="18" charset="0"/>
              </a:rPr>
              <a:t>(data = mpg) + </a:t>
            </a:r>
            <a:r>
              <a:rPr lang="en-US" sz="2000" dirty="0" err="1" smtClean="0">
                <a:latin typeface="Times New Roman" pitchFamily="18" charset="0"/>
                <a:cs typeface="Times New Roman" pitchFamily="18" charset="0"/>
              </a:rPr>
              <a:t>geom_point</a:t>
            </a:r>
            <a:r>
              <a:rPr lang="en-US" sz="2000" dirty="0" smtClean="0">
                <a:latin typeface="Times New Roman" pitchFamily="18" charset="0"/>
                <a:cs typeface="Times New Roman" pitchFamily="18" charset="0"/>
              </a:rPr>
              <a:t>(mapping = </a:t>
            </a:r>
            <a:r>
              <a:rPr lang="en-US" sz="2000" dirty="0" err="1" smtClean="0">
                <a:latin typeface="Times New Roman" pitchFamily="18" charset="0"/>
                <a:cs typeface="Times New Roman" pitchFamily="18" charset="0"/>
              </a:rPr>
              <a:t>aes</a:t>
            </a:r>
            <a:r>
              <a:rPr lang="en-US" sz="2000" dirty="0" smtClean="0">
                <a:latin typeface="Times New Roman" pitchFamily="18" charset="0"/>
                <a:cs typeface="Times New Roman" pitchFamily="18" charset="0"/>
              </a:rPr>
              <a:t>(x = </a:t>
            </a:r>
            <a:r>
              <a:rPr lang="en-US" sz="2000" dirty="0" err="1" smtClean="0">
                <a:latin typeface="Times New Roman" pitchFamily="18" charset="0"/>
                <a:cs typeface="Times New Roman" pitchFamily="18" charset="0"/>
              </a:rPr>
              <a:t>displ</a:t>
            </a:r>
            <a:r>
              <a:rPr lang="en-US" sz="2000" dirty="0" smtClean="0">
                <a:latin typeface="Times New Roman" pitchFamily="18" charset="0"/>
                <a:cs typeface="Times New Roman" pitchFamily="18" charset="0"/>
              </a:rPr>
              <a:t>, y = hwy))</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082"/>
          </a:xfrm>
        </p:spPr>
        <p:txBody>
          <a:bodyPr>
            <a:normAutofit fontScale="90000"/>
          </a:bodyPr>
          <a:lstStyle/>
          <a:p>
            <a:pPr algn="ctr"/>
            <a:r>
              <a:rPr lang="en-US" b="1" dirty="0" smtClean="0">
                <a:latin typeface="Times New Roman" pitchFamily="18" charset="0"/>
                <a:cs typeface="Times New Roman" pitchFamily="18" charset="0"/>
              </a:rPr>
              <a:t>Creating a ggplot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721754"/>
            <a:ext cx="12192000" cy="5692109"/>
          </a:xfrm>
        </p:spPr>
        <p:txBody>
          <a:bodyPr>
            <a:normAutofit/>
          </a:bodyPr>
          <a:lstStyle/>
          <a:p>
            <a:r>
              <a:rPr lang="en-US" sz="2000" dirty="0">
                <a:latin typeface="Times New Roman" pitchFamily="18" charset="0"/>
                <a:cs typeface="Times New Roman" pitchFamily="18" charset="0"/>
              </a:rPr>
              <a:t>ggplot(data=</a:t>
            </a:r>
            <a:r>
              <a:rPr lang="en-US" sz="2000" dirty="0">
                <a:solidFill>
                  <a:srgbClr val="FF0000"/>
                </a:solidFill>
                <a:latin typeface="Times New Roman" pitchFamily="18" charset="0"/>
                <a:cs typeface="Times New Roman" pitchFamily="18" charset="0"/>
              </a:rPr>
              <a:t>&lt;</a:t>
            </a:r>
            <a:r>
              <a:rPr lang="en-US" sz="2000" dirty="0" smtClean="0">
                <a:solidFill>
                  <a:srgbClr val="FF0000"/>
                </a:solidFill>
                <a:latin typeface="Times New Roman" pitchFamily="18" charset="0"/>
                <a:cs typeface="Times New Roman" pitchFamily="18" charset="0"/>
              </a:rPr>
              <a:t>data&gt;)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geom_point</a:t>
            </a:r>
            <a:r>
              <a:rPr lang="en-US" sz="2000" dirty="0">
                <a:latin typeface="Times New Roman" pitchFamily="18" charset="0"/>
                <a:cs typeface="Times New Roman" pitchFamily="18" charset="0"/>
              </a:rPr>
              <a:t>(mapping = </a:t>
            </a:r>
            <a:r>
              <a:rPr lang="en-US" sz="2000" dirty="0" err="1">
                <a:latin typeface="Times New Roman" pitchFamily="18" charset="0"/>
                <a:cs typeface="Times New Roman" pitchFamily="18" charset="0"/>
              </a:rPr>
              <a:t>aes</a:t>
            </a:r>
            <a:r>
              <a:rPr lang="en-US" sz="2000" dirty="0">
                <a:latin typeface="Times New Roman" pitchFamily="18" charset="0"/>
                <a:cs typeface="Times New Roman" pitchFamily="18" charset="0"/>
              </a:rPr>
              <a:t>(x=</a:t>
            </a:r>
            <a:r>
              <a:rPr lang="en-US" sz="2000" dirty="0">
                <a:solidFill>
                  <a:srgbClr val="FF0000"/>
                </a:solidFill>
                <a:latin typeface="Times New Roman" pitchFamily="18" charset="0"/>
                <a:cs typeface="Times New Roman" pitchFamily="18" charset="0"/>
              </a:rPr>
              <a:t>&lt;column name&gt;</a:t>
            </a:r>
            <a:r>
              <a:rPr lang="en-US" sz="2000" dirty="0">
                <a:latin typeface="Times New Roman" pitchFamily="18" charset="0"/>
                <a:cs typeface="Times New Roman" pitchFamily="18" charset="0"/>
              </a:rPr>
              <a:t>, y=</a:t>
            </a:r>
            <a:r>
              <a:rPr lang="en-US" sz="2000" dirty="0">
                <a:solidFill>
                  <a:srgbClr val="FF0000"/>
                </a:solidFill>
                <a:latin typeface="Times New Roman" pitchFamily="18" charset="0"/>
                <a:cs typeface="Times New Roman" pitchFamily="18" charset="0"/>
              </a:rPr>
              <a:t>&lt;column name&gt;</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ggplot(data=mpg) + </a:t>
            </a:r>
            <a:r>
              <a:rPr lang="en-US" sz="2000" dirty="0" err="1">
                <a:latin typeface="Times New Roman" pitchFamily="18" charset="0"/>
                <a:cs typeface="Times New Roman" pitchFamily="18" charset="0"/>
              </a:rPr>
              <a:t>geom_point</a:t>
            </a:r>
            <a:r>
              <a:rPr lang="en-US" sz="2000" dirty="0">
                <a:latin typeface="Times New Roman" pitchFamily="18" charset="0"/>
                <a:cs typeface="Times New Roman" pitchFamily="18" charset="0"/>
              </a:rPr>
              <a:t>(mapping = </a:t>
            </a:r>
            <a:r>
              <a:rPr lang="en-US" sz="2000" dirty="0" err="1">
                <a:latin typeface="Times New Roman" pitchFamily="18" charset="0"/>
                <a:cs typeface="Times New Roman" pitchFamily="18" charset="0"/>
              </a:rPr>
              <a:t>aes</a:t>
            </a:r>
            <a:r>
              <a:rPr lang="en-US" sz="2000" dirty="0">
                <a:latin typeface="Times New Roman" pitchFamily="18" charset="0"/>
                <a:cs typeface="Times New Roman" pitchFamily="18" charset="0"/>
              </a:rPr>
              <a:t>(x=</a:t>
            </a:r>
            <a:r>
              <a:rPr lang="en-US" sz="2000" dirty="0" err="1">
                <a:latin typeface="Times New Roman" pitchFamily="18" charset="0"/>
                <a:cs typeface="Times New Roman" pitchFamily="18" charset="0"/>
              </a:rPr>
              <a:t>displ</a:t>
            </a:r>
            <a:r>
              <a:rPr lang="en-US" sz="2000" dirty="0">
                <a:latin typeface="Times New Roman" pitchFamily="18" charset="0"/>
                <a:cs typeface="Times New Roman" pitchFamily="18" charset="0"/>
              </a:rPr>
              <a:t>, y=hwy</a:t>
            </a:r>
            <a:r>
              <a:rPr lang="en-US" sz="2000" dirty="0" smtClean="0">
                <a:latin typeface="Times New Roman" pitchFamily="18" charset="0"/>
                <a:cs typeface="Times New Roman" pitchFamily="18" charset="0"/>
              </a:rPr>
              <a:t>))</a:t>
            </a: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plot shows a negative relationship between engine size (</a:t>
            </a:r>
            <a:r>
              <a:rPr lang="en-US" sz="2000" dirty="0" err="1" smtClean="0">
                <a:latin typeface="Times New Roman" pitchFamily="18" charset="0"/>
                <a:cs typeface="Times New Roman" pitchFamily="18" charset="0"/>
              </a:rPr>
              <a:t>displ</a:t>
            </a:r>
            <a:r>
              <a:rPr lang="en-US" sz="2000" dirty="0" smtClean="0">
                <a:latin typeface="Times New Roman" pitchFamily="18" charset="0"/>
                <a:cs typeface="Times New Roman" pitchFamily="18" charset="0"/>
              </a:rPr>
              <a:t>) and fuel efficiency (hwy).</a:t>
            </a:r>
          </a:p>
          <a:p>
            <a:r>
              <a:rPr lang="en-US" sz="2000" dirty="0" smtClean="0">
                <a:latin typeface="Times New Roman" pitchFamily="18" charset="0"/>
                <a:cs typeface="Times New Roman" pitchFamily="18" charset="0"/>
              </a:rPr>
              <a:t>Also depicts, cars with big engines use more fuel.</a:t>
            </a: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HK"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938420" y="1858450"/>
            <a:ext cx="8112219" cy="3497322"/>
          </a:xfrm>
          <a:prstGeom prst="rect">
            <a:avLst/>
          </a:prstGeom>
        </p:spPr>
      </p:pic>
    </p:spTree>
    <p:extLst>
      <p:ext uri="{BB962C8B-B14F-4D97-AF65-F5344CB8AC3E}">
        <p14:creationId xmlns="" xmlns:p14="http://schemas.microsoft.com/office/powerpoint/2010/main" val="4011827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082"/>
          </a:xfrm>
        </p:spPr>
        <p:txBody>
          <a:bodyPr>
            <a:normAutofit fontScale="90000"/>
          </a:bodyPr>
          <a:lstStyle/>
          <a:p>
            <a:pPr algn="ctr"/>
            <a:r>
              <a:rPr lang="en-US" b="1" dirty="0"/>
              <a:t>A graphing </a:t>
            </a:r>
            <a:r>
              <a:rPr lang="en-US" b="1" dirty="0" smtClean="0"/>
              <a:t>template</a:t>
            </a:r>
            <a:endParaRPr lang="en-US" dirty="0"/>
          </a:p>
        </p:txBody>
      </p:sp>
      <p:sp>
        <p:nvSpPr>
          <p:cNvPr id="3" name="Content Placeholder 2"/>
          <p:cNvSpPr>
            <a:spLocks noGrp="1"/>
          </p:cNvSpPr>
          <p:nvPr>
            <p:ph idx="1"/>
          </p:nvPr>
        </p:nvSpPr>
        <p:spPr>
          <a:xfrm>
            <a:off x="0" y="1071378"/>
            <a:ext cx="12192000" cy="3880773"/>
          </a:xfrm>
        </p:spPr>
        <p:txBody>
          <a:bodyPr>
            <a:noAutofit/>
          </a:bodyPr>
          <a:lstStyle/>
          <a:p>
            <a:r>
              <a:rPr lang="en-US" sz="2000" b="1" dirty="0">
                <a:latin typeface="Times New Roman" pitchFamily="18" charset="0"/>
                <a:cs typeface="Times New Roman" pitchFamily="18" charset="0"/>
              </a:rPr>
              <a:t>ggplot(data = &lt;DATA&gt;) + </a:t>
            </a:r>
          </a:p>
          <a:p>
            <a:r>
              <a:rPr lang="en-US" sz="2000" b="1" dirty="0">
                <a:latin typeface="Times New Roman" pitchFamily="18" charset="0"/>
                <a:cs typeface="Times New Roman" pitchFamily="18" charset="0"/>
              </a:rPr>
              <a:t>  &lt;GEOM_FUNCTION&gt;(mapping = </a:t>
            </a:r>
            <a:r>
              <a:rPr lang="en-US" sz="2000" b="1" dirty="0" err="1">
                <a:latin typeface="Times New Roman" pitchFamily="18" charset="0"/>
                <a:cs typeface="Times New Roman" pitchFamily="18" charset="0"/>
              </a:rPr>
              <a:t>aes</a:t>
            </a:r>
            <a:r>
              <a:rPr lang="en-US" sz="2000" b="1" dirty="0">
                <a:latin typeface="Times New Roman" pitchFamily="18" charset="0"/>
                <a:cs typeface="Times New Roman" pitchFamily="18" charset="0"/>
              </a:rPr>
              <a:t>(&lt;MAPPINGS</a:t>
            </a:r>
            <a:r>
              <a:rPr lang="en-US" sz="2000" b="1"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With ggplot2  package, begin a plot with the function </a:t>
            </a:r>
            <a:r>
              <a:rPr lang="en-US" sz="2000" dirty="0" err="1" smtClean="0">
                <a:latin typeface="Times New Roman" pitchFamily="18" charset="0"/>
                <a:cs typeface="Times New Roman" pitchFamily="18" charset="0"/>
              </a:rPr>
              <a:t>ggplot</a:t>
            </a:r>
            <a:r>
              <a:rPr lang="en-US" sz="2000" dirty="0" smtClean="0">
                <a:latin typeface="Times New Roman" pitchFamily="18" charset="0"/>
                <a:cs typeface="Times New Roman" pitchFamily="18" charset="0"/>
              </a:rPr>
              <a:t>(). </a:t>
            </a:r>
          </a:p>
          <a:p>
            <a:r>
              <a:rPr lang="en-US" sz="2000" dirty="0" err="1" smtClean="0">
                <a:latin typeface="Times New Roman" pitchFamily="18" charset="0"/>
                <a:cs typeface="Times New Roman" pitchFamily="18" charset="0"/>
              </a:rPr>
              <a:t>ggplot</a:t>
            </a:r>
            <a:r>
              <a:rPr lang="en-US" sz="2000" dirty="0" smtClean="0">
                <a:latin typeface="Times New Roman" pitchFamily="18" charset="0"/>
                <a:cs typeface="Times New Roman" pitchFamily="18" charset="0"/>
              </a:rPr>
              <a:t>() creates a coordinate system that can add layers.</a:t>
            </a:r>
          </a:p>
          <a:p>
            <a:r>
              <a:rPr lang="en-US" sz="2000" dirty="0" smtClean="0">
                <a:latin typeface="Times New Roman" pitchFamily="18" charset="0"/>
                <a:cs typeface="Times New Roman" pitchFamily="18" charset="0"/>
              </a:rPr>
              <a:t>The first argument of </a:t>
            </a:r>
            <a:r>
              <a:rPr lang="en-US" sz="2000" dirty="0" err="1" smtClean="0">
                <a:latin typeface="Times New Roman" pitchFamily="18" charset="0"/>
                <a:cs typeface="Times New Roman" pitchFamily="18" charset="0"/>
              </a:rPr>
              <a:t>ggplot</a:t>
            </a:r>
            <a:r>
              <a:rPr lang="en-US" sz="2000" dirty="0" smtClean="0">
                <a:latin typeface="Times New Roman" pitchFamily="18" charset="0"/>
                <a:cs typeface="Times New Roman" pitchFamily="18" charset="0"/>
              </a:rPr>
              <a:t>() is the dataset to use in the graph. </a:t>
            </a:r>
          </a:p>
          <a:p>
            <a:r>
              <a:rPr lang="en-US" sz="2000" dirty="0" smtClean="0">
                <a:latin typeface="Times New Roman" pitchFamily="18" charset="0"/>
                <a:cs typeface="Times New Roman" pitchFamily="18" charset="0"/>
              </a:rPr>
              <a:t>So     </a:t>
            </a:r>
            <a:r>
              <a:rPr lang="en-US" sz="2000" b="1" dirty="0" err="1" smtClean="0">
                <a:latin typeface="Times New Roman" pitchFamily="18" charset="0"/>
                <a:cs typeface="Times New Roman" pitchFamily="18" charset="0"/>
              </a:rPr>
              <a:t>ggplot</a:t>
            </a:r>
            <a:r>
              <a:rPr lang="en-US" sz="2000" b="1" dirty="0" smtClean="0">
                <a:latin typeface="Times New Roman" pitchFamily="18" charset="0"/>
                <a:cs typeface="Times New Roman" pitchFamily="18" charset="0"/>
              </a:rPr>
              <a:t>(data = mpg)     </a:t>
            </a:r>
            <a:r>
              <a:rPr lang="en-US" sz="2000" dirty="0" smtClean="0">
                <a:latin typeface="Times New Roman" pitchFamily="18" charset="0"/>
                <a:cs typeface="Times New Roman" pitchFamily="18" charset="0"/>
              </a:rPr>
              <a:t>which </a:t>
            </a:r>
            <a:r>
              <a:rPr lang="en-US" sz="2000" dirty="0" smtClean="0">
                <a:latin typeface="Times New Roman" pitchFamily="18" charset="0"/>
                <a:cs typeface="Times New Roman" pitchFamily="18" charset="0"/>
              </a:rPr>
              <a:t>creates an empty graph</a:t>
            </a:r>
          </a:p>
          <a:p>
            <a:r>
              <a:rPr lang="en-US" sz="2000" dirty="0" smtClean="0">
                <a:latin typeface="Times New Roman" pitchFamily="18" charset="0"/>
                <a:cs typeface="Times New Roman" pitchFamily="18" charset="0"/>
              </a:rPr>
              <a:t>The function </a:t>
            </a:r>
            <a:r>
              <a:rPr lang="en-US" sz="2000" dirty="0" err="1" smtClean="0">
                <a:latin typeface="Times New Roman" pitchFamily="18" charset="0"/>
                <a:cs typeface="Times New Roman" pitchFamily="18" charset="0"/>
              </a:rPr>
              <a:t>geom_point</a:t>
            </a:r>
            <a:r>
              <a:rPr lang="en-US" sz="2000" dirty="0" smtClean="0">
                <a:latin typeface="Times New Roman" pitchFamily="18" charset="0"/>
                <a:cs typeface="Times New Roman" pitchFamily="18" charset="0"/>
              </a:rPr>
              <a:t>() adds a layer of points to plot, which creates a </a:t>
            </a:r>
            <a:r>
              <a:rPr lang="en-US" sz="2000" dirty="0" err="1" smtClean="0">
                <a:latin typeface="Times New Roman" pitchFamily="18" charset="0"/>
                <a:cs typeface="Times New Roman" pitchFamily="18" charset="0"/>
              </a:rPr>
              <a:t>scatterplot</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ggplot2 comes with many </a:t>
            </a:r>
            <a:r>
              <a:rPr lang="en-US" sz="2000" dirty="0" err="1" smtClean="0">
                <a:latin typeface="Times New Roman" pitchFamily="18" charset="0"/>
                <a:cs typeface="Times New Roman" pitchFamily="18" charset="0"/>
              </a:rPr>
              <a:t>geom</a:t>
            </a:r>
            <a:r>
              <a:rPr lang="en-US" sz="2000" dirty="0" smtClean="0">
                <a:latin typeface="Times New Roman" pitchFamily="18" charset="0"/>
                <a:cs typeface="Times New Roman" pitchFamily="18" charset="0"/>
              </a:rPr>
              <a:t> functions that each add a different type of layer to a plot. </a:t>
            </a:r>
          </a:p>
          <a:p>
            <a:r>
              <a:rPr lang="en-US" sz="2000" dirty="0" smtClean="0">
                <a:latin typeface="Times New Roman" pitchFamily="18" charset="0"/>
                <a:cs typeface="Times New Roman" pitchFamily="18" charset="0"/>
              </a:rPr>
              <a:t>This defines how variables in dataset are mapped to visual properties. </a:t>
            </a:r>
          </a:p>
          <a:p>
            <a:r>
              <a:rPr lang="en-US" sz="2000" dirty="0" smtClean="0">
                <a:latin typeface="Times New Roman" pitchFamily="18" charset="0"/>
                <a:cs typeface="Times New Roman" pitchFamily="18" charset="0"/>
              </a:rPr>
              <a:t>The mapping argument is always paired with </a:t>
            </a:r>
            <a:r>
              <a:rPr lang="en-US" sz="2000" dirty="0" err="1" smtClean="0">
                <a:latin typeface="Times New Roman" pitchFamily="18" charset="0"/>
                <a:cs typeface="Times New Roman" pitchFamily="18" charset="0"/>
              </a:rPr>
              <a:t>aes</a:t>
            </a:r>
            <a:r>
              <a:rPr lang="en-US" sz="2000" dirty="0" smtClean="0">
                <a:latin typeface="Times New Roman" pitchFamily="18" charset="0"/>
                <a:cs typeface="Times New Roman" pitchFamily="18" charset="0"/>
              </a:rPr>
              <a:t>(), and the x and y arguments of </a:t>
            </a:r>
            <a:r>
              <a:rPr lang="en-US" sz="2000" dirty="0" err="1" smtClean="0">
                <a:latin typeface="Times New Roman" pitchFamily="18" charset="0"/>
                <a:cs typeface="Times New Roman" pitchFamily="18" charset="0"/>
              </a:rPr>
              <a:t>aes</a:t>
            </a:r>
            <a:r>
              <a:rPr lang="en-US" sz="2000" dirty="0" smtClean="0">
                <a:latin typeface="Times New Roman" pitchFamily="18" charset="0"/>
                <a:cs typeface="Times New Roman" pitchFamily="18" charset="0"/>
              </a:rPr>
              <a:t>() specify which variables to map to the x and y-axes.</a:t>
            </a:r>
          </a:p>
          <a:p>
            <a:r>
              <a:rPr lang="en-HK" sz="2000" dirty="0" smtClean="0">
                <a:latin typeface="Times New Roman" pitchFamily="18" charset="0"/>
                <a:cs typeface="Times New Roman" pitchFamily="18" charset="0"/>
              </a:rPr>
              <a:t>In example…</a:t>
            </a: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geom_point</a:t>
            </a:r>
            <a:r>
              <a:rPr lang="en-US" sz="2000" b="1" dirty="0" smtClean="0">
                <a:latin typeface="Times New Roman" pitchFamily="18" charset="0"/>
                <a:cs typeface="Times New Roman" pitchFamily="18" charset="0"/>
              </a:rPr>
              <a:t>(mapping = </a:t>
            </a:r>
            <a:r>
              <a:rPr lang="en-US" sz="2000" b="1" dirty="0" err="1" smtClean="0">
                <a:latin typeface="Times New Roman" pitchFamily="18" charset="0"/>
                <a:cs typeface="Times New Roman" pitchFamily="18" charset="0"/>
              </a:rPr>
              <a:t>aes</a:t>
            </a:r>
            <a:r>
              <a:rPr lang="en-US" sz="2000" b="1" dirty="0" smtClean="0">
                <a:latin typeface="Times New Roman" pitchFamily="18" charset="0"/>
                <a:cs typeface="Times New Roman" pitchFamily="18" charset="0"/>
              </a:rPr>
              <a:t>(x=</a:t>
            </a:r>
            <a:r>
              <a:rPr lang="en-US" sz="2000" b="1" dirty="0" err="1" smtClean="0">
                <a:latin typeface="Times New Roman" pitchFamily="18" charset="0"/>
                <a:cs typeface="Times New Roman" pitchFamily="18" charset="0"/>
              </a:rPr>
              <a:t>displ</a:t>
            </a:r>
            <a:r>
              <a:rPr lang="en-US" sz="2000" b="1" dirty="0" smtClean="0">
                <a:latin typeface="Times New Roman" pitchFamily="18" charset="0"/>
                <a:cs typeface="Times New Roman" pitchFamily="18" charset="0"/>
              </a:rPr>
              <a:t>, y=hwy))</a:t>
            </a:r>
          </a:p>
          <a:p>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416281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First steps Exercise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92324" y="1575972"/>
            <a:ext cx="8596668" cy="4485193"/>
          </a:xfrm>
        </p:spPr>
        <p:txBody>
          <a:bodyPr>
            <a:noAutofit/>
          </a:bodyPr>
          <a:lstStyle/>
          <a:p>
            <a:pPr>
              <a:lnSpc>
                <a:spcPct val="160000"/>
              </a:lnSpc>
            </a:pPr>
            <a:r>
              <a:rPr lang="en-US" dirty="0" smtClean="0">
                <a:latin typeface="Times New Roman" pitchFamily="18" charset="0"/>
                <a:cs typeface="Times New Roman" pitchFamily="18" charset="0"/>
              </a:rPr>
              <a:t>1. </a:t>
            </a:r>
            <a:r>
              <a:rPr lang="en-US" b="1" i="1" dirty="0" smtClean="0">
                <a:latin typeface="Times New Roman" pitchFamily="18" charset="0"/>
                <a:cs typeface="Times New Roman" pitchFamily="18" charset="0"/>
              </a:rPr>
              <a:t>Run </a:t>
            </a:r>
            <a:r>
              <a:rPr lang="en-US" b="1" i="1" dirty="0" err="1" smtClean="0">
                <a:latin typeface="Times New Roman" pitchFamily="18" charset="0"/>
                <a:cs typeface="Times New Roman" pitchFamily="18" charset="0"/>
              </a:rPr>
              <a:t>ggplot</a:t>
            </a:r>
            <a:r>
              <a:rPr lang="en-US" b="1" i="1" dirty="0" smtClean="0">
                <a:latin typeface="Times New Roman" pitchFamily="18" charset="0"/>
                <a:cs typeface="Times New Roman" pitchFamily="18" charset="0"/>
              </a:rPr>
              <a:t>(data = mpg). What do you see?</a:t>
            </a:r>
          </a:p>
          <a:p>
            <a:pPr>
              <a:lnSpc>
                <a:spcPct val="160000"/>
              </a:lnSpc>
            </a:pPr>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mpg)</a:t>
            </a:r>
          </a:p>
          <a:p>
            <a:pPr>
              <a:lnSpc>
                <a:spcPct val="160000"/>
              </a:lnSpc>
            </a:pPr>
            <a:endParaRPr lang="en-US" dirty="0" smtClean="0">
              <a:latin typeface="Times New Roman" pitchFamily="18" charset="0"/>
              <a:cs typeface="Times New Roman" pitchFamily="18" charset="0"/>
            </a:endParaRPr>
          </a:p>
          <a:p>
            <a:pPr>
              <a:lnSpc>
                <a:spcPct val="160000"/>
              </a:lnSpc>
            </a:pPr>
            <a:endParaRPr lang="en-US" dirty="0" smtClean="0">
              <a:latin typeface="Times New Roman" pitchFamily="18" charset="0"/>
              <a:cs typeface="Times New Roman" pitchFamily="18" charset="0"/>
            </a:endParaRPr>
          </a:p>
          <a:p>
            <a:pPr>
              <a:lnSpc>
                <a:spcPct val="160000"/>
              </a:lnSpc>
            </a:pPr>
            <a:endParaRPr lang="en-US" dirty="0" smtClean="0">
              <a:latin typeface="Times New Roman" pitchFamily="18" charset="0"/>
              <a:cs typeface="Times New Roman" pitchFamily="18" charset="0"/>
            </a:endParaRPr>
          </a:p>
          <a:p>
            <a:pPr>
              <a:lnSpc>
                <a:spcPct val="160000"/>
              </a:lnSpc>
            </a:pPr>
            <a:endParaRPr lang="en-US" dirty="0" smtClean="0">
              <a:latin typeface="Times New Roman" pitchFamily="18" charset="0"/>
              <a:cs typeface="Times New Roman" pitchFamily="18" charset="0"/>
            </a:endParaRPr>
          </a:p>
          <a:p>
            <a:pPr>
              <a:lnSpc>
                <a:spcPct val="160000"/>
              </a:lnSpc>
            </a:pPr>
            <a:r>
              <a:rPr lang="en-US" dirty="0" smtClean="0">
                <a:latin typeface="Times New Roman" pitchFamily="18" charset="0"/>
                <a:cs typeface="Times New Roman" pitchFamily="18" charset="0"/>
              </a:rPr>
              <a:t>This code creates an empty plot. The </a:t>
            </a:r>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 function creates the background of the plot, but since no layers were specified with </a:t>
            </a:r>
            <a:r>
              <a:rPr lang="en-US" dirty="0" err="1" smtClean="0">
                <a:latin typeface="Times New Roman" pitchFamily="18" charset="0"/>
                <a:cs typeface="Times New Roman" pitchFamily="18" charset="0"/>
              </a:rPr>
              <a:t>geom</a:t>
            </a:r>
            <a:r>
              <a:rPr lang="en-US" dirty="0" smtClean="0">
                <a:latin typeface="Times New Roman" pitchFamily="18" charset="0"/>
                <a:cs typeface="Times New Roman" pitchFamily="18" charset="0"/>
              </a:rPr>
              <a:t> function, nothing is drawn.</a:t>
            </a:r>
          </a:p>
          <a:p>
            <a:pPr>
              <a:lnSpc>
                <a:spcPct val="160000"/>
              </a:lnSpc>
            </a:pPr>
            <a:endParaRPr lang="en-US" dirty="0" smtClean="0">
              <a:latin typeface="Times New Roman" pitchFamily="18" charset="0"/>
              <a:cs typeface="Times New Roman" pitchFamily="18" charset="0"/>
            </a:endParaRPr>
          </a:p>
          <a:p>
            <a:pPr>
              <a:lnSpc>
                <a:spcPct val="160000"/>
              </a:lnSpc>
            </a:pPr>
            <a:endParaRPr lang="en-US" dirty="0" smtClean="0">
              <a:latin typeface="Times New Roman" pitchFamily="18" charset="0"/>
              <a:cs typeface="Times New Roman" pitchFamily="18" charset="0"/>
            </a:endParaRPr>
          </a:p>
          <a:p>
            <a:pPr>
              <a:lnSpc>
                <a:spcPct val="160000"/>
              </a:lnSpc>
            </a:pPr>
            <a:endParaRPr lang="en-US" dirty="0" smtClean="0">
              <a:latin typeface="Times New Roman" pitchFamily="18" charset="0"/>
              <a:cs typeface="Times New Roman" pitchFamily="18" charset="0"/>
            </a:endParaRPr>
          </a:p>
          <a:p>
            <a:pPr>
              <a:lnSpc>
                <a:spcPct val="160000"/>
              </a:lnSpc>
            </a:pPr>
            <a:endParaRPr lang="en-US" dirty="0" smtClean="0">
              <a:latin typeface="Times New Roman" pitchFamily="18" charset="0"/>
              <a:cs typeface="Times New Roman" pitchFamily="18" charset="0"/>
            </a:endParaRPr>
          </a:p>
          <a:p>
            <a:pPr>
              <a:lnSpc>
                <a:spcPct val="160000"/>
              </a:lnSpc>
            </a:pPr>
            <a:endParaRPr lang="en-US" dirty="0" smtClean="0">
              <a:latin typeface="Times New Roman" pitchFamily="18" charset="0"/>
              <a:cs typeface="Times New Roman" pitchFamily="18" charset="0"/>
            </a:endParaRPr>
          </a:p>
          <a:p>
            <a:pPr>
              <a:lnSpc>
                <a:spcPct val="160000"/>
              </a:lnSpc>
            </a:pP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148149" y="2694638"/>
            <a:ext cx="5015653" cy="15325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endParaRPr lang="en-US" dirty="0"/>
          </a:p>
        </p:txBody>
      </p:sp>
      <p:sp>
        <p:nvSpPr>
          <p:cNvPr id="3" name="Content Placeholder 2"/>
          <p:cNvSpPr>
            <a:spLocks noGrp="1"/>
          </p:cNvSpPr>
          <p:nvPr>
            <p:ph idx="1"/>
          </p:nvPr>
        </p:nvSpPr>
        <p:spPr>
          <a:xfrm>
            <a:off x="677334" y="1554481"/>
            <a:ext cx="8596668" cy="4486882"/>
          </a:xfrm>
        </p:spPr>
        <p:txBody>
          <a:bodyPr>
            <a:normAutofit fontScale="92500" lnSpcReduction="10000"/>
          </a:bodyPr>
          <a:lstStyle/>
          <a:p>
            <a:pPr>
              <a:lnSpc>
                <a:spcPct val="150000"/>
              </a:lnSpc>
            </a:pPr>
            <a:r>
              <a:rPr lang="en-US" b="1" i="1" dirty="0" smtClean="0">
                <a:latin typeface="Times New Roman" pitchFamily="18" charset="0"/>
                <a:cs typeface="Times New Roman" pitchFamily="18" charset="0"/>
              </a:rPr>
              <a:t>2. How many rows are in </a:t>
            </a:r>
            <a:r>
              <a:rPr lang="en-US" b="1" i="1" dirty="0" err="1" smtClean="0">
                <a:latin typeface="Times New Roman" pitchFamily="18" charset="0"/>
                <a:cs typeface="Times New Roman" pitchFamily="18" charset="0"/>
              </a:rPr>
              <a:t>mtcars</a:t>
            </a:r>
            <a:r>
              <a:rPr lang="en-US" b="1" i="1" dirty="0" smtClean="0">
                <a:latin typeface="Times New Roman" pitchFamily="18" charset="0"/>
                <a:cs typeface="Times New Roman" pitchFamily="18" charset="0"/>
              </a:rPr>
              <a:t>? How many columns?</a:t>
            </a:r>
          </a:p>
          <a:p>
            <a:pPr>
              <a:lnSpc>
                <a:spcPct val="150000"/>
              </a:lnSpc>
            </a:pPr>
            <a:r>
              <a:rPr lang="en-US" dirty="0" smtClean="0">
                <a:latin typeface="Times New Roman" pitchFamily="18" charset="0"/>
                <a:cs typeface="Times New Roman" pitchFamily="18" charset="0"/>
              </a:rPr>
              <a:t>There are 32 rows and 11 columns in the </a:t>
            </a:r>
            <a:r>
              <a:rPr lang="en-US" dirty="0" err="1" smtClean="0">
                <a:latin typeface="Times New Roman" pitchFamily="18" charset="0"/>
                <a:cs typeface="Times New Roman" pitchFamily="18" charset="0"/>
              </a:rPr>
              <a:t>mtcars</a:t>
            </a:r>
            <a:r>
              <a:rPr lang="en-US" dirty="0" smtClean="0">
                <a:latin typeface="Times New Roman" pitchFamily="18" charset="0"/>
                <a:cs typeface="Times New Roman" pitchFamily="18" charset="0"/>
              </a:rPr>
              <a:t> data frame.</a:t>
            </a:r>
          </a:p>
          <a:p>
            <a:pPr>
              <a:lnSpc>
                <a:spcPct val="150000"/>
              </a:lnSpc>
            </a:pPr>
            <a:r>
              <a:rPr lang="en-US" b="1" dirty="0" err="1" smtClean="0">
                <a:latin typeface="Times New Roman" pitchFamily="18" charset="0"/>
                <a:cs typeface="Times New Roman" pitchFamily="18" charset="0"/>
              </a:rPr>
              <a:t>nrow</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mtcars</a:t>
            </a:r>
            <a:r>
              <a:rPr lang="en-US" dirty="0" smtClean="0">
                <a:latin typeface="Times New Roman" pitchFamily="18" charset="0"/>
                <a:cs typeface="Times New Roman" pitchFamily="18" charset="0"/>
              </a:rPr>
              <a:t>)</a:t>
            </a:r>
          </a:p>
          <a:p>
            <a:pPr>
              <a:lnSpc>
                <a:spcPct val="150000"/>
              </a:lnSpc>
            </a:pPr>
            <a:r>
              <a:rPr lang="en-US" i="1" dirty="0" smtClean="0">
                <a:latin typeface="Times New Roman" pitchFamily="18" charset="0"/>
                <a:cs typeface="Times New Roman" pitchFamily="18" charset="0"/>
              </a:rPr>
              <a:t>&gt; [1] 32</a:t>
            </a:r>
            <a:r>
              <a:rPr lang="en-US" dirty="0" smtClean="0">
                <a:latin typeface="Times New Roman" pitchFamily="18" charset="0"/>
                <a:cs typeface="Times New Roman" pitchFamily="18" charset="0"/>
              </a:rPr>
              <a:t> </a:t>
            </a:r>
          </a:p>
          <a:p>
            <a:pPr>
              <a:lnSpc>
                <a:spcPct val="150000"/>
              </a:lnSpc>
            </a:pPr>
            <a:r>
              <a:rPr lang="en-US" b="1" dirty="0" err="1" smtClean="0">
                <a:latin typeface="Times New Roman" pitchFamily="18" charset="0"/>
                <a:cs typeface="Times New Roman" pitchFamily="18" charset="0"/>
              </a:rPr>
              <a:t>ncol</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mtcars</a:t>
            </a:r>
            <a:r>
              <a:rPr lang="en-US" dirty="0" smtClean="0">
                <a:latin typeface="Times New Roman" pitchFamily="18" charset="0"/>
                <a:cs typeface="Times New Roman" pitchFamily="18" charset="0"/>
              </a:rPr>
              <a:t>) </a:t>
            </a:r>
          </a:p>
          <a:p>
            <a:pPr>
              <a:lnSpc>
                <a:spcPct val="150000"/>
              </a:lnSpc>
            </a:pPr>
            <a:r>
              <a:rPr lang="en-US" i="1" dirty="0" smtClean="0">
                <a:latin typeface="Times New Roman" pitchFamily="18" charset="0"/>
                <a:cs typeface="Times New Roman" pitchFamily="18" charset="0"/>
              </a:rPr>
              <a:t>#&gt; [1] 11</a:t>
            </a:r>
          </a:p>
          <a:p>
            <a:pPr>
              <a:lnSpc>
                <a:spcPct val="150000"/>
              </a:lnSpc>
            </a:pPr>
            <a:endParaRPr lang="en-US" i="1" dirty="0" smtClean="0">
              <a:latin typeface="Times New Roman" pitchFamily="18" charset="0"/>
              <a:cs typeface="Times New Roman" pitchFamily="18" charset="0"/>
            </a:endParaRPr>
          </a:p>
          <a:p>
            <a:pPr>
              <a:lnSpc>
                <a:spcPct val="150000"/>
              </a:lnSpc>
            </a:pPr>
            <a:endParaRPr lang="en-US" i="1"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The glimpse() function also displays the number of rows and columns in a data frame</a:t>
            </a:r>
            <a:endParaRPr lang="en-US" dirty="0">
              <a:latin typeface="Times New Roman" pitchFamily="18" charset="0"/>
              <a:cs typeface="Times New Roman" pitchFamily="18" charset="0"/>
            </a:endParaRPr>
          </a:p>
        </p:txBody>
      </p:sp>
      <p:sp>
        <p:nvSpPr>
          <p:cNvPr id="5" name="Title 1"/>
          <p:cNvSpPr txBox="1">
            <a:spLocks/>
          </p:cNvSpPr>
          <p:nvPr/>
        </p:nvSpPr>
        <p:spPr>
          <a:xfrm>
            <a:off x="829734" y="762000"/>
            <a:ext cx="8596668" cy="1320800"/>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t>First steps Exercise</a:t>
            </a:r>
            <a:endParaRPr kumimoji="0" lang="en-US" sz="36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tx1"/>
            </a:solidFill>
          </a:ln>
        </p:spPr>
        <p:txBody>
          <a:bodyPr/>
          <a:lstStyle/>
          <a:p>
            <a:r>
              <a:rPr lang="en-US" b="1" i="1" dirty="0" smtClean="0">
                <a:latin typeface="Times New Roman" pitchFamily="18" charset="0"/>
                <a:cs typeface="Times New Roman" pitchFamily="18" charset="0"/>
              </a:rPr>
              <a:t>3. What does the </a:t>
            </a:r>
            <a:r>
              <a:rPr lang="en-US" b="1" i="1" dirty="0" err="1" smtClean="0">
                <a:latin typeface="Times New Roman" pitchFamily="18" charset="0"/>
                <a:cs typeface="Times New Roman" pitchFamily="18" charset="0"/>
              </a:rPr>
              <a:t>drv</a:t>
            </a:r>
            <a:r>
              <a:rPr lang="en-US" b="1" i="1" dirty="0" smtClean="0">
                <a:latin typeface="Times New Roman" pitchFamily="18" charset="0"/>
                <a:cs typeface="Times New Roman" pitchFamily="18" charset="0"/>
              </a:rPr>
              <a:t> variable describe? Read the help for ?mpg to find out.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variable is a categorical variable which categorizes cars into front-wheels, rear-wheels, or four-wheel drive.</a:t>
            </a:r>
          </a:p>
          <a:p>
            <a:r>
              <a:rPr lang="en-US" dirty="0" smtClean="0">
                <a:latin typeface="Times New Roman" pitchFamily="18" charset="0"/>
                <a:cs typeface="Times New Roman" pitchFamily="18" charset="0"/>
              </a:rPr>
              <a:t>Value				Description</a:t>
            </a:r>
          </a:p>
          <a:p>
            <a:r>
              <a:rPr lang="en-US" dirty="0" smtClean="0">
                <a:latin typeface="Times New Roman" pitchFamily="18" charset="0"/>
                <a:cs typeface="Times New Roman" pitchFamily="18" charset="0"/>
              </a:rPr>
              <a:t>"f</a:t>
            </a:r>
            <a:r>
              <a:rPr lang="en-US" dirty="0" smtClean="0">
                <a:latin typeface="Times New Roman" pitchFamily="18" charset="0"/>
                <a:cs typeface="Times New Roman" pitchFamily="18" charset="0"/>
                <a:hlinkClick r:id="rId2"/>
              </a:rPr>
              <a:t>“</a:t>
            </a:r>
            <a:r>
              <a:rPr lang="en-US" dirty="0" smtClean="0">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front-wheel drive</a:t>
            </a:r>
          </a:p>
          <a:p>
            <a:r>
              <a:rPr lang="en-US" sz="2000" b="1" dirty="0" smtClean="0">
                <a:solidFill>
                  <a:schemeClr val="tx1"/>
                </a:solidFill>
                <a:latin typeface="Times New Roman" pitchFamily="18" charset="0"/>
                <a:cs typeface="Times New Roman" pitchFamily="18" charset="0"/>
              </a:rPr>
              <a:t>"r</a:t>
            </a:r>
            <a:r>
              <a:rPr lang="en-US" sz="2000" b="1" dirty="0" smtClean="0">
                <a:solidFill>
                  <a:schemeClr val="tx1"/>
                </a:solidFill>
                <a:latin typeface="Times New Roman" pitchFamily="18" charset="0"/>
                <a:cs typeface="Times New Roman" pitchFamily="18" charset="0"/>
                <a:hlinkClick r:id="rId3"/>
              </a:rPr>
              <a:t>“</a:t>
            </a:r>
            <a:r>
              <a:rPr lang="en-US" sz="2000" b="1" dirty="0" smtClean="0">
                <a:solidFill>
                  <a:schemeClr val="tx1"/>
                </a:solidFill>
                <a:latin typeface="Times New Roman" pitchFamily="18" charset="0"/>
                <a:cs typeface="Times New Roman" pitchFamily="18" charset="0"/>
              </a:rPr>
              <a:t>				rear-wheel drive</a:t>
            </a:r>
            <a:endParaRPr lang="en-US" sz="2000" b="1" u="sng" dirty="0" smtClean="0">
              <a:solidFill>
                <a:schemeClr val="tx1"/>
              </a:solidFill>
              <a:latin typeface="Times New Roman" pitchFamily="18" charset="0"/>
              <a:cs typeface="Times New Roman" pitchFamily="18" charset="0"/>
            </a:endParaRPr>
          </a:p>
          <a:p>
            <a:r>
              <a:rPr lang="en-US" sz="2000" b="1"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hlinkClick r:id="rId4"/>
              </a:rPr>
              <a:t>“</a:t>
            </a:r>
            <a:r>
              <a:rPr lang="en-US" sz="2000" b="1" dirty="0" smtClean="0">
                <a:solidFill>
                  <a:schemeClr val="tx1"/>
                </a:solidFill>
                <a:latin typeface="Times New Roman" pitchFamily="18" charset="0"/>
                <a:cs typeface="Times New Roman" pitchFamily="18" charset="0"/>
              </a:rPr>
              <a:t>				four-wheel drive</a:t>
            </a:r>
            <a:endParaRPr lang="en-US" sz="2000" b="1" dirty="0">
              <a:solidFill>
                <a:schemeClr val="tx1"/>
              </a:solidFill>
              <a:latin typeface="Times New Roman" pitchFamily="18" charset="0"/>
              <a:cs typeface="Times New Roman" pitchFamily="18" charset="0"/>
            </a:endParaRPr>
          </a:p>
        </p:txBody>
      </p:sp>
      <p:sp>
        <p:nvSpPr>
          <p:cNvPr id="5" name="Title 1"/>
          <p:cNvSpPr>
            <a:spLocks noGrp="1"/>
          </p:cNvSpPr>
          <p:nvPr>
            <p:ph type="title"/>
          </p:nvPr>
        </p:nvSpPr>
        <p:spPr>
          <a:xfrm>
            <a:off x="677334" y="609600"/>
            <a:ext cx="8596668" cy="1320800"/>
          </a:xfrm>
        </p:spPr>
        <p:txBody>
          <a:bodyPr/>
          <a:lstStyle/>
          <a:p>
            <a:pPr algn="ctr"/>
            <a:r>
              <a:rPr lang="en-US" b="1" dirty="0" smtClean="0">
                <a:latin typeface="Times New Roman" pitchFamily="18" charset="0"/>
                <a:cs typeface="Times New Roman" pitchFamily="18" charset="0"/>
              </a:rPr>
              <a:t>First steps Exercise</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endParaRPr lang="en-US" dirty="0"/>
          </a:p>
        </p:txBody>
      </p:sp>
      <p:sp>
        <p:nvSpPr>
          <p:cNvPr id="3" name="Content Placeholder 2"/>
          <p:cNvSpPr>
            <a:spLocks noGrp="1"/>
          </p:cNvSpPr>
          <p:nvPr>
            <p:ph idx="1"/>
          </p:nvPr>
        </p:nvSpPr>
        <p:spPr>
          <a:xfrm>
            <a:off x="677334" y="2160590"/>
            <a:ext cx="8596668" cy="1601942"/>
          </a:xfrm>
        </p:spPr>
        <p:txBody>
          <a:bodyPr/>
          <a:lstStyle/>
          <a:p>
            <a:r>
              <a:rPr lang="en-US" b="1" i="1" dirty="0" smtClean="0">
                <a:latin typeface="Times New Roman" pitchFamily="18" charset="0"/>
                <a:cs typeface="Times New Roman" pitchFamily="18" charset="0"/>
              </a:rPr>
              <a:t>4.Make a scatter plot of hwy vs. </a:t>
            </a:r>
            <a:r>
              <a:rPr lang="en-US" b="1" i="1" dirty="0" err="1" smtClean="0">
                <a:latin typeface="Times New Roman" pitchFamily="18" charset="0"/>
                <a:cs typeface="Times New Roman" pitchFamily="18" charset="0"/>
              </a:rPr>
              <a:t>cyl</a:t>
            </a:r>
            <a:r>
              <a:rPr lang="en-US" b="1" i="1" dirty="0" smtClean="0">
                <a:latin typeface="Times New Roman" pitchFamily="18" charset="0"/>
                <a:cs typeface="Times New Roman" pitchFamily="18" charset="0"/>
              </a:rPr>
              <a:t>.</a:t>
            </a:r>
          </a:p>
          <a:p>
            <a:r>
              <a:rPr lang="en-US" b="1" dirty="0" err="1" smtClean="0">
                <a:solidFill>
                  <a:schemeClr val="accent5"/>
                </a:solidFill>
                <a:latin typeface="Times New Roman" pitchFamily="18" charset="0"/>
                <a:cs typeface="Times New Roman" pitchFamily="18" charset="0"/>
              </a:rPr>
              <a:t>ggplot</a:t>
            </a:r>
            <a:r>
              <a:rPr lang="en-US" dirty="0" smtClean="0">
                <a:solidFill>
                  <a:schemeClr val="accent5"/>
                </a:solidFill>
                <a:latin typeface="Times New Roman" pitchFamily="18" charset="0"/>
                <a:cs typeface="Times New Roman" pitchFamily="18" charset="0"/>
              </a:rPr>
              <a:t>(data=mpg)+  </a:t>
            </a:r>
            <a:r>
              <a:rPr lang="en-US" b="1" dirty="0" err="1" smtClean="0">
                <a:solidFill>
                  <a:schemeClr val="accent5"/>
                </a:solidFill>
                <a:latin typeface="Times New Roman" pitchFamily="18" charset="0"/>
                <a:cs typeface="Times New Roman" pitchFamily="18" charset="0"/>
              </a:rPr>
              <a:t>geom_point</a:t>
            </a:r>
            <a:r>
              <a:rPr lang="en-US" dirty="0" smtClean="0">
                <a:solidFill>
                  <a:schemeClr val="accent5"/>
                </a:solidFill>
                <a:latin typeface="Times New Roman" pitchFamily="18" charset="0"/>
                <a:cs typeface="Times New Roman" pitchFamily="18" charset="0"/>
              </a:rPr>
              <a:t>(mapping=</a:t>
            </a:r>
            <a:r>
              <a:rPr lang="en-US" b="1" dirty="0" err="1" smtClean="0">
                <a:solidFill>
                  <a:schemeClr val="accent5"/>
                </a:solidFill>
                <a:latin typeface="Times New Roman" pitchFamily="18" charset="0"/>
                <a:cs typeface="Times New Roman" pitchFamily="18" charset="0"/>
              </a:rPr>
              <a:t>aes</a:t>
            </a:r>
            <a:r>
              <a:rPr lang="en-US" dirty="0" smtClean="0">
                <a:solidFill>
                  <a:schemeClr val="accent5"/>
                </a:solidFill>
                <a:latin typeface="Times New Roman" pitchFamily="18" charset="0"/>
                <a:cs typeface="Times New Roman" pitchFamily="18" charset="0"/>
              </a:rPr>
              <a:t>(x = hwy, y = </a:t>
            </a:r>
            <a:r>
              <a:rPr lang="en-US" dirty="0" err="1" smtClean="0">
                <a:solidFill>
                  <a:schemeClr val="accent5"/>
                </a:solidFill>
                <a:latin typeface="Times New Roman" pitchFamily="18" charset="0"/>
                <a:cs typeface="Times New Roman" pitchFamily="18" charset="0"/>
              </a:rPr>
              <a:t>cyl</a:t>
            </a:r>
            <a:r>
              <a:rPr lang="en-US" dirty="0" smtClean="0">
                <a:solidFill>
                  <a:schemeClr val="accent5"/>
                </a:solidFill>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63490" name="Picture 2"/>
          <p:cNvPicPr>
            <a:picLocks noChangeAspect="1" noChangeArrowheads="1"/>
          </p:cNvPicPr>
          <p:nvPr/>
        </p:nvPicPr>
        <p:blipFill>
          <a:blip r:embed="rId2"/>
          <a:srcRect/>
          <a:stretch>
            <a:fillRect/>
          </a:stretch>
        </p:blipFill>
        <p:spPr bwMode="auto">
          <a:xfrm>
            <a:off x="1861747" y="3171045"/>
            <a:ext cx="5200650" cy="3124200"/>
          </a:xfrm>
          <a:prstGeom prst="rect">
            <a:avLst/>
          </a:prstGeom>
          <a:noFill/>
          <a:ln w="9525">
            <a:noFill/>
            <a:miter lim="800000"/>
            <a:headEnd/>
            <a:tailEnd/>
          </a:ln>
          <a:effectLst/>
        </p:spPr>
      </p:pic>
      <p:sp>
        <p:nvSpPr>
          <p:cNvPr id="7" name="Title 1"/>
          <p:cNvSpPr txBox="1">
            <a:spLocks/>
          </p:cNvSpPr>
          <p:nvPr/>
        </p:nvSpPr>
        <p:spPr>
          <a:xfrm>
            <a:off x="829734" y="762000"/>
            <a:ext cx="8596668" cy="1320800"/>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t>First steps Exercise</a:t>
            </a:r>
            <a:endParaRPr kumimoji="0" lang="en-US" sz="36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433" y="856343"/>
            <a:ext cx="8596668" cy="3381828"/>
          </a:xfrm>
        </p:spPr>
        <p:txBody>
          <a:bodyPr>
            <a:normAutofit/>
          </a:bodyPr>
          <a:lstStyle/>
          <a:p>
            <a:r>
              <a:rPr lang="en-US" b="1" i="1" dirty="0" smtClean="0">
                <a:latin typeface="Times New Roman" pitchFamily="18" charset="0"/>
                <a:cs typeface="Times New Roman" pitchFamily="18" charset="0"/>
              </a:rPr>
              <a:t>5. What happens if you make a scatter plot of class </a:t>
            </a:r>
            <a:r>
              <a:rPr lang="en-US" b="1" i="1" dirty="0" err="1" smtClean="0">
                <a:latin typeface="Times New Roman" pitchFamily="18" charset="0"/>
                <a:cs typeface="Times New Roman" pitchFamily="18" charset="0"/>
              </a:rPr>
              <a:t>vs</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drv</a:t>
            </a:r>
            <a:r>
              <a:rPr lang="en-US" b="1" i="1" dirty="0" smtClean="0">
                <a:latin typeface="Times New Roman" pitchFamily="18" charset="0"/>
                <a:cs typeface="Times New Roman" pitchFamily="18" charset="0"/>
              </a:rPr>
              <a:t>? Why is the plot not useful?</a:t>
            </a:r>
          </a:p>
          <a:p>
            <a:r>
              <a:rPr lang="en-US" dirty="0" smtClean="0">
                <a:latin typeface="Times New Roman" pitchFamily="18" charset="0"/>
                <a:cs typeface="Times New Roman" pitchFamily="18" charset="0"/>
              </a:rPr>
              <a:t>The resulting </a:t>
            </a:r>
            <a:r>
              <a:rPr lang="en-US" dirty="0" err="1" smtClean="0">
                <a:latin typeface="Times New Roman" pitchFamily="18" charset="0"/>
                <a:cs typeface="Times New Roman" pitchFamily="18" charset="0"/>
              </a:rPr>
              <a:t>scatterplot</a:t>
            </a:r>
            <a:r>
              <a:rPr lang="en-US" dirty="0" smtClean="0">
                <a:latin typeface="Times New Roman" pitchFamily="18" charset="0"/>
                <a:cs typeface="Times New Roman" pitchFamily="18" charset="0"/>
              </a:rPr>
              <a:t> has only a few points.</a:t>
            </a:r>
          </a:p>
          <a:p>
            <a:pPr>
              <a:lnSpc>
                <a:spcPct val="150000"/>
              </a:lnSpc>
            </a:pPr>
            <a:r>
              <a:rPr lang="en-US" b="1" dirty="0" err="1" smtClean="0">
                <a:solidFill>
                  <a:schemeClr val="accent5"/>
                </a:solidFill>
                <a:latin typeface="Times New Roman" pitchFamily="18" charset="0"/>
                <a:cs typeface="Times New Roman" pitchFamily="18" charset="0"/>
              </a:rPr>
              <a:t>ggplot</a:t>
            </a:r>
            <a:r>
              <a:rPr lang="en-US" dirty="0" smtClean="0">
                <a:solidFill>
                  <a:schemeClr val="accent5"/>
                </a:solidFill>
                <a:latin typeface="Times New Roman" pitchFamily="18" charset="0"/>
                <a:cs typeface="Times New Roman" pitchFamily="18" charset="0"/>
              </a:rPr>
              <a:t>(data=mpg)+ </a:t>
            </a:r>
            <a:r>
              <a:rPr lang="en-US" b="1" dirty="0" err="1" smtClean="0">
                <a:solidFill>
                  <a:schemeClr val="accent5"/>
                </a:solidFill>
                <a:latin typeface="Times New Roman" pitchFamily="18" charset="0"/>
                <a:cs typeface="Times New Roman" pitchFamily="18" charset="0"/>
              </a:rPr>
              <a:t>geom_point</a:t>
            </a:r>
            <a:r>
              <a:rPr lang="en-US" dirty="0" smtClean="0">
                <a:solidFill>
                  <a:schemeClr val="accent5"/>
                </a:solidFill>
                <a:latin typeface="Times New Roman" pitchFamily="18" charset="0"/>
                <a:cs typeface="Times New Roman" pitchFamily="18" charset="0"/>
              </a:rPr>
              <a:t>(mapping= </a:t>
            </a:r>
            <a:r>
              <a:rPr lang="en-US" b="1" dirty="0" err="1" smtClean="0">
                <a:solidFill>
                  <a:schemeClr val="accent5"/>
                </a:solidFill>
                <a:latin typeface="Times New Roman" pitchFamily="18" charset="0"/>
                <a:cs typeface="Times New Roman" pitchFamily="18" charset="0"/>
              </a:rPr>
              <a:t>aes</a:t>
            </a:r>
            <a:r>
              <a:rPr lang="en-US" dirty="0" smtClean="0">
                <a:solidFill>
                  <a:schemeClr val="accent5"/>
                </a:solidFill>
                <a:latin typeface="Times New Roman" pitchFamily="18" charset="0"/>
                <a:cs typeface="Times New Roman" pitchFamily="18" charset="0"/>
              </a:rPr>
              <a:t>(x = class, y = </a:t>
            </a:r>
            <a:r>
              <a:rPr lang="en-US" dirty="0" err="1" smtClean="0">
                <a:solidFill>
                  <a:schemeClr val="accent5"/>
                </a:solidFill>
                <a:latin typeface="Times New Roman" pitchFamily="18" charset="0"/>
                <a:cs typeface="Times New Roman" pitchFamily="18" charset="0"/>
              </a:rPr>
              <a:t>drv</a:t>
            </a:r>
            <a:r>
              <a:rPr lang="en-US" dirty="0" smtClean="0">
                <a:solidFill>
                  <a:schemeClr val="accent5"/>
                </a:solidFill>
                <a:latin typeface="Times New Roman" pitchFamily="18" charset="0"/>
                <a:cs typeface="Times New Roman" pitchFamily="18" charset="0"/>
              </a:rPr>
              <a:t>))</a:t>
            </a:r>
          </a:p>
          <a:p>
            <a:r>
              <a:rPr lang="en-US" dirty="0" smtClean="0">
                <a:latin typeface="Times New Roman" pitchFamily="18" charset="0"/>
                <a:cs typeface="Times New Roman" pitchFamily="18" charset="0"/>
              </a:rPr>
              <a:t>A scatter plot is not a useful since both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and class are categorical variables. Since categorical variables typically take a small number of values.</a:t>
            </a:r>
          </a:p>
          <a:p>
            <a:r>
              <a:rPr lang="en-US" dirty="0" smtClean="0">
                <a:latin typeface="Times New Roman" pitchFamily="18" charset="0"/>
                <a:cs typeface="Times New Roman" pitchFamily="18" charset="0"/>
              </a:rPr>
              <a:t>In this data,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takes 3 values and class takes 7 values, meaning that there are only 21 values that could be plotted on a </a:t>
            </a:r>
            <a:r>
              <a:rPr lang="en-US" dirty="0" err="1" smtClean="0">
                <a:latin typeface="Times New Roman" pitchFamily="18" charset="0"/>
                <a:cs typeface="Times New Roman" pitchFamily="18" charset="0"/>
              </a:rPr>
              <a:t>scatterplot</a:t>
            </a:r>
            <a:r>
              <a:rPr lang="en-US" dirty="0" smtClean="0">
                <a:latin typeface="Times New Roman" pitchFamily="18" charset="0"/>
                <a:cs typeface="Times New Roman" pitchFamily="18" charset="0"/>
              </a:rPr>
              <a:t> of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vs. class.</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64514" name="Picture 2"/>
          <p:cNvPicPr>
            <a:picLocks noChangeAspect="1" noChangeArrowheads="1"/>
          </p:cNvPicPr>
          <p:nvPr/>
        </p:nvPicPr>
        <p:blipFill>
          <a:blip r:embed="rId2"/>
          <a:srcRect/>
          <a:stretch>
            <a:fillRect/>
          </a:stretch>
        </p:blipFill>
        <p:spPr bwMode="auto">
          <a:xfrm>
            <a:off x="2729400" y="3592286"/>
            <a:ext cx="4905114" cy="3265714"/>
          </a:xfrm>
          <a:prstGeom prst="rect">
            <a:avLst/>
          </a:prstGeom>
          <a:noFill/>
          <a:ln w="9525">
            <a:noFill/>
            <a:miter lim="800000"/>
            <a:headEnd/>
            <a:tailEnd/>
          </a:ln>
          <a:effectLst/>
        </p:spPr>
      </p:pic>
      <p:sp>
        <p:nvSpPr>
          <p:cNvPr id="7" name="Title 1"/>
          <p:cNvSpPr txBox="1">
            <a:spLocks/>
          </p:cNvSpPr>
          <p:nvPr/>
        </p:nvSpPr>
        <p:spPr>
          <a:xfrm>
            <a:off x="790545" y="304800"/>
            <a:ext cx="8596668" cy="609600"/>
          </a:xfrm>
          <a:prstGeom prst="rect">
            <a:avLst/>
          </a:prstGeom>
        </p:spPr>
        <p:txBody>
          <a:bodyPr vert="horz" lIns="91440" tIns="45720" rIns="91440" bIns="45720" rtlCol="0" anchor="t">
            <a:normAutofit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t>First steps Exercise</a:t>
            </a:r>
            <a:endParaRPr kumimoji="0" lang="en-US" sz="36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pPr algn="ctr"/>
            <a:r>
              <a:rPr lang="en-HK" b="1" dirty="0" smtClean="0">
                <a:latin typeface="Times New Roman" pitchFamily="18" charset="0"/>
                <a:cs typeface="Times New Roman" pitchFamily="18" charset="0"/>
              </a:rPr>
              <a:t>History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881051"/>
            <a:ext cx="8596668" cy="4160311"/>
          </a:xfrm>
        </p:spPr>
        <p:txBody>
          <a:bodyPr>
            <a:noAutofit/>
          </a:bodyPr>
          <a:lstStyle/>
          <a:p>
            <a:r>
              <a:rPr lang="en-US" sz="2000" b="1" dirty="0" smtClean="0">
                <a:solidFill>
                  <a:schemeClr val="tx2"/>
                </a:solidFill>
                <a:latin typeface="Times New Roman" pitchFamily="18" charset="0"/>
                <a:cs typeface="Times New Roman" pitchFamily="18" charset="0"/>
              </a:rPr>
              <a:t>R</a:t>
            </a:r>
            <a:r>
              <a:rPr lang="en-US" sz="2000" dirty="0" smtClean="0">
                <a:solidFill>
                  <a:schemeClr val="tx2"/>
                </a:solidFill>
                <a:latin typeface="Times New Roman" pitchFamily="18" charset="0"/>
                <a:cs typeface="Times New Roman" pitchFamily="18" charset="0"/>
              </a:rPr>
              <a:t> is a</a:t>
            </a:r>
            <a:r>
              <a:rPr lang="en-US" sz="2000" dirty="0" smtClean="0">
                <a:solidFill>
                  <a:schemeClr val="tx1"/>
                </a:solidFill>
                <a:latin typeface="Times New Roman" pitchFamily="18" charset="0"/>
                <a:cs typeface="Times New Roman" pitchFamily="18" charset="0"/>
              </a:rPr>
              <a:t> programming language for statistical computing and graphics supported by the R Foundation for Statistical </a:t>
            </a:r>
            <a:r>
              <a:rPr lang="en-US" sz="2000" dirty="0" smtClean="0">
                <a:solidFill>
                  <a:schemeClr val="tx2"/>
                </a:solidFill>
                <a:latin typeface="Times New Roman" pitchFamily="18" charset="0"/>
                <a:cs typeface="Times New Roman" pitchFamily="18" charset="0"/>
              </a:rPr>
              <a:t>Computing.</a:t>
            </a:r>
          </a:p>
          <a:p>
            <a:r>
              <a:rPr lang="en-US" sz="2000" dirty="0" smtClean="0">
                <a:solidFill>
                  <a:schemeClr val="tx2"/>
                </a:solidFill>
                <a:latin typeface="Times New Roman" pitchFamily="18" charset="0"/>
                <a:cs typeface="Times New Roman" pitchFamily="18" charset="0"/>
              </a:rPr>
              <a:t>The R language is widely used among statisticians and data miners for developing statistical software and data analysis</a:t>
            </a:r>
          </a:p>
          <a:p>
            <a:r>
              <a:rPr lang="en-US" sz="2000" dirty="0" smtClean="0">
                <a:solidFill>
                  <a:schemeClr val="tx2"/>
                </a:solidFill>
                <a:latin typeface="Times New Roman" pitchFamily="18" charset="0"/>
                <a:cs typeface="Times New Roman" pitchFamily="18" charset="0"/>
              </a:rPr>
              <a:t>R was created by Ross </a:t>
            </a:r>
            <a:r>
              <a:rPr lang="en-US" sz="2000" dirty="0" err="1" smtClean="0">
                <a:solidFill>
                  <a:schemeClr val="tx2"/>
                </a:solidFill>
                <a:latin typeface="Times New Roman" pitchFamily="18" charset="0"/>
                <a:cs typeface="Times New Roman" pitchFamily="18" charset="0"/>
              </a:rPr>
              <a:t>Ihaka</a:t>
            </a:r>
            <a:r>
              <a:rPr lang="en-US" sz="2000" dirty="0" smtClean="0">
                <a:solidFill>
                  <a:schemeClr val="tx2"/>
                </a:solidFill>
                <a:latin typeface="Times New Roman" pitchFamily="18" charset="0"/>
                <a:cs typeface="Times New Roman" pitchFamily="18" charset="0"/>
              </a:rPr>
              <a:t>  and Robert Gentleman and is developed by the </a:t>
            </a:r>
            <a:r>
              <a:rPr lang="en-US" sz="2000" i="1" dirty="0" smtClean="0">
                <a:solidFill>
                  <a:schemeClr val="tx2"/>
                </a:solidFill>
                <a:latin typeface="Times New Roman" pitchFamily="18" charset="0"/>
                <a:cs typeface="Times New Roman" pitchFamily="18" charset="0"/>
              </a:rPr>
              <a:t>R Development Core Team</a:t>
            </a:r>
            <a:r>
              <a:rPr lang="en-US" sz="2000" dirty="0" smtClean="0">
                <a:solidFill>
                  <a:schemeClr val="tx2"/>
                </a:solidFill>
                <a:latin typeface="Times New Roman" pitchFamily="18" charset="0"/>
                <a:cs typeface="Times New Roman" pitchFamily="18" charset="0"/>
              </a:rPr>
              <a:t> </a:t>
            </a:r>
          </a:p>
          <a:p>
            <a:r>
              <a:rPr lang="en-US" sz="2000" dirty="0" smtClean="0">
                <a:solidFill>
                  <a:schemeClr val="tx2"/>
                </a:solidFill>
                <a:latin typeface="Times New Roman" pitchFamily="18" charset="0"/>
                <a:cs typeface="Times New Roman" pitchFamily="18" charset="0"/>
              </a:rPr>
              <a:t>R is an implementation of the S Programming language with additional features</a:t>
            </a:r>
          </a:p>
          <a:p>
            <a:r>
              <a:rPr lang="en-US" sz="2000" dirty="0" smtClean="0">
                <a:solidFill>
                  <a:schemeClr val="tx2"/>
                </a:solidFill>
                <a:latin typeface="Times New Roman" pitchFamily="18" charset="0"/>
                <a:cs typeface="Times New Roman" pitchFamily="18" charset="0"/>
              </a:rPr>
              <a:t>R is named partly after the first names of the first two R authors and partly as a play on the name of  S</a:t>
            </a:r>
          </a:p>
          <a:p>
            <a:r>
              <a:rPr lang="en-US" sz="2000" dirty="0" smtClean="0">
                <a:solidFill>
                  <a:schemeClr val="tx2"/>
                </a:solidFill>
                <a:latin typeface="Times New Roman" pitchFamily="18" charset="0"/>
                <a:cs typeface="Times New Roman" pitchFamily="18" charset="0"/>
              </a:rPr>
              <a:t> The project was conceived in 1992, with an initial version released in 1995 and a stable beta version (v1.0) on 29 February 2000.</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Aesthetic mappings –Refer Video1</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An aesthetic is a visual property of the objects in the plot. </a:t>
            </a:r>
          </a:p>
          <a:p>
            <a:r>
              <a:rPr lang="en-US" dirty="0" smtClean="0">
                <a:latin typeface="Times New Roman" pitchFamily="18" charset="0"/>
                <a:cs typeface="Times New Roman" pitchFamily="18" charset="0"/>
              </a:rPr>
              <a:t>Aesthetics include things like the size, the shape, or the color of points. </a:t>
            </a:r>
          </a:p>
          <a:p>
            <a:r>
              <a:rPr lang="en-US" dirty="0" smtClean="0">
                <a:latin typeface="Times New Roman" pitchFamily="18" charset="0"/>
                <a:cs typeface="Times New Roman" pitchFamily="18" charset="0"/>
              </a:rPr>
              <a:t>Display a point in different ways  as shown by changing the values of its aesthetic properties.</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113733" y="3756253"/>
            <a:ext cx="4914084" cy="7504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271" y="1559698"/>
            <a:ext cx="9106746" cy="4997856"/>
          </a:xfrm>
        </p:spPr>
        <p:txBody>
          <a:bodyPr>
            <a:normAutofit fontScale="85000" lnSpcReduction="10000"/>
          </a:bodyPr>
          <a:lstStyle/>
          <a:p>
            <a:pPr>
              <a:lnSpc>
                <a:spcPct val="150000"/>
              </a:lnSpc>
            </a:pPr>
            <a:r>
              <a:rPr lang="en-US" dirty="0" smtClean="0">
                <a:latin typeface="Times New Roman" pitchFamily="18" charset="0"/>
                <a:cs typeface="Times New Roman" pitchFamily="18" charset="0"/>
              </a:rPr>
              <a:t>In the following plot, one group of points (highlighted in red) seems to fall outside of the linear trend. </a:t>
            </a:r>
          </a:p>
          <a:p>
            <a:pPr>
              <a:lnSpc>
                <a:spcPct val="150000"/>
              </a:lnSpc>
            </a:pPr>
            <a:r>
              <a:rPr lang="en-US" dirty="0" smtClean="0">
                <a:latin typeface="Times New Roman" pitchFamily="18" charset="0"/>
                <a:cs typeface="Times New Roman" pitchFamily="18" charset="0"/>
              </a:rPr>
              <a:t>These cars have a higher mileage than expect. How can you explain these cars</a:t>
            </a:r>
          </a:p>
          <a:p>
            <a:pPr>
              <a:lnSpc>
                <a:spcPct val="150000"/>
              </a:lnSpc>
            </a:pPr>
            <a:endParaRPr lang="en-HK" dirty="0" smtClean="0">
              <a:latin typeface="Times New Roman" pitchFamily="18" charset="0"/>
              <a:cs typeface="Times New Roman" pitchFamily="18" charset="0"/>
            </a:endParaRPr>
          </a:p>
          <a:p>
            <a:pPr>
              <a:lnSpc>
                <a:spcPct val="150000"/>
              </a:lnSpc>
            </a:pPr>
            <a:endParaRPr lang="en-HK" dirty="0" smtClean="0">
              <a:latin typeface="Times New Roman" pitchFamily="18" charset="0"/>
              <a:cs typeface="Times New Roman" pitchFamily="18" charset="0"/>
            </a:endParaRPr>
          </a:p>
          <a:p>
            <a:pPr>
              <a:lnSpc>
                <a:spcPct val="150000"/>
              </a:lnSpc>
            </a:pPr>
            <a:endParaRPr lang="en-HK" dirty="0" smtClean="0">
              <a:latin typeface="Times New Roman" pitchFamily="18" charset="0"/>
              <a:cs typeface="Times New Roman" pitchFamily="18" charset="0"/>
            </a:endParaRPr>
          </a:p>
          <a:p>
            <a:pPr>
              <a:lnSpc>
                <a:spcPct val="150000"/>
              </a:lnSpc>
            </a:pPr>
            <a:endParaRPr lang="en-HK" dirty="0" smtClean="0">
              <a:latin typeface="Times New Roman" pitchFamily="18" charset="0"/>
              <a:cs typeface="Times New Roman" pitchFamily="18" charset="0"/>
            </a:endParaRPr>
          </a:p>
          <a:p>
            <a:pPr>
              <a:lnSpc>
                <a:spcPct val="150000"/>
              </a:lnSpc>
            </a:pPr>
            <a:endParaRPr lang="en-HK" dirty="0" smtClean="0">
              <a:latin typeface="Times New Roman" pitchFamily="18" charset="0"/>
              <a:cs typeface="Times New Roman" pitchFamily="18" charset="0"/>
            </a:endParaRPr>
          </a:p>
          <a:p>
            <a:pPr>
              <a:lnSpc>
                <a:spcPct val="150000"/>
              </a:lnSpc>
            </a:pPr>
            <a:r>
              <a:rPr lang="en-US" dirty="0" smtClean="0"/>
              <a:t>One way to test this hypothesis is to look at the class value for each car. </a:t>
            </a:r>
          </a:p>
          <a:p>
            <a:pPr>
              <a:lnSpc>
                <a:spcPct val="150000"/>
              </a:lnSpc>
            </a:pPr>
            <a:r>
              <a:rPr lang="en-US" dirty="0" smtClean="0"/>
              <a:t>The class variable of the mpg dataset classifies cars into groups such as compact, midsize, and SUV.</a:t>
            </a:r>
          </a:p>
          <a:p>
            <a:pPr>
              <a:lnSpc>
                <a:spcPct val="150000"/>
              </a:lnSpc>
            </a:pPr>
            <a:r>
              <a:rPr lang="en-US" dirty="0" smtClean="0"/>
              <a:t> If the outlying points are hybrids, they should be classified as compact cars or, perhaps, subcompact cars.</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481001" y="2338252"/>
            <a:ext cx="7009856" cy="2090058"/>
          </a:xfrm>
          <a:prstGeom prst="rect">
            <a:avLst/>
          </a:prstGeom>
          <a:noFill/>
          <a:ln w="9525">
            <a:noFill/>
            <a:miter lim="800000"/>
            <a:headEnd/>
            <a:tailEnd/>
          </a:ln>
          <a:effectLst/>
        </p:spPr>
      </p:pic>
      <p:sp>
        <p:nvSpPr>
          <p:cNvPr id="6"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Aesthetic mappings –Refer Video1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460" y="1193937"/>
            <a:ext cx="8596668" cy="3880773"/>
          </a:xfrm>
        </p:spPr>
        <p:txBody>
          <a:bodyPr>
            <a:normAutofit lnSpcReduction="10000"/>
          </a:bodyPr>
          <a:lstStyle/>
          <a:p>
            <a:pPr>
              <a:lnSpc>
                <a:spcPct val="150000"/>
              </a:lnSpc>
            </a:pPr>
            <a:r>
              <a:rPr lang="en-US" dirty="0" smtClean="0">
                <a:latin typeface="Times New Roman" pitchFamily="18" charset="0"/>
                <a:cs typeface="Times New Roman" pitchFamily="18" charset="0"/>
              </a:rPr>
              <a:t>Add a third variable, like class, to a two-dimensional </a:t>
            </a:r>
            <a:r>
              <a:rPr lang="en-US" dirty="0" err="1" smtClean="0">
                <a:latin typeface="Times New Roman" pitchFamily="18" charset="0"/>
                <a:cs typeface="Times New Roman" pitchFamily="18" charset="0"/>
              </a:rPr>
              <a:t>scatterplot</a:t>
            </a:r>
            <a:r>
              <a:rPr lang="en-US" dirty="0" smtClean="0">
                <a:latin typeface="Times New Roman" pitchFamily="18" charset="0"/>
                <a:cs typeface="Times New Roman" pitchFamily="18" charset="0"/>
              </a:rPr>
              <a:t> by mapping it to an aesthetic.</a:t>
            </a:r>
          </a:p>
          <a:p>
            <a:pPr>
              <a:lnSpc>
                <a:spcPct val="150000"/>
              </a:lnSpc>
            </a:pPr>
            <a:r>
              <a:rPr lang="en-US" b="1" dirty="0" err="1" smtClean="0">
                <a:solidFill>
                  <a:schemeClr val="accent4"/>
                </a:solidFill>
                <a:latin typeface="Times New Roman" pitchFamily="18" charset="0"/>
                <a:cs typeface="Times New Roman" pitchFamily="18" charset="0"/>
              </a:rPr>
              <a:t>ggplot</a:t>
            </a:r>
            <a:r>
              <a:rPr lang="en-US" b="1" dirty="0" smtClean="0">
                <a:solidFill>
                  <a:schemeClr val="accent4"/>
                </a:solidFill>
                <a:latin typeface="Times New Roman" pitchFamily="18" charset="0"/>
                <a:cs typeface="Times New Roman" pitchFamily="18" charset="0"/>
              </a:rPr>
              <a:t>(data = mpg) + </a:t>
            </a:r>
            <a:r>
              <a:rPr lang="en-US" b="1" dirty="0" err="1" smtClean="0">
                <a:solidFill>
                  <a:schemeClr val="accent4"/>
                </a:solidFill>
                <a:latin typeface="Times New Roman" pitchFamily="18" charset="0"/>
                <a:cs typeface="Times New Roman" pitchFamily="18" charset="0"/>
              </a:rPr>
              <a:t>geom_point</a:t>
            </a:r>
            <a:r>
              <a:rPr lang="en-US" b="1" dirty="0" smtClean="0">
                <a:solidFill>
                  <a:schemeClr val="accent4"/>
                </a:solidFill>
                <a:latin typeface="Times New Roman" pitchFamily="18" charset="0"/>
                <a:cs typeface="Times New Roman" pitchFamily="18" charset="0"/>
              </a:rPr>
              <a:t>(mapping = </a:t>
            </a:r>
            <a:r>
              <a:rPr lang="en-US" b="1" dirty="0" err="1" smtClean="0">
                <a:solidFill>
                  <a:schemeClr val="accent4"/>
                </a:solidFill>
                <a:latin typeface="Times New Roman" pitchFamily="18" charset="0"/>
                <a:cs typeface="Times New Roman" pitchFamily="18" charset="0"/>
              </a:rPr>
              <a:t>aes</a:t>
            </a:r>
            <a:r>
              <a:rPr lang="en-US" b="1" dirty="0" smtClean="0">
                <a:solidFill>
                  <a:schemeClr val="accent4"/>
                </a:solidFill>
                <a:latin typeface="Times New Roman" pitchFamily="18" charset="0"/>
                <a:cs typeface="Times New Roman" pitchFamily="18" charset="0"/>
              </a:rPr>
              <a:t>(x = </a:t>
            </a:r>
            <a:r>
              <a:rPr lang="en-US" b="1" dirty="0" err="1" smtClean="0">
                <a:solidFill>
                  <a:schemeClr val="accent4"/>
                </a:solidFill>
                <a:latin typeface="Times New Roman" pitchFamily="18" charset="0"/>
                <a:cs typeface="Times New Roman" pitchFamily="18" charset="0"/>
              </a:rPr>
              <a:t>displ</a:t>
            </a:r>
            <a:r>
              <a:rPr lang="en-US" b="1" dirty="0" smtClean="0">
                <a:solidFill>
                  <a:schemeClr val="accent4"/>
                </a:solidFill>
                <a:latin typeface="Times New Roman" pitchFamily="18" charset="0"/>
                <a:cs typeface="Times New Roman" pitchFamily="18" charset="0"/>
              </a:rPr>
              <a:t>, y = hwy, color = class))</a:t>
            </a:r>
          </a:p>
          <a:p>
            <a:pPr>
              <a:lnSpc>
                <a:spcPct val="150000"/>
              </a:lnSpc>
            </a:pPr>
            <a:r>
              <a:rPr lang="en-US" dirty="0" smtClean="0">
                <a:latin typeface="Times New Roman" pitchFamily="18" charset="0"/>
                <a:cs typeface="Times New Roman" pitchFamily="18" charset="0"/>
              </a:rPr>
              <a:t>ggplot2 will automatically assign a unique level of the aesthetic (here a unique color) to each unique value of the variable, a process known as scaling. </a:t>
            </a:r>
          </a:p>
          <a:p>
            <a:pPr>
              <a:lnSpc>
                <a:spcPct val="150000"/>
              </a:lnSpc>
            </a:pPr>
            <a:r>
              <a:rPr lang="en-US" dirty="0" smtClean="0">
                <a:latin typeface="Times New Roman" pitchFamily="18" charset="0"/>
                <a:cs typeface="Times New Roman" pitchFamily="18" charset="0"/>
              </a:rPr>
              <a:t>ggplot2 will also add a legend that explains which levels correspond to which values. </a:t>
            </a:r>
          </a:p>
          <a:p>
            <a:pPr>
              <a:lnSpc>
                <a:spcPct val="150000"/>
              </a:lnSpc>
            </a:pPr>
            <a:r>
              <a:rPr lang="en-US" dirty="0" smtClean="0">
                <a:latin typeface="Times New Roman" pitchFamily="18" charset="0"/>
                <a:cs typeface="Times New Roman" pitchFamily="18" charset="0"/>
              </a:rPr>
              <a:t>The colors reveal that many of the unusual points </a:t>
            </a:r>
          </a:p>
          <a:p>
            <a:pPr>
              <a:lnSpc>
                <a:spcPct val="150000"/>
              </a:lnSpc>
            </a:pPr>
            <a:r>
              <a:rPr lang="en-US" dirty="0" smtClean="0">
                <a:latin typeface="Times New Roman" pitchFamily="18" charset="0"/>
                <a:cs typeface="Times New Roman" pitchFamily="18" charset="0"/>
              </a:rPr>
              <a:t>are two-seater  cars. These cars are Sports cars..</a:t>
            </a:r>
            <a:endParaRPr lang="en-US" b="1" dirty="0">
              <a:solidFill>
                <a:schemeClr val="accent4"/>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5786846" y="3958047"/>
            <a:ext cx="5904412" cy="2690947"/>
          </a:xfrm>
          <a:prstGeom prst="rect">
            <a:avLst/>
          </a:prstGeom>
          <a:noFill/>
          <a:ln w="9525">
            <a:noFill/>
            <a:miter lim="800000"/>
            <a:headEnd/>
            <a:tailEnd/>
          </a:ln>
          <a:effectLst/>
        </p:spPr>
      </p:pic>
      <p:sp>
        <p:nvSpPr>
          <p:cNvPr id="6" name="Title 1"/>
          <p:cNvSpPr>
            <a:spLocks noGrp="1"/>
          </p:cNvSpPr>
          <p:nvPr>
            <p:ph type="title"/>
          </p:nvPr>
        </p:nvSpPr>
        <p:spPr>
          <a:xfrm>
            <a:off x="677863" y="609600"/>
            <a:ext cx="8596312" cy="787400"/>
          </a:xfrm>
        </p:spPr>
        <p:txBody>
          <a:bodyPr>
            <a:normAutofit fontScale="90000"/>
          </a:bodyPr>
          <a:lstStyle/>
          <a:p>
            <a:pPr algn="ctr"/>
            <a:r>
              <a:rPr lang="en-US" b="1" dirty="0" smtClean="0">
                <a:latin typeface="Times New Roman" pitchFamily="18" charset="0"/>
                <a:cs typeface="Times New Roman" pitchFamily="18" charset="0"/>
              </a:rPr>
              <a:t>Sub Topic: Aesthetic mappings –Refer Video1</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54481"/>
            <a:ext cx="8596668" cy="4486882"/>
          </a:xfrm>
        </p:spPr>
        <p:txBody>
          <a:bodyPr/>
          <a:lstStyle/>
          <a:p>
            <a:r>
              <a:rPr lang="en-US" dirty="0" smtClean="0">
                <a:latin typeface="Times New Roman" pitchFamily="18" charset="0"/>
                <a:cs typeface="Times New Roman" pitchFamily="18" charset="0"/>
              </a:rPr>
              <a:t>we could have mapped class to the size aesthetic in the same way.</a:t>
            </a:r>
          </a:p>
          <a:p>
            <a:r>
              <a:rPr lang="en-US" dirty="0" smtClean="0">
                <a:latin typeface="Times New Roman" pitchFamily="18" charset="0"/>
                <a:cs typeface="Times New Roman" pitchFamily="18" charset="0"/>
              </a:rPr>
              <a:t>A warning here, because mapping an unordered variable (class) to an ordered aesthetic (size) is not a good idea</a:t>
            </a:r>
          </a:p>
          <a:p>
            <a:r>
              <a:rPr lang="en-US" dirty="0" err="1" smtClean="0">
                <a:solidFill>
                  <a:schemeClr val="accent4"/>
                </a:solidFill>
                <a:latin typeface="Times New Roman" pitchFamily="18" charset="0"/>
                <a:cs typeface="Times New Roman" pitchFamily="18" charset="0"/>
              </a:rPr>
              <a:t>ggplot</a:t>
            </a:r>
            <a:r>
              <a:rPr lang="en-US" dirty="0" smtClean="0">
                <a:solidFill>
                  <a:schemeClr val="accent4"/>
                </a:solidFill>
                <a:latin typeface="Times New Roman" pitchFamily="18" charset="0"/>
                <a:cs typeface="Times New Roman" pitchFamily="18" charset="0"/>
              </a:rPr>
              <a:t>(data = mpg) + </a:t>
            </a:r>
            <a:r>
              <a:rPr lang="en-US" dirty="0" err="1" smtClean="0">
                <a:solidFill>
                  <a:schemeClr val="accent4"/>
                </a:solidFill>
                <a:latin typeface="Times New Roman" pitchFamily="18" charset="0"/>
                <a:cs typeface="Times New Roman" pitchFamily="18" charset="0"/>
              </a:rPr>
              <a:t>geom_point</a:t>
            </a:r>
            <a:r>
              <a:rPr lang="en-US" dirty="0" smtClean="0">
                <a:solidFill>
                  <a:schemeClr val="accent4"/>
                </a:solidFill>
                <a:latin typeface="Times New Roman" pitchFamily="18" charset="0"/>
                <a:cs typeface="Times New Roman" pitchFamily="18" charset="0"/>
              </a:rPr>
              <a:t>(mapping = </a:t>
            </a:r>
            <a:r>
              <a:rPr lang="en-US" dirty="0" err="1" smtClean="0">
                <a:solidFill>
                  <a:schemeClr val="accent4"/>
                </a:solidFill>
                <a:latin typeface="Times New Roman" pitchFamily="18" charset="0"/>
                <a:cs typeface="Times New Roman" pitchFamily="18" charset="0"/>
              </a:rPr>
              <a:t>aes</a:t>
            </a:r>
            <a:r>
              <a:rPr lang="en-US" dirty="0" smtClean="0">
                <a:solidFill>
                  <a:schemeClr val="accent4"/>
                </a:solidFill>
                <a:latin typeface="Times New Roman" pitchFamily="18" charset="0"/>
                <a:cs typeface="Times New Roman" pitchFamily="18" charset="0"/>
              </a:rPr>
              <a:t>(x = </a:t>
            </a:r>
            <a:r>
              <a:rPr lang="en-US" dirty="0" err="1" smtClean="0">
                <a:solidFill>
                  <a:schemeClr val="accent4"/>
                </a:solidFill>
                <a:latin typeface="Times New Roman" pitchFamily="18" charset="0"/>
                <a:cs typeface="Times New Roman" pitchFamily="18" charset="0"/>
              </a:rPr>
              <a:t>displ</a:t>
            </a:r>
            <a:r>
              <a:rPr lang="en-US" dirty="0" smtClean="0">
                <a:solidFill>
                  <a:schemeClr val="accent4"/>
                </a:solidFill>
                <a:latin typeface="Times New Roman" pitchFamily="18" charset="0"/>
                <a:cs typeface="Times New Roman" pitchFamily="18" charset="0"/>
              </a:rPr>
              <a:t>, y = hwy, size = class)) #&gt; Warning: Using size for a discrete variable is not advised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1419090" y="3423285"/>
            <a:ext cx="7629525" cy="3108144"/>
          </a:xfrm>
          <a:prstGeom prst="rect">
            <a:avLst/>
          </a:prstGeom>
          <a:noFill/>
          <a:ln w="9525">
            <a:noFill/>
            <a:miter lim="800000"/>
            <a:headEnd/>
            <a:tailEnd/>
          </a:ln>
          <a:effectLst/>
        </p:spPr>
      </p:pic>
      <p:sp>
        <p:nvSpPr>
          <p:cNvPr id="6" name="Title 1"/>
          <p:cNvSpPr>
            <a:spLocks noGrp="1"/>
          </p:cNvSpPr>
          <p:nvPr>
            <p:ph type="title"/>
          </p:nvPr>
        </p:nvSpPr>
        <p:spPr>
          <a:xfrm>
            <a:off x="677863" y="609600"/>
            <a:ext cx="8596312" cy="749300"/>
          </a:xfrm>
        </p:spPr>
        <p:txBody>
          <a:bodyPr>
            <a:normAutofit fontScale="90000"/>
          </a:bodyPr>
          <a:lstStyle/>
          <a:p>
            <a:pPr algn="ctr"/>
            <a:r>
              <a:rPr lang="en-US" b="1" dirty="0" smtClean="0">
                <a:latin typeface="Times New Roman" pitchFamily="18" charset="0"/>
                <a:cs typeface="Times New Roman" pitchFamily="18" charset="0"/>
              </a:rPr>
              <a:t>Sub Topic: Aesthetic mappings –Refer Video1</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we could have mapped class to the alpha aesthetic, which controls the transparency of the points</a:t>
            </a:r>
          </a:p>
          <a:p>
            <a:pPr>
              <a:lnSpc>
                <a:spcPct val="150000"/>
              </a:lnSpc>
            </a:pPr>
            <a:r>
              <a:rPr lang="en-US" dirty="0" err="1" smtClean="0">
                <a:solidFill>
                  <a:schemeClr val="accent4"/>
                </a:solidFill>
                <a:latin typeface="Times New Roman" pitchFamily="18" charset="0"/>
                <a:cs typeface="Times New Roman" pitchFamily="18" charset="0"/>
              </a:rPr>
              <a:t>ggplot</a:t>
            </a:r>
            <a:r>
              <a:rPr lang="en-US" dirty="0" smtClean="0">
                <a:solidFill>
                  <a:schemeClr val="accent4"/>
                </a:solidFill>
                <a:latin typeface="Times New Roman" pitchFamily="18" charset="0"/>
                <a:cs typeface="Times New Roman" pitchFamily="18" charset="0"/>
              </a:rPr>
              <a:t>(data = mpg) + </a:t>
            </a:r>
            <a:r>
              <a:rPr lang="en-US" dirty="0" err="1" smtClean="0">
                <a:solidFill>
                  <a:schemeClr val="accent4"/>
                </a:solidFill>
                <a:latin typeface="Times New Roman" pitchFamily="18" charset="0"/>
                <a:cs typeface="Times New Roman" pitchFamily="18" charset="0"/>
              </a:rPr>
              <a:t>geom_point</a:t>
            </a:r>
            <a:r>
              <a:rPr lang="en-US" dirty="0" smtClean="0">
                <a:solidFill>
                  <a:schemeClr val="accent4"/>
                </a:solidFill>
                <a:latin typeface="Times New Roman" pitchFamily="18" charset="0"/>
                <a:cs typeface="Times New Roman" pitchFamily="18" charset="0"/>
              </a:rPr>
              <a:t>(mapping = </a:t>
            </a:r>
            <a:r>
              <a:rPr lang="en-US" dirty="0" err="1" smtClean="0">
                <a:solidFill>
                  <a:schemeClr val="accent4"/>
                </a:solidFill>
                <a:latin typeface="Times New Roman" pitchFamily="18" charset="0"/>
                <a:cs typeface="Times New Roman" pitchFamily="18" charset="0"/>
              </a:rPr>
              <a:t>aes</a:t>
            </a:r>
            <a:r>
              <a:rPr lang="en-US" dirty="0" smtClean="0">
                <a:solidFill>
                  <a:schemeClr val="accent4"/>
                </a:solidFill>
                <a:latin typeface="Times New Roman" pitchFamily="18" charset="0"/>
                <a:cs typeface="Times New Roman" pitchFamily="18" charset="0"/>
              </a:rPr>
              <a:t>(x = </a:t>
            </a:r>
            <a:r>
              <a:rPr lang="en-US" dirty="0" err="1" smtClean="0">
                <a:solidFill>
                  <a:schemeClr val="accent4"/>
                </a:solidFill>
                <a:latin typeface="Times New Roman" pitchFamily="18" charset="0"/>
                <a:cs typeface="Times New Roman" pitchFamily="18" charset="0"/>
              </a:rPr>
              <a:t>displ</a:t>
            </a:r>
            <a:r>
              <a:rPr lang="en-US" dirty="0" smtClean="0">
                <a:solidFill>
                  <a:schemeClr val="accent4"/>
                </a:solidFill>
                <a:latin typeface="Times New Roman" pitchFamily="18" charset="0"/>
                <a:cs typeface="Times New Roman" pitchFamily="18" charset="0"/>
              </a:rPr>
              <a:t>, y = hwy, alpha = class))</a:t>
            </a:r>
          </a:p>
          <a:p>
            <a:pPr>
              <a:lnSpc>
                <a:spcPct val="150000"/>
              </a:lnSpc>
            </a:pPr>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1604010" y="3749041"/>
            <a:ext cx="6972300" cy="2573383"/>
          </a:xfrm>
          <a:prstGeom prst="rect">
            <a:avLst/>
          </a:prstGeom>
          <a:noFill/>
          <a:ln w="9525">
            <a:noFill/>
            <a:miter lim="800000"/>
            <a:headEnd/>
            <a:tailEnd/>
          </a:ln>
          <a:effectLst/>
        </p:spPr>
      </p:pic>
      <p:sp>
        <p:nvSpPr>
          <p:cNvPr id="6" name="Title 1"/>
          <p:cNvSpPr>
            <a:spLocks noGrp="1"/>
          </p:cNvSpPr>
          <p:nvPr>
            <p:ph type="title"/>
          </p:nvPr>
        </p:nvSpPr>
        <p:spPr>
          <a:xfrm>
            <a:off x="677863" y="609600"/>
            <a:ext cx="8596312" cy="749300"/>
          </a:xfrm>
        </p:spPr>
        <p:txBody>
          <a:bodyPr>
            <a:normAutofit fontScale="90000"/>
          </a:bodyPr>
          <a:lstStyle/>
          <a:p>
            <a:pPr algn="ctr"/>
            <a:r>
              <a:rPr lang="en-US" b="1" dirty="0" smtClean="0">
                <a:latin typeface="Times New Roman" pitchFamily="18" charset="0"/>
                <a:cs typeface="Times New Roman" pitchFamily="18" charset="0"/>
              </a:rPr>
              <a:t>Sub Topic: Aesthetic mappings –Refer Video1</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208" y="1423852"/>
            <a:ext cx="8596668" cy="5434148"/>
          </a:xfrm>
        </p:spPr>
        <p:txBody>
          <a:bodyPr>
            <a:noAutofit/>
          </a:bodyPr>
          <a:lstStyle/>
          <a:p>
            <a:pPr>
              <a:lnSpc>
                <a:spcPct val="150000"/>
              </a:lnSpc>
            </a:pPr>
            <a:r>
              <a:rPr lang="en-US" dirty="0" smtClean="0">
                <a:latin typeface="Times New Roman" pitchFamily="18" charset="0"/>
                <a:cs typeface="Times New Roman" pitchFamily="18" charset="0"/>
              </a:rPr>
              <a:t>Mapped class to the shape aesthetic, which controls the shape of the points</a:t>
            </a:r>
          </a:p>
          <a:p>
            <a:pPr>
              <a:lnSpc>
                <a:spcPct val="150000"/>
              </a:lnSpc>
            </a:pPr>
            <a:r>
              <a:rPr lang="en-US" dirty="0" err="1" smtClean="0">
                <a:solidFill>
                  <a:schemeClr val="accent4"/>
                </a:solidFill>
                <a:latin typeface="Times New Roman" pitchFamily="18" charset="0"/>
                <a:cs typeface="Times New Roman" pitchFamily="18" charset="0"/>
              </a:rPr>
              <a:t>ggplot</a:t>
            </a:r>
            <a:r>
              <a:rPr lang="en-US" dirty="0" smtClean="0">
                <a:solidFill>
                  <a:schemeClr val="accent4"/>
                </a:solidFill>
                <a:latin typeface="Times New Roman" pitchFamily="18" charset="0"/>
                <a:cs typeface="Times New Roman" pitchFamily="18" charset="0"/>
              </a:rPr>
              <a:t>(data = mpg) + </a:t>
            </a:r>
            <a:r>
              <a:rPr lang="en-US" dirty="0" err="1" smtClean="0">
                <a:solidFill>
                  <a:schemeClr val="accent4"/>
                </a:solidFill>
                <a:latin typeface="Times New Roman" pitchFamily="18" charset="0"/>
                <a:cs typeface="Times New Roman" pitchFamily="18" charset="0"/>
              </a:rPr>
              <a:t>geom_point</a:t>
            </a:r>
            <a:r>
              <a:rPr lang="en-US" dirty="0" smtClean="0">
                <a:solidFill>
                  <a:schemeClr val="accent4"/>
                </a:solidFill>
                <a:latin typeface="Times New Roman" pitchFamily="18" charset="0"/>
                <a:cs typeface="Times New Roman" pitchFamily="18" charset="0"/>
              </a:rPr>
              <a:t>(mapping = </a:t>
            </a:r>
            <a:r>
              <a:rPr lang="en-US" dirty="0" err="1" smtClean="0">
                <a:solidFill>
                  <a:schemeClr val="accent4"/>
                </a:solidFill>
                <a:latin typeface="Times New Roman" pitchFamily="18" charset="0"/>
                <a:cs typeface="Times New Roman" pitchFamily="18" charset="0"/>
              </a:rPr>
              <a:t>aes</a:t>
            </a:r>
            <a:r>
              <a:rPr lang="en-US" dirty="0" smtClean="0">
                <a:solidFill>
                  <a:schemeClr val="accent4"/>
                </a:solidFill>
                <a:latin typeface="Times New Roman" pitchFamily="18" charset="0"/>
                <a:cs typeface="Times New Roman" pitchFamily="18" charset="0"/>
              </a:rPr>
              <a:t>(x = </a:t>
            </a:r>
            <a:r>
              <a:rPr lang="en-US" dirty="0" err="1" smtClean="0">
                <a:solidFill>
                  <a:schemeClr val="accent4"/>
                </a:solidFill>
                <a:latin typeface="Times New Roman" pitchFamily="18" charset="0"/>
                <a:cs typeface="Times New Roman" pitchFamily="18" charset="0"/>
              </a:rPr>
              <a:t>displ</a:t>
            </a:r>
            <a:r>
              <a:rPr lang="en-US" dirty="0" smtClean="0">
                <a:solidFill>
                  <a:schemeClr val="accent4"/>
                </a:solidFill>
                <a:latin typeface="Times New Roman" pitchFamily="18" charset="0"/>
                <a:cs typeface="Times New Roman" pitchFamily="18" charset="0"/>
              </a:rPr>
              <a:t>, y = hwy, shape = class))</a:t>
            </a:r>
          </a:p>
          <a:p>
            <a:pPr>
              <a:lnSpc>
                <a:spcPct val="150000"/>
              </a:lnSpc>
            </a:pPr>
            <a:endParaRPr lang="en-HK" dirty="0" smtClean="0">
              <a:solidFill>
                <a:schemeClr val="accent4"/>
              </a:solidFill>
              <a:latin typeface="Times New Roman" pitchFamily="18" charset="0"/>
              <a:cs typeface="Times New Roman" pitchFamily="18" charset="0"/>
            </a:endParaRPr>
          </a:p>
          <a:p>
            <a:pPr>
              <a:lnSpc>
                <a:spcPct val="150000"/>
              </a:lnSpc>
            </a:pPr>
            <a:endParaRPr lang="en-HK" dirty="0" smtClean="0">
              <a:solidFill>
                <a:schemeClr val="accent4"/>
              </a:solidFill>
              <a:latin typeface="Times New Roman" pitchFamily="18" charset="0"/>
              <a:cs typeface="Times New Roman" pitchFamily="18" charset="0"/>
            </a:endParaRPr>
          </a:p>
          <a:p>
            <a:pPr>
              <a:lnSpc>
                <a:spcPct val="150000"/>
              </a:lnSpc>
            </a:pPr>
            <a:endParaRPr lang="en-HK" dirty="0" smtClean="0">
              <a:solidFill>
                <a:schemeClr val="accent4"/>
              </a:solidFill>
              <a:latin typeface="Times New Roman" pitchFamily="18" charset="0"/>
              <a:cs typeface="Times New Roman" pitchFamily="18" charset="0"/>
            </a:endParaRPr>
          </a:p>
          <a:p>
            <a:pPr>
              <a:lnSpc>
                <a:spcPct val="150000"/>
              </a:lnSpc>
            </a:pPr>
            <a:endParaRPr lang="en-HK" dirty="0" smtClean="0">
              <a:solidFill>
                <a:schemeClr val="accent4"/>
              </a:solidFill>
              <a:latin typeface="Times New Roman" pitchFamily="18" charset="0"/>
              <a:cs typeface="Times New Roman" pitchFamily="18" charset="0"/>
            </a:endParaRPr>
          </a:p>
          <a:p>
            <a:pPr>
              <a:lnSpc>
                <a:spcPct val="150000"/>
              </a:lnSpc>
            </a:pPr>
            <a:endParaRPr lang="en-HK" dirty="0" smtClean="0">
              <a:solidFill>
                <a:schemeClr val="accent4"/>
              </a:solidFill>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What happened to the SUVs? ggplot2 will only use six shapes at a time.</a:t>
            </a:r>
          </a:p>
          <a:p>
            <a:pPr>
              <a:lnSpc>
                <a:spcPct val="150000"/>
              </a:lnSpc>
            </a:pPr>
            <a:r>
              <a:rPr lang="en-US" dirty="0" smtClean="0">
                <a:latin typeface="Times New Roman" pitchFamily="18" charset="0"/>
                <a:cs typeface="Times New Roman" pitchFamily="18" charset="0"/>
              </a:rPr>
              <a:t> By default, additional groups will go </a:t>
            </a:r>
            <a:r>
              <a:rPr lang="en-US" dirty="0" err="1" smtClean="0">
                <a:latin typeface="Times New Roman" pitchFamily="18" charset="0"/>
                <a:cs typeface="Times New Roman" pitchFamily="18" charset="0"/>
              </a:rPr>
              <a:t>unplotted</a:t>
            </a:r>
            <a:r>
              <a:rPr lang="en-US" dirty="0" smtClean="0">
                <a:latin typeface="Times New Roman" pitchFamily="18" charset="0"/>
                <a:cs typeface="Times New Roman" pitchFamily="18" charset="0"/>
              </a:rPr>
              <a:t> when use this aesthetic</a:t>
            </a:r>
            <a:endParaRPr lang="en-US" dirty="0">
              <a:solidFill>
                <a:schemeClr val="accent4"/>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1395957" y="2573383"/>
            <a:ext cx="7153275" cy="2495005"/>
          </a:xfrm>
          <a:prstGeom prst="rect">
            <a:avLst/>
          </a:prstGeom>
          <a:noFill/>
          <a:ln w="9525">
            <a:noFill/>
            <a:miter lim="800000"/>
            <a:headEnd/>
            <a:tailEnd/>
          </a:ln>
          <a:effectLst/>
        </p:spPr>
      </p:pic>
      <p:sp>
        <p:nvSpPr>
          <p:cNvPr id="5" name="Title 1"/>
          <p:cNvSpPr>
            <a:spLocks noGrp="1"/>
          </p:cNvSpPr>
          <p:nvPr>
            <p:ph type="title"/>
          </p:nvPr>
        </p:nvSpPr>
        <p:spPr>
          <a:xfrm>
            <a:off x="677863" y="609600"/>
            <a:ext cx="8596312" cy="839788"/>
          </a:xfrm>
        </p:spPr>
        <p:txBody>
          <a:bodyPr>
            <a:normAutofit fontScale="90000"/>
          </a:bodyPr>
          <a:lstStyle/>
          <a:p>
            <a:pPr algn="ctr"/>
            <a:r>
              <a:rPr lang="en-US" b="1" dirty="0" smtClean="0">
                <a:latin typeface="Times New Roman" pitchFamily="18" charset="0"/>
                <a:cs typeface="Times New Roman" pitchFamily="18" charset="0"/>
              </a:rPr>
              <a:t>Sub Topic: Aesthetic mappings –Refer Video1</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smtClean="0">
                <a:latin typeface="Times New Roman" pitchFamily="18" charset="0"/>
                <a:cs typeface="Times New Roman" pitchFamily="18" charset="0"/>
              </a:rPr>
              <a:t>1. What’s gone wrong with this code? Why are the points not blue?</a:t>
            </a:r>
          </a:p>
          <a:p>
            <a:r>
              <a:rPr lang="en-US" b="1" dirty="0" err="1" smtClean="0">
                <a:solidFill>
                  <a:schemeClr val="accent5"/>
                </a:solidFill>
                <a:latin typeface="Times New Roman" pitchFamily="18" charset="0"/>
                <a:cs typeface="Times New Roman" pitchFamily="18" charset="0"/>
              </a:rPr>
              <a:t>ggplot</a:t>
            </a:r>
            <a:r>
              <a:rPr lang="en-US" dirty="0" smtClean="0">
                <a:solidFill>
                  <a:schemeClr val="accent5"/>
                </a:solidFill>
                <a:latin typeface="Times New Roman" pitchFamily="18" charset="0"/>
                <a:cs typeface="Times New Roman" pitchFamily="18" charset="0"/>
              </a:rPr>
              <a:t>(data = mpg) + </a:t>
            </a:r>
            <a:r>
              <a:rPr lang="en-US" b="1" dirty="0" err="1" smtClean="0">
                <a:solidFill>
                  <a:schemeClr val="accent5"/>
                </a:solidFill>
                <a:latin typeface="Times New Roman" pitchFamily="18" charset="0"/>
                <a:cs typeface="Times New Roman" pitchFamily="18" charset="0"/>
              </a:rPr>
              <a:t>geom_point</a:t>
            </a:r>
            <a:r>
              <a:rPr lang="en-US" dirty="0" smtClean="0">
                <a:solidFill>
                  <a:schemeClr val="accent5"/>
                </a:solidFill>
                <a:latin typeface="Times New Roman" pitchFamily="18" charset="0"/>
                <a:cs typeface="Times New Roman" pitchFamily="18" charset="0"/>
              </a:rPr>
              <a:t>(mapping = </a:t>
            </a:r>
            <a:r>
              <a:rPr lang="en-US" b="1" dirty="0" err="1" smtClean="0">
                <a:solidFill>
                  <a:schemeClr val="accent5"/>
                </a:solidFill>
                <a:latin typeface="Times New Roman" pitchFamily="18" charset="0"/>
                <a:cs typeface="Times New Roman" pitchFamily="18" charset="0"/>
              </a:rPr>
              <a:t>aes</a:t>
            </a:r>
            <a:r>
              <a:rPr lang="en-US" dirty="0" smtClean="0">
                <a:solidFill>
                  <a:schemeClr val="accent5"/>
                </a:solidFill>
                <a:latin typeface="Times New Roman" pitchFamily="18" charset="0"/>
                <a:cs typeface="Times New Roman" pitchFamily="18" charset="0"/>
              </a:rPr>
              <a:t>(x = </a:t>
            </a:r>
            <a:r>
              <a:rPr lang="en-US" dirty="0" err="1" smtClean="0">
                <a:solidFill>
                  <a:schemeClr val="accent5"/>
                </a:solidFill>
                <a:latin typeface="Times New Roman" pitchFamily="18" charset="0"/>
                <a:cs typeface="Times New Roman" pitchFamily="18" charset="0"/>
              </a:rPr>
              <a:t>displ</a:t>
            </a:r>
            <a:r>
              <a:rPr lang="en-US" dirty="0" smtClean="0">
                <a:solidFill>
                  <a:schemeClr val="accent5"/>
                </a:solidFill>
                <a:latin typeface="Times New Roman" pitchFamily="18" charset="0"/>
                <a:cs typeface="Times New Roman" pitchFamily="18" charset="0"/>
              </a:rPr>
              <a:t>, y = hwy, </a:t>
            </a:r>
            <a:r>
              <a:rPr lang="en-US" dirty="0" err="1" smtClean="0">
                <a:solidFill>
                  <a:schemeClr val="accent5"/>
                </a:solidFill>
                <a:latin typeface="Times New Roman" pitchFamily="18" charset="0"/>
                <a:cs typeface="Times New Roman" pitchFamily="18" charset="0"/>
              </a:rPr>
              <a:t>colour</a:t>
            </a:r>
            <a:r>
              <a:rPr lang="en-US" dirty="0" smtClean="0">
                <a:solidFill>
                  <a:schemeClr val="accent5"/>
                </a:solidFill>
                <a:latin typeface="Times New Roman" pitchFamily="18" charset="0"/>
                <a:cs typeface="Times New Roman" pitchFamily="18" charset="0"/>
              </a:rPr>
              <a:t> = "blue"))</a:t>
            </a:r>
          </a:p>
          <a:p>
            <a:r>
              <a:rPr lang="en-US" dirty="0" smtClean="0">
                <a:latin typeface="Times New Roman" pitchFamily="18" charset="0"/>
                <a:cs typeface="Times New Roman" pitchFamily="18" charset="0"/>
              </a:rPr>
              <a:t>The argument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 "blue" is included within the mapping argument. </a:t>
            </a:r>
          </a:p>
          <a:p>
            <a:r>
              <a:rPr lang="en-US" dirty="0" smtClean="0">
                <a:latin typeface="Times New Roman" pitchFamily="18" charset="0"/>
                <a:cs typeface="Times New Roman" pitchFamily="18" charset="0"/>
              </a:rPr>
              <a:t>The following code does produces the expected result.</a:t>
            </a:r>
          </a:p>
          <a:p>
            <a:r>
              <a:rPr lang="en-US" b="1" dirty="0" err="1" smtClean="0">
                <a:solidFill>
                  <a:schemeClr val="accent5"/>
                </a:solidFill>
                <a:latin typeface="Times New Roman" pitchFamily="18" charset="0"/>
                <a:cs typeface="Times New Roman" pitchFamily="18" charset="0"/>
              </a:rPr>
              <a:t>ggplot</a:t>
            </a:r>
            <a:r>
              <a:rPr lang="en-US" dirty="0" smtClean="0">
                <a:solidFill>
                  <a:schemeClr val="accent5"/>
                </a:solidFill>
                <a:latin typeface="Times New Roman" pitchFamily="18" charset="0"/>
                <a:cs typeface="Times New Roman" pitchFamily="18" charset="0"/>
              </a:rPr>
              <a:t>(data = mpg) + </a:t>
            </a:r>
            <a:r>
              <a:rPr lang="en-US" b="1" dirty="0" err="1" smtClean="0">
                <a:solidFill>
                  <a:schemeClr val="accent5"/>
                </a:solidFill>
                <a:latin typeface="Times New Roman" pitchFamily="18" charset="0"/>
                <a:cs typeface="Times New Roman" pitchFamily="18" charset="0"/>
              </a:rPr>
              <a:t>geom_point</a:t>
            </a:r>
            <a:r>
              <a:rPr lang="en-US" dirty="0" smtClean="0">
                <a:solidFill>
                  <a:schemeClr val="accent5"/>
                </a:solidFill>
                <a:latin typeface="Times New Roman" pitchFamily="18" charset="0"/>
                <a:cs typeface="Times New Roman" pitchFamily="18" charset="0"/>
              </a:rPr>
              <a:t>(mapping = </a:t>
            </a:r>
            <a:r>
              <a:rPr lang="en-US" b="1" dirty="0" err="1" smtClean="0">
                <a:solidFill>
                  <a:schemeClr val="accent5"/>
                </a:solidFill>
                <a:latin typeface="Times New Roman" pitchFamily="18" charset="0"/>
                <a:cs typeface="Times New Roman" pitchFamily="18" charset="0"/>
              </a:rPr>
              <a:t>aes</a:t>
            </a:r>
            <a:r>
              <a:rPr lang="en-US" dirty="0" smtClean="0">
                <a:solidFill>
                  <a:schemeClr val="accent5"/>
                </a:solidFill>
                <a:latin typeface="Times New Roman" pitchFamily="18" charset="0"/>
                <a:cs typeface="Times New Roman" pitchFamily="18" charset="0"/>
              </a:rPr>
              <a:t>(x = </a:t>
            </a:r>
            <a:r>
              <a:rPr lang="en-US" dirty="0" err="1" smtClean="0">
                <a:solidFill>
                  <a:schemeClr val="accent5"/>
                </a:solidFill>
                <a:latin typeface="Times New Roman" pitchFamily="18" charset="0"/>
                <a:cs typeface="Times New Roman" pitchFamily="18" charset="0"/>
              </a:rPr>
              <a:t>displ</a:t>
            </a:r>
            <a:r>
              <a:rPr lang="en-US" dirty="0" smtClean="0">
                <a:solidFill>
                  <a:schemeClr val="accent5"/>
                </a:solidFill>
                <a:latin typeface="Times New Roman" pitchFamily="18" charset="0"/>
                <a:cs typeface="Times New Roman" pitchFamily="18" charset="0"/>
              </a:rPr>
              <a:t>, y = hwy), </a:t>
            </a:r>
            <a:r>
              <a:rPr lang="en-US" dirty="0" err="1" smtClean="0">
                <a:solidFill>
                  <a:schemeClr val="accent5"/>
                </a:solidFill>
                <a:latin typeface="Times New Roman" pitchFamily="18" charset="0"/>
                <a:cs typeface="Times New Roman" pitchFamily="18" charset="0"/>
              </a:rPr>
              <a:t>colour</a:t>
            </a:r>
            <a:r>
              <a:rPr lang="en-US" dirty="0" smtClean="0">
                <a:solidFill>
                  <a:schemeClr val="accent5"/>
                </a:solidFill>
                <a:latin typeface="Times New Roman" pitchFamily="18" charset="0"/>
                <a:cs typeface="Times New Roman" pitchFamily="18" charset="0"/>
              </a:rPr>
              <a:t> = "blue")</a:t>
            </a:r>
            <a:endParaRPr lang="en-US" dirty="0">
              <a:solidFill>
                <a:schemeClr val="accent5"/>
              </a:solidFill>
              <a:latin typeface="Times New Roman" pitchFamily="18" charset="0"/>
              <a:cs typeface="Times New Roman" pitchFamily="18" charset="0"/>
            </a:endParaRPr>
          </a:p>
        </p:txBody>
      </p:sp>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Aesthetic mappings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402" y="1231199"/>
            <a:ext cx="9845761" cy="5214571"/>
          </a:xfrm>
        </p:spPr>
        <p:txBody>
          <a:bodyPr>
            <a:normAutofit fontScale="92500" lnSpcReduction="20000"/>
          </a:bodyPr>
          <a:lstStyle/>
          <a:p>
            <a:r>
              <a:rPr lang="en-US" b="1" i="1" dirty="0" smtClean="0">
                <a:latin typeface="Times New Roman" pitchFamily="18" charset="0"/>
                <a:cs typeface="Times New Roman" pitchFamily="18" charset="0"/>
              </a:rPr>
              <a:t>2. Which variables in mpg are categorical? Which variables are continuous? (Hint: type ?mpg to read the documentation for the dataset). How can you see this information when you run mpg?</a:t>
            </a:r>
          </a:p>
          <a:p>
            <a:r>
              <a:rPr lang="en-US" dirty="0" smtClean="0">
                <a:latin typeface="Times New Roman" pitchFamily="18" charset="0"/>
                <a:cs typeface="Times New Roman" pitchFamily="18" charset="0"/>
              </a:rPr>
              <a:t>The following list contains the categorical variables in mpg.</a:t>
            </a:r>
          </a:p>
          <a:p>
            <a:r>
              <a:rPr lang="en-US" dirty="0" smtClean="0">
                <a:latin typeface="Times New Roman" pitchFamily="18" charset="0"/>
                <a:cs typeface="Times New Roman" pitchFamily="18" charset="0"/>
              </a:rPr>
              <a:t>model</a:t>
            </a:r>
          </a:p>
          <a:p>
            <a:r>
              <a:rPr lang="en-US" dirty="0" smtClean="0">
                <a:latin typeface="Times New Roman" pitchFamily="18" charset="0"/>
                <a:cs typeface="Times New Roman" pitchFamily="18" charset="0"/>
              </a:rPr>
              <a:t>trans</a:t>
            </a:r>
          </a:p>
          <a:p>
            <a:r>
              <a:rPr lang="en-US" dirty="0" err="1" smtClean="0">
                <a:latin typeface="Times New Roman" pitchFamily="18" charset="0"/>
                <a:cs typeface="Times New Roman" pitchFamily="18" charset="0"/>
              </a:rPr>
              <a:t>drv</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fl</a:t>
            </a:r>
          </a:p>
          <a:p>
            <a:r>
              <a:rPr lang="en-US" dirty="0" smtClean="0">
                <a:latin typeface="Times New Roman" pitchFamily="18" charset="0"/>
                <a:cs typeface="Times New Roman" pitchFamily="18" charset="0"/>
              </a:rPr>
              <a:t>class</a:t>
            </a:r>
          </a:p>
          <a:p>
            <a:r>
              <a:rPr lang="en-US" dirty="0" smtClean="0">
                <a:latin typeface="Times New Roman" pitchFamily="18" charset="0"/>
                <a:cs typeface="Times New Roman" pitchFamily="18" charset="0"/>
              </a:rPr>
              <a:t>The following list contains the continuous variables in mpg.</a:t>
            </a:r>
          </a:p>
          <a:p>
            <a:r>
              <a:rPr lang="en-US" dirty="0" err="1" smtClean="0">
                <a:latin typeface="Times New Roman" pitchFamily="18" charset="0"/>
                <a:cs typeface="Times New Roman" pitchFamily="18" charset="0"/>
              </a:rPr>
              <a:t>displ</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year</a:t>
            </a:r>
          </a:p>
          <a:p>
            <a:r>
              <a:rPr lang="en-US" dirty="0" err="1" smtClean="0">
                <a:latin typeface="Times New Roman" pitchFamily="18" charset="0"/>
                <a:cs typeface="Times New Roman" pitchFamily="18" charset="0"/>
              </a:rPr>
              <a:t>cyl</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cty</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hwy</a:t>
            </a:r>
          </a:p>
          <a:p>
            <a:r>
              <a:rPr lang="en-US" dirty="0" smtClean="0">
                <a:latin typeface="Times New Roman" pitchFamily="18" charset="0"/>
                <a:cs typeface="Times New Roman" pitchFamily="18" charset="0"/>
              </a:rPr>
              <a:t>?mpg &amp; glimpse(mpg) command used to get this information</a:t>
            </a:r>
            <a:endParaRPr lang="en-US" dirty="0">
              <a:latin typeface="Times New Roman" pitchFamily="18" charset="0"/>
              <a:cs typeface="Times New Roman" pitchFamily="18" charset="0"/>
            </a:endParaRPr>
          </a:p>
        </p:txBody>
      </p:sp>
      <p:sp>
        <p:nvSpPr>
          <p:cNvPr id="7" name="Title 1"/>
          <p:cNvSpPr>
            <a:spLocks noGrp="1"/>
          </p:cNvSpPr>
          <p:nvPr>
            <p:ph type="title"/>
          </p:nvPr>
        </p:nvSpPr>
        <p:spPr>
          <a:xfrm>
            <a:off x="677863" y="609600"/>
            <a:ext cx="8596312" cy="649288"/>
          </a:xfrm>
        </p:spPr>
        <p:txBody>
          <a:bodyPr/>
          <a:lstStyle/>
          <a:p>
            <a:pPr algn="ctr"/>
            <a:r>
              <a:rPr lang="en-US" b="1" dirty="0" smtClean="0">
                <a:latin typeface="Times New Roman" pitchFamily="18" charset="0"/>
                <a:cs typeface="Times New Roman" pitchFamily="18" charset="0"/>
              </a:rPr>
              <a:t>Aesthetic mappings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364" y="1231199"/>
            <a:ext cx="8596668" cy="5199581"/>
          </a:xfrm>
        </p:spPr>
        <p:txBody>
          <a:bodyPr>
            <a:normAutofit/>
          </a:bodyPr>
          <a:lstStyle/>
          <a:p>
            <a:r>
              <a:rPr lang="en-US" b="1" i="1" dirty="0" smtClean="0">
                <a:latin typeface="Times New Roman" pitchFamily="18" charset="0"/>
                <a:cs typeface="Times New Roman" pitchFamily="18" charset="0"/>
              </a:rPr>
              <a:t>3.Map a continuous variable to color, size, and shape. How do these aesthetics behave differently for categorical vs. continuous variables?</a:t>
            </a:r>
          </a:p>
          <a:p>
            <a:r>
              <a:rPr lang="en-US" dirty="0" smtClean="0">
                <a:latin typeface="Times New Roman" pitchFamily="18" charset="0"/>
                <a:cs typeface="Times New Roman" pitchFamily="18" charset="0"/>
              </a:rPr>
              <a:t>The variable </a:t>
            </a:r>
            <a:r>
              <a:rPr lang="en-US" dirty="0" err="1" smtClean="0">
                <a:latin typeface="Times New Roman" pitchFamily="18" charset="0"/>
                <a:cs typeface="Times New Roman" pitchFamily="18" charset="0"/>
              </a:rPr>
              <a:t>cty</a:t>
            </a:r>
            <a:r>
              <a:rPr lang="en-US" dirty="0" smtClean="0">
                <a:latin typeface="Times New Roman" pitchFamily="18" charset="0"/>
                <a:cs typeface="Times New Roman" pitchFamily="18" charset="0"/>
              </a:rPr>
              <a:t>, city highway miles per gallon, is a continuous variable.</a:t>
            </a:r>
          </a:p>
          <a:p>
            <a:r>
              <a:rPr lang="en-US" b="1" dirty="0" err="1" smtClean="0">
                <a:solidFill>
                  <a:schemeClr val="accent5"/>
                </a:solidFill>
                <a:latin typeface="Times New Roman" pitchFamily="18" charset="0"/>
                <a:cs typeface="Times New Roman" pitchFamily="18" charset="0"/>
              </a:rPr>
              <a:t>ggplot</a:t>
            </a:r>
            <a:r>
              <a:rPr lang="en-US" dirty="0" smtClean="0">
                <a:solidFill>
                  <a:schemeClr val="accent5"/>
                </a:solidFill>
                <a:latin typeface="Times New Roman" pitchFamily="18" charset="0"/>
                <a:cs typeface="Times New Roman" pitchFamily="18" charset="0"/>
              </a:rPr>
              <a:t>(data=mpg)+</a:t>
            </a:r>
            <a:r>
              <a:rPr lang="en-US" b="1" dirty="0" smtClean="0">
                <a:solidFill>
                  <a:schemeClr val="accent5"/>
                </a:solidFill>
                <a:latin typeface="Times New Roman" pitchFamily="18" charset="0"/>
                <a:cs typeface="Times New Roman" pitchFamily="18" charset="0"/>
              </a:rPr>
              <a:t> </a:t>
            </a:r>
            <a:r>
              <a:rPr lang="en-US" b="1" dirty="0" err="1" smtClean="0">
                <a:solidFill>
                  <a:schemeClr val="accent5"/>
                </a:solidFill>
                <a:latin typeface="Times New Roman" pitchFamily="18" charset="0"/>
                <a:cs typeface="Times New Roman" pitchFamily="18" charset="0"/>
              </a:rPr>
              <a:t>geom_point</a:t>
            </a:r>
            <a:r>
              <a:rPr lang="en-US" dirty="0" smtClean="0">
                <a:solidFill>
                  <a:schemeClr val="accent5"/>
                </a:solidFill>
                <a:latin typeface="Times New Roman" pitchFamily="18" charset="0"/>
                <a:cs typeface="Times New Roman" pitchFamily="18" charset="0"/>
              </a:rPr>
              <a:t>(mapping= </a:t>
            </a:r>
            <a:r>
              <a:rPr lang="en-US" b="1" dirty="0" err="1" smtClean="0">
                <a:solidFill>
                  <a:schemeClr val="accent5"/>
                </a:solidFill>
                <a:latin typeface="Times New Roman" pitchFamily="18" charset="0"/>
                <a:cs typeface="Times New Roman" pitchFamily="18" charset="0"/>
              </a:rPr>
              <a:t>aes</a:t>
            </a:r>
            <a:r>
              <a:rPr lang="en-US" dirty="0" smtClean="0">
                <a:solidFill>
                  <a:schemeClr val="accent5"/>
                </a:solidFill>
                <a:latin typeface="Times New Roman" pitchFamily="18" charset="0"/>
                <a:cs typeface="Times New Roman" pitchFamily="18" charset="0"/>
              </a:rPr>
              <a:t>(x = </a:t>
            </a:r>
            <a:r>
              <a:rPr lang="en-US" dirty="0" err="1" smtClean="0">
                <a:solidFill>
                  <a:schemeClr val="accent5"/>
                </a:solidFill>
                <a:latin typeface="Times New Roman" pitchFamily="18" charset="0"/>
                <a:cs typeface="Times New Roman" pitchFamily="18" charset="0"/>
              </a:rPr>
              <a:t>displ</a:t>
            </a:r>
            <a:r>
              <a:rPr lang="en-US" dirty="0" smtClean="0">
                <a:solidFill>
                  <a:schemeClr val="accent5"/>
                </a:solidFill>
                <a:latin typeface="Times New Roman" pitchFamily="18" charset="0"/>
                <a:cs typeface="Times New Roman" pitchFamily="18" charset="0"/>
              </a:rPr>
              <a:t>, y = hwy, </a:t>
            </a:r>
            <a:r>
              <a:rPr lang="en-US" dirty="0" err="1" smtClean="0">
                <a:solidFill>
                  <a:schemeClr val="accent5"/>
                </a:solidFill>
                <a:latin typeface="Times New Roman" pitchFamily="18" charset="0"/>
                <a:cs typeface="Times New Roman" pitchFamily="18" charset="0"/>
              </a:rPr>
              <a:t>colour</a:t>
            </a:r>
            <a:r>
              <a:rPr lang="en-US" dirty="0" smtClean="0">
                <a:solidFill>
                  <a:schemeClr val="accent5"/>
                </a:solidFill>
                <a:latin typeface="Times New Roman" pitchFamily="18" charset="0"/>
                <a:cs typeface="Times New Roman" pitchFamily="18" charset="0"/>
              </a:rPr>
              <a:t> = </a:t>
            </a:r>
            <a:r>
              <a:rPr lang="en-US" dirty="0" err="1" smtClean="0">
                <a:solidFill>
                  <a:schemeClr val="accent5"/>
                </a:solidFill>
                <a:latin typeface="Times New Roman" pitchFamily="18" charset="0"/>
                <a:cs typeface="Times New Roman" pitchFamily="18" charset="0"/>
              </a:rPr>
              <a:t>cty</a:t>
            </a:r>
            <a:r>
              <a:rPr lang="en-US" dirty="0" smtClean="0">
                <a:solidFill>
                  <a:schemeClr val="accent5"/>
                </a:solidFill>
                <a:latin typeface="Times New Roman" pitchFamily="18" charset="0"/>
                <a:cs typeface="Times New Roman" pitchFamily="18" charset="0"/>
              </a:rPr>
              <a:t>))</a:t>
            </a:r>
          </a:p>
          <a:p>
            <a:endParaRPr lang="en-US" dirty="0" smtClean="0">
              <a:solidFill>
                <a:schemeClr val="accent5"/>
              </a:solidFill>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Instead of using discrete colors, the continuous variable uses a scale that varies from a light to dark blue color.</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7586" name="Picture 2"/>
          <p:cNvPicPr>
            <a:picLocks noChangeAspect="1" noChangeArrowheads="1"/>
          </p:cNvPicPr>
          <p:nvPr/>
        </p:nvPicPr>
        <p:blipFill>
          <a:blip r:embed="rId2"/>
          <a:srcRect/>
          <a:stretch>
            <a:fillRect/>
          </a:stretch>
        </p:blipFill>
        <p:spPr bwMode="auto">
          <a:xfrm>
            <a:off x="2436839" y="3045658"/>
            <a:ext cx="5219700" cy="2410762"/>
          </a:xfrm>
          <a:prstGeom prst="rect">
            <a:avLst/>
          </a:prstGeom>
          <a:noFill/>
          <a:ln w="9525">
            <a:noFill/>
            <a:miter lim="800000"/>
            <a:headEnd/>
            <a:tailEnd/>
          </a:ln>
          <a:effectLst/>
        </p:spPr>
      </p:pic>
      <p:sp>
        <p:nvSpPr>
          <p:cNvPr id="7" name="Title 1"/>
          <p:cNvSpPr>
            <a:spLocks noGrp="1"/>
          </p:cNvSpPr>
          <p:nvPr>
            <p:ph type="title"/>
          </p:nvPr>
        </p:nvSpPr>
        <p:spPr>
          <a:xfrm>
            <a:off x="677863" y="609600"/>
            <a:ext cx="8596312" cy="679450"/>
          </a:xfrm>
        </p:spPr>
        <p:txBody>
          <a:bodyPr/>
          <a:lstStyle/>
          <a:p>
            <a:pPr algn="ctr"/>
            <a:r>
              <a:rPr lang="en-US" b="1" dirty="0" smtClean="0">
                <a:latin typeface="Times New Roman" pitchFamily="18" charset="0"/>
                <a:cs typeface="Times New Roman" pitchFamily="18" charset="0"/>
              </a:rPr>
              <a:t>Aesthetic mappings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4210231"/>
          </a:xfrm>
        </p:spPr>
        <p:txBody>
          <a:bodyPr/>
          <a:lstStyle/>
          <a:p>
            <a:r>
              <a:rPr lang="en-US" b="1" dirty="0" err="1" smtClean="0">
                <a:solidFill>
                  <a:schemeClr val="accent5"/>
                </a:solidFill>
                <a:latin typeface="Times New Roman" pitchFamily="18" charset="0"/>
                <a:cs typeface="Times New Roman" pitchFamily="18" charset="0"/>
              </a:rPr>
              <a:t>ggplot</a:t>
            </a:r>
            <a:r>
              <a:rPr lang="en-US" dirty="0" smtClean="0">
                <a:solidFill>
                  <a:schemeClr val="accent5"/>
                </a:solidFill>
                <a:latin typeface="Times New Roman" pitchFamily="18" charset="0"/>
                <a:cs typeface="Times New Roman" pitchFamily="18" charset="0"/>
              </a:rPr>
              <a:t>(data=mpg)+</a:t>
            </a:r>
            <a:r>
              <a:rPr lang="en-US" b="1" dirty="0" smtClean="0">
                <a:solidFill>
                  <a:schemeClr val="accent5"/>
                </a:solidFill>
                <a:latin typeface="Times New Roman" pitchFamily="18" charset="0"/>
                <a:cs typeface="Times New Roman" pitchFamily="18" charset="0"/>
              </a:rPr>
              <a:t> </a:t>
            </a:r>
            <a:r>
              <a:rPr lang="en-US" b="1" dirty="0" err="1" smtClean="0">
                <a:solidFill>
                  <a:schemeClr val="accent5"/>
                </a:solidFill>
                <a:latin typeface="Times New Roman" pitchFamily="18" charset="0"/>
                <a:cs typeface="Times New Roman" pitchFamily="18" charset="0"/>
              </a:rPr>
              <a:t>geom_point</a:t>
            </a:r>
            <a:r>
              <a:rPr lang="en-US" dirty="0" smtClean="0">
                <a:solidFill>
                  <a:schemeClr val="accent5"/>
                </a:solidFill>
                <a:latin typeface="Times New Roman" pitchFamily="18" charset="0"/>
                <a:cs typeface="Times New Roman" pitchFamily="18" charset="0"/>
              </a:rPr>
              <a:t>(mapping= </a:t>
            </a:r>
            <a:r>
              <a:rPr lang="en-US" b="1" dirty="0" err="1" smtClean="0">
                <a:solidFill>
                  <a:schemeClr val="accent5"/>
                </a:solidFill>
                <a:latin typeface="Times New Roman" pitchFamily="18" charset="0"/>
                <a:cs typeface="Times New Roman" pitchFamily="18" charset="0"/>
              </a:rPr>
              <a:t>aes</a:t>
            </a:r>
            <a:r>
              <a:rPr lang="en-US" dirty="0" smtClean="0">
                <a:solidFill>
                  <a:schemeClr val="accent5"/>
                </a:solidFill>
                <a:latin typeface="Times New Roman" pitchFamily="18" charset="0"/>
                <a:cs typeface="Times New Roman" pitchFamily="18" charset="0"/>
              </a:rPr>
              <a:t>(x = </a:t>
            </a:r>
            <a:r>
              <a:rPr lang="en-US" dirty="0" err="1" smtClean="0">
                <a:solidFill>
                  <a:schemeClr val="accent5"/>
                </a:solidFill>
                <a:latin typeface="Times New Roman" pitchFamily="18" charset="0"/>
                <a:cs typeface="Times New Roman" pitchFamily="18" charset="0"/>
              </a:rPr>
              <a:t>displ</a:t>
            </a:r>
            <a:r>
              <a:rPr lang="en-US" dirty="0" smtClean="0">
                <a:solidFill>
                  <a:schemeClr val="accent5"/>
                </a:solidFill>
                <a:latin typeface="Times New Roman" pitchFamily="18" charset="0"/>
                <a:cs typeface="Times New Roman" pitchFamily="18" charset="0"/>
              </a:rPr>
              <a:t>, y = hwy, size = </a:t>
            </a:r>
            <a:r>
              <a:rPr lang="en-US" dirty="0" err="1" smtClean="0">
                <a:solidFill>
                  <a:schemeClr val="accent5"/>
                </a:solidFill>
                <a:latin typeface="Times New Roman" pitchFamily="18" charset="0"/>
                <a:cs typeface="Times New Roman" pitchFamily="18" charset="0"/>
              </a:rPr>
              <a:t>cty</a:t>
            </a:r>
            <a:r>
              <a:rPr lang="en-US" dirty="0" smtClean="0">
                <a:solidFill>
                  <a:schemeClr val="accent5"/>
                </a:solidFill>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When mapped to size, the sizes of the points vary continuously as a function of their size</a:t>
            </a:r>
          </a:p>
          <a:p>
            <a:endParaRPr lang="en-US" dirty="0">
              <a:latin typeface="Times New Roman" pitchFamily="18" charset="0"/>
              <a:cs typeface="Times New Roman" pitchFamily="18" charset="0"/>
            </a:endParaRPr>
          </a:p>
        </p:txBody>
      </p:sp>
      <p:pic>
        <p:nvPicPr>
          <p:cNvPr id="68611" name="Picture 3"/>
          <p:cNvPicPr>
            <a:picLocks noChangeAspect="1" noChangeArrowheads="1"/>
          </p:cNvPicPr>
          <p:nvPr/>
        </p:nvPicPr>
        <p:blipFill>
          <a:blip r:embed="rId2"/>
          <a:srcRect/>
          <a:stretch>
            <a:fillRect/>
          </a:stretch>
        </p:blipFill>
        <p:spPr bwMode="auto">
          <a:xfrm>
            <a:off x="2893258" y="2617111"/>
            <a:ext cx="5086350" cy="2284673"/>
          </a:xfrm>
          <a:prstGeom prst="rect">
            <a:avLst/>
          </a:prstGeom>
          <a:noFill/>
          <a:ln w="9525">
            <a:noFill/>
            <a:miter lim="800000"/>
            <a:headEnd/>
            <a:tailEnd/>
          </a:ln>
          <a:effectLst/>
        </p:spPr>
      </p:pic>
      <p:sp>
        <p:nvSpPr>
          <p:cNvPr id="7" name="Title 1"/>
          <p:cNvSpPr>
            <a:spLocks noGrp="1"/>
          </p:cNvSpPr>
          <p:nvPr>
            <p:ph type="title"/>
          </p:nvPr>
        </p:nvSpPr>
        <p:spPr>
          <a:xfrm>
            <a:off x="677863" y="609600"/>
            <a:ext cx="8596312" cy="723900"/>
          </a:xfrm>
        </p:spPr>
        <p:txBody>
          <a:bodyPr/>
          <a:lstStyle/>
          <a:p>
            <a:pPr algn="ctr"/>
            <a:r>
              <a:rPr lang="en-US" b="1" dirty="0" smtClean="0">
                <a:latin typeface="Times New Roman" pitchFamily="18" charset="0"/>
                <a:cs typeface="Times New Roman" pitchFamily="18" charset="0"/>
              </a:rPr>
              <a:t>Aesthetic mappings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377"/>
          </a:xfrm>
        </p:spPr>
        <p:txBody>
          <a:bodyPr/>
          <a:lstStyle/>
          <a:p>
            <a:pPr algn="ctr"/>
            <a:r>
              <a:rPr lang="en-HK" b="1" dirty="0" smtClean="0">
                <a:latin typeface="Times New Roman" pitchFamily="18" charset="0"/>
                <a:cs typeface="Times New Roman" pitchFamily="18" charset="0"/>
              </a:rPr>
              <a:t>R Environment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err="1" smtClean="0">
                <a:latin typeface="Times New Roman" pitchFamily="18" charset="0"/>
                <a:cs typeface="Times New Roman" pitchFamily="18" charset="0"/>
              </a:rPr>
              <a:t>RStudio</a:t>
            </a:r>
            <a:r>
              <a:rPr lang="en-US" dirty="0" smtClean="0">
                <a:latin typeface="Times New Roman" pitchFamily="18" charset="0"/>
                <a:cs typeface="Times New Roman" pitchFamily="18" charset="0"/>
              </a:rPr>
              <a:t> is an integrated development environment for R</a:t>
            </a:r>
          </a:p>
          <a:p>
            <a:pPr>
              <a:lnSpc>
                <a:spcPct val="150000"/>
              </a:lnSpc>
            </a:pPr>
            <a:r>
              <a:rPr lang="en-HK" dirty="0" smtClean="0">
                <a:latin typeface="Times New Roman" pitchFamily="18" charset="0"/>
                <a:cs typeface="Times New Roman" pitchFamily="18" charset="0"/>
              </a:rPr>
              <a:t>You have to installed R &amp; </a:t>
            </a:r>
            <a:r>
              <a:rPr lang="en-HK" dirty="0" err="1" smtClean="0">
                <a:latin typeface="Times New Roman" pitchFamily="18" charset="0"/>
                <a:cs typeface="Times New Roman" pitchFamily="18" charset="0"/>
              </a:rPr>
              <a:t>RStudio</a:t>
            </a:r>
            <a:r>
              <a:rPr lang="en-HK" dirty="0" smtClean="0">
                <a:latin typeface="Times New Roman" pitchFamily="18" charset="0"/>
                <a:cs typeface="Times New Roman" pitchFamily="18" charset="0"/>
              </a:rPr>
              <a:t>  in your PC </a:t>
            </a:r>
          </a:p>
          <a:p>
            <a:pPr>
              <a:lnSpc>
                <a:spcPct val="150000"/>
              </a:lnSpc>
            </a:pPr>
            <a:r>
              <a:rPr lang="en-US" dirty="0" smtClean="0">
                <a:latin typeface="Times New Roman" pitchFamily="18" charset="0"/>
                <a:cs typeface="Times New Roman" pitchFamily="18" charset="0"/>
              </a:rPr>
              <a:t>To download R, go to CRAN ,  the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omprehensive </a:t>
            </a:r>
            <a:r>
              <a:rPr lang="en-US" b="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rchive </a:t>
            </a:r>
            <a:r>
              <a:rPr lang="en-US" b="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etwork. </a:t>
            </a:r>
          </a:p>
          <a:p>
            <a:pPr>
              <a:lnSpc>
                <a:spcPct val="150000"/>
              </a:lnSpc>
            </a:pPr>
            <a:r>
              <a:rPr lang="en-US" b="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may be used without </a:t>
            </a:r>
            <a:r>
              <a:rPr lang="en-US" b="1" dirty="0" err="1" smtClean="0">
                <a:latin typeface="Times New Roman" pitchFamily="18" charset="0"/>
                <a:cs typeface="Times New Roman" pitchFamily="18" charset="0"/>
              </a:rPr>
              <a:t>RStudio</a:t>
            </a:r>
            <a:r>
              <a:rPr lang="en-US" dirty="0" smtClean="0">
                <a:latin typeface="Times New Roman" pitchFamily="18" charset="0"/>
                <a:cs typeface="Times New Roman" pitchFamily="18" charset="0"/>
              </a:rPr>
              <a:t>, but </a:t>
            </a:r>
            <a:r>
              <a:rPr lang="en-US" b="1" dirty="0" err="1" smtClean="0">
                <a:latin typeface="Times New Roman" pitchFamily="18" charset="0"/>
                <a:cs typeface="Times New Roman" pitchFamily="18" charset="0"/>
              </a:rPr>
              <a:t>RStudio</a:t>
            </a:r>
            <a:r>
              <a:rPr lang="en-US" dirty="0" smtClean="0">
                <a:latin typeface="Times New Roman" pitchFamily="18" charset="0"/>
                <a:cs typeface="Times New Roman" pitchFamily="18" charset="0"/>
              </a:rPr>
              <a:t> may not be used without </a:t>
            </a:r>
            <a:r>
              <a:rPr lang="en-US" b="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R is an  interpreted language ; users typically access it through </a:t>
            </a:r>
            <a:r>
              <a:rPr lang="en-US" dirty="0" err="1" smtClean="0">
                <a:latin typeface="Times New Roman" pitchFamily="18" charset="0"/>
                <a:cs typeface="Times New Roman" pitchFamily="18" charset="0"/>
              </a:rPr>
              <a:t>acommand</a:t>
            </a:r>
            <a:r>
              <a:rPr lang="en-US" dirty="0" smtClean="0">
                <a:latin typeface="Times New Roman" pitchFamily="18" charset="0"/>
                <a:cs typeface="Times New Roman" pitchFamily="18" charset="0"/>
              </a:rPr>
              <a:t> – line interpreter. If a user types 2+2 at the R command prompt and presses enter, the computer replies with 4, as shown below:</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131569" y="5902915"/>
            <a:ext cx="1333500" cy="6953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836229" y="2376079"/>
            <a:ext cx="1014548" cy="982843"/>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321721" y="2397442"/>
            <a:ext cx="926783" cy="799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err="1" smtClean="0">
                <a:solidFill>
                  <a:schemeClr val="accent5"/>
                </a:solidFill>
                <a:latin typeface="Times New Roman" pitchFamily="18" charset="0"/>
                <a:cs typeface="Times New Roman" pitchFamily="18" charset="0"/>
              </a:rPr>
              <a:t>ggplot</a:t>
            </a:r>
            <a:r>
              <a:rPr lang="en-US" dirty="0" smtClean="0">
                <a:solidFill>
                  <a:schemeClr val="accent5"/>
                </a:solidFill>
                <a:latin typeface="Times New Roman" pitchFamily="18" charset="0"/>
                <a:cs typeface="Times New Roman" pitchFamily="18" charset="0"/>
              </a:rPr>
              <a:t>(data=mpg)+ </a:t>
            </a:r>
            <a:r>
              <a:rPr lang="en-US" dirty="0" err="1" smtClean="0">
                <a:solidFill>
                  <a:schemeClr val="accent5"/>
                </a:solidFill>
                <a:latin typeface="Times New Roman" pitchFamily="18" charset="0"/>
                <a:cs typeface="Times New Roman" pitchFamily="18" charset="0"/>
              </a:rPr>
              <a:t>geom_point</a:t>
            </a:r>
            <a:r>
              <a:rPr lang="en-US" dirty="0" smtClean="0">
                <a:solidFill>
                  <a:schemeClr val="accent5"/>
                </a:solidFill>
                <a:latin typeface="Times New Roman" pitchFamily="18" charset="0"/>
                <a:cs typeface="Times New Roman" pitchFamily="18" charset="0"/>
              </a:rPr>
              <a:t>(mapping= </a:t>
            </a:r>
            <a:r>
              <a:rPr lang="en-US" dirty="0" err="1" smtClean="0">
                <a:solidFill>
                  <a:schemeClr val="accent5"/>
                </a:solidFill>
                <a:latin typeface="Times New Roman" pitchFamily="18" charset="0"/>
                <a:cs typeface="Times New Roman" pitchFamily="18" charset="0"/>
              </a:rPr>
              <a:t>aes</a:t>
            </a:r>
            <a:r>
              <a:rPr lang="en-US" dirty="0" smtClean="0">
                <a:solidFill>
                  <a:schemeClr val="accent5"/>
                </a:solidFill>
                <a:latin typeface="Times New Roman" pitchFamily="18" charset="0"/>
                <a:cs typeface="Times New Roman" pitchFamily="18" charset="0"/>
              </a:rPr>
              <a:t>(x = </a:t>
            </a:r>
            <a:r>
              <a:rPr lang="en-US" dirty="0" err="1" smtClean="0">
                <a:solidFill>
                  <a:schemeClr val="accent5"/>
                </a:solidFill>
                <a:latin typeface="Times New Roman" pitchFamily="18" charset="0"/>
                <a:cs typeface="Times New Roman" pitchFamily="18" charset="0"/>
              </a:rPr>
              <a:t>displ</a:t>
            </a:r>
            <a:r>
              <a:rPr lang="en-US" dirty="0" smtClean="0">
                <a:solidFill>
                  <a:schemeClr val="accent5"/>
                </a:solidFill>
                <a:latin typeface="Times New Roman" pitchFamily="18" charset="0"/>
                <a:cs typeface="Times New Roman" pitchFamily="18" charset="0"/>
              </a:rPr>
              <a:t>, y = hwy, shape = </a:t>
            </a:r>
            <a:r>
              <a:rPr lang="en-US" dirty="0" err="1" smtClean="0">
                <a:solidFill>
                  <a:schemeClr val="accent5"/>
                </a:solidFill>
                <a:latin typeface="Times New Roman" pitchFamily="18" charset="0"/>
                <a:cs typeface="Times New Roman" pitchFamily="18" charset="0"/>
              </a:rPr>
              <a:t>cty</a:t>
            </a:r>
            <a:r>
              <a:rPr lang="en-US" dirty="0" smtClean="0">
                <a:solidFill>
                  <a:schemeClr val="accent5"/>
                </a:solidFill>
                <a:latin typeface="Times New Roman" pitchFamily="18" charset="0"/>
                <a:cs typeface="Times New Roman" pitchFamily="18" charset="0"/>
              </a:rPr>
              <a:t>))</a:t>
            </a:r>
          </a:p>
          <a:p>
            <a:pPr>
              <a:lnSpc>
                <a:spcPct val="150000"/>
              </a:lnSpc>
            </a:pP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When a continuous value is mapped to shape, it gives an error. </a:t>
            </a:r>
            <a:endParaRPr lang="en-US" dirty="0">
              <a:latin typeface="Times New Roman" pitchFamily="18" charset="0"/>
              <a:cs typeface="Times New Roman" pitchFamily="18" charset="0"/>
            </a:endParaRPr>
          </a:p>
        </p:txBody>
      </p:sp>
      <p:sp>
        <p:nvSpPr>
          <p:cNvPr id="5" name="Title 1"/>
          <p:cNvSpPr>
            <a:spLocks noGrp="1"/>
          </p:cNvSpPr>
          <p:nvPr>
            <p:ph type="title"/>
          </p:nvPr>
        </p:nvSpPr>
        <p:spPr>
          <a:xfrm>
            <a:off x="677863" y="609600"/>
            <a:ext cx="8596312" cy="769938"/>
          </a:xfrm>
        </p:spPr>
        <p:txBody>
          <a:bodyPr/>
          <a:lstStyle/>
          <a:p>
            <a:pPr algn="ctr"/>
            <a:r>
              <a:rPr lang="en-US" b="1" dirty="0" smtClean="0">
                <a:latin typeface="Times New Roman" pitchFamily="18" charset="0"/>
                <a:cs typeface="Times New Roman" pitchFamily="18" charset="0"/>
              </a:rPr>
              <a:t>Aesthetic mappings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277" y="1737360"/>
            <a:ext cx="8596668" cy="3868484"/>
          </a:xfrm>
        </p:spPr>
        <p:txBody>
          <a:bodyPr>
            <a:normAutofit lnSpcReduction="10000"/>
          </a:bodyPr>
          <a:lstStyle/>
          <a:p>
            <a:r>
              <a:rPr lang="en-US" b="1" i="1" dirty="0" smtClean="0">
                <a:latin typeface="Times New Roman" pitchFamily="18" charset="0"/>
                <a:cs typeface="Times New Roman" pitchFamily="18" charset="0"/>
              </a:rPr>
              <a:t>4. What happens if you map the same variable to multiple aesthetics?</a:t>
            </a:r>
          </a:p>
          <a:p>
            <a:endParaRPr lang="en-US" dirty="0" smtClean="0">
              <a:latin typeface="Times New Roman" pitchFamily="18" charset="0"/>
              <a:cs typeface="Times New Roman" pitchFamily="18" charset="0"/>
            </a:endParaRPr>
          </a:p>
          <a:p>
            <a:r>
              <a:rPr lang="en-US" b="1" dirty="0" err="1" smtClean="0">
                <a:solidFill>
                  <a:schemeClr val="accent5"/>
                </a:solidFill>
                <a:latin typeface="Times New Roman" pitchFamily="18" charset="0"/>
                <a:cs typeface="Times New Roman" pitchFamily="18" charset="0"/>
              </a:rPr>
              <a:t>ggplot</a:t>
            </a:r>
            <a:r>
              <a:rPr lang="en-US" dirty="0" smtClean="0">
                <a:solidFill>
                  <a:schemeClr val="accent5"/>
                </a:solidFill>
                <a:latin typeface="Times New Roman" pitchFamily="18" charset="0"/>
                <a:cs typeface="Times New Roman" pitchFamily="18" charset="0"/>
              </a:rPr>
              <a:t>(data=mpg)+</a:t>
            </a:r>
            <a:r>
              <a:rPr lang="en-US" b="1" dirty="0" smtClean="0">
                <a:solidFill>
                  <a:schemeClr val="accent5"/>
                </a:solidFill>
                <a:latin typeface="Times New Roman" pitchFamily="18" charset="0"/>
                <a:cs typeface="Times New Roman" pitchFamily="18" charset="0"/>
              </a:rPr>
              <a:t> </a:t>
            </a:r>
            <a:r>
              <a:rPr lang="en-US" b="1" dirty="0" err="1" smtClean="0">
                <a:solidFill>
                  <a:schemeClr val="accent5"/>
                </a:solidFill>
                <a:latin typeface="Times New Roman" pitchFamily="18" charset="0"/>
                <a:cs typeface="Times New Roman" pitchFamily="18" charset="0"/>
              </a:rPr>
              <a:t>geom_point</a:t>
            </a:r>
            <a:r>
              <a:rPr lang="en-US" dirty="0" smtClean="0">
                <a:solidFill>
                  <a:schemeClr val="accent5"/>
                </a:solidFill>
                <a:latin typeface="Times New Roman" pitchFamily="18" charset="0"/>
                <a:cs typeface="Times New Roman" pitchFamily="18" charset="0"/>
              </a:rPr>
              <a:t>(mapping= </a:t>
            </a:r>
            <a:r>
              <a:rPr lang="en-US" b="1" dirty="0" err="1" smtClean="0">
                <a:solidFill>
                  <a:schemeClr val="accent5"/>
                </a:solidFill>
                <a:latin typeface="Times New Roman" pitchFamily="18" charset="0"/>
                <a:cs typeface="Times New Roman" pitchFamily="18" charset="0"/>
              </a:rPr>
              <a:t>aes</a:t>
            </a:r>
            <a:r>
              <a:rPr lang="en-US" dirty="0" smtClean="0">
                <a:solidFill>
                  <a:schemeClr val="accent5"/>
                </a:solidFill>
                <a:latin typeface="Times New Roman" pitchFamily="18" charset="0"/>
                <a:cs typeface="Times New Roman" pitchFamily="18" charset="0"/>
              </a:rPr>
              <a:t>(x = </a:t>
            </a:r>
            <a:r>
              <a:rPr lang="en-US" dirty="0" err="1" smtClean="0">
                <a:solidFill>
                  <a:schemeClr val="accent5"/>
                </a:solidFill>
                <a:latin typeface="Times New Roman" pitchFamily="18" charset="0"/>
                <a:cs typeface="Times New Roman" pitchFamily="18" charset="0"/>
              </a:rPr>
              <a:t>displ</a:t>
            </a:r>
            <a:r>
              <a:rPr lang="en-US" dirty="0" smtClean="0">
                <a:solidFill>
                  <a:schemeClr val="accent5"/>
                </a:solidFill>
                <a:latin typeface="Times New Roman" pitchFamily="18" charset="0"/>
                <a:cs typeface="Times New Roman" pitchFamily="18" charset="0"/>
              </a:rPr>
              <a:t>, y = hwy, </a:t>
            </a:r>
            <a:r>
              <a:rPr lang="en-US" dirty="0" err="1" smtClean="0">
                <a:solidFill>
                  <a:schemeClr val="accent5"/>
                </a:solidFill>
                <a:latin typeface="Times New Roman" pitchFamily="18" charset="0"/>
                <a:cs typeface="Times New Roman" pitchFamily="18" charset="0"/>
              </a:rPr>
              <a:t>colour</a:t>
            </a:r>
            <a:r>
              <a:rPr lang="en-US" dirty="0" smtClean="0">
                <a:solidFill>
                  <a:schemeClr val="accent5"/>
                </a:solidFill>
                <a:latin typeface="Times New Roman" pitchFamily="18" charset="0"/>
                <a:cs typeface="Times New Roman" pitchFamily="18" charset="0"/>
              </a:rPr>
              <a:t> = hwy, size = </a:t>
            </a:r>
            <a:r>
              <a:rPr lang="en-US" dirty="0" err="1" smtClean="0">
                <a:solidFill>
                  <a:schemeClr val="accent5"/>
                </a:solidFill>
                <a:latin typeface="Times New Roman" pitchFamily="18" charset="0"/>
                <a:cs typeface="Times New Roman" pitchFamily="18" charset="0"/>
              </a:rPr>
              <a:t>displ</a:t>
            </a:r>
            <a:r>
              <a:rPr lang="en-US" dirty="0" smtClean="0">
                <a:solidFill>
                  <a:schemeClr val="accent5"/>
                </a:solidFill>
                <a:latin typeface="Times New Roman" pitchFamily="18" charset="0"/>
                <a:cs typeface="Times New Roman" pitchFamily="18" charset="0"/>
              </a:rPr>
              <a:t>)) </a:t>
            </a:r>
          </a:p>
          <a:p>
            <a:r>
              <a:rPr lang="en-US" dirty="0" smtClean="0">
                <a:latin typeface="Times New Roman" pitchFamily="18" charset="0"/>
                <a:cs typeface="Times New Roman" pitchFamily="18" charset="0"/>
              </a:rPr>
              <a:t>Mapping a single variable to multiple </a:t>
            </a:r>
          </a:p>
          <a:p>
            <a:pPr>
              <a:buNone/>
            </a:pPr>
            <a:r>
              <a:rPr lang="en-US" dirty="0" smtClean="0">
                <a:latin typeface="Times New Roman" pitchFamily="18" charset="0"/>
                <a:cs typeface="Times New Roman" pitchFamily="18" charset="0"/>
              </a:rPr>
              <a:t>     aesthetics is redundant. </a:t>
            </a:r>
          </a:p>
          <a:p>
            <a:r>
              <a:rPr lang="en-US" dirty="0" smtClean="0">
                <a:latin typeface="Times New Roman" pitchFamily="18" charset="0"/>
                <a:cs typeface="Times New Roman" pitchFamily="18" charset="0"/>
              </a:rPr>
              <a:t>Because it is redundant information, in most</a:t>
            </a:r>
          </a:p>
          <a:p>
            <a:pPr>
              <a:buNone/>
            </a:pPr>
            <a:r>
              <a:rPr lang="en-US" dirty="0" smtClean="0">
                <a:latin typeface="Times New Roman" pitchFamily="18" charset="0"/>
                <a:cs typeface="Times New Roman" pitchFamily="18" charset="0"/>
              </a:rPr>
              <a:t>    cases avoid mapping a single variable </a:t>
            </a:r>
          </a:p>
          <a:p>
            <a:pPr>
              <a:buNone/>
            </a:pPr>
            <a:r>
              <a:rPr lang="en-US" dirty="0" smtClean="0">
                <a:latin typeface="Times New Roman" pitchFamily="18" charset="0"/>
                <a:cs typeface="Times New Roman" pitchFamily="18" charset="0"/>
              </a:rPr>
              <a:t>    to multiple aesthetics</a:t>
            </a:r>
          </a:p>
          <a:p>
            <a:r>
              <a:rPr lang="en-US" dirty="0" smtClean="0">
                <a:latin typeface="Times New Roman" pitchFamily="18" charset="0"/>
                <a:cs typeface="Times New Roman" pitchFamily="18" charset="0"/>
              </a:rPr>
              <a:t>hwy is mapped to both location on the y-axis and color, and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is mapped to both location on the x-axis and size</a:t>
            </a:r>
            <a:endParaRPr lang="en-US" dirty="0">
              <a:latin typeface="Times New Roman" pitchFamily="18" charset="0"/>
              <a:cs typeface="Times New Roman" pitchFamily="18" charset="0"/>
            </a:endParaRPr>
          </a:p>
        </p:txBody>
      </p:sp>
      <p:pic>
        <p:nvPicPr>
          <p:cNvPr id="69634" name="Picture 2"/>
          <p:cNvPicPr>
            <a:picLocks noChangeAspect="1" noChangeArrowheads="1"/>
          </p:cNvPicPr>
          <p:nvPr/>
        </p:nvPicPr>
        <p:blipFill>
          <a:blip r:embed="rId2"/>
          <a:srcRect/>
          <a:stretch>
            <a:fillRect/>
          </a:stretch>
        </p:blipFill>
        <p:spPr bwMode="auto">
          <a:xfrm>
            <a:off x="6597978" y="2910758"/>
            <a:ext cx="4004873" cy="1922499"/>
          </a:xfrm>
          <a:prstGeom prst="rect">
            <a:avLst/>
          </a:prstGeom>
          <a:noFill/>
          <a:ln w="9525">
            <a:noFill/>
            <a:miter lim="800000"/>
            <a:headEnd/>
            <a:tailEnd/>
          </a:ln>
          <a:effectLst/>
        </p:spPr>
      </p:pic>
      <p:sp>
        <p:nvSpPr>
          <p:cNvPr id="6" name="Title 1"/>
          <p:cNvSpPr>
            <a:spLocks noGrp="1"/>
          </p:cNvSpPr>
          <p:nvPr>
            <p:ph type="title"/>
          </p:nvPr>
        </p:nvSpPr>
        <p:spPr/>
        <p:txBody>
          <a:bodyPr/>
          <a:lstStyle/>
          <a:p>
            <a:pPr algn="ctr"/>
            <a:r>
              <a:rPr lang="en-US" b="1" dirty="0" smtClean="0">
                <a:latin typeface="Times New Roman" pitchFamily="18" charset="0"/>
                <a:cs typeface="Times New Roman" pitchFamily="18" charset="0"/>
              </a:rPr>
              <a:t>Aesthetic mappings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324" y="1336130"/>
            <a:ext cx="8596668" cy="2306479"/>
          </a:xfrm>
        </p:spPr>
        <p:txBody>
          <a:bodyPr>
            <a:normAutofit/>
          </a:bodyPr>
          <a:lstStyle/>
          <a:p>
            <a:pPr algn="just"/>
            <a:r>
              <a:rPr lang="en-US" b="1" i="1" dirty="0" smtClean="0">
                <a:latin typeface="Times New Roman" pitchFamily="18" charset="0"/>
                <a:cs typeface="Times New Roman" pitchFamily="18" charset="0"/>
              </a:rPr>
              <a:t>5. What does the stroke aesthetic do? What shapes does it work with? (Hint: use ?</a:t>
            </a:r>
            <a:r>
              <a:rPr lang="en-US" b="1" i="1" dirty="0" err="1" smtClean="0">
                <a:latin typeface="Times New Roman" pitchFamily="18" charset="0"/>
                <a:cs typeface="Times New Roman" pitchFamily="18" charset="0"/>
              </a:rPr>
              <a:t>geom_point</a:t>
            </a:r>
            <a:r>
              <a:rPr lang="en-US" b="1" i="1"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Stroke changes the size of the border for shapes. These are filled shapes in which the color and size of the border can differ from that of the filled interior of the shape</a:t>
            </a:r>
          </a:p>
          <a:p>
            <a:pPr algn="just"/>
            <a:r>
              <a:rPr lang="en-US" b="1" dirty="0" err="1" smtClean="0">
                <a:solidFill>
                  <a:schemeClr val="accent5"/>
                </a:solidFill>
                <a:latin typeface="Times New Roman" pitchFamily="18" charset="0"/>
                <a:cs typeface="Times New Roman" pitchFamily="18" charset="0"/>
              </a:rPr>
              <a:t>ggplot</a:t>
            </a:r>
            <a:r>
              <a:rPr lang="en-US" dirty="0" smtClean="0">
                <a:solidFill>
                  <a:schemeClr val="accent5"/>
                </a:solidFill>
                <a:latin typeface="Times New Roman" pitchFamily="18" charset="0"/>
                <a:cs typeface="Times New Roman" pitchFamily="18" charset="0"/>
              </a:rPr>
              <a:t>(data=mpg)+</a:t>
            </a:r>
            <a:r>
              <a:rPr lang="en-US" b="1" dirty="0" err="1" smtClean="0">
                <a:solidFill>
                  <a:schemeClr val="accent5"/>
                </a:solidFill>
                <a:latin typeface="Times New Roman" pitchFamily="18" charset="0"/>
                <a:cs typeface="Times New Roman" pitchFamily="18" charset="0"/>
              </a:rPr>
              <a:t>geom_point</a:t>
            </a:r>
            <a:r>
              <a:rPr lang="en-US" dirty="0" smtClean="0">
                <a:solidFill>
                  <a:schemeClr val="accent5"/>
                </a:solidFill>
                <a:latin typeface="Times New Roman" pitchFamily="18" charset="0"/>
                <a:cs typeface="Times New Roman" pitchFamily="18" charset="0"/>
              </a:rPr>
              <a:t>(mapping= </a:t>
            </a:r>
            <a:r>
              <a:rPr lang="en-US" b="1" dirty="0" err="1" smtClean="0">
                <a:solidFill>
                  <a:schemeClr val="accent5"/>
                </a:solidFill>
                <a:latin typeface="Times New Roman" pitchFamily="18" charset="0"/>
                <a:cs typeface="Times New Roman" pitchFamily="18" charset="0"/>
              </a:rPr>
              <a:t>aes</a:t>
            </a:r>
            <a:r>
              <a:rPr lang="en-US" dirty="0" smtClean="0">
                <a:solidFill>
                  <a:schemeClr val="accent5"/>
                </a:solidFill>
                <a:latin typeface="Times New Roman" pitchFamily="18" charset="0"/>
                <a:cs typeface="Times New Roman" pitchFamily="18" charset="0"/>
              </a:rPr>
              <a:t>(</a:t>
            </a:r>
            <a:r>
              <a:rPr lang="en-US" dirty="0" err="1" smtClean="0">
                <a:solidFill>
                  <a:schemeClr val="accent5"/>
                </a:solidFill>
                <a:latin typeface="Times New Roman" pitchFamily="18" charset="0"/>
                <a:cs typeface="Times New Roman" pitchFamily="18" charset="0"/>
              </a:rPr>
              <a:t>displ</a:t>
            </a:r>
            <a:r>
              <a:rPr lang="en-US" dirty="0" smtClean="0">
                <a:solidFill>
                  <a:schemeClr val="accent5"/>
                </a:solidFill>
                <a:latin typeface="Times New Roman" pitchFamily="18" charset="0"/>
                <a:cs typeface="Times New Roman" pitchFamily="18" charset="0"/>
              </a:rPr>
              <a:t>, hwy), shape = 21, </a:t>
            </a:r>
            <a:r>
              <a:rPr lang="en-US" dirty="0" err="1" smtClean="0">
                <a:solidFill>
                  <a:schemeClr val="accent5"/>
                </a:solidFill>
                <a:latin typeface="Times New Roman" pitchFamily="18" charset="0"/>
                <a:cs typeface="Times New Roman" pitchFamily="18" charset="0"/>
              </a:rPr>
              <a:t>colour</a:t>
            </a:r>
            <a:r>
              <a:rPr lang="en-US" dirty="0" smtClean="0">
                <a:solidFill>
                  <a:schemeClr val="accent5"/>
                </a:solidFill>
                <a:latin typeface="Times New Roman" pitchFamily="18" charset="0"/>
                <a:cs typeface="Times New Roman" pitchFamily="18" charset="0"/>
              </a:rPr>
              <a:t> = "black", fill = "white", size = 5, stroke = 5)</a:t>
            </a:r>
            <a:endParaRPr lang="en-US" dirty="0">
              <a:solidFill>
                <a:schemeClr val="accent5"/>
              </a:solidFill>
              <a:latin typeface="Times New Roman" pitchFamily="18" charset="0"/>
              <a:cs typeface="Times New Roman" pitchFamily="18" charset="0"/>
            </a:endParaRPr>
          </a:p>
        </p:txBody>
      </p:sp>
      <p:pic>
        <p:nvPicPr>
          <p:cNvPr id="70658" name="Picture 2"/>
          <p:cNvPicPr>
            <a:picLocks noChangeAspect="1" noChangeArrowheads="1"/>
          </p:cNvPicPr>
          <p:nvPr/>
        </p:nvPicPr>
        <p:blipFill>
          <a:blip r:embed="rId2"/>
          <a:srcRect/>
          <a:stretch>
            <a:fillRect/>
          </a:stretch>
        </p:blipFill>
        <p:spPr bwMode="auto">
          <a:xfrm>
            <a:off x="2474938" y="3837482"/>
            <a:ext cx="5143500" cy="2631477"/>
          </a:xfrm>
          <a:prstGeom prst="rect">
            <a:avLst/>
          </a:prstGeom>
          <a:noFill/>
          <a:ln w="9525">
            <a:noFill/>
            <a:miter lim="800000"/>
            <a:headEnd/>
            <a:tailEnd/>
          </a:ln>
          <a:effectLst/>
        </p:spPr>
      </p:pic>
      <p:sp>
        <p:nvSpPr>
          <p:cNvPr id="7" name="Title 1"/>
          <p:cNvSpPr>
            <a:spLocks noGrp="1"/>
          </p:cNvSpPr>
          <p:nvPr>
            <p:ph type="title"/>
          </p:nvPr>
        </p:nvSpPr>
        <p:spPr>
          <a:xfrm>
            <a:off x="677863" y="609600"/>
            <a:ext cx="8596312" cy="679450"/>
          </a:xfrm>
        </p:spPr>
        <p:txBody>
          <a:bodyPr/>
          <a:lstStyle/>
          <a:p>
            <a:pPr algn="ctr"/>
            <a:r>
              <a:rPr lang="en-US" b="1" dirty="0" smtClean="0">
                <a:latin typeface="Times New Roman" pitchFamily="18" charset="0"/>
                <a:cs typeface="Times New Roman" pitchFamily="18" charset="0"/>
              </a:rPr>
              <a:t>Aesthetic mappings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525"/>
          </a:xfrm>
        </p:spPr>
        <p:txBody>
          <a:bodyPr>
            <a:normAutofit fontScale="90000"/>
          </a:bodyPr>
          <a:lstStyle/>
          <a:p>
            <a:pPr algn="ctr"/>
            <a:r>
              <a:rPr lang="en-US" b="1" dirty="0" smtClean="0"/>
              <a:t/>
            </a:r>
            <a:br>
              <a:rPr lang="en-US" b="1" dirty="0" smtClean="0"/>
            </a:br>
            <a:endParaRPr lang="en-US" dirty="0"/>
          </a:p>
        </p:txBody>
      </p:sp>
      <p:sp>
        <p:nvSpPr>
          <p:cNvPr id="3" name="Content Placeholder 2"/>
          <p:cNvSpPr>
            <a:spLocks noGrp="1"/>
          </p:cNvSpPr>
          <p:nvPr>
            <p:ph idx="1"/>
          </p:nvPr>
        </p:nvSpPr>
        <p:spPr>
          <a:xfrm>
            <a:off x="707314" y="1321140"/>
            <a:ext cx="8596668" cy="5274531"/>
          </a:xfrm>
        </p:spPr>
        <p:txBody>
          <a:bodyPr>
            <a:normAutofit/>
          </a:bodyPr>
          <a:lstStyle/>
          <a:p>
            <a:r>
              <a:rPr lang="en-US" b="1" i="1" dirty="0" smtClean="0">
                <a:latin typeface="Times New Roman" pitchFamily="18" charset="0"/>
                <a:cs typeface="Times New Roman" pitchFamily="18" charset="0"/>
              </a:rPr>
              <a:t>6. What happens if you map an aesthetic to something other than a variable name, like </a:t>
            </a:r>
            <a:r>
              <a:rPr lang="en-US" b="1" i="1" dirty="0" err="1" smtClean="0">
                <a:latin typeface="Times New Roman" pitchFamily="18" charset="0"/>
                <a:cs typeface="Times New Roman" pitchFamily="18" charset="0"/>
              </a:rPr>
              <a:t>aes</a:t>
            </a:r>
            <a:r>
              <a:rPr lang="en-US" b="1" i="1" dirty="0" smtClean="0">
                <a:latin typeface="Times New Roman" pitchFamily="18" charset="0"/>
                <a:cs typeface="Times New Roman" pitchFamily="18" charset="0"/>
              </a:rPr>
              <a:t>(</a:t>
            </a:r>
            <a:r>
              <a:rPr lang="en-US" b="1" i="1" dirty="0" err="1" smtClean="0">
                <a:latin typeface="Times New Roman" pitchFamily="18" charset="0"/>
                <a:cs typeface="Times New Roman" pitchFamily="18" charset="0"/>
              </a:rPr>
              <a:t>colour</a:t>
            </a:r>
            <a:r>
              <a:rPr lang="en-US" b="1" i="1" dirty="0" smtClean="0">
                <a:latin typeface="Times New Roman" pitchFamily="18" charset="0"/>
                <a:cs typeface="Times New Roman" pitchFamily="18" charset="0"/>
              </a:rPr>
              <a:t> = </a:t>
            </a:r>
            <a:r>
              <a:rPr lang="en-US" b="1" i="1" dirty="0" err="1" smtClean="0">
                <a:latin typeface="Times New Roman" pitchFamily="18" charset="0"/>
                <a:cs typeface="Times New Roman" pitchFamily="18" charset="0"/>
              </a:rPr>
              <a:t>displ</a:t>
            </a:r>
            <a:r>
              <a:rPr lang="en-US" b="1" i="1" dirty="0" smtClean="0">
                <a:latin typeface="Times New Roman" pitchFamily="18" charset="0"/>
                <a:cs typeface="Times New Roman" pitchFamily="18" charset="0"/>
              </a:rPr>
              <a:t> &lt; 5)?</a:t>
            </a:r>
          </a:p>
          <a:p>
            <a:r>
              <a:rPr lang="en-US" b="1" dirty="0" err="1" smtClean="0">
                <a:solidFill>
                  <a:schemeClr val="accent5"/>
                </a:solidFill>
                <a:latin typeface="Times New Roman" pitchFamily="18" charset="0"/>
                <a:cs typeface="Times New Roman" pitchFamily="18" charset="0"/>
              </a:rPr>
              <a:t>ggplot</a:t>
            </a:r>
            <a:r>
              <a:rPr lang="en-US" dirty="0" smtClean="0">
                <a:solidFill>
                  <a:schemeClr val="accent5"/>
                </a:solidFill>
                <a:latin typeface="Times New Roman" pitchFamily="18" charset="0"/>
                <a:cs typeface="Times New Roman" pitchFamily="18" charset="0"/>
              </a:rPr>
              <a:t>(data=mpg)+ </a:t>
            </a:r>
            <a:r>
              <a:rPr lang="en-US" b="1" dirty="0" err="1" smtClean="0">
                <a:solidFill>
                  <a:schemeClr val="accent5"/>
                </a:solidFill>
                <a:latin typeface="Times New Roman" pitchFamily="18" charset="0"/>
                <a:cs typeface="Times New Roman" pitchFamily="18" charset="0"/>
              </a:rPr>
              <a:t>geom_point</a:t>
            </a:r>
            <a:r>
              <a:rPr lang="en-US" dirty="0" smtClean="0">
                <a:solidFill>
                  <a:schemeClr val="accent5"/>
                </a:solidFill>
                <a:latin typeface="Times New Roman" pitchFamily="18" charset="0"/>
                <a:cs typeface="Times New Roman" pitchFamily="18" charset="0"/>
              </a:rPr>
              <a:t>(mapping=</a:t>
            </a:r>
            <a:r>
              <a:rPr lang="en-US" b="1" dirty="0" err="1" smtClean="0">
                <a:solidFill>
                  <a:schemeClr val="accent5"/>
                </a:solidFill>
                <a:latin typeface="Times New Roman" pitchFamily="18" charset="0"/>
                <a:cs typeface="Times New Roman" pitchFamily="18" charset="0"/>
              </a:rPr>
              <a:t>aes</a:t>
            </a:r>
            <a:r>
              <a:rPr lang="en-US" dirty="0" smtClean="0">
                <a:solidFill>
                  <a:schemeClr val="accent5"/>
                </a:solidFill>
                <a:latin typeface="Times New Roman" pitchFamily="18" charset="0"/>
                <a:cs typeface="Times New Roman" pitchFamily="18" charset="0"/>
              </a:rPr>
              <a:t>(x = </a:t>
            </a:r>
            <a:r>
              <a:rPr lang="en-US" dirty="0" err="1" smtClean="0">
                <a:solidFill>
                  <a:schemeClr val="accent5"/>
                </a:solidFill>
                <a:latin typeface="Times New Roman" pitchFamily="18" charset="0"/>
                <a:cs typeface="Times New Roman" pitchFamily="18" charset="0"/>
              </a:rPr>
              <a:t>displ</a:t>
            </a:r>
            <a:r>
              <a:rPr lang="en-US" dirty="0" smtClean="0">
                <a:solidFill>
                  <a:schemeClr val="accent5"/>
                </a:solidFill>
                <a:latin typeface="Times New Roman" pitchFamily="18" charset="0"/>
                <a:cs typeface="Times New Roman" pitchFamily="18" charset="0"/>
              </a:rPr>
              <a:t>, y = hwy, </a:t>
            </a:r>
            <a:r>
              <a:rPr lang="en-US" dirty="0" err="1" smtClean="0">
                <a:solidFill>
                  <a:schemeClr val="accent5"/>
                </a:solidFill>
                <a:latin typeface="Times New Roman" pitchFamily="18" charset="0"/>
                <a:cs typeface="Times New Roman" pitchFamily="18" charset="0"/>
              </a:rPr>
              <a:t>colour</a:t>
            </a:r>
            <a:r>
              <a:rPr lang="en-US" dirty="0" smtClean="0">
                <a:solidFill>
                  <a:schemeClr val="accent5"/>
                </a:solidFill>
                <a:latin typeface="Times New Roman" pitchFamily="18" charset="0"/>
                <a:cs typeface="Times New Roman" pitchFamily="18" charset="0"/>
              </a:rPr>
              <a:t> = </a:t>
            </a:r>
            <a:r>
              <a:rPr lang="en-US" dirty="0" err="1" smtClean="0">
                <a:solidFill>
                  <a:schemeClr val="accent5"/>
                </a:solidFill>
                <a:latin typeface="Times New Roman" pitchFamily="18" charset="0"/>
                <a:cs typeface="Times New Roman" pitchFamily="18" charset="0"/>
              </a:rPr>
              <a:t>displ</a:t>
            </a:r>
            <a:r>
              <a:rPr lang="en-US" dirty="0" smtClean="0">
                <a:solidFill>
                  <a:schemeClr val="accent5"/>
                </a:solidFill>
                <a:latin typeface="Times New Roman" pitchFamily="18" charset="0"/>
                <a:cs typeface="Times New Roman" pitchFamily="18" charset="0"/>
              </a:rPr>
              <a:t> &lt; 5))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 function behaves as if a temporary variable was added to the data with  values equal to the result of the expression.</a:t>
            </a:r>
          </a:p>
          <a:p>
            <a:r>
              <a:rPr lang="en-US" dirty="0" smtClean="0">
                <a:latin typeface="Times New Roman" pitchFamily="18" charset="0"/>
                <a:cs typeface="Times New Roman" pitchFamily="18" charset="0"/>
              </a:rPr>
              <a:t> In this case, the result of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&lt; 5 is a logical variable which takes values of TRUE or FALSE.</a:t>
            </a:r>
            <a:endParaRPr lang="en-US" dirty="0">
              <a:latin typeface="Times New Roman" pitchFamily="18" charset="0"/>
              <a:cs typeface="Times New Roman" pitchFamily="18" charset="0"/>
            </a:endParaRPr>
          </a:p>
        </p:txBody>
      </p:sp>
      <p:pic>
        <p:nvPicPr>
          <p:cNvPr id="71682" name="Picture 2"/>
          <p:cNvPicPr>
            <a:picLocks noChangeAspect="1" noChangeArrowheads="1"/>
          </p:cNvPicPr>
          <p:nvPr/>
        </p:nvPicPr>
        <p:blipFill>
          <a:blip r:embed="rId2"/>
          <a:srcRect/>
          <a:stretch>
            <a:fillRect/>
          </a:stretch>
        </p:blipFill>
        <p:spPr bwMode="auto">
          <a:xfrm>
            <a:off x="2128214" y="2503358"/>
            <a:ext cx="5267325" cy="2702367"/>
          </a:xfrm>
          <a:prstGeom prst="rect">
            <a:avLst/>
          </a:prstGeom>
          <a:noFill/>
          <a:ln w="9525">
            <a:noFill/>
            <a:miter lim="800000"/>
            <a:headEnd/>
            <a:tailEnd/>
          </a:ln>
          <a:effectLst/>
        </p:spPr>
      </p:pic>
      <p:sp>
        <p:nvSpPr>
          <p:cNvPr id="6" name="Title 1"/>
          <p:cNvSpPr txBox="1">
            <a:spLocks/>
          </p:cNvSpPr>
          <p:nvPr/>
        </p:nvSpPr>
        <p:spPr>
          <a:xfrm>
            <a:off x="677334" y="609600"/>
            <a:ext cx="8596668" cy="1320800"/>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829734" y="762000"/>
            <a:ext cx="8596668" cy="1320800"/>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t>Aesthetic mappings Exercises</a:t>
            </a:r>
            <a:endParaRPr kumimoji="0" lang="en-US" sz="36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lstStyle/>
          <a:p>
            <a:pPr algn="ctr"/>
            <a:r>
              <a:rPr lang="en-US" b="1" dirty="0" smtClean="0">
                <a:latin typeface="Times New Roman" pitchFamily="18" charset="0"/>
                <a:cs typeface="Times New Roman" pitchFamily="18" charset="0"/>
              </a:rPr>
              <a:t>Sub Topic: Common Problems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3" y="1489167"/>
            <a:ext cx="9328815" cy="4552196"/>
          </a:xfrm>
        </p:spPr>
        <p:txBody>
          <a:bodyPr>
            <a:normAutofit fontScale="92500" lnSpcReduction="10000"/>
          </a:bodyPr>
          <a:lstStyle/>
          <a:p>
            <a:pPr>
              <a:lnSpc>
                <a:spcPct val="150000"/>
              </a:lnSpc>
            </a:pPr>
            <a:r>
              <a:rPr lang="en-US" dirty="0" smtClean="0">
                <a:latin typeface="Times New Roman" pitchFamily="18" charset="0"/>
                <a:cs typeface="Times New Roman" pitchFamily="18" charset="0"/>
              </a:rPr>
              <a:t>Make sure that every " is paired with another ". </a:t>
            </a:r>
          </a:p>
          <a:p>
            <a:pPr>
              <a:lnSpc>
                <a:spcPct val="150000"/>
              </a:lnSpc>
            </a:pPr>
            <a:r>
              <a:rPr lang="en-US" dirty="0" smtClean="0">
                <a:latin typeface="Times New Roman" pitchFamily="18" charset="0"/>
                <a:cs typeface="Times New Roman" pitchFamily="18" charset="0"/>
              </a:rPr>
              <a:t>Sometimes you’ll run the code and nothing happens. </a:t>
            </a:r>
          </a:p>
          <a:p>
            <a:pPr>
              <a:lnSpc>
                <a:spcPct val="150000"/>
              </a:lnSpc>
            </a:pPr>
            <a:r>
              <a:rPr lang="en-US" dirty="0" smtClean="0">
                <a:latin typeface="Times New Roman" pitchFamily="18" charset="0"/>
                <a:cs typeface="Times New Roman" pitchFamily="18" charset="0"/>
              </a:rPr>
              <a:t>Check the left-hand side of your con‐ sole: if it’s a +, it means that R doesn’t think you’ve typed a complete expression and it’s waiting for you to finish it.</a:t>
            </a:r>
          </a:p>
          <a:p>
            <a:pPr>
              <a:lnSpc>
                <a:spcPct val="150000"/>
              </a:lnSpc>
            </a:pPr>
            <a:r>
              <a:rPr lang="en-US" dirty="0" smtClean="0">
                <a:latin typeface="Times New Roman" pitchFamily="18" charset="0"/>
                <a:cs typeface="Times New Roman" pitchFamily="18" charset="0"/>
              </a:rPr>
              <a:t> In this case, it’s usually easy to start from scratch again by pressing Esc to abort processing the current command.</a:t>
            </a:r>
          </a:p>
          <a:p>
            <a:pPr>
              <a:lnSpc>
                <a:spcPct val="150000"/>
              </a:lnSpc>
            </a:pPr>
            <a:r>
              <a:rPr lang="en-US" dirty="0" smtClean="0">
                <a:latin typeface="Times New Roman" pitchFamily="18" charset="0"/>
                <a:cs typeface="Times New Roman" pitchFamily="18" charset="0"/>
              </a:rPr>
              <a:t>One common problem when creating ggplot2 graphics is to put the + in the wrong place: it has to come at the end of the line, not the start. </a:t>
            </a:r>
          </a:p>
          <a:p>
            <a:pPr>
              <a:lnSpc>
                <a:spcPct val="150000"/>
              </a:lnSpc>
            </a:pPr>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mpg)</a:t>
            </a:r>
          </a:p>
          <a:p>
            <a:pPr>
              <a:lnSpc>
                <a:spcPct val="150000"/>
              </a:lnSpc>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(mapping = </a:t>
            </a:r>
            <a:r>
              <a:rPr lang="en-US"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y = hwy))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5131"/>
            <a:ext cx="11599817" cy="940525"/>
          </a:xfrm>
        </p:spPr>
        <p:txBody>
          <a:bodyPr>
            <a:normAutofit/>
          </a:bodyPr>
          <a:lstStyle/>
          <a:p>
            <a:pPr algn="ctr"/>
            <a:r>
              <a:rPr lang="en-US" b="1" dirty="0" smtClean="0">
                <a:latin typeface="Times New Roman" pitchFamily="18" charset="0"/>
                <a:cs typeface="Times New Roman" pitchFamily="18" charset="0"/>
              </a:rPr>
              <a:t>Sub Topic: Facets-Refer Video 2</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058091"/>
            <a:ext cx="11954435" cy="5799909"/>
          </a:xfrm>
        </p:spPr>
        <p:txBody>
          <a:bodyPr>
            <a:normAutofit/>
          </a:bodyPr>
          <a:lstStyle/>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way to add additional variables is with aesthetics. </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Another </a:t>
            </a:r>
            <a:r>
              <a:rPr lang="en-US" dirty="0">
                <a:latin typeface="Times New Roman" pitchFamily="18" charset="0"/>
                <a:cs typeface="Times New Roman" pitchFamily="18" charset="0"/>
              </a:rPr>
              <a:t>way, particularly useful for categorical variables, is to </a:t>
            </a:r>
            <a:r>
              <a:rPr lang="en-US" dirty="0" smtClean="0">
                <a:latin typeface="Times New Roman" pitchFamily="18" charset="0"/>
                <a:cs typeface="Times New Roman" pitchFamily="18" charset="0"/>
              </a:rPr>
              <a:t>split  plot </a:t>
            </a:r>
            <a:r>
              <a:rPr lang="en-US" dirty="0">
                <a:latin typeface="Times New Roman" pitchFamily="18" charset="0"/>
                <a:cs typeface="Times New Roman" pitchFamily="18" charset="0"/>
              </a:rPr>
              <a:t>into facets, </a:t>
            </a:r>
            <a:endParaRPr lang="en-US"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		subplots </a:t>
            </a:r>
            <a:r>
              <a:rPr lang="en-US" dirty="0">
                <a:latin typeface="Times New Roman" pitchFamily="18" charset="0"/>
                <a:cs typeface="Times New Roman" pitchFamily="18" charset="0"/>
              </a:rPr>
              <a:t>that each display one subset of the data.</a:t>
            </a:r>
          </a:p>
          <a:p>
            <a:pPr algn="just">
              <a:lnSpc>
                <a:spcPct val="150000"/>
              </a:lnSpc>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facet </a:t>
            </a:r>
            <a:r>
              <a:rPr lang="en-US" dirty="0" smtClean="0">
                <a:latin typeface="Times New Roman" pitchFamily="18" charset="0"/>
                <a:cs typeface="Times New Roman" pitchFamily="18" charset="0"/>
              </a:rPr>
              <a:t>the plot </a:t>
            </a:r>
            <a:r>
              <a:rPr lang="en-US" dirty="0">
                <a:latin typeface="Times New Roman" pitchFamily="18" charset="0"/>
                <a:cs typeface="Times New Roman" pitchFamily="18" charset="0"/>
              </a:rPr>
              <a:t>by a single variable, use </a:t>
            </a:r>
            <a:r>
              <a:rPr lang="en-US" dirty="0" err="1">
                <a:latin typeface="Times New Roman" pitchFamily="18" charset="0"/>
                <a:cs typeface="Times New Roman" pitchFamily="18" charset="0"/>
              </a:rPr>
              <a:t>facet_wrap</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first argument of </a:t>
            </a:r>
            <a:r>
              <a:rPr lang="en-US" dirty="0" err="1">
                <a:latin typeface="Times New Roman" pitchFamily="18" charset="0"/>
                <a:cs typeface="Times New Roman" pitchFamily="18" charset="0"/>
              </a:rPr>
              <a:t>facet_wrap</a:t>
            </a:r>
            <a:r>
              <a:rPr lang="en-US" dirty="0">
                <a:latin typeface="Times New Roman" pitchFamily="18" charset="0"/>
                <a:cs typeface="Times New Roman" pitchFamily="18" charset="0"/>
              </a:rPr>
              <a:t>() should be a formula, which </a:t>
            </a:r>
            <a:r>
              <a:rPr lang="en-US" dirty="0" smtClean="0">
                <a:latin typeface="Times New Roman" pitchFamily="18" charset="0"/>
                <a:cs typeface="Times New Roman" pitchFamily="18" charset="0"/>
              </a:rPr>
              <a:t>create </a:t>
            </a:r>
            <a:r>
              <a:rPr lang="en-US" dirty="0">
                <a:latin typeface="Times New Roman" pitchFamily="18" charset="0"/>
                <a:cs typeface="Times New Roman" pitchFamily="18" charset="0"/>
              </a:rPr>
              <a:t>with ~ followed by a variable name </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variable that </a:t>
            </a:r>
            <a:r>
              <a:rPr lang="en-US" dirty="0" smtClean="0">
                <a:latin typeface="Times New Roman" pitchFamily="18" charset="0"/>
                <a:cs typeface="Times New Roman" pitchFamily="18" charset="0"/>
              </a:rPr>
              <a:t>pass </a:t>
            </a:r>
            <a:r>
              <a:rPr lang="en-US" dirty="0">
                <a:latin typeface="Times New Roman" pitchFamily="18" charset="0"/>
                <a:cs typeface="Times New Roman" pitchFamily="18" charset="0"/>
              </a:rPr>
              <a:t>to </a:t>
            </a:r>
            <a:r>
              <a:rPr lang="en-US" dirty="0" err="1">
                <a:latin typeface="Times New Roman" pitchFamily="18" charset="0"/>
                <a:cs typeface="Times New Roman" pitchFamily="18" charset="0"/>
              </a:rPr>
              <a:t>facet_wrap</a:t>
            </a:r>
            <a:r>
              <a:rPr lang="en-US" dirty="0">
                <a:latin typeface="Times New Roman" pitchFamily="18" charset="0"/>
                <a:cs typeface="Times New Roman" pitchFamily="18" charset="0"/>
              </a:rPr>
              <a:t>() should be discrete.</a:t>
            </a:r>
          </a:p>
        </p:txBody>
      </p:sp>
    </p:spTree>
    <p:extLst>
      <p:ext uri="{BB962C8B-B14F-4D97-AF65-F5344CB8AC3E}">
        <p14:creationId xmlns="" xmlns:p14="http://schemas.microsoft.com/office/powerpoint/2010/main" val="35784338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49977"/>
            <a:ext cx="8596668" cy="4591385"/>
          </a:xfrm>
        </p:spPr>
        <p:txBody>
          <a:bodyPr>
            <a:normAutofit/>
          </a:bodyPr>
          <a:lstStyle/>
          <a:p>
            <a:r>
              <a:rPr lang="en-US" dirty="0" err="1" smtClean="0">
                <a:solidFill>
                  <a:schemeClr val="accent4"/>
                </a:solidFill>
                <a:latin typeface="Times New Roman" pitchFamily="18" charset="0"/>
                <a:cs typeface="Times New Roman" pitchFamily="18" charset="0"/>
              </a:rPr>
              <a:t>ggplot</a:t>
            </a:r>
            <a:r>
              <a:rPr lang="en-US" dirty="0" smtClean="0">
                <a:solidFill>
                  <a:schemeClr val="accent4"/>
                </a:solidFill>
                <a:latin typeface="Times New Roman" pitchFamily="18" charset="0"/>
                <a:cs typeface="Times New Roman" pitchFamily="18" charset="0"/>
              </a:rPr>
              <a:t>(data = mpg) + </a:t>
            </a:r>
            <a:r>
              <a:rPr lang="en-US" dirty="0" err="1" smtClean="0">
                <a:solidFill>
                  <a:schemeClr val="accent4"/>
                </a:solidFill>
                <a:latin typeface="Times New Roman" pitchFamily="18" charset="0"/>
                <a:cs typeface="Times New Roman" pitchFamily="18" charset="0"/>
              </a:rPr>
              <a:t>geom_point</a:t>
            </a:r>
            <a:r>
              <a:rPr lang="en-US" dirty="0" smtClean="0">
                <a:solidFill>
                  <a:schemeClr val="accent4"/>
                </a:solidFill>
                <a:latin typeface="Times New Roman" pitchFamily="18" charset="0"/>
                <a:cs typeface="Times New Roman" pitchFamily="18" charset="0"/>
              </a:rPr>
              <a:t>(mapping = </a:t>
            </a:r>
            <a:r>
              <a:rPr lang="en-US" dirty="0" err="1" smtClean="0">
                <a:solidFill>
                  <a:schemeClr val="accent4"/>
                </a:solidFill>
                <a:latin typeface="Times New Roman" pitchFamily="18" charset="0"/>
                <a:cs typeface="Times New Roman" pitchFamily="18" charset="0"/>
              </a:rPr>
              <a:t>aes</a:t>
            </a:r>
            <a:r>
              <a:rPr lang="en-US" dirty="0" smtClean="0">
                <a:solidFill>
                  <a:schemeClr val="accent4"/>
                </a:solidFill>
                <a:latin typeface="Times New Roman" pitchFamily="18" charset="0"/>
                <a:cs typeface="Times New Roman" pitchFamily="18" charset="0"/>
              </a:rPr>
              <a:t>(x = </a:t>
            </a:r>
            <a:r>
              <a:rPr lang="en-US" dirty="0" err="1" smtClean="0">
                <a:solidFill>
                  <a:schemeClr val="accent4"/>
                </a:solidFill>
                <a:latin typeface="Times New Roman" pitchFamily="18" charset="0"/>
                <a:cs typeface="Times New Roman" pitchFamily="18" charset="0"/>
              </a:rPr>
              <a:t>displ</a:t>
            </a:r>
            <a:r>
              <a:rPr lang="en-US" dirty="0" smtClean="0">
                <a:solidFill>
                  <a:schemeClr val="accent4"/>
                </a:solidFill>
                <a:latin typeface="Times New Roman" pitchFamily="18" charset="0"/>
                <a:cs typeface="Times New Roman" pitchFamily="18" charset="0"/>
              </a:rPr>
              <a:t>, y = hwy)) + </a:t>
            </a:r>
            <a:r>
              <a:rPr lang="en-US" dirty="0" err="1" smtClean="0">
                <a:solidFill>
                  <a:schemeClr val="accent4"/>
                </a:solidFill>
                <a:latin typeface="Times New Roman" pitchFamily="18" charset="0"/>
                <a:cs typeface="Times New Roman" pitchFamily="18" charset="0"/>
              </a:rPr>
              <a:t>facet_wrap</a:t>
            </a:r>
            <a:r>
              <a:rPr lang="en-US" dirty="0" smtClean="0">
                <a:solidFill>
                  <a:schemeClr val="accent4"/>
                </a:solidFill>
                <a:latin typeface="Times New Roman" pitchFamily="18" charset="0"/>
                <a:cs typeface="Times New Roman" pitchFamily="18" charset="0"/>
              </a:rPr>
              <a:t>(~ class, </a:t>
            </a:r>
            <a:r>
              <a:rPr lang="en-US" dirty="0" err="1" smtClean="0">
                <a:solidFill>
                  <a:schemeClr val="accent4"/>
                </a:solidFill>
                <a:latin typeface="Times New Roman" pitchFamily="18" charset="0"/>
                <a:cs typeface="Times New Roman" pitchFamily="18" charset="0"/>
              </a:rPr>
              <a:t>nrow</a:t>
            </a:r>
            <a:r>
              <a:rPr lang="en-US" dirty="0" smtClean="0">
                <a:solidFill>
                  <a:schemeClr val="accent4"/>
                </a:solidFill>
                <a:latin typeface="Times New Roman" pitchFamily="18" charset="0"/>
                <a:cs typeface="Times New Roman" pitchFamily="18" charset="0"/>
              </a:rPr>
              <a:t> = 2) </a:t>
            </a:r>
          </a:p>
          <a:p>
            <a:endParaRPr lang="en-HK" dirty="0" smtClean="0">
              <a:solidFill>
                <a:schemeClr val="accent4"/>
              </a:solidFill>
              <a:latin typeface="Times New Roman" pitchFamily="18" charset="0"/>
              <a:cs typeface="Times New Roman" pitchFamily="18" charset="0"/>
            </a:endParaRPr>
          </a:p>
          <a:p>
            <a:endParaRPr lang="en-HK" dirty="0" smtClean="0">
              <a:solidFill>
                <a:schemeClr val="accent4"/>
              </a:solidFill>
              <a:latin typeface="Times New Roman" pitchFamily="18" charset="0"/>
              <a:cs typeface="Times New Roman" pitchFamily="18" charset="0"/>
            </a:endParaRPr>
          </a:p>
          <a:p>
            <a:endParaRPr lang="en-HK" dirty="0" smtClean="0">
              <a:solidFill>
                <a:schemeClr val="accent4"/>
              </a:solidFill>
              <a:latin typeface="Times New Roman" pitchFamily="18" charset="0"/>
              <a:cs typeface="Times New Roman" pitchFamily="18" charset="0"/>
            </a:endParaRPr>
          </a:p>
          <a:p>
            <a:endParaRPr lang="en-HK" dirty="0" smtClean="0">
              <a:solidFill>
                <a:schemeClr val="accent4"/>
              </a:solidFill>
              <a:latin typeface="Times New Roman" pitchFamily="18" charset="0"/>
              <a:cs typeface="Times New Roman" pitchFamily="18" charset="0"/>
            </a:endParaRPr>
          </a:p>
          <a:p>
            <a:endParaRPr lang="en-HK" dirty="0" smtClean="0">
              <a:solidFill>
                <a:schemeClr val="accent4"/>
              </a:solidFill>
              <a:latin typeface="Times New Roman" pitchFamily="18" charset="0"/>
              <a:cs typeface="Times New Roman" pitchFamily="18" charset="0"/>
            </a:endParaRPr>
          </a:p>
          <a:p>
            <a:endParaRPr lang="en-HK" dirty="0" smtClean="0">
              <a:solidFill>
                <a:schemeClr val="accent4"/>
              </a:solidFill>
              <a:latin typeface="Times New Roman" pitchFamily="18" charset="0"/>
              <a:cs typeface="Times New Roman" pitchFamily="18" charset="0"/>
            </a:endParaRPr>
          </a:p>
          <a:p>
            <a:endParaRPr lang="en-HK" dirty="0" smtClean="0">
              <a:solidFill>
                <a:schemeClr val="accent4"/>
              </a:solidFill>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1984738" y="2181498"/>
            <a:ext cx="6675936" cy="3188970"/>
          </a:xfrm>
          <a:prstGeom prst="rect">
            <a:avLst/>
          </a:prstGeom>
          <a:noFill/>
          <a:ln w="9525">
            <a:noFill/>
            <a:miter lim="800000"/>
            <a:headEnd/>
            <a:tailEnd/>
          </a:ln>
          <a:effectLst/>
        </p:spPr>
      </p:pic>
      <p:sp>
        <p:nvSpPr>
          <p:cNvPr id="5" name="Title 1"/>
          <p:cNvSpPr>
            <a:spLocks noGrp="1"/>
          </p:cNvSpPr>
          <p:nvPr>
            <p:ph type="title"/>
          </p:nvPr>
        </p:nvSpPr>
        <p:spPr>
          <a:xfrm>
            <a:off x="677863" y="609600"/>
            <a:ext cx="8596312" cy="801688"/>
          </a:xfrm>
        </p:spPr>
        <p:txBody>
          <a:bodyPr>
            <a:normAutofit/>
          </a:bodyPr>
          <a:lstStyle/>
          <a:p>
            <a:pPr algn="ctr"/>
            <a:r>
              <a:rPr lang="en-US" b="1" dirty="0" smtClean="0">
                <a:latin typeface="Times New Roman" pitchFamily="18" charset="0"/>
                <a:cs typeface="Times New Roman" pitchFamily="18" charset="0"/>
              </a:rPr>
              <a:t>Sub Topic: Facets-Refer Video 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769" y="914400"/>
            <a:ext cx="8596668" cy="4656699"/>
          </a:xfrm>
        </p:spPr>
        <p:txBody>
          <a:bodyPr/>
          <a:lstStyle/>
          <a:p>
            <a:r>
              <a:rPr lang="en-US" dirty="0" smtClean="0">
                <a:latin typeface="Times New Roman" pitchFamily="18" charset="0"/>
                <a:cs typeface="Times New Roman" pitchFamily="18" charset="0"/>
              </a:rPr>
              <a:t>To facet your plot on the combination of two variables </a:t>
            </a:r>
          </a:p>
          <a:p>
            <a:r>
              <a:rPr lang="en-US" dirty="0" smtClean="0">
                <a:latin typeface="Times New Roman" pitchFamily="18" charset="0"/>
                <a:cs typeface="Times New Roman" pitchFamily="18" charset="0"/>
              </a:rPr>
              <a:t>Add </a:t>
            </a:r>
            <a:r>
              <a:rPr lang="en-US" dirty="0" err="1" smtClean="0">
                <a:latin typeface="Times New Roman" pitchFamily="18" charset="0"/>
                <a:cs typeface="Times New Roman" pitchFamily="18" charset="0"/>
              </a:rPr>
              <a:t>facet_grid</a:t>
            </a:r>
            <a:r>
              <a:rPr lang="en-US" dirty="0" smtClean="0">
                <a:latin typeface="Times New Roman" pitchFamily="18" charset="0"/>
                <a:cs typeface="Times New Roman" pitchFamily="18" charset="0"/>
              </a:rPr>
              <a:t>() to plot call.</a:t>
            </a:r>
          </a:p>
          <a:p>
            <a:r>
              <a:rPr lang="en-US" dirty="0" smtClean="0">
                <a:latin typeface="Times New Roman" pitchFamily="18" charset="0"/>
                <a:cs typeface="Times New Roman" pitchFamily="18" charset="0"/>
              </a:rPr>
              <a:t>The first argument of </a:t>
            </a:r>
            <a:r>
              <a:rPr lang="en-US" dirty="0" err="1" smtClean="0">
                <a:latin typeface="Times New Roman" pitchFamily="18" charset="0"/>
                <a:cs typeface="Times New Roman" pitchFamily="18" charset="0"/>
              </a:rPr>
              <a:t>facet_grid</a:t>
            </a:r>
            <a:r>
              <a:rPr lang="en-US" dirty="0" smtClean="0">
                <a:latin typeface="Times New Roman" pitchFamily="18" charset="0"/>
                <a:cs typeface="Times New Roman" pitchFamily="18" charset="0"/>
              </a:rPr>
              <a:t>() is also a formula. </a:t>
            </a:r>
          </a:p>
          <a:p>
            <a:r>
              <a:rPr lang="en-US" dirty="0" smtClean="0">
                <a:latin typeface="Times New Roman" pitchFamily="18" charset="0"/>
                <a:cs typeface="Times New Roman" pitchFamily="18" charset="0"/>
              </a:rPr>
              <a:t>This time the formula should contain two variable names separated by a ~</a:t>
            </a:r>
          </a:p>
          <a:p>
            <a:r>
              <a:rPr lang="en-US" dirty="0" err="1" smtClean="0">
                <a:solidFill>
                  <a:schemeClr val="accent4"/>
                </a:solidFill>
                <a:latin typeface="Times New Roman" pitchFamily="18" charset="0"/>
                <a:cs typeface="Times New Roman" pitchFamily="18" charset="0"/>
              </a:rPr>
              <a:t>ggplot</a:t>
            </a:r>
            <a:r>
              <a:rPr lang="en-US" dirty="0" smtClean="0">
                <a:solidFill>
                  <a:schemeClr val="accent4"/>
                </a:solidFill>
                <a:latin typeface="Times New Roman" pitchFamily="18" charset="0"/>
                <a:cs typeface="Times New Roman" pitchFamily="18" charset="0"/>
              </a:rPr>
              <a:t>(data = mpg) + </a:t>
            </a:r>
            <a:r>
              <a:rPr lang="en-US" dirty="0" err="1" smtClean="0">
                <a:solidFill>
                  <a:schemeClr val="accent4"/>
                </a:solidFill>
                <a:latin typeface="Times New Roman" pitchFamily="18" charset="0"/>
                <a:cs typeface="Times New Roman" pitchFamily="18" charset="0"/>
              </a:rPr>
              <a:t>geom_point</a:t>
            </a:r>
            <a:r>
              <a:rPr lang="en-US" dirty="0" smtClean="0">
                <a:solidFill>
                  <a:schemeClr val="accent4"/>
                </a:solidFill>
                <a:latin typeface="Times New Roman" pitchFamily="18" charset="0"/>
                <a:cs typeface="Times New Roman" pitchFamily="18" charset="0"/>
              </a:rPr>
              <a:t>(mapping = </a:t>
            </a:r>
            <a:r>
              <a:rPr lang="en-US" dirty="0" err="1" smtClean="0">
                <a:solidFill>
                  <a:schemeClr val="accent4"/>
                </a:solidFill>
                <a:latin typeface="Times New Roman" pitchFamily="18" charset="0"/>
                <a:cs typeface="Times New Roman" pitchFamily="18" charset="0"/>
              </a:rPr>
              <a:t>aes</a:t>
            </a:r>
            <a:r>
              <a:rPr lang="en-US" dirty="0" smtClean="0">
                <a:solidFill>
                  <a:schemeClr val="accent4"/>
                </a:solidFill>
                <a:latin typeface="Times New Roman" pitchFamily="18" charset="0"/>
                <a:cs typeface="Times New Roman" pitchFamily="18" charset="0"/>
              </a:rPr>
              <a:t>(x = </a:t>
            </a:r>
            <a:r>
              <a:rPr lang="en-US" dirty="0" err="1" smtClean="0">
                <a:solidFill>
                  <a:schemeClr val="accent4"/>
                </a:solidFill>
                <a:latin typeface="Times New Roman" pitchFamily="18" charset="0"/>
                <a:cs typeface="Times New Roman" pitchFamily="18" charset="0"/>
              </a:rPr>
              <a:t>displ</a:t>
            </a:r>
            <a:r>
              <a:rPr lang="en-US" dirty="0" smtClean="0">
                <a:solidFill>
                  <a:schemeClr val="accent4"/>
                </a:solidFill>
                <a:latin typeface="Times New Roman" pitchFamily="18" charset="0"/>
                <a:cs typeface="Times New Roman" pitchFamily="18" charset="0"/>
              </a:rPr>
              <a:t>, y = hwy)) + </a:t>
            </a:r>
            <a:r>
              <a:rPr lang="en-US" dirty="0" err="1" smtClean="0">
                <a:solidFill>
                  <a:schemeClr val="accent4"/>
                </a:solidFill>
                <a:latin typeface="Times New Roman" pitchFamily="18" charset="0"/>
                <a:cs typeface="Times New Roman" pitchFamily="18" charset="0"/>
              </a:rPr>
              <a:t>facet_grid</a:t>
            </a:r>
            <a:r>
              <a:rPr lang="en-US" dirty="0" smtClean="0">
                <a:solidFill>
                  <a:schemeClr val="accent4"/>
                </a:solidFill>
                <a:latin typeface="Times New Roman" pitchFamily="18" charset="0"/>
                <a:cs typeface="Times New Roman" pitchFamily="18" charset="0"/>
              </a:rPr>
              <a:t>(</a:t>
            </a:r>
            <a:r>
              <a:rPr lang="en-US" dirty="0" err="1" smtClean="0">
                <a:solidFill>
                  <a:schemeClr val="accent4"/>
                </a:solidFill>
                <a:latin typeface="Times New Roman" pitchFamily="18" charset="0"/>
                <a:cs typeface="Times New Roman" pitchFamily="18" charset="0"/>
              </a:rPr>
              <a:t>drv</a:t>
            </a:r>
            <a:r>
              <a:rPr lang="en-US" dirty="0" smtClean="0">
                <a:solidFill>
                  <a:schemeClr val="accent4"/>
                </a:solidFill>
                <a:latin typeface="Times New Roman" pitchFamily="18" charset="0"/>
                <a:cs typeface="Times New Roman" pitchFamily="18" charset="0"/>
              </a:rPr>
              <a:t> ~ </a:t>
            </a:r>
            <a:r>
              <a:rPr lang="en-US" dirty="0" err="1" smtClean="0">
                <a:solidFill>
                  <a:schemeClr val="accent4"/>
                </a:solidFill>
                <a:latin typeface="Times New Roman" pitchFamily="18" charset="0"/>
                <a:cs typeface="Times New Roman" pitchFamily="18" charset="0"/>
              </a:rPr>
              <a:t>cyl</a:t>
            </a:r>
            <a:r>
              <a:rPr lang="en-US" dirty="0" smtClean="0">
                <a:solidFill>
                  <a:schemeClr val="accent4"/>
                </a:solidFill>
                <a:latin typeface="Times New Roman" pitchFamily="18" charset="0"/>
                <a:cs typeface="Times New Roman" pitchFamily="18" charset="0"/>
              </a:rPr>
              <a:t>)</a:t>
            </a:r>
          </a:p>
          <a:p>
            <a:r>
              <a:rPr lang="en-US" dirty="0" smtClean="0">
                <a:latin typeface="Times New Roman" pitchFamily="18" charset="0"/>
                <a:cs typeface="Times New Roman" pitchFamily="18" charset="0"/>
              </a:rPr>
              <a:t>If you prefer to not facet in the rows or columns dimension, use a . instead of a variable name, e.g., + </a:t>
            </a:r>
            <a:r>
              <a:rPr lang="en-US" dirty="0" err="1" smtClean="0">
                <a:latin typeface="Times New Roman" pitchFamily="18" charset="0"/>
                <a:cs typeface="Times New Roman" pitchFamily="18" charset="0"/>
              </a:rPr>
              <a:t>facet_grid</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cyl</a:t>
            </a:r>
            <a:r>
              <a:rPr lang="en-US" dirty="0" smtClean="0">
                <a:latin typeface="Times New Roman" pitchFamily="18" charset="0"/>
                <a:cs typeface="Times New Roman" pitchFamily="18" charset="0"/>
              </a:rPr>
              <a:t>).</a:t>
            </a:r>
            <a:endParaRPr lang="en-US" dirty="0">
              <a:solidFill>
                <a:schemeClr val="accent4"/>
              </a:solidFill>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2504124" y="3971109"/>
            <a:ext cx="5999796" cy="2651760"/>
          </a:xfrm>
          <a:prstGeom prst="rect">
            <a:avLst/>
          </a:prstGeom>
          <a:noFill/>
          <a:ln w="9525">
            <a:noFill/>
            <a:miter lim="800000"/>
            <a:headEnd/>
            <a:tailEnd/>
          </a:ln>
          <a:effectLst/>
        </p:spPr>
      </p:pic>
      <p:sp>
        <p:nvSpPr>
          <p:cNvPr id="5" name="Title 1"/>
          <p:cNvSpPr>
            <a:spLocks noGrp="1"/>
          </p:cNvSpPr>
          <p:nvPr>
            <p:ph type="title"/>
          </p:nvPr>
        </p:nvSpPr>
        <p:spPr>
          <a:xfrm>
            <a:off x="677863" y="165100"/>
            <a:ext cx="8596312" cy="788988"/>
          </a:xfrm>
        </p:spPr>
        <p:txBody>
          <a:bodyPr>
            <a:normAutofit/>
          </a:bodyPr>
          <a:lstStyle/>
          <a:p>
            <a:pPr algn="ctr"/>
            <a:r>
              <a:rPr lang="en-US" b="1" dirty="0" smtClean="0">
                <a:latin typeface="Times New Roman" pitchFamily="18" charset="0"/>
                <a:cs typeface="Times New Roman" pitchFamily="18" charset="0"/>
              </a:rPr>
              <a:t>Sub Topic: Facets-Refer Video 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49115"/>
            <a:ext cx="8596668" cy="5508885"/>
          </a:xfrm>
        </p:spPr>
        <p:txBody>
          <a:bodyPr/>
          <a:lstStyle/>
          <a:p>
            <a:r>
              <a:rPr lang="en-US" b="1" i="1" dirty="0" smtClean="0">
                <a:latin typeface="Times New Roman" pitchFamily="18" charset="0"/>
                <a:cs typeface="Times New Roman" pitchFamily="18" charset="0"/>
              </a:rPr>
              <a:t>1. What happens if you facet on a continuous variable?</a:t>
            </a:r>
          </a:p>
          <a:p>
            <a:r>
              <a:rPr lang="en-US" b="1" dirty="0" err="1" smtClean="0">
                <a:solidFill>
                  <a:schemeClr val="accent5"/>
                </a:solidFill>
                <a:latin typeface="Times New Roman" pitchFamily="18" charset="0"/>
                <a:cs typeface="Times New Roman" pitchFamily="18" charset="0"/>
              </a:rPr>
              <a:t>ggplot</a:t>
            </a:r>
            <a:r>
              <a:rPr lang="en-US" dirty="0" smtClean="0">
                <a:solidFill>
                  <a:schemeClr val="accent5"/>
                </a:solidFill>
                <a:latin typeface="Times New Roman" pitchFamily="18" charset="0"/>
                <a:cs typeface="Times New Roman" pitchFamily="18" charset="0"/>
              </a:rPr>
              <a:t>(data=mpg, </a:t>
            </a:r>
            <a:r>
              <a:rPr lang="en-US" b="1" dirty="0" err="1" smtClean="0">
                <a:solidFill>
                  <a:schemeClr val="accent5"/>
                </a:solidFill>
                <a:latin typeface="Times New Roman" pitchFamily="18" charset="0"/>
                <a:cs typeface="Times New Roman" pitchFamily="18" charset="0"/>
              </a:rPr>
              <a:t>geom_point</a:t>
            </a:r>
            <a:r>
              <a:rPr lang="en-US" dirty="0" smtClean="0">
                <a:solidFill>
                  <a:schemeClr val="accent5"/>
                </a:solidFill>
                <a:latin typeface="Times New Roman" pitchFamily="18" charset="0"/>
                <a:cs typeface="Times New Roman" pitchFamily="18" charset="0"/>
              </a:rPr>
              <a:t>( </a:t>
            </a:r>
            <a:r>
              <a:rPr lang="en-US" b="1" dirty="0" err="1" smtClean="0">
                <a:solidFill>
                  <a:schemeClr val="accent5"/>
                </a:solidFill>
                <a:latin typeface="Times New Roman" pitchFamily="18" charset="0"/>
                <a:cs typeface="Times New Roman" pitchFamily="18" charset="0"/>
              </a:rPr>
              <a:t>aes</a:t>
            </a:r>
            <a:r>
              <a:rPr lang="en-US" dirty="0" smtClean="0">
                <a:solidFill>
                  <a:schemeClr val="accent5"/>
                </a:solidFill>
                <a:latin typeface="Times New Roman" pitchFamily="18" charset="0"/>
                <a:cs typeface="Times New Roman" pitchFamily="18" charset="0"/>
              </a:rPr>
              <a:t>(x = </a:t>
            </a:r>
            <a:r>
              <a:rPr lang="en-US" dirty="0" err="1" smtClean="0">
                <a:solidFill>
                  <a:schemeClr val="accent5"/>
                </a:solidFill>
                <a:latin typeface="Times New Roman" pitchFamily="18" charset="0"/>
                <a:cs typeface="Times New Roman" pitchFamily="18" charset="0"/>
              </a:rPr>
              <a:t>displ</a:t>
            </a:r>
            <a:r>
              <a:rPr lang="en-US" dirty="0" smtClean="0">
                <a:solidFill>
                  <a:schemeClr val="accent5"/>
                </a:solidFill>
                <a:latin typeface="Times New Roman" pitchFamily="18" charset="0"/>
                <a:cs typeface="Times New Roman" pitchFamily="18" charset="0"/>
              </a:rPr>
              <a:t>, y = hwy)) +  </a:t>
            </a:r>
            <a:r>
              <a:rPr lang="en-US" b="1" dirty="0" err="1" smtClean="0">
                <a:solidFill>
                  <a:schemeClr val="accent5"/>
                </a:solidFill>
                <a:latin typeface="Times New Roman" pitchFamily="18" charset="0"/>
                <a:cs typeface="Times New Roman" pitchFamily="18" charset="0"/>
              </a:rPr>
              <a:t>facet_grid</a:t>
            </a:r>
            <a:r>
              <a:rPr lang="en-US" dirty="0" smtClean="0">
                <a:solidFill>
                  <a:schemeClr val="accent5"/>
                </a:solidFill>
                <a:latin typeface="Times New Roman" pitchFamily="18" charset="0"/>
                <a:cs typeface="Times New Roman" pitchFamily="18" charset="0"/>
              </a:rPr>
              <a:t>(. ~ </a:t>
            </a:r>
            <a:r>
              <a:rPr lang="en-US" dirty="0" err="1" smtClean="0">
                <a:solidFill>
                  <a:schemeClr val="accent5"/>
                </a:solidFill>
                <a:latin typeface="Times New Roman" pitchFamily="18" charset="0"/>
                <a:cs typeface="Times New Roman" pitchFamily="18" charset="0"/>
              </a:rPr>
              <a:t>cty</a:t>
            </a:r>
            <a:r>
              <a:rPr lang="en-US" dirty="0" smtClean="0">
                <a:solidFill>
                  <a:schemeClr val="accent5"/>
                </a:solidFill>
                <a:latin typeface="Times New Roman" pitchFamily="18" charset="0"/>
                <a:cs typeface="Times New Roman" pitchFamily="18" charset="0"/>
              </a:rPr>
              <a:t>)</a:t>
            </a:r>
          </a:p>
          <a:p>
            <a:r>
              <a:rPr lang="en-US" dirty="0" smtClean="0">
                <a:latin typeface="Times New Roman" pitchFamily="18" charset="0"/>
                <a:cs typeface="Times New Roman" pitchFamily="18" charset="0"/>
              </a:rPr>
              <a:t>The continuous variable is converted to a categorical variable, and the plot contains a facet for each distinct value.</a:t>
            </a:r>
          </a:p>
          <a:p>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209331" y="3043003"/>
            <a:ext cx="5314950" cy="3200400"/>
          </a:xfrm>
          <a:prstGeom prst="rect">
            <a:avLst/>
          </a:prstGeom>
          <a:noFill/>
          <a:ln w="9525">
            <a:noFill/>
            <a:miter lim="800000"/>
            <a:headEnd/>
            <a:tailEnd/>
          </a:ln>
          <a:effectLst/>
        </p:spPr>
      </p:pic>
      <p:sp>
        <p:nvSpPr>
          <p:cNvPr id="5"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Facets-Refer Video 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04145"/>
            <a:ext cx="8596668" cy="1798819"/>
          </a:xfrm>
        </p:spPr>
        <p:txBody>
          <a:bodyPr/>
          <a:lstStyle/>
          <a:p>
            <a:r>
              <a:rPr lang="en-US" b="1" i="1" dirty="0" smtClean="0">
                <a:latin typeface="Times New Roman" pitchFamily="18" charset="0"/>
                <a:cs typeface="Times New Roman" pitchFamily="18" charset="0"/>
              </a:rPr>
              <a:t>2. What do the empty cells in plot with </a:t>
            </a:r>
            <a:r>
              <a:rPr lang="en-US" b="1" i="1" dirty="0" err="1" smtClean="0">
                <a:latin typeface="Times New Roman" pitchFamily="18" charset="0"/>
                <a:cs typeface="Times New Roman" pitchFamily="18" charset="0"/>
              </a:rPr>
              <a:t>facet_grid</a:t>
            </a:r>
            <a:r>
              <a:rPr lang="en-US" b="1" i="1" dirty="0" smtClean="0">
                <a:latin typeface="Times New Roman" pitchFamily="18" charset="0"/>
                <a:cs typeface="Times New Roman" pitchFamily="18" charset="0"/>
              </a:rPr>
              <a:t>(</a:t>
            </a:r>
            <a:r>
              <a:rPr lang="en-US" b="1" i="1" dirty="0" err="1" smtClean="0">
                <a:latin typeface="Times New Roman" pitchFamily="18" charset="0"/>
                <a:cs typeface="Times New Roman" pitchFamily="18" charset="0"/>
              </a:rPr>
              <a:t>drv</a:t>
            </a:r>
            <a:r>
              <a:rPr lang="en-US" b="1" i="1" dirty="0" smtClean="0">
                <a:latin typeface="Times New Roman" pitchFamily="18" charset="0"/>
                <a:cs typeface="Times New Roman" pitchFamily="18" charset="0"/>
              </a:rPr>
              <a:t> ~ </a:t>
            </a:r>
            <a:r>
              <a:rPr lang="en-US" b="1" i="1" dirty="0" err="1" smtClean="0">
                <a:latin typeface="Times New Roman" pitchFamily="18" charset="0"/>
                <a:cs typeface="Times New Roman" pitchFamily="18" charset="0"/>
              </a:rPr>
              <a:t>cyl</a:t>
            </a:r>
            <a:r>
              <a:rPr lang="en-US" b="1" i="1" dirty="0" smtClean="0">
                <a:latin typeface="Times New Roman" pitchFamily="18" charset="0"/>
                <a:cs typeface="Times New Roman" pitchFamily="18" charset="0"/>
              </a:rPr>
              <a:t>) mean? How do they relate to this plot?</a:t>
            </a:r>
          </a:p>
          <a:p>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mpg) + </a:t>
            </a:r>
            <a:r>
              <a:rPr lang="en-US" b="1"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y = </a:t>
            </a:r>
            <a:r>
              <a:rPr lang="en-US" dirty="0" err="1" smtClean="0">
                <a:latin typeface="Times New Roman" pitchFamily="18" charset="0"/>
                <a:cs typeface="Times New Roman" pitchFamily="18" charset="0"/>
              </a:rPr>
              <a:t>cyl</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2423644" y="2538646"/>
            <a:ext cx="4886325" cy="3009900"/>
          </a:xfrm>
          <a:prstGeom prst="rect">
            <a:avLst/>
          </a:prstGeom>
          <a:noFill/>
          <a:ln w="9525">
            <a:noFill/>
            <a:miter lim="800000"/>
            <a:headEnd/>
            <a:tailEnd/>
          </a:ln>
          <a:effectLst/>
        </p:spPr>
      </p:pic>
      <p:sp>
        <p:nvSpPr>
          <p:cNvPr id="6"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Facets-Refer Video 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pPr algn="ctr"/>
            <a:r>
              <a:rPr lang="en-US" b="1" dirty="0" err="1" smtClean="0">
                <a:latin typeface="Times New Roman" pitchFamily="18" charset="0"/>
                <a:cs typeface="Times New Roman" pitchFamily="18" charset="0"/>
              </a:rPr>
              <a:t>RStudio</a:t>
            </a:r>
            <a:endParaRPr lang="en-US" b="1" dirty="0"/>
          </a:p>
        </p:txBody>
      </p:sp>
      <p:sp>
        <p:nvSpPr>
          <p:cNvPr id="3" name="Content Placeholder 2"/>
          <p:cNvSpPr>
            <a:spLocks noGrp="1"/>
          </p:cNvSpPr>
          <p:nvPr>
            <p:ph idx="1"/>
          </p:nvPr>
        </p:nvSpPr>
        <p:spPr>
          <a:xfrm>
            <a:off x="648305" y="1710648"/>
            <a:ext cx="8596668" cy="626154"/>
          </a:xfrm>
        </p:spPr>
        <p:txBody>
          <a:bodyPr/>
          <a:lstStyle/>
          <a:p>
            <a:r>
              <a:rPr lang="en-US" dirty="0" err="1" smtClean="0">
                <a:latin typeface="Times New Roman" pitchFamily="18" charset="0"/>
                <a:cs typeface="Times New Roman" pitchFamily="18" charset="0"/>
              </a:rPr>
              <a:t>RStudio</a:t>
            </a:r>
            <a:r>
              <a:rPr lang="en-US" dirty="0" smtClean="0">
                <a:latin typeface="Times New Roman" pitchFamily="18" charset="0"/>
                <a:cs typeface="Times New Roman" pitchFamily="18" charset="0"/>
              </a:rPr>
              <a:t> is an integrated development environment, or IDE, for R programming.</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1400628" y="2315028"/>
            <a:ext cx="705704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9037"/>
            <a:ext cx="8596668" cy="1124261"/>
          </a:xfrm>
        </p:spPr>
        <p:txBody>
          <a:bodyPr>
            <a:noAutofit/>
          </a:bodyPr>
          <a:lstStyle/>
          <a:p>
            <a:r>
              <a:rPr lang="en-US" sz="2000" b="1" dirty="0" err="1" smtClean="0">
                <a:latin typeface="Times New Roman" pitchFamily="18" charset="0"/>
                <a:cs typeface="Times New Roman" pitchFamily="18" charset="0"/>
              </a:rPr>
              <a:t>ggplot</a:t>
            </a:r>
            <a:r>
              <a:rPr lang="en-US" sz="2000" dirty="0" smtClean="0">
                <a:latin typeface="Times New Roman" pitchFamily="18" charset="0"/>
                <a:cs typeface="Times New Roman" pitchFamily="18" charset="0"/>
              </a:rPr>
              <a:t>(data = mpg) + </a:t>
            </a:r>
            <a:r>
              <a:rPr lang="en-US" sz="2000" b="1" dirty="0" err="1" smtClean="0">
                <a:latin typeface="Times New Roman" pitchFamily="18" charset="0"/>
                <a:cs typeface="Times New Roman" pitchFamily="18" charset="0"/>
              </a:rPr>
              <a:t>geom_point</a:t>
            </a:r>
            <a:r>
              <a:rPr lang="en-US" sz="2000" dirty="0" smtClean="0">
                <a:latin typeface="Times New Roman" pitchFamily="18" charset="0"/>
                <a:cs typeface="Times New Roman" pitchFamily="18" charset="0"/>
              </a:rPr>
              <a:t>(mapping = </a:t>
            </a:r>
            <a:r>
              <a:rPr lang="en-US" sz="2000" b="1" dirty="0" err="1" smtClean="0">
                <a:latin typeface="Times New Roman" pitchFamily="18" charset="0"/>
                <a:cs typeface="Times New Roman" pitchFamily="18" charset="0"/>
              </a:rPr>
              <a:t>aes</a:t>
            </a:r>
            <a:r>
              <a:rPr lang="en-US" sz="2000" dirty="0" smtClean="0">
                <a:latin typeface="Times New Roman" pitchFamily="18" charset="0"/>
                <a:cs typeface="Times New Roman" pitchFamily="18" charset="0"/>
              </a:rPr>
              <a:t>(x = hwy, y = </a:t>
            </a:r>
            <a:r>
              <a:rPr lang="en-US" sz="2000" dirty="0" err="1" smtClean="0">
                <a:latin typeface="Times New Roman" pitchFamily="18" charset="0"/>
                <a:cs typeface="Times New Roman" pitchFamily="18" charset="0"/>
              </a:rPr>
              <a:t>cty</a:t>
            </a:r>
            <a:r>
              <a:rPr lang="en-US" sz="2000" dirty="0" smtClean="0">
                <a:latin typeface="Times New Roman" pitchFamily="18" charset="0"/>
                <a:cs typeface="Times New Roman" pitchFamily="18" charset="0"/>
              </a:rPr>
              <a:t>)) + </a:t>
            </a:r>
            <a:r>
              <a:rPr lang="en-US" sz="2000" b="1" dirty="0" err="1" smtClean="0">
                <a:latin typeface="Times New Roman" pitchFamily="18" charset="0"/>
                <a:cs typeface="Times New Roman" pitchFamily="18" charset="0"/>
              </a:rPr>
              <a:t>facet_grid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drv</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cyl</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empty cells (facets) in this plot are combinations of </a:t>
            </a:r>
            <a:r>
              <a:rPr lang="en-US" sz="2000" dirty="0" err="1" smtClean="0">
                <a:latin typeface="Times New Roman" pitchFamily="18" charset="0"/>
                <a:cs typeface="Times New Roman" pitchFamily="18" charset="0"/>
              </a:rPr>
              <a:t>drv</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cyl</a:t>
            </a:r>
            <a:r>
              <a:rPr lang="en-US" sz="2000" dirty="0" smtClean="0">
                <a:latin typeface="Times New Roman" pitchFamily="18" charset="0"/>
                <a:cs typeface="Times New Roman" pitchFamily="18" charset="0"/>
              </a:rPr>
              <a:t> that have no observations</a:t>
            </a:r>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243528" y="3032776"/>
            <a:ext cx="5486400" cy="3190875"/>
          </a:xfrm>
          <a:prstGeom prst="rect">
            <a:avLst/>
          </a:prstGeom>
          <a:noFill/>
          <a:ln w="9525">
            <a:noFill/>
            <a:miter lim="800000"/>
            <a:headEnd/>
            <a:tailEnd/>
          </a:ln>
          <a:effectLst/>
        </p:spPr>
      </p:pic>
      <p:sp>
        <p:nvSpPr>
          <p:cNvPr id="6" name="Title 1"/>
          <p:cNvSpPr>
            <a:spLocks noGrp="1"/>
          </p:cNvSpPr>
          <p:nvPr>
            <p:ph type="title"/>
          </p:nvPr>
        </p:nvSpPr>
        <p:spPr>
          <a:xfrm>
            <a:off x="677863" y="609600"/>
            <a:ext cx="8596312" cy="574675"/>
          </a:xfrm>
        </p:spPr>
        <p:txBody>
          <a:bodyPr>
            <a:normAutofit fontScale="90000"/>
          </a:bodyPr>
          <a:lstStyle/>
          <a:p>
            <a:pPr algn="ctr"/>
            <a:r>
              <a:rPr lang="en-US" b="1" dirty="0" smtClean="0">
                <a:latin typeface="Times New Roman" pitchFamily="18" charset="0"/>
                <a:cs typeface="Times New Roman" pitchFamily="18" charset="0"/>
              </a:rPr>
              <a:t>Sub Topic: Facets-Refer Video 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09076"/>
            <a:ext cx="8596668" cy="1933732"/>
          </a:xfrm>
        </p:spPr>
        <p:txBody>
          <a:bodyPr>
            <a:normAutofit fontScale="92500"/>
          </a:bodyPr>
          <a:lstStyle/>
          <a:p>
            <a:pPr>
              <a:lnSpc>
                <a:spcPct val="150000"/>
              </a:lnSpc>
            </a:pPr>
            <a:r>
              <a:rPr lang="en-US" b="1" i="1" dirty="0" smtClean="0">
                <a:latin typeface="Times New Roman" pitchFamily="18" charset="0"/>
                <a:cs typeface="Times New Roman" pitchFamily="18" charset="0"/>
              </a:rPr>
              <a:t>3.What plots does the following code make? What does . do?</a:t>
            </a:r>
          </a:p>
          <a:p>
            <a:pPr>
              <a:lnSpc>
                <a:spcPct val="150000"/>
              </a:lnSpc>
            </a:pPr>
            <a:r>
              <a:rPr lang="en-US" dirty="0" smtClean="0">
                <a:latin typeface="Times New Roman" pitchFamily="18" charset="0"/>
                <a:cs typeface="Times New Roman" pitchFamily="18" charset="0"/>
              </a:rPr>
              <a:t>The symbol . ignores that dimension when faceting. For example,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 . facet by values of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on the y-axis.</a:t>
            </a:r>
          </a:p>
          <a:p>
            <a:pPr>
              <a:lnSpc>
                <a:spcPct val="150000"/>
              </a:lnSpc>
            </a:pPr>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mpg) + </a:t>
            </a:r>
            <a:r>
              <a:rPr lang="en-US" b="1"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y = hwy)) + </a:t>
            </a:r>
            <a:r>
              <a:rPr lang="en-US" b="1" dirty="0" err="1" smtClean="0">
                <a:latin typeface="Times New Roman" pitchFamily="18" charset="0"/>
                <a:cs typeface="Times New Roman" pitchFamily="18" charset="0"/>
              </a:rPr>
              <a:t>facet_grid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 .)</a:t>
            </a:r>
            <a:endParaRPr lang="en-US" dirty="0">
              <a:latin typeface="Times New Roman" pitchFamily="18" charset="0"/>
              <a:cs typeface="Times New Roman" pitchFamily="18" charset="0"/>
            </a:endParaRPr>
          </a:p>
        </p:txBody>
      </p:sp>
      <p:pic>
        <p:nvPicPr>
          <p:cNvPr id="78850" name="Picture 2"/>
          <p:cNvPicPr>
            <a:picLocks noChangeAspect="1" noChangeArrowheads="1"/>
          </p:cNvPicPr>
          <p:nvPr/>
        </p:nvPicPr>
        <p:blipFill>
          <a:blip r:embed="rId2"/>
          <a:srcRect/>
          <a:stretch>
            <a:fillRect/>
          </a:stretch>
        </p:blipFill>
        <p:spPr bwMode="auto">
          <a:xfrm>
            <a:off x="2021330" y="3237173"/>
            <a:ext cx="5391150" cy="3171825"/>
          </a:xfrm>
          <a:prstGeom prst="rect">
            <a:avLst/>
          </a:prstGeom>
          <a:noFill/>
          <a:ln w="9525">
            <a:noFill/>
            <a:miter lim="800000"/>
            <a:headEnd/>
            <a:tailEnd/>
          </a:ln>
          <a:effectLst/>
        </p:spPr>
      </p:pic>
      <p:sp>
        <p:nvSpPr>
          <p:cNvPr id="6" name="Title 1"/>
          <p:cNvSpPr>
            <a:spLocks noGrp="1"/>
          </p:cNvSpPr>
          <p:nvPr>
            <p:ph type="title"/>
          </p:nvPr>
        </p:nvSpPr>
        <p:spPr>
          <a:xfrm>
            <a:off x="677863" y="609600"/>
            <a:ext cx="8596312" cy="828675"/>
          </a:xfrm>
        </p:spPr>
        <p:txBody>
          <a:bodyPr>
            <a:normAutofit/>
          </a:bodyPr>
          <a:lstStyle/>
          <a:p>
            <a:pPr algn="ctr"/>
            <a:r>
              <a:rPr lang="en-US" b="1" dirty="0" smtClean="0">
                <a:latin typeface="Times New Roman" pitchFamily="18" charset="0"/>
                <a:cs typeface="Times New Roman" pitchFamily="18" charset="0"/>
              </a:rPr>
              <a:t>Sub Topic: Facets-Refer Video 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18939"/>
            <a:ext cx="8596668" cy="1304143"/>
          </a:xfrm>
        </p:spPr>
        <p:txBody>
          <a:bodyPr/>
          <a:lstStyle/>
          <a:p>
            <a:r>
              <a:rPr lang="en-US" dirty="0" smtClean="0">
                <a:latin typeface="Times New Roman" pitchFamily="18" charset="0"/>
                <a:cs typeface="Times New Roman" pitchFamily="18" charset="0"/>
              </a:rPr>
              <a:t>While, . ~ </a:t>
            </a:r>
            <a:r>
              <a:rPr lang="en-US" dirty="0" err="1" smtClean="0">
                <a:latin typeface="Times New Roman" pitchFamily="18" charset="0"/>
                <a:cs typeface="Times New Roman" pitchFamily="18" charset="0"/>
              </a:rPr>
              <a:t>cyl</a:t>
            </a:r>
            <a:r>
              <a:rPr lang="en-US" dirty="0" smtClean="0">
                <a:latin typeface="Times New Roman" pitchFamily="18" charset="0"/>
                <a:cs typeface="Times New Roman" pitchFamily="18" charset="0"/>
              </a:rPr>
              <a:t> will facet by values of </a:t>
            </a:r>
            <a:r>
              <a:rPr lang="en-US" dirty="0" err="1" smtClean="0">
                <a:latin typeface="Times New Roman" pitchFamily="18" charset="0"/>
                <a:cs typeface="Times New Roman" pitchFamily="18" charset="0"/>
              </a:rPr>
              <a:t>cyl</a:t>
            </a:r>
            <a:r>
              <a:rPr lang="en-US" dirty="0" smtClean="0">
                <a:latin typeface="Times New Roman" pitchFamily="18" charset="0"/>
                <a:cs typeface="Times New Roman" pitchFamily="18" charset="0"/>
              </a:rPr>
              <a:t> on the x-axis.</a:t>
            </a:r>
          </a:p>
          <a:p>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mpg) + </a:t>
            </a:r>
            <a:r>
              <a:rPr lang="en-US" b="1"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y = hwy)) + </a:t>
            </a:r>
            <a:r>
              <a:rPr lang="en-US" b="1" dirty="0" err="1" smtClean="0">
                <a:latin typeface="Times New Roman" pitchFamily="18" charset="0"/>
                <a:cs typeface="Times New Roman" pitchFamily="18" charset="0"/>
              </a:rPr>
              <a:t>facet_grid</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cyl</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79874" name="Picture 2"/>
          <p:cNvPicPr>
            <a:picLocks noChangeAspect="1" noChangeArrowheads="1"/>
          </p:cNvPicPr>
          <p:nvPr/>
        </p:nvPicPr>
        <p:blipFill>
          <a:blip r:embed="rId2"/>
          <a:srcRect/>
          <a:stretch>
            <a:fillRect/>
          </a:stretch>
        </p:blipFill>
        <p:spPr bwMode="auto">
          <a:xfrm>
            <a:off x="2374223" y="2960480"/>
            <a:ext cx="5314950" cy="3095625"/>
          </a:xfrm>
          <a:prstGeom prst="rect">
            <a:avLst/>
          </a:prstGeom>
          <a:noFill/>
          <a:ln w="9525">
            <a:noFill/>
            <a:miter lim="800000"/>
            <a:headEnd/>
            <a:tailEnd/>
          </a:ln>
          <a:effectLst/>
        </p:spPr>
      </p:pic>
      <p:sp>
        <p:nvSpPr>
          <p:cNvPr id="6" name="Title 1"/>
          <p:cNvSpPr>
            <a:spLocks noGrp="1"/>
          </p:cNvSpPr>
          <p:nvPr>
            <p:ph type="title"/>
          </p:nvPr>
        </p:nvSpPr>
        <p:spPr>
          <a:xfrm>
            <a:off x="677863" y="609600"/>
            <a:ext cx="8596312" cy="754063"/>
          </a:xfrm>
        </p:spPr>
        <p:txBody>
          <a:bodyPr>
            <a:normAutofit/>
          </a:bodyPr>
          <a:lstStyle/>
          <a:p>
            <a:pPr algn="ctr"/>
            <a:r>
              <a:rPr lang="en-US" b="1" dirty="0" smtClean="0">
                <a:latin typeface="Times New Roman" pitchFamily="18" charset="0"/>
                <a:cs typeface="Times New Roman" pitchFamily="18" charset="0"/>
              </a:rPr>
              <a:t>Sub Topic: Facets-Refer Video 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29193"/>
            <a:ext cx="8596668" cy="2323475"/>
          </a:xfrm>
        </p:spPr>
        <p:txBody>
          <a:bodyPr>
            <a:normAutofit/>
          </a:bodyPr>
          <a:lstStyle/>
          <a:p>
            <a:r>
              <a:rPr lang="en-US" sz="2000" dirty="0" smtClean="0">
                <a:latin typeface="Times New Roman" pitchFamily="18" charset="0"/>
                <a:cs typeface="Times New Roman" pitchFamily="18" charset="0"/>
              </a:rPr>
              <a:t>4. Take the first faceted plot in this section:</a:t>
            </a:r>
          </a:p>
          <a:p>
            <a:r>
              <a:rPr lang="en-US" sz="2000" b="1" dirty="0" err="1" smtClean="0">
                <a:latin typeface="Times New Roman" pitchFamily="18" charset="0"/>
                <a:cs typeface="Times New Roman" pitchFamily="18" charset="0"/>
              </a:rPr>
              <a:t>ggplot</a:t>
            </a:r>
            <a:r>
              <a:rPr lang="en-US" sz="2000" dirty="0" smtClean="0">
                <a:latin typeface="Times New Roman" pitchFamily="18" charset="0"/>
                <a:cs typeface="Times New Roman" pitchFamily="18" charset="0"/>
              </a:rPr>
              <a:t>(data = mpg) + </a:t>
            </a:r>
            <a:r>
              <a:rPr lang="en-US" sz="2000" b="1" dirty="0" err="1" smtClean="0">
                <a:latin typeface="Times New Roman" pitchFamily="18" charset="0"/>
                <a:cs typeface="Times New Roman" pitchFamily="18" charset="0"/>
              </a:rPr>
              <a:t>geom_point</a:t>
            </a:r>
            <a:r>
              <a:rPr lang="en-US" sz="2000" dirty="0" smtClean="0">
                <a:latin typeface="Times New Roman" pitchFamily="18" charset="0"/>
                <a:cs typeface="Times New Roman" pitchFamily="18" charset="0"/>
              </a:rPr>
              <a:t>(mapping = </a:t>
            </a:r>
            <a:r>
              <a:rPr lang="en-US" sz="2000" b="1" dirty="0" err="1" smtClean="0">
                <a:latin typeface="Times New Roman" pitchFamily="18" charset="0"/>
                <a:cs typeface="Times New Roman" pitchFamily="18" charset="0"/>
              </a:rPr>
              <a:t>aes</a:t>
            </a:r>
            <a:r>
              <a:rPr lang="en-US" sz="2000" dirty="0" smtClean="0">
                <a:latin typeface="Times New Roman" pitchFamily="18" charset="0"/>
                <a:cs typeface="Times New Roman" pitchFamily="18" charset="0"/>
              </a:rPr>
              <a:t>(x = </a:t>
            </a:r>
            <a:r>
              <a:rPr lang="en-US" sz="2000" dirty="0" err="1" smtClean="0">
                <a:latin typeface="Times New Roman" pitchFamily="18" charset="0"/>
                <a:cs typeface="Times New Roman" pitchFamily="18" charset="0"/>
              </a:rPr>
              <a:t>displ</a:t>
            </a:r>
            <a:r>
              <a:rPr lang="en-US" sz="2000" dirty="0" smtClean="0">
                <a:latin typeface="Times New Roman" pitchFamily="18" charset="0"/>
                <a:cs typeface="Times New Roman" pitchFamily="18" charset="0"/>
              </a:rPr>
              <a:t>, y = hwy)) + </a:t>
            </a:r>
            <a:r>
              <a:rPr lang="en-US" sz="2000" b="1" dirty="0" err="1" smtClean="0">
                <a:latin typeface="Times New Roman" pitchFamily="18" charset="0"/>
                <a:cs typeface="Times New Roman" pitchFamily="18" charset="0"/>
              </a:rPr>
              <a:t>facet_wrap</a:t>
            </a:r>
            <a:r>
              <a:rPr lang="en-US" sz="2000" dirty="0" smtClean="0">
                <a:latin typeface="Times New Roman" pitchFamily="18" charset="0"/>
                <a:cs typeface="Times New Roman" pitchFamily="18" charset="0"/>
              </a:rPr>
              <a:t>(~class, </a:t>
            </a:r>
            <a:r>
              <a:rPr lang="en-US" sz="2000" dirty="0" err="1" smtClean="0">
                <a:latin typeface="Times New Roman" pitchFamily="18" charset="0"/>
                <a:cs typeface="Times New Roman" pitchFamily="18" charset="0"/>
              </a:rPr>
              <a:t>nrow</a:t>
            </a:r>
            <a:r>
              <a:rPr lang="en-US" sz="2000" dirty="0" smtClean="0">
                <a:latin typeface="Times New Roman" pitchFamily="18" charset="0"/>
                <a:cs typeface="Times New Roman" pitchFamily="18" charset="0"/>
              </a:rPr>
              <a:t> = 2)</a:t>
            </a:r>
          </a:p>
          <a:p>
            <a:r>
              <a:rPr lang="en-US" sz="2000" b="1" i="1" dirty="0" smtClean="0">
                <a:latin typeface="Times New Roman" pitchFamily="18" charset="0"/>
                <a:cs typeface="Times New Roman" pitchFamily="18" charset="0"/>
              </a:rPr>
              <a:t>What are the advantages to using faceting instead of the </a:t>
            </a:r>
            <a:r>
              <a:rPr lang="en-US" sz="2000" b="1" i="1" dirty="0" err="1" smtClean="0">
                <a:latin typeface="Times New Roman" pitchFamily="18" charset="0"/>
                <a:cs typeface="Times New Roman" pitchFamily="18" charset="0"/>
              </a:rPr>
              <a:t>colour</a:t>
            </a:r>
            <a:r>
              <a:rPr lang="en-US" sz="2000" b="1" i="1" dirty="0" smtClean="0">
                <a:latin typeface="Times New Roman" pitchFamily="18" charset="0"/>
                <a:cs typeface="Times New Roman" pitchFamily="18" charset="0"/>
              </a:rPr>
              <a:t> aesthetic? What are the disadvantages? How might the balance change if you had a larger dataset?</a:t>
            </a:r>
            <a:endParaRPr lang="en-US" sz="2000" b="1" i="1" dirty="0">
              <a:latin typeface="Times New Roman" pitchFamily="18" charset="0"/>
              <a:cs typeface="Times New Roman" pitchFamily="18" charset="0"/>
            </a:endParaRPr>
          </a:p>
        </p:txBody>
      </p:sp>
      <p:pic>
        <p:nvPicPr>
          <p:cNvPr id="80898" name="Picture 2"/>
          <p:cNvPicPr>
            <a:picLocks noChangeAspect="1" noChangeArrowheads="1"/>
          </p:cNvPicPr>
          <p:nvPr/>
        </p:nvPicPr>
        <p:blipFill>
          <a:blip r:embed="rId2"/>
          <a:srcRect/>
          <a:stretch>
            <a:fillRect/>
          </a:stretch>
        </p:blipFill>
        <p:spPr bwMode="auto">
          <a:xfrm>
            <a:off x="2446207" y="3628166"/>
            <a:ext cx="4991100" cy="3019425"/>
          </a:xfrm>
          <a:prstGeom prst="rect">
            <a:avLst/>
          </a:prstGeom>
          <a:noFill/>
          <a:ln w="9525">
            <a:noFill/>
            <a:miter lim="800000"/>
            <a:headEnd/>
            <a:tailEnd/>
          </a:ln>
          <a:effectLst/>
        </p:spPr>
      </p:pic>
      <p:sp>
        <p:nvSpPr>
          <p:cNvPr id="6" name="Title 1"/>
          <p:cNvSpPr>
            <a:spLocks noGrp="1"/>
          </p:cNvSpPr>
          <p:nvPr>
            <p:ph type="title"/>
          </p:nvPr>
        </p:nvSpPr>
        <p:spPr>
          <a:xfrm>
            <a:off x="677863" y="609600"/>
            <a:ext cx="8596312" cy="739775"/>
          </a:xfrm>
        </p:spPr>
        <p:txBody>
          <a:bodyPr>
            <a:normAutofit/>
          </a:bodyPr>
          <a:lstStyle/>
          <a:p>
            <a:pPr algn="ctr"/>
            <a:r>
              <a:rPr lang="en-US" b="1" dirty="0" smtClean="0">
                <a:latin typeface="Times New Roman" pitchFamily="18" charset="0"/>
                <a:cs typeface="Times New Roman" pitchFamily="18" charset="0"/>
              </a:rPr>
              <a:t>Sub Topic: Facets-Refer Video 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49115"/>
            <a:ext cx="8596668" cy="4692247"/>
          </a:xfrm>
        </p:spPr>
        <p:txBody>
          <a:bodyPr>
            <a:normAutofit/>
          </a:bodyPr>
          <a:lstStyle/>
          <a:p>
            <a:pPr algn="just">
              <a:lnSpc>
                <a:spcPct val="150000"/>
              </a:lnSpc>
            </a:pPr>
            <a:r>
              <a:rPr lang="en-US" dirty="0" smtClean="0">
                <a:latin typeface="Times New Roman" pitchFamily="18" charset="0"/>
                <a:cs typeface="Times New Roman" pitchFamily="18" charset="0"/>
              </a:rPr>
              <a:t>Using the same x- and y-scales for all facets makes it easier to compare values of observations across categories</a:t>
            </a:r>
          </a:p>
          <a:p>
            <a:pPr algn="just">
              <a:lnSpc>
                <a:spcPct val="150000"/>
              </a:lnSpc>
            </a:pPr>
            <a:r>
              <a:rPr lang="en-US" dirty="0" smtClean="0">
                <a:latin typeface="Times New Roman" pitchFamily="18" charset="0"/>
                <a:cs typeface="Times New Roman" pitchFamily="18" charset="0"/>
              </a:rPr>
              <a:t>Disadvantages of encoding the class variable with facets instead of the color aesthetic include the difficulty of comparing the values of observations between categories since the observations for each category are on different plots.</a:t>
            </a:r>
          </a:p>
          <a:p>
            <a:pPr algn="just">
              <a:lnSpc>
                <a:spcPct val="150000"/>
              </a:lnSpc>
            </a:pPr>
            <a:r>
              <a:rPr lang="en-US" dirty="0" smtClean="0"/>
              <a:t>As the number of categories increases, the difference between colors decreases, to the point that the color of categories will no longer be visually distinct.</a:t>
            </a:r>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677863" y="609600"/>
            <a:ext cx="8596312" cy="530225"/>
          </a:xfrm>
        </p:spPr>
        <p:txBody>
          <a:bodyPr>
            <a:normAutofit fontScale="90000"/>
          </a:bodyPr>
          <a:lstStyle/>
          <a:p>
            <a:pPr algn="ctr"/>
            <a:r>
              <a:rPr lang="en-US" b="1" dirty="0" smtClean="0">
                <a:latin typeface="Times New Roman" pitchFamily="18" charset="0"/>
                <a:cs typeface="Times New Roman" pitchFamily="18" charset="0"/>
              </a:rPr>
              <a:t>Facets-Exercise Refer Video2</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79095"/>
            <a:ext cx="8596668" cy="4662267"/>
          </a:xfrm>
        </p:spPr>
        <p:txBody>
          <a:bodyPr>
            <a:normAutofit/>
          </a:bodyPr>
          <a:lstStyle/>
          <a:p>
            <a:pPr>
              <a:lnSpc>
                <a:spcPct val="150000"/>
              </a:lnSpc>
            </a:pPr>
            <a:r>
              <a:rPr lang="en-US" b="1" i="1" dirty="0" smtClean="0">
                <a:latin typeface="Times New Roman" pitchFamily="18" charset="0"/>
                <a:cs typeface="Times New Roman" pitchFamily="18" charset="0"/>
              </a:rPr>
              <a:t>5. Read ?</a:t>
            </a:r>
            <a:r>
              <a:rPr lang="en-US" b="1" i="1" dirty="0" err="1" smtClean="0">
                <a:latin typeface="Times New Roman" pitchFamily="18" charset="0"/>
                <a:cs typeface="Times New Roman" pitchFamily="18" charset="0"/>
              </a:rPr>
              <a:t>facet_wrap</a:t>
            </a:r>
            <a:r>
              <a:rPr lang="en-US" b="1" i="1" dirty="0" smtClean="0">
                <a:latin typeface="Times New Roman" pitchFamily="18" charset="0"/>
                <a:cs typeface="Times New Roman" pitchFamily="18" charset="0"/>
              </a:rPr>
              <a:t>. What does </a:t>
            </a:r>
            <a:r>
              <a:rPr lang="en-US" b="1" i="1" dirty="0" err="1" smtClean="0">
                <a:latin typeface="Times New Roman" pitchFamily="18" charset="0"/>
                <a:cs typeface="Times New Roman" pitchFamily="18" charset="0"/>
              </a:rPr>
              <a:t>nrow</a:t>
            </a:r>
            <a:r>
              <a:rPr lang="en-US" b="1" i="1" dirty="0" smtClean="0">
                <a:latin typeface="Times New Roman" pitchFamily="18" charset="0"/>
                <a:cs typeface="Times New Roman" pitchFamily="18" charset="0"/>
              </a:rPr>
              <a:t> do? What does </a:t>
            </a:r>
            <a:r>
              <a:rPr lang="en-US" b="1" i="1" dirty="0" err="1" smtClean="0">
                <a:latin typeface="Times New Roman" pitchFamily="18" charset="0"/>
                <a:cs typeface="Times New Roman" pitchFamily="18" charset="0"/>
              </a:rPr>
              <a:t>ncol</a:t>
            </a:r>
            <a:r>
              <a:rPr lang="en-US" b="1" i="1" dirty="0" smtClean="0">
                <a:latin typeface="Times New Roman" pitchFamily="18" charset="0"/>
                <a:cs typeface="Times New Roman" pitchFamily="18" charset="0"/>
              </a:rPr>
              <a:t> do? What other options control the layout of the individual panels? Why doesn’t </a:t>
            </a:r>
            <a:r>
              <a:rPr lang="en-US" b="1" i="1" dirty="0" err="1" smtClean="0">
                <a:latin typeface="Times New Roman" pitchFamily="18" charset="0"/>
                <a:cs typeface="Times New Roman" pitchFamily="18" charset="0"/>
              </a:rPr>
              <a:t>facet_grid</a:t>
            </a:r>
            <a:r>
              <a:rPr lang="en-US" b="1" i="1" dirty="0" smtClean="0">
                <a:latin typeface="Times New Roman" pitchFamily="18" charset="0"/>
                <a:cs typeface="Times New Roman" pitchFamily="18" charset="0"/>
              </a:rPr>
              <a:t>() have </a:t>
            </a:r>
            <a:r>
              <a:rPr lang="en-US" b="1" i="1" dirty="0" err="1" smtClean="0">
                <a:latin typeface="Times New Roman" pitchFamily="18" charset="0"/>
                <a:cs typeface="Times New Roman" pitchFamily="18" charset="0"/>
              </a:rPr>
              <a:t>nrow</a:t>
            </a:r>
            <a:r>
              <a:rPr lang="en-US" b="1" i="1" dirty="0" smtClean="0">
                <a:latin typeface="Times New Roman" pitchFamily="18" charset="0"/>
                <a:cs typeface="Times New Roman" pitchFamily="18" charset="0"/>
              </a:rPr>
              <a:t> and </a:t>
            </a:r>
            <a:r>
              <a:rPr lang="en-US" b="1" i="1" dirty="0" err="1" smtClean="0">
                <a:latin typeface="Times New Roman" pitchFamily="18" charset="0"/>
                <a:cs typeface="Times New Roman" pitchFamily="18" charset="0"/>
              </a:rPr>
              <a:t>ncol</a:t>
            </a:r>
            <a:r>
              <a:rPr lang="en-US" b="1" i="1" dirty="0" smtClean="0">
                <a:latin typeface="Times New Roman" pitchFamily="18" charset="0"/>
                <a:cs typeface="Times New Roman" pitchFamily="18" charset="0"/>
              </a:rPr>
              <a:t> variables?</a:t>
            </a:r>
          </a:p>
          <a:p>
            <a:pPr>
              <a:lnSpc>
                <a:spcPct val="150000"/>
              </a:lnSpc>
            </a:pP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The arguments </a:t>
            </a:r>
            <a:r>
              <a:rPr lang="en-US" dirty="0" err="1" smtClean="0">
                <a:latin typeface="Times New Roman" pitchFamily="18" charset="0"/>
                <a:cs typeface="Times New Roman" pitchFamily="18" charset="0"/>
              </a:rPr>
              <a:t>nrow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ncol</a:t>
            </a:r>
            <a:r>
              <a:rPr lang="en-US" dirty="0" smtClean="0">
                <a:latin typeface="Times New Roman" pitchFamily="18" charset="0"/>
                <a:cs typeface="Times New Roman" pitchFamily="18" charset="0"/>
              </a:rPr>
              <a:t>) determines the number of rows (columns) to use when laying out the facets. It is necessary since </a:t>
            </a:r>
            <a:r>
              <a:rPr lang="en-US" dirty="0" err="1" smtClean="0">
                <a:latin typeface="Times New Roman" pitchFamily="18" charset="0"/>
                <a:cs typeface="Times New Roman" pitchFamily="18" charset="0"/>
              </a:rPr>
              <a:t>facet_wrap</a:t>
            </a:r>
            <a:r>
              <a:rPr lang="en-US" dirty="0" smtClean="0">
                <a:latin typeface="Times New Roman" pitchFamily="18" charset="0"/>
                <a:cs typeface="Times New Roman" pitchFamily="18" charset="0"/>
              </a:rPr>
              <a:t>() only facets on one variable.</a:t>
            </a:r>
          </a:p>
          <a:p>
            <a:pPr>
              <a:lnSpc>
                <a:spcPct val="15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nrow</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ncol</a:t>
            </a:r>
            <a:r>
              <a:rPr lang="en-US" dirty="0" smtClean="0">
                <a:latin typeface="Times New Roman" pitchFamily="18" charset="0"/>
                <a:cs typeface="Times New Roman" pitchFamily="18" charset="0"/>
              </a:rPr>
              <a:t> arguments are unnecessary for </a:t>
            </a:r>
            <a:r>
              <a:rPr lang="en-US" dirty="0" err="1" smtClean="0">
                <a:latin typeface="Times New Roman" pitchFamily="18" charset="0"/>
                <a:cs typeface="Times New Roman" pitchFamily="18" charset="0"/>
              </a:rPr>
              <a:t>facet_grid</a:t>
            </a:r>
            <a:r>
              <a:rPr lang="en-US" dirty="0" smtClean="0">
                <a:latin typeface="Times New Roman" pitchFamily="18" charset="0"/>
                <a:cs typeface="Times New Roman" pitchFamily="18" charset="0"/>
              </a:rPr>
              <a:t>() since the number of unique values of the variables specified in the function determines the number of rows and columns.</a:t>
            </a:r>
          </a:p>
          <a:p>
            <a:pPr>
              <a:lnSpc>
                <a:spcPct val="150000"/>
              </a:lnSpc>
            </a:pPr>
            <a:endParaRPr lang="en-US" dirty="0">
              <a:latin typeface="Times New Roman" pitchFamily="18" charset="0"/>
              <a:cs typeface="Times New Roman" pitchFamily="18" charset="0"/>
            </a:endParaRPr>
          </a:p>
        </p:txBody>
      </p:sp>
      <p:sp>
        <p:nvSpPr>
          <p:cNvPr id="5"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Facets-Exercise Refer Video2</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04145"/>
            <a:ext cx="8596668" cy="4737218"/>
          </a:xfrm>
        </p:spPr>
        <p:txBody>
          <a:bodyPr>
            <a:normAutofit/>
          </a:bodyPr>
          <a:lstStyle/>
          <a:p>
            <a:pPr>
              <a:lnSpc>
                <a:spcPct val="150000"/>
              </a:lnSpc>
            </a:pPr>
            <a:r>
              <a:rPr lang="en-US" b="1" i="1" dirty="0" smtClean="0">
                <a:latin typeface="Times New Roman" pitchFamily="18" charset="0"/>
                <a:cs typeface="Times New Roman" pitchFamily="18" charset="0"/>
              </a:rPr>
              <a:t>6. When using </a:t>
            </a:r>
            <a:r>
              <a:rPr lang="en-US" b="1" i="1" dirty="0" err="1" smtClean="0">
                <a:latin typeface="Times New Roman" pitchFamily="18" charset="0"/>
                <a:cs typeface="Times New Roman" pitchFamily="18" charset="0"/>
              </a:rPr>
              <a:t>facet_grid</a:t>
            </a:r>
            <a:r>
              <a:rPr lang="en-US" b="1" i="1" dirty="0" smtClean="0">
                <a:latin typeface="Times New Roman" pitchFamily="18" charset="0"/>
                <a:cs typeface="Times New Roman" pitchFamily="18" charset="0"/>
              </a:rPr>
              <a:t>() you should usually put the variable with more unique levels in the columns. Why?</a:t>
            </a:r>
          </a:p>
          <a:p>
            <a:pPr>
              <a:lnSpc>
                <a:spcPct val="150000"/>
              </a:lnSpc>
            </a:pP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There will be more space for columns if the plot is laid out horizontally (landscape).</a:t>
            </a:r>
            <a:endParaRPr lang="en-US" dirty="0">
              <a:latin typeface="Times New Roman" pitchFamily="18" charset="0"/>
              <a:cs typeface="Times New Roman" pitchFamily="18" charset="0"/>
            </a:endParaRPr>
          </a:p>
        </p:txBody>
      </p:sp>
      <p:sp>
        <p:nvSpPr>
          <p:cNvPr id="5" name="Title 1"/>
          <p:cNvSpPr>
            <a:spLocks noGrp="1"/>
          </p:cNvSpPr>
          <p:nvPr>
            <p:ph type="title"/>
          </p:nvPr>
        </p:nvSpPr>
        <p:spPr>
          <a:xfrm>
            <a:off x="677863" y="609600"/>
            <a:ext cx="8596312" cy="695325"/>
          </a:xfrm>
        </p:spPr>
        <p:txBody>
          <a:bodyPr>
            <a:normAutofit fontScale="90000"/>
          </a:bodyPr>
          <a:lstStyle/>
          <a:p>
            <a:pPr algn="ctr"/>
            <a:r>
              <a:rPr lang="en-US" b="1" dirty="0" smtClean="0">
                <a:latin typeface="Times New Roman" pitchFamily="18" charset="0"/>
                <a:cs typeface="Times New Roman" pitchFamily="18" charset="0"/>
              </a:rPr>
              <a:t>Facets-Exercise Refer Video2</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271" y="1319350"/>
            <a:ext cx="9563946" cy="4271554"/>
          </a:xfrm>
        </p:spPr>
        <p:txBody>
          <a:bodyPr>
            <a:normAutofit/>
          </a:bodyPr>
          <a:lstStyle/>
          <a:p>
            <a:pPr>
              <a:lnSpc>
                <a:spcPct val="150000"/>
              </a:lnSpc>
            </a:pPr>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geom</a:t>
            </a:r>
            <a:r>
              <a:rPr lang="en-US" dirty="0" smtClean="0">
                <a:latin typeface="Times New Roman" pitchFamily="18" charset="0"/>
                <a:cs typeface="Times New Roman" pitchFamily="18" charset="0"/>
              </a:rPr>
              <a:t> is the geometrical object that a plot uses to represent data.</a:t>
            </a:r>
          </a:p>
          <a:p>
            <a:pPr>
              <a:lnSpc>
                <a:spcPct val="150000"/>
              </a:lnSpc>
            </a:pPr>
            <a:r>
              <a:rPr lang="en-US" dirty="0" smtClean="0">
                <a:latin typeface="Times New Roman" pitchFamily="18" charset="0"/>
                <a:cs typeface="Times New Roman" pitchFamily="18" charset="0"/>
              </a:rPr>
              <a:t>For example, bar charts use bar </a:t>
            </a:r>
            <a:r>
              <a:rPr lang="en-US" dirty="0" err="1" smtClean="0">
                <a:latin typeface="Times New Roman" pitchFamily="18" charset="0"/>
                <a:cs typeface="Times New Roman" pitchFamily="18" charset="0"/>
              </a:rPr>
              <a:t>geoms</a:t>
            </a:r>
            <a:r>
              <a:rPr lang="en-US" dirty="0" smtClean="0">
                <a:latin typeface="Times New Roman" pitchFamily="18" charset="0"/>
                <a:cs typeface="Times New Roman" pitchFamily="18" charset="0"/>
              </a:rPr>
              <a:t>, line charts use line </a:t>
            </a:r>
            <a:r>
              <a:rPr lang="en-US" dirty="0" err="1" smtClean="0">
                <a:latin typeface="Times New Roman" pitchFamily="18" charset="0"/>
                <a:cs typeface="Times New Roman" pitchFamily="18" charset="0"/>
              </a:rPr>
              <a:t>geoms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boxplots</a:t>
            </a:r>
            <a:r>
              <a:rPr lang="en-US" dirty="0" smtClean="0">
                <a:latin typeface="Times New Roman" pitchFamily="18" charset="0"/>
                <a:cs typeface="Times New Roman" pitchFamily="18" charset="0"/>
              </a:rPr>
              <a:t> use box plot </a:t>
            </a:r>
            <a:r>
              <a:rPr lang="en-US" dirty="0" err="1" smtClean="0">
                <a:latin typeface="Times New Roman" pitchFamily="18" charset="0"/>
                <a:cs typeface="Times New Roman" pitchFamily="18" charset="0"/>
              </a:rPr>
              <a:t>geoms</a:t>
            </a:r>
            <a:r>
              <a:rPr lang="en-US" dirty="0" smtClean="0">
                <a:latin typeface="Times New Roman" pitchFamily="18" charset="0"/>
                <a:cs typeface="Times New Roman" pitchFamily="18" charset="0"/>
              </a:rPr>
              <a:t>, and so on. </a:t>
            </a:r>
          </a:p>
          <a:p>
            <a:pPr>
              <a:lnSpc>
                <a:spcPct val="150000"/>
              </a:lnSpc>
            </a:pPr>
            <a:r>
              <a:rPr lang="en-US" dirty="0" smtClean="0">
                <a:latin typeface="Times New Roman" pitchFamily="18" charset="0"/>
                <a:cs typeface="Times New Roman" pitchFamily="18" charset="0"/>
              </a:rPr>
              <a:t>Scatter plots  use the point geom.</a:t>
            </a:r>
          </a:p>
          <a:p>
            <a:pPr>
              <a:lnSpc>
                <a:spcPct val="150000"/>
              </a:lnSpc>
            </a:pPr>
            <a:r>
              <a:rPr lang="en-US" dirty="0" smtClean="0">
                <a:latin typeface="Times New Roman" pitchFamily="18" charset="0"/>
                <a:cs typeface="Times New Roman" pitchFamily="18" charset="0"/>
              </a:rPr>
              <a:t>Both plots contain the same x variable and the same y variable, and both describe the same data. But the plots are not identical.</a:t>
            </a:r>
          </a:p>
          <a:p>
            <a:pPr>
              <a:lnSpc>
                <a:spcPct val="150000"/>
              </a:lnSpc>
            </a:pPr>
            <a:r>
              <a:rPr lang="en-US" dirty="0" smtClean="0">
                <a:latin typeface="Times New Roman" pitchFamily="18" charset="0"/>
                <a:cs typeface="Times New Roman" pitchFamily="18" charset="0"/>
              </a:rPr>
              <a:t>Each plot uses a different visual object to represent the data.</a:t>
            </a:r>
          </a:p>
          <a:p>
            <a:pPr>
              <a:lnSpc>
                <a:spcPct val="150000"/>
              </a:lnSpc>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178503" y="4872445"/>
            <a:ext cx="6926308" cy="1801585"/>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Geometric objects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Geometric objects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a:t>
            </a:r>
          </a:p>
          <a:p>
            <a:pPr>
              <a:lnSpc>
                <a:spcPct val="150000"/>
              </a:lnSpc>
            </a:pP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geom_smooth</a:t>
            </a:r>
            <a:r>
              <a:rPr lang="en-US" dirty="0" smtClean="0">
                <a:solidFill>
                  <a:srgbClr val="FF0000"/>
                </a:solidFill>
                <a:latin typeface="Times New Roman" pitchFamily="18" charset="0"/>
                <a:cs typeface="Times New Roman" pitchFamily="18" charset="0"/>
              </a:rPr>
              <a:t>(mapping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displ</a:t>
            </a:r>
            <a:r>
              <a:rPr lang="en-US" dirty="0" smtClean="0">
                <a:solidFill>
                  <a:srgbClr val="FF0000"/>
                </a:solidFill>
                <a:latin typeface="Times New Roman" pitchFamily="18" charset="0"/>
                <a:cs typeface="Times New Roman" pitchFamily="18" charset="0"/>
              </a:rPr>
              <a:t>, y = hwy))</a:t>
            </a:r>
          </a:p>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a:t>
            </a:r>
          </a:p>
          <a:p>
            <a:pPr>
              <a:lnSpc>
                <a:spcPct val="150000"/>
              </a:lnSpc>
            </a:pP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geom_smooth</a:t>
            </a:r>
            <a:r>
              <a:rPr lang="en-US" dirty="0" smtClean="0">
                <a:solidFill>
                  <a:srgbClr val="FF0000"/>
                </a:solidFill>
                <a:latin typeface="Times New Roman" pitchFamily="18" charset="0"/>
                <a:cs typeface="Times New Roman" pitchFamily="18" charset="0"/>
              </a:rPr>
              <a:t>(mapping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displ</a:t>
            </a:r>
            <a:r>
              <a:rPr lang="en-US" dirty="0" smtClean="0">
                <a:solidFill>
                  <a:srgbClr val="FF0000"/>
                </a:solidFill>
                <a:latin typeface="Times New Roman" pitchFamily="18" charset="0"/>
                <a:cs typeface="Times New Roman" pitchFamily="18" charset="0"/>
              </a:rPr>
              <a:t>, y = hwy, </a:t>
            </a:r>
            <a:r>
              <a:rPr lang="en-US" dirty="0" err="1" smtClean="0">
                <a:solidFill>
                  <a:srgbClr val="FF0000"/>
                </a:solidFill>
                <a:latin typeface="Times New Roman" pitchFamily="18" charset="0"/>
                <a:cs typeface="Times New Roman" pitchFamily="18" charset="0"/>
              </a:rPr>
              <a:t>linetype</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drv</a:t>
            </a:r>
            <a:r>
              <a:rPr lang="en-US" dirty="0" smtClean="0">
                <a:solidFill>
                  <a:srgbClr val="FF0000"/>
                </a:solidFill>
                <a:latin typeface="Times New Roman" pitchFamily="18" charset="0"/>
                <a:cs typeface="Times New Roman" pitchFamily="18" charset="0"/>
              </a:rPr>
              <a:t>))</a:t>
            </a:r>
          </a:p>
          <a:p>
            <a:pPr>
              <a:lnSpc>
                <a:spcPct val="150000"/>
              </a:lnSpc>
            </a:pPr>
            <a:endParaRPr lang="en-HK" dirty="0" smtClean="0">
              <a:solidFill>
                <a:srgbClr val="FF0000"/>
              </a:solidFill>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Here </a:t>
            </a:r>
            <a:r>
              <a:rPr lang="en-US" dirty="0" err="1" smtClean="0">
                <a:latin typeface="Times New Roman" pitchFamily="18" charset="0"/>
                <a:cs typeface="Times New Roman" pitchFamily="18" charset="0"/>
              </a:rPr>
              <a:t>geom_smooth</a:t>
            </a:r>
            <a:r>
              <a:rPr lang="en-US" dirty="0" smtClean="0">
                <a:latin typeface="Times New Roman" pitchFamily="18" charset="0"/>
                <a:cs typeface="Times New Roman" pitchFamily="18" charset="0"/>
              </a:rPr>
              <a:t>() separates the cars into three lines based on their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value. </a:t>
            </a:r>
          </a:p>
          <a:p>
            <a:pPr>
              <a:lnSpc>
                <a:spcPct val="150000"/>
              </a:lnSpc>
            </a:pPr>
            <a:r>
              <a:rPr lang="en-US" dirty="0" smtClean="0">
                <a:latin typeface="Times New Roman" pitchFamily="18" charset="0"/>
                <a:cs typeface="Times New Roman" pitchFamily="18" charset="0"/>
              </a:rPr>
              <a:t>One line describes all of the points with a 4 value, one line describes all of the points with an f value, and one line describes all of the points with an r value. </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767" y="1533573"/>
            <a:ext cx="9002243" cy="3469502"/>
          </a:xfrm>
        </p:spPr>
        <p:txBody>
          <a:bodyPr>
            <a:normAutofit/>
          </a:bodyPr>
          <a:lstStyle/>
          <a:p>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a:t>
            </a:r>
          </a:p>
          <a:p>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geom_smooth</a:t>
            </a:r>
            <a:r>
              <a:rPr lang="en-US" dirty="0" smtClean="0">
                <a:solidFill>
                  <a:srgbClr val="FF0000"/>
                </a:solidFill>
                <a:latin typeface="Times New Roman" pitchFamily="18" charset="0"/>
                <a:cs typeface="Times New Roman" pitchFamily="18" charset="0"/>
              </a:rPr>
              <a:t>(mapping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displ</a:t>
            </a:r>
            <a:r>
              <a:rPr lang="en-US" dirty="0" smtClean="0">
                <a:solidFill>
                  <a:srgbClr val="FF0000"/>
                </a:solidFill>
                <a:latin typeface="Times New Roman" pitchFamily="18" charset="0"/>
                <a:cs typeface="Times New Roman" pitchFamily="18" charset="0"/>
              </a:rPr>
              <a:t>, y = hwy))</a:t>
            </a:r>
          </a:p>
          <a:p>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a:t>
            </a:r>
          </a:p>
          <a:p>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geom_smooth</a:t>
            </a:r>
            <a:r>
              <a:rPr lang="en-US" dirty="0" smtClean="0">
                <a:solidFill>
                  <a:srgbClr val="FF0000"/>
                </a:solidFill>
                <a:latin typeface="Times New Roman" pitchFamily="18" charset="0"/>
                <a:cs typeface="Times New Roman" pitchFamily="18" charset="0"/>
              </a:rPr>
              <a:t>(mapping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displ</a:t>
            </a:r>
            <a:r>
              <a:rPr lang="en-US" dirty="0" smtClean="0">
                <a:solidFill>
                  <a:srgbClr val="FF0000"/>
                </a:solidFill>
                <a:latin typeface="Times New Roman" pitchFamily="18" charset="0"/>
                <a:cs typeface="Times New Roman" pitchFamily="18" charset="0"/>
              </a:rPr>
              <a:t>, y = hwy, group = </a:t>
            </a:r>
            <a:r>
              <a:rPr lang="en-US" dirty="0" err="1" smtClean="0">
                <a:solidFill>
                  <a:srgbClr val="FF0000"/>
                </a:solidFill>
                <a:latin typeface="Times New Roman" pitchFamily="18" charset="0"/>
                <a:cs typeface="Times New Roman" pitchFamily="18" charset="0"/>
              </a:rPr>
              <a:t>drv</a:t>
            </a:r>
            <a:r>
              <a:rPr lang="en-US" dirty="0" smtClean="0">
                <a:solidFill>
                  <a:srgbClr val="FF0000"/>
                </a:solidFill>
                <a:latin typeface="Times New Roman" pitchFamily="18" charset="0"/>
                <a:cs typeface="Times New Roman" pitchFamily="18" charset="0"/>
              </a:rPr>
              <a:t>))</a:t>
            </a:r>
          </a:p>
          <a:p>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a:t>
            </a:r>
          </a:p>
          <a:p>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geom_smooth</a:t>
            </a:r>
            <a:r>
              <a:rPr lang="en-US" dirty="0" smtClean="0">
                <a:solidFill>
                  <a:srgbClr val="FF0000"/>
                </a:solidFill>
                <a:latin typeface="Times New Roman" pitchFamily="18" charset="0"/>
                <a:cs typeface="Times New Roman" pitchFamily="18" charset="0"/>
              </a:rPr>
              <a:t>(  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displ</a:t>
            </a:r>
            <a:r>
              <a:rPr lang="en-US" dirty="0" smtClean="0">
                <a:solidFill>
                  <a:srgbClr val="FF0000"/>
                </a:solidFill>
                <a:latin typeface="Times New Roman" pitchFamily="18" charset="0"/>
                <a:cs typeface="Times New Roman" pitchFamily="18" charset="0"/>
              </a:rPr>
              <a:t>, y = hwy, color = </a:t>
            </a:r>
            <a:r>
              <a:rPr lang="en-US" dirty="0" err="1" smtClean="0">
                <a:solidFill>
                  <a:srgbClr val="FF0000"/>
                </a:solidFill>
                <a:latin typeface="Times New Roman" pitchFamily="18" charset="0"/>
                <a:cs typeface="Times New Roman" pitchFamily="18" charset="0"/>
              </a:rPr>
              <a:t>drv</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show.legend</a:t>
            </a:r>
            <a:r>
              <a:rPr lang="en-US" dirty="0" smtClean="0">
                <a:solidFill>
                  <a:srgbClr val="FF0000"/>
                </a:solidFill>
                <a:latin typeface="Times New Roman" pitchFamily="18" charset="0"/>
                <a:cs typeface="Times New Roman" pitchFamily="18" charset="0"/>
              </a:rPr>
              <a:t> = TRUE  )</a:t>
            </a:r>
            <a:endParaRPr lang="en-US" dirty="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614908" y="4356600"/>
            <a:ext cx="2707034" cy="176988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589700" y="4433752"/>
            <a:ext cx="2869983" cy="1888671"/>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6708339" y="4206239"/>
            <a:ext cx="3141055" cy="2102281"/>
          </a:xfrm>
          <a:prstGeom prst="rect">
            <a:avLst/>
          </a:prstGeom>
          <a:noFill/>
          <a:ln w="9525">
            <a:noFill/>
            <a:miter lim="800000"/>
            <a:headEnd/>
            <a:tailEnd/>
          </a:ln>
          <a:effectLst/>
        </p:spPr>
      </p:pic>
      <p:sp>
        <p:nvSpPr>
          <p:cNvPr id="7"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Geometric objects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Data science</a:t>
            </a:r>
            <a:endParaRPr lang="en-US" b="1" dirty="0"/>
          </a:p>
        </p:txBody>
      </p:sp>
      <p:sp>
        <p:nvSpPr>
          <p:cNvPr id="3" name="Content Placeholder 2"/>
          <p:cNvSpPr>
            <a:spLocks noGrp="1"/>
          </p:cNvSpPr>
          <p:nvPr>
            <p:ph idx="1"/>
          </p:nvPr>
        </p:nvSpPr>
        <p:spPr/>
        <p:txBody>
          <a:bodyPr/>
          <a:lstStyle/>
          <a:p>
            <a:pPr algn="just">
              <a:lnSpc>
                <a:spcPct val="150000"/>
              </a:lnSpc>
            </a:pPr>
            <a:r>
              <a:rPr lang="en-US" dirty="0" smtClean="0">
                <a:latin typeface="Times New Roman" pitchFamily="18" charset="0"/>
                <a:cs typeface="Times New Roman" pitchFamily="18" charset="0"/>
              </a:rPr>
              <a:t>Data science is an exciting discipline that allows you to turn raw data into understanding, insight, and knowledge.</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The goal of “R for Data Science” is to help you learn the most important tools in R that will allow you to do data science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44" y="1324565"/>
            <a:ext cx="9211249" cy="5128486"/>
          </a:xfrm>
        </p:spPr>
        <p:txBody>
          <a:bodyPr>
            <a:normAutofit lnSpcReduction="10000"/>
          </a:bodyPr>
          <a:lstStyle/>
          <a:p>
            <a:pPr>
              <a:lnSpc>
                <a:spcPct val="150000"/>
              </a:lnSpc>
            </a:pPr>
            <a:r>
              <a:rPr lang="en-US" dirty="0" smtClean="0">
                <a:latin typeface="Times New Roman" pitchFamily="18" charset="0"/>
                <a:cs typeface="Times New Roman" pitchFamily="18" charset="0"/>
              </a:rPr>
              <a:t>To display multiple </a:t>
            </a:r>
            <a:r>
              <a:rPr lang="en-US" dirty="0" err="1" smtClean="0">
                <a:latin typeface="Times New Roman" pitchFamily="18" charset="0"/>
                <a:cs typeface="Times New Roman" pitchFamily="18" charset="0"/>
              </a:rPr>
              <a:t>geoms</a:t>
            </a:r>
            <a:r>
              <a:rPr lang="en-US" dirty="0" smtClean="0">
                <a:latin typeface="Times New Roman" pitchFamily="18" charset="0"/>
                <a:cs typeface="Times New Roman" pitchFamily="18" charset="0"/>
              </a:rPr>
              <a:t> in the same plot, add multiple </a:t>
            </a:r>
            <a:r>
              <a:rPr lang="en-US" dirty="0" err="1" smtClean="0">
                <a:latin typeface="Times New Roman" pitchFamily="18" charset="0"/>
                <a:cs typeface="Times New Roman" pitchFamily="18" charset="0"/>
              </a:rPr>
              <a:t>geom</a:t>
            </a:r>
            <a:r>
              <a:rPr lang="en-US" dirty="0" smtClean="0">
                <a:latin typeface="Times New Roman" pitchFamily="18" charset="0"/>
                <a:cs typeface="Times New Roman" pitchFamily="18" charset="0"/>
              </a:rPr>
              <a:t> functions to </a:t>
            </a:r>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 </a:t>
            </a:r>
          </a:p>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 </a:t>
            </a:r>
            <a:r>
              <a:rPr lang="en-US" dirty="0" err="1" smtClean="0">
                <a:solidFill>
                  <a:srgbClr val="FF0000"/>
                </a:solidFill>
                <a:latin typeface="Times New Roman" pitchFamily="18" charset="0"/>
                <a:cs typeface="Times New Roman" pitchFamily="18" charset="0"/>
              </a:rPr>
              <a:t>geom_point</a:t>
            </a:r>
            <a:r>
              <a:rPr lang="en-US" dirty="0" smtClean="0">
                <a:solidFill>
                  <a:srgbClr val="FF0000"/>
                </a:solidFill>
                <a:latin typeface="Times New Roman" pitchFamily="18" charset="0"/>
                <a:cs typeface="Times New Roman" pitchFamily="18" charset="0"/>
              </a:rPr>
              <a:t>(mapping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displ</a:t>
            </a:r>
            <a:r>
              <a:rPr lang="en-US" dirty="0" smtClean="0">
                <a:solidFill>
                  <a:srgbClr val="FF0000"/>
                </a:solidFill>
                <a:latin typeface="Times New Roman" pitchFamily="18" charset="0"/>
                <a:cs typeface="Times New Roman" pitchFamily="18" charset="0"/>
              </a:rPr>
              <a:t>, y = hwy)) + </a:t>
            </a:r>
            <a:r>
              <a:rPr lang="en-US" dirty="0" err="1" smtClean="0">
                <a:solidFill>
                  <a:srgbClr val="FF0000"/>
                </a:solidFill>
                <a:latin typeface="Times New Roman" pitchFamily="18" charset="0"/>
                <a:cs typeface="Times New Roman" pitchFamily="18" charset="0"/>
              </a:rPr>
              <a:t>geom_smooth</a:t>
            </a:r>
            <a:r>
              <a:rPr lang="en-US" dirty="0" smtClean="0">
                <a:solidFill>
                  <a:srgbClr val="FF0000"/>
                </a:solidFill>
                <a:latin typeface="Times New Roman" pitchFamily="18" charset="0"/>
                <a:cs typeface="Times New Roman" pitchFamily="18" charset="0"/>
              </a:rPr>
              <a:t>(mapping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displ</a:t>
            </a:r>
            <a:r>
              <a:rPr lang="en-US" dirty="0" smtClean="0">
                <a:solidFill>
                  <a:srgbClr val="FF0000"/>
                </a:solidFill>
                <a:latin typeface="Times New Roman" pitchFamily="18" charset="0"/>
                <a:cs typeface="Times New Roman" pitchFamily="18" charset="0"/>
              </a:rPr>
              <a:t>, y = hwy))</a:t>
            </a:r>
          </a:p>
          <a:p>
            <a:pPr>
              <a:lnSpc>
                <a:spcPct val="150000"/>
              </a:lnSpc>
            </a:pPr>
            <a:endParaRPr lang="en-HK" dirty="0" smtClean="0">
              <a:solidFill>
                <a:srgbClr val="FF0000"/>
              </a:solidFill>
              <a:latin typeface="Times New Roman" pitchFamily="18" charset="0"/>
              <a:cs typeface="Times New Roman" pitchFamily="18" charset="0"/>
            </a:endParaRPr>
          </a:p>
          <a:p>
            <a:pPr>
              <a:lnSpc>
                <a:spcPct val="150000"/>
              </a:lnSpc>
            </a:pPr>
            <a:endParaRPr lang="en-HK" dirty="0" smtClean="0">
              <a:solidFill>
                <a:srgbClr val="FF0000"/>
              </a:solidFill>
              <a:latin typeface="Times New Roman" pitchFamily="18" charset="0"/>
              <a:cs typeface="Times New Roman" pitchFamily="18" charset="0"/>
            </a:endParaRPr>
          </a:p>
          <a:p>
            <a:pPr>
              <a:lnSpc>
                <a:spcPct val="150000"/>
              </a:lnSpc>
            </a:pPr>
            <a:endParaRPr lang="en-HK" dirty="0" smtClean="0">
              <a:solidFill>
                <a:srgbClr val="FF0000"/>
              </a:solidFill>
              <a:latin typeface="Times New Roman" pitchFamily="18" charset="0"/>
              <a:cs typeface="Times New Roman" pitchFamily="18" charset="0"/>
            </a:endParaRPr>
          </a:p>
          <a:p>
            <a:pPr>
              <a:lnSpc>
                <a:spcPct val="150000"/>
              </a:lnSpc>
            </a:pPr>
            <a:endParaRPr lang="en-HK" dirty="0" smtClean="0">
              <a:solidFill>
                <a:srgbClr val="FF0000"/>
              </a:solidFill>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ggplot2 allows global mappings that apply to each </a:t>
            </a:r>
            <a:r>
              <a:rPr lang="en-US" dirty="0" err="1" smtClean="0">
                <a:latin typeface="Times New Roman" pitchFamily="18" charset="0"/>
                <a:cs typeface="Times New Roman" pitchFamily="18" charset="0"/>
              </a:rPr>
              <a:t>geom</a:t>
            </a:r>
            <a:r>
              <a:rPr lang="en-US" dirty="0" smtClean="0">
                <a:latin typeface="Times New Roman" pitchFamily="18" charset="0"/>
                <a:cs typeface="Times New Roman" pitchFamily="18" charset="0"/>
              </a:rPr>
              <a:t> in the graph.</a:t>
            </a:r>
          </a:p>
          <a:p>
            <a:pPr>
              <a:lnSpc>
                <a:spcPct val="150000"/>
              </a:lnSpc>
            </a:pPr>
            <a:r>
              <a:rPr lang="en-US" dirty="0" smtClean="0">
                <a:latin typeface="Times New Roman" pitchFamily="18" charset="0"/>
                <a:cs typeface="Times New Roman" pitchFamily="18" charset="0"/>
              </a:rPr>
              <a:t> In other words, this code will produce the same plot as the previous code: </a:t>
            </a:r>
          </a:p>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displ</a:t>
            </a:r>
            <a:r>
              <a:rPr lang="en-US" dirty="0" smtClean="0">
                <a:solidFill>
                  <a:srgbClr val="FF0000"/>
                </a:solidFill>
                <a:latin typeface="Times New Roman" pitchFamily="18" charset="0"/>
                <a:cs typeface="Times New Roman" pitchFamily="18" charset="0"/>
              </a:rPr>
              <a:t>, y = hwy)) + </a:t>
            </a:r>
            <a:r>
              <a:rPr lang="en-US" dirty="0" err="1" smtClean="0">
                <a:solidFill>
                  <a:srgbClr val="FF0000"/>
                </a:solidFill>
                <a:latin typeface="Times New Roman" pitchFamily="18" charset="0"/>
                <a:cs typeface="Times New Roman" pitchFamily="18" charset="0"/>
              </a:rPr>
              <a:t>geom_point</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geom_smooth</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893978" y="2599509"/>
            <a:ext cx="6074364" cy="2050869"/>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Geometric objects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Different aesthetics in different layers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25083" y="1533571"/>
            <a:ext cx="8596668" cy="4971732"/>
          </a:xfrm>
        </p:spPr>
        <p:txBody>
          <a:bodyPr/>
          <a:lstStyle/>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displ</a:t>
            </a:r>
            <a:r>
              <a:rPr lang="en-US" dirty="0" smtClean="0">
                <a:solidFill>
                  <a:srgbClr val="FF0000"/>
                </a:solidFill>
                <a:latin typeface="Times New Roman" pitchFamily="18" charset="0"/>
                <a:cs typeface="Times New Roman" pitchFamily="18" charset="0"/>
              </a:rPr>
              <a:t>, y = hwy)) + </a:t>
            </a:r>
            <a:r>
              <a:rPr lang="en-US" dirty="0" err="1" smtClean="0">
                <a:solidFill>
                  <a:srgbClr val="FF0000"/>
                </a:solidFill>
                <a:latin typeface="Times New Roman" pitchFamily="18" charset="0"/>
                <a:cs typeface="Times New Roman" pitchFamily="18" charset="0"/>
              </a:rPr>
              <a:t>geom_point</a:t>
            </a:r>
            <a:r>
              <a:rPr lang="en-US" dirty="0" smtClean="0">
                <a:solidFill>
                  <a:srgbClr val="FF0000"/>
                </a:solidFill>
                <a:latin typeface="Times New Roman" pitchFamily="18" charset="0"/>
                <a:cs typeface="Times New Roman" pitchFamily="18" charset="0"/>
              </a:rPr>
              <a:t>(mapping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(color = class)) + </a:t>
            </a:r>
            <a:r>
              <a:rPr lang="en-US" dirty="0" err="1" smtClean="0">
                <a:solidFill>
                  <a:srgbClr val="FF0000"/>
                </a:solidFill>
                <a:latin typeface="Times New Roman" pitchFamily="18" charset="0"/>
                <a:cs typeface="Times New Roman" pitchFamily="18" charset="0"/>
              </a:rPr>
              <a:t>geom_smooth</a:t>
            </a:r>
            <a:r>
              <a:rPr lang="en-US" dirty="0" smtClean="0">
                <a:solidFill>
                  <a:srgbClr val="FF0000"/>
                </a:solidFill>
                <a:latin typeface="Times New Roman" pitchFamily="18" charset="0"/>
                <a:cs typeface="Times New Roman" pitchFamily="18" charset="0"/>
              </a:rPr>
              <a:t>() </a:t>
            </a:r>
          </a:p>
          <a:p>
            <a:pPr>
              <a:lnSpc>
                <a:spcPct val="150000"/>
              </a:lnSpc>
            </a:pPr>
            <a:endParaRPr lang="en-HK" dirty="0" smtClean="0">
              <a:solidFill>
                <a:srgbClr val="FF0000"/>
              </a:solidFill>
              <a:latin typeface="Times New Roman" pitchFamily="18" charset="0"/>
              <a:cs typeface="Times New Roman" pitchFamily="18" charset="0"/>
            </a:endParaRPr>
          </a:p>
          <a:p>
            <a:pPr>
              <a:lnSpc>
                <a:spcPct val="150000"/>
              </a:lnSpc>
            </a:pPr>
            <a:endParaRPr lang="en-HK" dirty="0" smtClean="0">
              <a:solidFill>
                <a:srgbClr val="FF0000"/>
              </a:solidFill>
              <a:latin typeface="Times New Roman" pitchFamily="18" charset="0"/>
              <a:cs typeface="Times New Roman" pitchFamily="18" charset="0"/>
            </a:endParaRPr>
          </a:p>
          <a:p>
            <a:pPr>
              <a:lnSpc>
                <a:spcPct val="150000"/>
              </a:lnSpc>
            </a:pPr>
            <a:endParaRPr lang="en-HK" dirty="0" smtClean="0">
              <a:solidFill>
                <a:srgbClr val="FF0000"/>
              </a:solidFill>
              <a:latin typeface="Times New Roman" pitchFamily="18" charset="0"/>
              <a:cs typeface="Times New Roman" pitchFamily="18" charset="0"/>
            </a:endParaRPr>
          </a:p>
          <a:p>
            <a:pPr>
              <a:lnSpc>
                <a:spcPct val="150000"/>
              </a:lnSpc>
            </a:pPr>
            <a:endParaRPr lang="en-HK" dirty="0" smtClean="0">
              <a:solidFill>
                <a:srgbClr val="FF0000"/>
              </a:solidFill>
              <a:latin typeface="Times New Roman" pitchFamily="18" charset="0"/>
              <a:cs typeface="Times New Roman" pitchFamily="18" charset="0"/>
            </a:endParaRPr>
          </a:p>
          <a:p>
            <a:pPr>
              <a:lnSpc>
                <a:spcPct val="150000"/>
              </a:lnSpc>
            </a:pPr>
            <a:endParaRPr lang="en-HK" dirty="0" smtClean="0">
              <a:solidFill>
                <a:srgbClr val="FF0000"/>
              </a:solidFill>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a:srcRect/>
          <a:stretch>
            <a:fillRect/>
          </a:stretch>
        </p:blipFill>
        <p:spPr bwMode="auto">
          <a:xfrm>
            <a:off x="3032082" y="2815182"/>
            <a:ext cx="5774537" cy="29194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latin typeface="Times New Roman" pitchFamily="18" charset="0"/>
                <a:cs typeface="Times New Roman" pitchFamily="18" charset="0"/>
              </a:rPr>
              <a:t>Geometric objects- 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454047"/>
            <a:ext cx="8596668" cy="4587316"/>
          </a:xfrm>
        </p:spPr>
        <p:txBody>
          <a:bodyPr>
            <a:normAutofit/>
          </a:bodyPr>
          <a:lstStyle/>
          <a:p>
            <a:r>
              <a:rPr lang="en-US" b="1" i="1" dirty="0" smtClean="0">
                <a:latin typeface="Times New Roman" pitchFamily="18" charset="0"/>
                <a:cs typeface="Times New Roman" pitchFamily="18" charset="0"/>
              </a:rPr>
              <a:t>1. What </a:t>
            </a:r>
            <a:r>
              <a:rPr lang="en-US" b="1" i="1" dirty="0" err="1" smtClean="0">
                <a:latin typeface="Times New Roman" pitchFamily="18" charset="0"/>
                <a:cs typeface="Times New Roman" pitchFamily="18" charset="0"/>
              </a:rPr>
              <a:t>geom</a:t>
            </a:r>
            <a:r>
              <a:rPr lang="en-US" b="1" i="1" dirty="0" smtClean="0">
                <a:latin typeface="Times New Roman" pitchFamily="18" charset="0"/>
                <a:cs typeface="Times New Roman" pitchFamily="18" charset="0"/>
              </a:rPr>
              <a:t> would you use to draw a line chart? A </a:t>
            </a:r>
            <a:r>
              <a:rPr lang="en-US" b="1" i="1" dirty="0" err="1" smtClean="0">
                <a:latin typeface="Times New Roman" pitchFamily="18" charset="0"/>
                <a:cs typeface="Times New Roman" pitchFamily="18" charset="0"/>
              </a:rPr>
              <a:t>boxplot</a:t>
            </a:r>
            <a:r>
              <a:rPr lang="en-US" b="1" i="1" dirty="0" smtClean="0">
                <a:latin typeface="Times New Roman" pitchFamily="18" charset="0"/>
                <a:cs typeface="Times New Roman" pitchFamily="18" charset="0"/>
              </a:rPr>
              <a:t>? A histogram? An area chart?</a:t>
            </a:r>
          </a:p>
          <a:p>
            <a:r>
              <a:rPr lang="en-US" dirty="0" smtClean="0">
                <a:latin typeface="Times New Roman" pitchFamily="18" charset="0"/>
                <a:cs typeface="Times New Roman" pitchFamily="18" charset="0"/>
              </a:rPr>
              <a:t>line chart: </a:t>
            </a:r>
            <a:r>
              <a:rPr lang="en-US" dirty="0" err="1" smtClean="0">
                <a:latin typeface="Times New Roman" pitchFamily="18" charset="0"/>
                <a:cs typeface="Times New Roman" pitchFamily="18" charset="0"/>
              </a:rPr>
              <a:t>geom_line</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boxplot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geom_boxplot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histogram: </a:t>
            </a:r>
            <a:r>
              <a:rPr lang="en-US" dirty="0" err="1" smtClean="0">
                <a:latin typeface="Times New Roman" pitchFamily="18" charset="0"/>
                <a:cs typeface="Times New Roman" pitchFamily="18" charset="0"/>
              </a:rPr>
              <a:t>geom_histogram</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area chart: </a:t>
            </a:r>
            <a:r>
              <a:rPr lang="en-US" dirty="0" err="1" smtClean="0">
                <a:latin typeface="Times New Roman" pitchFamily="18" charset="0"/>
                <a:cs typeface="Times New Roman" pitchFamily="18" charset="0"/>
              </a:rPr>
              <a:t>geom_area</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34125"/>
            <a:ext cx="8596668" cy="2203554"/>
          </a:xfrm>
        </p:spPr>
        <p:txBody>
          <a:bodyPr>
            <a:noAutofit/>
          </a:bodyPr>
          <a:lstStyle/>
          <a:p>
            <a:pPr>
              <a:lnSpc>
                <a:spcPct val="150000"/>
              </a:lnSpc>
            </a:pPr>
            <a:r>
              <a:rPr lang="en-US" b="1" i="1" dirty="0" smtClean="0">
                <a:latin typeface="Times New Roman" pitchFamily="18" charset="0"/>
                <a:cs typeface="Times New Roman" pitchFamily="18" charset="0"/>
              </a:rPr>
              <a:t>2. Run this code in your head and predict what the output will look like. Then, run the code in R and check your predictions.</a:t>
            </a:r>
          </a:p>
          <a:p>
            <a:pPr>
              <a:lnSpc>
                <a:spcPct val="150000"/>
              </a:lnSpc>
            </a:pPr>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mpg, 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y = hwy,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geom_smooth</a:t>
            </a:r>
            <a:r>
              <a:rPr lang="en-US" dirty="0" smtClean="0">
                <a:latin typeface="Times New Roman" pitchFamily="18" charset="0"/>
                <a:cs typeface="Times New Roman" pitchFamily="18" charset="0"/>
              </a:rPr>
              <a:t>(se = FALSE)</a:t>
            </a:r>
          </a:p>
          <a:p>
            <a:pPr>
              <a:lnSpc>
                <a:spcPct val="150000"/>
              </a:lnSpc>
            </a:pPr>
            <a:r>
              <a:rPr lang="en-US" dirty="0" smtClean="0">
                <a:latin typeface="Times New Roman" pitchFamily="18" charset="0"/>
                <a:cs typeface="Times New Roman" pitchFamily="18" charset="0"/>
              </a:rPr>
              <a:t>This code produces a scatter plot with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on the x-axis, hwy on the y-axis, and the points colored by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There will be a smooth line, without standard errors, fit through each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group.</a:t>
            </a:r>
            <a:endParaRPr lang="en-US" dirty="0">
              <a:latin typeface="Times New Roman" pitchFamily="18" charset="0"/>
              <a:cs typeface="Times New Roman" pitchFamily="18" charset="0"/>
            </a:endParaRPr>
          </a:p>
        </p:txBody>
      </p:sp>
      <p:pic>
        <p:nvPicPr>
          <p:cNvPr id="81922" name="Picture 2"/>
          <p:cNvPicPr>
            <a:picLocks noChangeAspect="1" noChangeArrowheads="1"/>
          </p:cNvPicPr>
          <p:nvPr/>
        </p:nvPicPr>
        <p:blipFill>
          <a:blip r:embed="rId2"/>
          <a:srcRect/>
          <a:stretch>
            <a:fillRect/>
          </a:stretch>
        </p:blipFill>
        <p:spPr bwMode="auto">
          <a:xfrm>
            <a:off x="2290294" y="4659086"/>
            <a:ext cx="5369680" cy="2198914"/>
          </a:xfrm>
          <a:prstGeom prst="rect">
            <a:avLst/>
          </a:prstGeom>
          <a:noFill/>
          <a:ln w="9525">
            <a:noFill/>
            <a:miter lim="800000"/>
            <a:headEnd/>
            <a:tailEnd/>
          </a:ln>
          <a:effectLst/>
        </p:spPr>
      </p:pic>
      <p:sp>
        <p:nvSpPr>
          <p:cNvPr id="5" name="Title 1"/>
          <p:cNvSpPr>
            <a:spLocks noGrp="1"/>
          </p:cNvSpPr>
          <p:nvPr>
            <p:ph type="title"/>
          </p:nvPr>
        </p:nvSpPr>
        <p:spPr/>
        <p:txBody>
          <a:bodyPr>
            <a:noAutofit/>
          </a:bodyPr>
          <a:lstStyle/>
          <a:p>
            <a:pPr algn="ctr"/>
            <a:r>
              <a:rPr lang="en-US" b="1" dirty="0" smtClean="0">
                <a:latin typeface="Times New Roman" pitchFamily="18" charset="0"/>
                <a:cs typeface="Times New Roman" pitchFamily="18" charset="0"/>
              </a:rPr>
              <a:t>Geometric objects- 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74165"/>
            <a:ext cx="8596668" cy="1708878"/>
          </a:xfrm>
        </p:spPr>
        <p:txBody>
          <a:bodyPr>
            <a:normAutofit fontScale="77500" lnSpcReduction="20000"/>
          </a:bodyPr>
          <a:lstStyle/>
          <a:p>
            <a:pPr>
              <a:lnSpc>
                <a:spcPct val="160000"/>
              </a:lnSpc>
            </a:pPr>
            <a:r>
              <a:rPr lang="en-US" b="1" i="1" dirty="0" smtClean="0">
                <a:latin typeface="Times New Roman" pitchFamily="18" charset="0"/>
                <a:cs typeface="Times New Roman" pitchFamily="18" charset="0"/>
              </a:rPr>
              <a:t>3. What does </a:t>
            </a:r>
            <a:r>
              <a:rPr lang="en-US" b="1" i="1" dirty="0" err="1" smtClean="0">
                <a:latin typeface="Times New Roman" pitchFamily="18" charset="0"/>
                <a:cs typeface="Times New Roman" pitchFamily="18" charset="0"/>
              </a:rPr>
              <a:t>show.legend</a:t>
            </a:r>
            <a:r>
              <a:rPr lang="en-US" b="1" i="1" dirty="0" smtClean="0">
                <a:latin typeface="Times New Roman" pitchFamily="18" charset="0"/>
                <a:cs typeface="Times New Roman" pitchFamily="18" charset="0"/>
              </a:rPr>
              <a:t> = FALSE do? What happens if you remove it? Why do you think I used it earlier in the chapter?</a:t>
            </a:r>
          </a:p>
          <a:p>
            <a:pPr>
              <a:lnSpc>
                <a:spcPct val="160000"/>
              </a:lnSpc>
            </a:pPr>
            <a:r>
              <a:rPr lang="en-US" dirty="0" smtClean="0">
                <a:latin typeface="Times New Roman" pitchFamily="18" charset="0"/>
                <a:cs typeface="Times New Roman" pitchFamily="18" charset="0"/>
              </a:rPr>
              <a:t>The theme option </a:t>
            </a:r>
            <a:r>
              <a:rPr lang="en-US" dirty="0" err="1" smtClean="0">
                <a:latin typeface="Times New Roman" pitchFamily="18" charset="0"/>
                <a:cs typeface="Times New Roman" pitchFamily="18" charset="0"/>
              </a:rPr>
              <a:t>show.legend</a:t>
            </a:r>
            <a:r>
              <a:rPr lang="en-US" dirty="0" smtClean="0">
                <a:latin typeface="Times New Roman" pitchFamily="18" charset="0"/>
                <a:cs typeface="Times New Roman" pitchFamily="18" charset="0"/>
              </a:rPr>
              <a:t> = FALSE hides the legend box.</a:t>
            </a:r>
          </a:p>
          <a:p>
            <a:pPr>
              <a:lnSpc>
                <a:spcPct val="160000"/>
              </a:lnSpc>
            </a:pPr>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mpg) + </a:t>
            </a:r>
            <a:r>
              <a:rPr lang="en-US" b="1" dirty="0" err="1" smtClean="0">
                <a:latin typeface="Times New Roman" pitchFamily="18" charset="0"/>
                <a:cs typeface="Times New Roman" pitchFamily="18" charset="0"/>
              </a:rPr>
              <a:t>geom_smooth</a:t>
            </a:r>
            <a:r>
              <a:rPr lang="en-US" dirty="0" smtClean="0">
                <a:latin typeface="Times New Roman" pitchFamily="18" charset="0"/>
                <a:cs typeface="Times New Roman" pitchFamily="18" charset="0"/>
              </a:rPr>
              <a:t>( 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y = hwy,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show.legend</a:t>
            </a:r>
            <a:r>
              <a:rPr lang="en-US" dirty="0" smtClean="0">
                <a:latin typeface="Times New Roman" pitchFamily="18" charset="0"/>
                <a:cs typeface="Times New Roman" pitchFamily="18" charset="0"/>
              </a:rPr>
              <a:t> = FALSE )</a:t>
            </a:r>
            <a:endParaRPr lang="en-US" dirty="0">
              <a:latin typeface="Times New Roman" pitchFamily="18" charset="0"/>
              <a:cs typeface="Times New Roman" pitchFamily="18" charset="0"/>
            </a:endParaRPr>
          </a:p>
        </p:txBody>
      </p:sp>
      <p:pic>
        <p:nvPicPr>
          <p:cNvPr id="82946" name="Picture 2"/>
          <p:cNvPicPr>
            <a:picLocks noChangeAspect="1" noChangeArrowheads="1"/>
          </p:cNvPicPr>
          <p:nvPr/>
        </p:nvPicPr>
        <p:blipFill>
          <a:blip r:embed="rId2"/>
          <a:srcRect/>
          <a:stretch>
            <a:fillRect/>
          </a:stretch>
        </p:blipFill>
        <p:spPr bwMode="auto">
          <a:xfrm>
            <a:off x="2351660" y="3045814"/>
            <a:ext cx="5210175" cy="3314700"/>
          </a:xfrm>
          <a:prstGeom prst="rect">
            <a:avLst/>
          </a:prstGeom>
          <a:noFill/>
          <a:ln w="9525">
            <a:noFill/>
            <a:miter lim="800000"/>
            <a:headEnd/>
            <a:tailEnd/>
          </a:ln>
          <a:effectLst/>
        </p:spPr>
      </p:pic>
      <p:sp>
        <p:nvSpPr>
          <p:cNvPr id="6" name="Title 1"/>
          <p:cNvSpPr>
            <a:spLocks noGrp="1"/>
          </p:cNvSpPr>
          <p:nvPr>
            <p:ph type="title"/>
          </p:nvPr>
        </p:nvSpPr>
        <p:spPr>
          <a:xfrm>
            <a:off x="677863" y="609600"/>
            <a:ext cx="8596312" cy="530225"/>
          </a:xfrm>
        </p:spPr>
        <p:txBody>
          <a:bodyPr>
            <a:noAutofit/>
          </a:bodyPr>
          <a:lstStyle/>
          <a:p>
            <a:pPr algn="ctr"/>
            <a:r>
              <a:rPr lang="en-US" b="1" dirty="0" smtClean="0">
                <a:latin typeface="Times New Roman" pitchFamily="18" charset="0"/>
                <a:cs typeface="Times New Roman" pitchFamily="18" charset="0"/>
              </a:rPr>
              <a:t>Geometric objects- 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8561"/>
            <a:ext cx="8596668" cy="1813809"/>
          </a:xfrm>
        </p:spPr>
        <p:txBody>
          <a:bodyPr>
            <a:normAutofit fontScale="92500" lnSpcReduction="10000"/>
          </a:bodyPr>
          <a:lstStyle/>
          <a:p>
            <a:pPr>
              <a:lnSpc>
                <a:spcPct val="150000"/>
              </a:lnSpc>
            </a:pPr>
            <a:r>
              <a:rPr lang="en-US" b="1" i="1" dirty="0" smtClean="0">
                <a:latin typeface="Times New Roman" pitchFamily="18" charset="0"/>
                <a:cs typeface="Times New Roman" pitchFamily="18" charset="0"/>
              </a:rPr>
              <a:t>4. What does the se argument to </a:t>
            </a:r>
            <a:r>
              <a:rPr lang="en-US" b="1" i="1" dirty="0" err="1" smtClean="0">
                <a:latin typeface="Times New Roman" pitchFamily="18" charset="0"/>
                <a:cs typeface="Times New Roman" pitchFamily="18" charset="0"/>
              </a:rPr>
              <a:t>geom_smooth</a:t>
            </a:r>
            <a:r>
              <a:rPr lang="en-US" b="1" i="1" dirty="0" smtClean="0">
                <a:latin typeface="Times New Roman" pitchFamily="18" charset="0"/>
                <a:cs typeface="Times New Roman" pitchFamily="18" charset="0"/>
              </a:rPr>
              <a:t>() do?</a:t>
            </a:r>
          </a:p>
          <a:p>
            <a:pPr>
              <a:lnSpc>
                <a:spcPct val="150000"/>
              </a:lnSpc>
            </a:pPr>
            <a:r>
              <a:rPr lang="en-US" dirty="0" smtClean="0">
                <a:latin typeface="Times New Roman" pitchFamily="18" charset="0"/>
                <a:cs typeface="Times New Roman" pitchFamily="18" charset="0"/>
              </a:rPr>
              <a:t>It adds standard error bands to the lines.</a:t>
            </a:r>
          </a:p>
          <a:p>
            <a:pPr>
              <a:lnSpc>
                <a:spcPct val="150000"/>
              </a:lnSpc>
            </a:pPr>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mpg, 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y = hwy,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geom_smooth</a:t>
            </a:r>
            <a:r>
              <a:rPr lang="en-US" dirty="0" smtClean="0">
                <a:latin typeface="Times New Roman" pitchFamily="18" charset="0"/>
                <a:cs typeface="Times New Roman" pitchFamily="18" charset="0"/>
              </a:rPr>
              <a:t>(se = TRUE)</a:t>
            </a:r>
          </a:p>
          <a:p>
            <a:pPr>
              <a:lnSpc>
                <a:spcPct val="150000"/>
              </a:lnSpc>
            </a:pPr>
            <a:endParaRPr lang="en-US" dirty="0"/>
          </a:p>
        </p:txBody>
      </p:sp>
      <p:pic>
        <p:nvPicPr>
          <p:cNvPr id="83970" name="Picture 2"/>
          <p:cNvPicPr>
            <a:picLocks noChangeAspect="1" noChangeArrowheads="1"/>
          </p:cNvPicPr>
          <p:nvPr/>
        </p:nvPicPr>
        <p:blipFill>
          <a:blip r:embed="rId2"/>
          <a:srcRect/>
          <a:stretch>
            <a:fillRect/>
          </a:stretch>
        </p:blipFill>
        <p:spPr bwMode="auto">
          <a:xfrm>
            <a:off x="2104244" y="3135599"/>
            <a:ext cx="5105400" cy="3105150"/>
          </a:xfrm>
          <a:prstGeom prst="rect">
            <a:avLst/>
          </a:prstGeom>
          <a:noFill/>
          <a:ln w="9525">
            <a:noFill/>
            <a:miter lim="800000"/>
            <a:headEnd/>
            <a:tailEnd/>
          </a:ln>
          <a:effectLst/>
        </p:spPr>
      </p:pic>
      <p:sp>
        <p:nvSpPr>
          <p:cNvPr id="5" name="Title 1"/>
          <p:cNvSpPr>
            <a:spLocks noGrp="1"/>
          </p:cNvSpPr>
          <p:nvPr>
            <p:ph type="title"/>
          </p:nvPr>
        </p:nvSpPr>
        <p:spPr/>
        <p:txBody>
          <a:bodyPr>
            <a:noAutofit/>
          </a:bodyPr>
          <a:lstStyle/>
          <a:p>
            <a:pPr algn="ctr"/>
            <a:r>
              <a:rPr lang="en-US" b="1" dirty="0" smtClean="0">
                <a:latin typeface="Times New Roman" pitchFamily="18" charset="0"/>
                <a:cs typeface="Times New Roman" pitchFamily="18" charset="0"/>
              </a:rPr>
              <a:t>Geometric objects- 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b="1" i="1" dirty="0" smtClean="0">
                <a:latin typeface="Times New Roman" pitchFamily="18" charset="0"/>
                <a:cs typeface="Times New Roman" pitchFamily="18" charset="0"/>
              </a:rPr>
              <a:t>5.Will these two graphs look different? Why/why not?</a:t>
            </a:r>
          </a:p>
          <a:p>
            <a:pPr>
              <a:lnSpc>
                <a:spcPct val="150000"/>
              </a:lnSpc>
            </a:pPr>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mpg, 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y = hwy)) + </a:t>
            </a:r>
            <a:r>
              <a:rPr lang="en-US" b="1"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geom_smooth</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(data = mpg, 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y = hwy)) + </a:t>
            </a:r>
            <a:r>
              <a:rPr lang="en-US" b="1" dirty="0" err="1" smtClean="0">
                <a:latin typeface="Times New Roman" pitchFamily="18" charset="0"/>
                <a:cs typeface="Times New Roman" pitchFamily="18" charset="0"/>
              </a:rPr>
              <a:t>geom_smooth</a:t>
            </a:r>
            <a:r>
              <a:rPr lang="en-US" dirty="0" smtClean="0">
                <a:latin typeface="Times New Roman" pitchFamily="18" charset="0"/>
                <a:cs typeface="Times New Roman" pitchFamily="18" charset="0"/>
              </a:rPr>
              <a:t>(data = mpg, 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y = hwy))</a:t>
            </a:r>
          </a:p>
          <a:p>
            <a:pPr>
              <a:lnSpc>
                <a:spcPct val="150000"/>
              </a:lnSpc>
            </a:pPr>
            <a:r>
              <a:rPr lang="en-US" dirty="0" smtClean="0">
                <a:latin typeface="Times New Roman" pitchFamily="18" charset="0"/>
                <a:cs typeface="Times New Roman" pitchFamily="18" charset="0"/>
              </a:rPr>
              <a:t>No. Because both </a:t>
            </a:r>
            <a:r>
              <a:rPr lang="en-US"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geom_smooth</a:t>
            </a:r>
            <a:r>
              <a:rPr lang="en-US" dirty="0" smtClean="0">
                <a:latin typeface="Times New Roman" pitchFamily="18" charset="0"/>
                <a:cs typeface="Times New Roman" pitchFamily="18" charset="0"/>
              </a:rPr>
              <a:t>() will use the same data and mappings. They will inherit those options from the </a:t>
            </a:r>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 object, so the mappings don’t need to specified again.</a:t>
            </a:r>
          </a:p>
          <a:p>
            <a:pPr>
              <a:lnSpc>
                <a:spcPct val="150000"/>
              </a:lnSpc>
            </a:pPr>
            <a:endParaRPr lang="en-US" dirty="0"/>
          </a:p>
        </p:txBody>
      </p:sp>
      <p:sp>
        <p:nvSpPr>
          <p:cNvPr id="4" name="Title 1"/>
          <p:cNvSpPr>
            <a:spLocks noGrp="1"/>
          </p:cNvSpPr>
          <p:nvPr>
            <p:ph type="title"/>
          </p:nvPr>
        </p:nvSpPr>
        <p:spPr/>
        <p:txBody>
          <a:bodyPr>
            <a:noAutofit/>
          </a:bodyPr>
          <a:lstStyle/>
          <a:p>
            <a:pPr algn="ctr"/>
            <a:r>
              <a:rPr lang="en-US" b="1" dirty="0" smtClean="0">
                <a:latin typeface="Times New Roman" pitchFamily="18" charset="0"/>
                <a:cs typeface="Times New Roman" pitchFamily="18" charset="0"/>
              </a:rPr>
              <a:t>Geometric objects- 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HK" dirty="0" smtClean="0">
                <a:latin typeface="Times New Roman" pitchFamily="18" charset="0"/>
                <a:cs typeface="Times New Roman" pitchFamily="18" charset="0"/>
              </a:rPr>
              <a:t>Recreate  R Code </a:t>
            </a:r>
          </a:p>
          <a:p>
            <a:r>
              <a:rPr lang="en-HK" dirty="0" smtClean="0">
                <a:latin typeface="Times New Roman" pitchFamily="18" charset="0"/>
                <a:cs typeface="Times New Roman" pitchFamily="18" charset="0"/>
              </a:rPr>
              <a:t>To generate the plots</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noAutofit/>
          </a:bodyPr>
          <a:lstStyle/>
          <a:p>
            <a:pPr algn="ctr"/>
            <a:r>
              <a:rPr lang="en-US" b="1" dirty="0" smtClean="0">
                <a:latin typeface="Times New Roman" pitchFamily="18" charset="0"/>
                <a:cs typeface="Times New Roman" pitchFamily="18" charset="0"/>
              </a:rPr>
              <a:t>Geometric objects- 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3661923" y="1814285"/>
            <a:ext cx="5567021" cy="4219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51429"/>
            <a:ext cx="8596668" cy="4978400"/>
          </a:xfrm>
        </p:spPr>
        <p:txBody>
          <a:bodyPr>
            <a:normAutofit lnSpcReduction="10000"/>
          </a:bodyPr>
          <a:lstStyle/>
          <a:p>
            <a:pPr>
              <a:lnSpc>
                <a:spcPct val="150000"/>
              </a:lnSpc>
            </a:pPr>
            <a:r>
              <a:rPr lang="en-US" b="1"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(mpg, </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displ</a:t>
            </a:r>
            <a:r>
              <a:rPr lang="en-US" dirty="0" smtClean="0">
                <a:solidFill>
                  <a:srgbClr val="FF0000"/>
                </a:solidFill>
                <a:latin typeface="Times New Roman" pitchFamily="18" charset="0"/>
                <a:cs typeface="Times New Roman" pitchFamily="18" charset="0"/>
              </a:rPr>
              <a:t>, y = hwy)) + </a:t>
            </a:r>
            <a:r>
              <a:rPr lang="en-US" b="1" dirty="0" err="1" smtClean="0">
                <a:solidFill>
                  <a:srgbClr val="FF0000"/>
                </a:solidFill>
                <a:latin typeface="Times New Roman" pitchFamily="18" charset="0"/>
                <a:cs typeface="Times New Roman" pitchFamily="18" charset="0"/>
              </a:rPr>
              <a:t>geom_point</a:t>
            </a:r>
            <a:r>
              <a:rPr lang="en-US"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geom_smooth</a:t>
            </a:r>
            <a:r>
              <a:rPr lang="en-US" dirty="0" smtClean="0">
                <a:solidFill>
                  <a:srgbClr val="FF0000"/>
                </a:solidFill>
                <a:latin typeface="Times New Roman" pitchFamily="18" charset="0"/>
                <a:cs typeface="Times New Roman" pitchFamily="18" charset="0"/>
              </a:rPr>
              <a:t>(se = FALSE)</a:t>
            </a:r>
          </a:p>
          <a:p>
            <a:pPr>
              <a:lnSpc>
                <a:spcPct val="150000"/>
              </a:lnSpc>
            </a:pPr>
            <a:r>
              <a:rPr lang="en-US" b="1" dirty="0" err="1" smtClean="0">
                <a:solidFill>
                  <a:srgbClr val="FF0000"/>
                </a:solidFill>
                <a:latin typeface="Times New Roman" pitchFamily="18" charset="0"/>
                <a:cs typeface="Times New Roman" pitchFamily="18" charset="0"/>
              </a:rPr>
              <a:t>ggplot</a:t>
            </a:r>
            <a:r>
              <a:rPr lang="en-US" b="1" dirty="0" smtClean="0">
                <a:solidFill>
                  <a:srgbClr val="FF0000"/>
                </a:solidFill>
                <a:latin typeface="Times New Roman" pitchFamily="18" charset="0"/>
                <a:cs typeface="Times New Roman" pitchFamily="18" charset="0"/>
              </a:rPr>
              <a:t>(mpg, </a:t>
            </a:r>
            <a:r>
              <a:rPr lang="en-US" b="1" dirty="0" err="1" smtClean="0">
                <a:solidFill>
                  <a:srgbClr val="FF0000"/>
                </a:solidFill>
                <a:latin typeface="Times New Roman" pitchFamily="18" charset="0"/>
                <a:cs typeface="Times New Roman" pitchFamily="18" charset="0"/>
              </a:rPr>
              <a:t>aes</a:t>
            </a:r>
            <a:r>
              <a:rPr lang="en-US" b="1" dirty="0" smtClean="0">
                <a:solidFill>
                  <a:srgbClr val="FF0000"/>
                </a:solidFill>
                <a:latin typeface="Times New Roman" pitchFamily="18" charset="0"/>
                <a:cs typeface="Times New Roman" pitchFamily="18" charset="0"/>
              </a:rPr>
              <a:t>(x = </a:t>
            </a:r>
            <a:r>
              <a:rPr lang="en-US" b="1" dirty="0" err="1" smtClean="0">
                <a:solidFill>
                  <a:srgbClr val="FF0000"/>
                </a:solidFill>
                <a:latin typeface="Times New Roman" pitchFamily="18" charset="0"/>
                <a:cs typeface="Times New Roman" pitchFamily="18" charset="0"/>
              </a:rPr>
              <a:t>displ</a:t>
            </a:r>
            <a:r>
              <a:rPr lang="en-US" b="1" dirty="0" smtClean="0">
                <a:solidFill>
                  <a:srgbClr val="FF0000"/>
                </a:solidFill>
                <a:latin typeface="Times New Roman" pitchFamily="18" charset="0"/>
                <a:cs typeface="Times New Roman" pitchFamily="18" charset="0"/>
              </a:rPr>
              <a:t>, y = hwy)) +   </a:t>
            </a:r>
            <a:r>
              <a:rPr lang="en-US" b="1" dirty="0" err="1" smtClean="0">
                <a:solidFill>
                  <a:srgbClr val="FF0000"/>
                </a:solidFill>
                <a:latin typeface="Times New Roman" pitchFamily="18" charset="0"/>
                <a:cs typeface="Times New Roman" pitchFamily="18" charset="0"/>
              </a:rPr>
              <a:t>geom_smooth</a:t>
            </a:r>
            <a:r>
              <a:rPr lang="en-US" b="1" dirty="0" smtClean="0">
                <a:solidFill>
                  <a:srgbClr val="FF0000"/>
                </a:solidFill>
                <a:latin typeface="Times New Roman" pitchFamily="18" charset="0"/>
                <a:cs typeface="Times New Roman" pitchFamily="18" charset="0"/>
              </a:rPr>
              <a:t>(</a:t>
            </a:r>
            <a:r>
              <a:rPr lang="en-US" b="1" dirty="0" err="1" smtClean="0">
                <a:solidFill>
                  <a:srgbClr val="FF0000"/>
                </a:solidFill>
                <a:latin typeface="Times New Roman" pitchFamily="18" charset="0"/>
                <a:cs typeface="Times New Roman" pitchFamily="18" charset="0"/>
              </a:rPr>
              <a:t>aes</a:t>
            </a:r>
            <a:r>
              <a:rPr lang="en-US" b="1" dirty="0" smtClean="0">
                <a:solidFill>
                  <a:srgbClr val="FF0000"/>
                </a:solidFill>
                <a:latin typeface="Times New Roman" pitchFamily="18" charset="0"/>
                <a:cs typeface="Times New Roman" pitchFamily="18" charset="0"/>
              </a:rPr>
              <a:t>(group=</a:t>
            </a:r>
            <a:r>
              <a:rPr lang="en-US" b="1" dirty="0" err="1" smtClean="0">
                <a:solidFill>
                  <a:srgbClr val="FF0000"/>
                </a:solidFill>
                <a:latin typeface="Times New Roman" pitchFamily="18" charset="0"/>
                <a:cs typeface="Times New Roman" pitchFamily="18" charset="0"/>
              </a:rPr>
              <a:t>drv</a:t>
            </a:r>
            <a:r>
              <a:rPr lang="en-US" b="1" dirty="0" smtClean="0">
                <a:solidFill>
                  <a:srgbClr val="FF0000"/>
                </a:solidFill>
                <a:latin typeface="Times New Roman" pitchFamily="18" charset="0"/>
                <a:cs typeface="Times New Roman" pitchFamily="18" charset="0"/>
              </a:rPr>
              <a:t>), se = FALSE) +  </a:t>
            </a:r>
            <a:r>
              <a:rPr lang="en-US" b="1" dirty="0" err="1" smtClean="0">
                <a:solidFill>
                  <a:srgbClr val="FF0000"/>
                </a:solidFill>
                <a:latin typeface="Times New Roman" pitchFamily="18" charset="0"/>
                <a:cs typeface="Times New Roman" pitchFamily="18" charset="0"/>
              </a:rPr>
              <a:t>geom_point</a:t>
            </a:r>
            <a:r>
              <a:rPr lang="en-US" b="1" dirty="0" smtClean="0">
                <a:solidFill>
                  <a:srgbClr val="FF0000"/>
                </a:solidFill>
                <a:latin typeface="Times New Roman" pitchFamily="18" charset="0"/>
                <a:cs typeface="Times New Roman" pitchFamily="18" charset="0"/>
              </a:rPr>
              <a:t>()</a:t>
            </a:r>
          </a:p>
          <a:p>
            <a:pPr>
              <a:lnSpc>
                <a:spcPct val="150000"/>
              </a:lnSpc>
            </a:pPr>
            <a:r>
              <a:rPr lang="en-US" b="1"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(mpg, </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displ</a:t>
            </a:r>
            <a:r>
              <a:rPr lang="en-US" dirty="0" smtClean="0">
                <a:solidFill>
                  <a:srgbClr val="FF0000"/>
                </a:solidFill>
                <a:latin typeface="Times New Roman" pitchFamily="18" charset="0"/>
                <a:cs typeface="Times New Roman" pitchFamily="18" charset="0"/>
              </a:rPr>
              <a:t>, y = hwy, </a:t>
            </a:r>
            <a:r>
              <a:rPr lang="en-US" dirty="0" err="1" smtClean="0">
                <a:solidFill>
                  <a:srgbClr val="FF0000"/>
                </a:solidFill>
                <a:latin typeface="Times New Roman" pitchFamily="18" charset="0"/>
                <a:cs typeface="Times New Roman" pitchFamily="18" charset="0"/>
              </a:rPr>
              <a:t>colour</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drv</a:t>
            </a:r>
            <a:r>
              <a:rPr lang="en-US"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geom_point</a:t>
            </a:r>
            <a:r>
              <a:rPr lang="en-US"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geom_smooth</a:t>
            </a:r>
            <a:r>
              <a:rPr lang="en-US" dirty="0" smtClean="0">
                <a:solidFill>
                  <a:srgbClr val="FF0000"/>
                </a:solidFill>
                <a:latin typeface="Times New Roman" pitchFamily="18" charset="0"/>
                <a:cs typeface="Times New Roman" pitchFamily="18" charset="0"/>
              </a:rPr>
              <a:t>(se = FALSE)</a:t>
            </a:r>
          </a:p>
          <a:p>
            <a:pPr>
              <a:lnSpc>
                <a:spcPct val="150000"/>
              </a:lnSpc>
            </a:pPr>
            <a:r>
              <a:rPr lang="en-US" b="1"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(mpg, </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displ</a:t>
            </a:r>
            <a:r>
              <a:rPr lang="en-US" dirty="0" smtClean="0">
                <a:solidFill>
                  <a:srgbClr val="FF0000"/>
                </a:solidFill>
                <a:latin typeface="Times New Roman" pitchFamily="18" charset="0"/>
                <a:cs typeface="Times New Roman" pitchFamily="18" charset="0"/>
              </a:rPr>
              <a:t>, y = hwy)) + </a:t>
            </a:r>
            <a:r>
              <a:rPr lang="en-US" b="1" dirty="0" err="1" smtClean="0">
                <a:solidFill>
                  <a:srgbClr val="FF0000"/>
                </a:solidFill>
                <a:latin typeface="Times New Roman" pitchFamily="18" charset="0"/>
                <a:cs typeface="Times New Roman" pitchFamily="18" charset="0"/>
              </a:rPr>
              <a:t>geom_point</a:t>
            </a:r>
            <a:r>
              <a:rPr lang="en-US" dirty="0" smtClean="0">
                <a:solidFill>
                  <a:srgbClr val="FF0000"/>
                </a:solidFill>
                <a:latin typeface="Times New Roman" pitchFamily="18" charset="0"/>
                <a:cs typeface="Times New Roman" pitchFamily="18" charset="0"/>
              </a:rPr>
              <a:t>(</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colour</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drv</a:t>
            </a:r>
            <a:r>
              <a:rPr lang="en-US"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geom_smooth</a:t>
            </a:r>
            <a:r>
              <a:rPr lang="en-US" dirty="0" smtClean="0">
                <a:solidFill>
                  <a:srgbClr val="FF0000"/>
                </a:solidFill>
                <a:latin typeface="Times New Roman" pitchFamily="18" charset="0"/>
                <a:cs typeface="Times New Roman" pitchFamily="18" charset="0"/>
              </a:rPr>
              <a:t>(se = FALSE)</a:t>
            </a:r>
          </a:p>
          <a:p>
            <a:pPr>
              <a:lnSpc>
                <a:spcPct val="150000"/>
              </a:lnSpc>
            </a:pPr>
            <a:r>
              <a:rPr lang="en-US" b="1" dirty="0" err="1" smtClean="0">
                <a:solidFill>
                  <a:srgbClr val="FF0000"/>
                </a:solidFill>
                <a:latin typeface="Times New Roman" pitchFamily="18" charset="0"/>
                <a:cs typeface="Times New Roman" pitchFamily="18" charset="0"/>
              </a:rPr>
              <a:t>ggplot</a:t>
            </a:r>
            <a:r>
              <a:rPr lang="en-US" b="1" dirty="0" smtClean="0">
                <a:solidFill>
                  <a:srgbClr val="FF0000"/>
                </a:solidFill>
                <a:latin typeface="Times New Roman" pitchFamily="18" charset="0"/>
                <a:cs typeface="Times New Roman" pitchFamily="18" charset="0"/>
              </a:rPr>
              <a:t>(mpg, </a:t>
            </a:r>
            <a:r>
              <a:rPr lang="en-US" b="1" dirty="0" err="1" smtClean="0">
                <a:solidFill>
                  <a:srgbClr val="FF0000"/>
                </a:solidFill>
                <a:latin typeface="Times New Roman" pitchFamily="18" charset="0"/>
                <a:cs typeface="Times New Roman" pitchFamily="18" charset="0"/>
              </a:rPr>
              <a:t>aes</a:t>
            </a:r>
            <a:r>
              <a:rPr lang="en-US" b="1" dirty="0" smtClean="0">
                <a:solidFill>
                  <a:srgbClr val="FF0000"/>
                </a:solidFill>
                <a:latin typeface="Times New Roman" pitchFamily="18" charset="0"/>
                <a:cs typeface="Times New Roman" pitchFamily="18" charset="0"/>
              </a:rPr>
              <a:t>(x = </a:t>
            </a:r>
            <a:r>
              <a:rPr lang="en-US" b="1" dirty="0" err="1" smtClean="0">
                <a:solidFill>
                  <a:srgbClr val="FF0000"/>
                </a:solidFill>
                <a:latin typeface="Times New Roman" pitchFamily="18" charset="0"/>
                <a:cs typeface="Times New Roman" pitchFamily="18" charset="0"/>
              </a:rPr>
              <a:t>displ</a:t>
            </a:r>
            <a:r>
              <a:rPr lang="en-US" b="1" dirty="0" smtClean="0">
                <a:solidFill>
                  <a:srgbClr val="FF0000"/>
                </a:solidFill>
                <a:latin typeface="Times New Roman" pitchFamily="18" charset="0"/>
                <a:cs typeface="Times New Roman" pitchFamily="18" charset="0"/>
              </a:rPr>
              <a:t>, y = hwy)) +  </a:t>
            </a:r>
            <a:r>
              <a:rPr lang="en-US" b="1" dirty="0" err="1" smtClean="0">
                <a:solidFill>
                  <a:srgbClr val="FF0000"/>
                </a:solidFill>
                <a:latin typeface="Times New Roman" pitchFamily="18" charset="0"/>
                <a:cs typeface="Times New Roman" pitchFamily="18" charset="0"/>
              </a:rPr>
              <a:t>geom_point</a:t>
            </a:r>
            <a:r>
              <a:rPr lang="en-US" b="1" dirty="0" smtClean="0">
                <a:solidFill>
                  <a:srgbClr val="FF0000"/>
                </a:solidFill>
                <a:latin typeface="Times New Roman" pitchFamily="18" charset="0"/>
                <a:cs typeface="Times New Roman" pitchFamily="18" charset="0"/>
              </a:rPr>
              <a:t>(</a:t>
            </a:r>
            <a:r>
              <a:rPr lang="en-US" b="1" dirty="0" err="1" smtClean="0">
                <a:solidFill>
                  <a:srgbClr val="FF0000"/>
                </a:solidFill>
                <a:latin typeface="Times New Roman" pitchFamily="18" charset="0"/>
                <a:cs typeface="Times New Roman" pitchFamily="18" charset="0"/>
              </a:rPr>
              <a:t>aes</a:t>
            </a:r>
            <a:r>
              <a:rPr lang="en-US" b="1" dirty="0" smtClean="0">
                <a:solidFill>
                  <a:srgbClr val="FF0000"/>
                </a:solidFill>
                <a:latin typeface="Times New Roman" pitchFamily="18" charset="0"/>
                <a:cs typeface="Times New Roman" pitchFamily="18" charset="0"/>
              </a:rPr>
              <a:t>(</a:t>
            </a:r>
            <a:r>
              <a:rPr lang="en-US" b="1" dirty="0" err="1" smtClean="0">
                <a:solidFill>
                  <a:srgbClr val="FF0000"/>
                </a:solidFill>
                <a:latin typeface="Times New Roman" pitchFamily="18" charset="0"/>
                <a:cs typeface="Times New Roman" pitchFamily="18" charset="0"/>
              </a:rPr>
              <a:t>colour</a:t>
            </a:r>
            <a:r>
              <a:rPr lang="en-US" b="1"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drv</a:t>
            </a:r>
            <a:r>
              <a:rPr lang="en-US" b="1"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geom_smooth</a:t>
            </a:r>
            <a:r>
              <a:rPr lang="en-US" b="1" dirty="0" smtClean="0">
                <a:solidFill>
                  <a:srgbClr val="FF0000"/>
                </a:solidFill>
                <a:latin typeface="Times New Roman" pitchFamily="18" charset="0"/>
                <a:cs typeface="Times New Roman" pitchFamily="18" charset="0"/>
              </a:rPr>
              <a:t>(</a:t>
            </a:r>
            <a:r>
              <a:rPr lang="en-US" b="1" dirty="0" err="1" smtClean="0">
                <a:solidFill>
                  <a:srgbClr val="FF0000"/>
                </a:solidFill>
                <a:latin typeface="Times New Roman" pitchFamily="18" charset="0"/>
                <a:cs typeface="Times New Roman" pitchFamily="18" charset="0"/>
              </a:rPr>
              <a:t>aes</a:t>
            </a:r>
            <a:r>
              <a:rPr lang="en-US" b="1" dirty="0" smtClean="0">
                <a:solidFill>
                  <a:srgbClr val="FF0000"/>
                </a:solidFill>
                <a:latin typeface="Times New Roman" pitchFamily="18" charset="0"/>
                <a:cs typeface="Times New Roman" pitchFamily="18" charset="0"/>
              </a:rPr>
              <a:t>(</a:t>
            </a:r>
            <a:r>
              <a:rPr lang="en-US" b="1" dirty="0" err="1" smtClean="0">
                <a:solidFill>
                  <a:srgbClr val="FF0000"/>
                </a:solidFill>
                <a:latin typeface="Times New Roman" pitchFamily="18" charset="0"/>
                <a:cs typeface="Times New Roman" pitchFamily="18" charset="0"/>
              </a:rPr>
              <a:t>linetype</a:t>
            </a:r>
            <a:r>
              <a:rPr lang="en-US" b="1"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drv</a:t>
            </a:r>
            <a:r>
              <a:rPr lang="en-US" b="1" dirty="0" smtClean="0">
                <a:solidFill>
                  <a:srgbClr val="FF0000"/>
                </a:solidFill>
                <a:latin typeface="Times New Roman" pitchFamily="18" charset="0"/>
                <a:cs typeface="Times New Roman" pitchFamily="18" charset="0"/>
              </a:rPr>
              <a:t>), se = FALSE)</a:t>
            </a:r>
            <a:endParaRPr lang="en-US" dirty="0" smtClean="0">
              <a:solidFill>
                <a:srgbClr val="FF0000"/>
              </a:solidFill>
              <a:latin typeface="Times New Roman" pitchFamily="18" charset="0"/>
              <a:cs typeface="Times New Roman" pitchFamily="18" charset="0"/>
            </a:endParaRPr>
          </a:p>
          <a:p>
            <a:pPr>
              <a:lnSpc>
                <a:spcPct val="150000"/>
              </a:lnSpc>
            </a:pPr>
            <a:r>
              <a:rPr lang="en-US" b="1" dirty="0" err="1" smtClean="0">
                <a:solidFill>
                  <a:srgbClr val="FF0000"/>
                </a:solidFill>
                <a:latin typeface="Times New Roman" pitchFamily="18" charset="0"/>
                <a:cs typeface="Times New Roman" pitchFamily="18" charset="0"/>
              </a:rPr>
              <a:t>ggplot</a:t>
            </a:r>
            <a:r>
              <a:rPr lang="en-US" b="1" dirty="0" smtClean="0">
                <a:solidFill>
                  <a:srgbClr val="FF0000"/>
                </a:solidFill>
                <a:latin typeface="Times New Roman" pitchFamily="18" charset="0"/>
                <a:cs typeface="Times New Roman" pitchFamily="18" charset="0"/>
              </a:rPr>
              <a:t>(mpg, </a:t>
            </a:r>
            <a:r>
              <a:rPr lang="en-US" b="1" dirty="0" err="1" smtClean="0">
                <a:solidFill>
                  <a:srgbClr val="FF0000"/>
                </a:solidFill>
                <a:latin typeface="Times New Roman" pitchFamily="18" charset="0"/>
                <a:cs typeface="Times New Roman" pitchFamily="18" charset="0"/>
              </a:rPr>
              <a:t>aes</a:t>
            </a:r>
            <a:r>
              <a:rPr lang="en-US" b="1" dirty="0" smtClean="0">
                <a:solidFill>
                  <a:srgbClr val="FF0000"/>
                </a:solidFill>
                <a:latin typeface="Times New Roman" pitchFamily="18" charset="0"/>
                <a:cs typeface="Times New Roman" pitchFamily="18" charset="0"/>
              </a:rPr>
              <a:t>(x = </a:t>
            </a:r>
            <a:r>
              <a:rPr lang="en-US" b="1" dirty="0" err="1" smtClean="0">
                <a:solidFill>
                  <a:srgbClr val="FF0000"/>
                </a:solidFill>
                <a:latin typeface="Times New Roman" pitchFamily="18" charset="0"/>
                <a:cs typeface="Times New Roman" pitchFamily="18" charset="0"/>
              </a:rPr>
              <a:t>displ</a:t>
            </a:r>
            <a:r>
              <a:rPr lang="en-US" b="1" dirty="0" smtClean="0">
                <a:solidFill>
                  <a:srgbClr val="FF0000"/>
                </a:solidFill>
                <a:latin typeface="Times New Roman" pitchFamily="18" charset="0"/>
                <a:cs typeface="Times New Roman" pitchFamily="18" charset="0"/>
              </a:rPr>
              <a:t>, y = hwy)) + </a:t>
            </a:r>
            <a:r>
              <a:rPr lang="en-US" b="1" dirty="0" err="1" smtClean="0">
                <a:solidFill>
                  <a:srgbClr val="FF0000"/>
                </a:solidFill>
                <a:latin typeface="Times New Roman" pitchFamily="18" charset="0"/>
                <a:cs typeface="Times New Roman" pitchFamily="18" charset="0"/>
              </a:rPr>
              <a:t>geom_point</a:t>
            </a:r>
            <a:r>
              <a:rPr lang="en-US" b="1" dirty="0" smtClean="0">
                <a:solidFill>
                  <a:srgbClr val="FF0000"/>
                </a:solidFill>
                <a:latin typeface="Times New Roman" pitchFamily="18" charset="0"/>
                <a:cs typeface="Times New Roman" pitchFamily="18" charset="0"/>
              </a:rPr>
              <a:t>(size=4, color="white")+</a:t>
            </a:r>
            <a:r>
              <a:rPr lang="en-US" b="1" dirty="0" err="1" smtClean="0">
                <a:solidFill>
                  <a:srgbClr val="FF0000"/>
                </a:solidFill>
                <a:latin typeface="Times New Roman" pitchFamily="18" charset="0"/>
                <a:cs typeface="Times New Roman" pitchFamily="18" charset="0"/>
              </a:rPr>
              <a:t>geom_point</a:t>
            </a:r>
            <a:r>
              <a:rPr lang="en-US" b="1" dirty="0" smtClean="0">
                <a:solidFill>
                  <a:srgbClr val="FF0000"/>
                </a:solidFill>
                <a:latin typeface="Times New Roman" pitchFamily="18" charset="0"/>
                <a:cs typeface="Times New Roman" pitchFamily="18" charset="0"/>
              </a:rPr>
              <a:t>(</a:t>
            </a:r>
            <a:r>
              <a:rPr lang="en-US" b="1" dirty="0" err="1" smtClean="0">
                <a:solidFill>
                  <a:srgbClr val="FF0000"/>
                </a:solidFill>
                <a:latin typeface="Times New Roman" pitchFamily="18" charset="0"/>
                <a:cs typeface="Times New Roman" pitchFamily="18" charset="0"/>
              </a:rPr>
              <a:t>aes</a:t>
            </a:r>
            <a:r>
              <a:rPr lang="en-US" b="1" dirty="0" smtClean="0">
                <a:solidFill>
                  <a:srgbClr val="FF0000"/>
                </a:solidFill>
                <a:latin typeface="Times New Roman" pitchFamily="18" charset="0"/>
                <a:cs typeface="Times New Roman" pitchFamily="18" charset="0"/>
              </a:rPr>
              <a:t>(</a:t>
            </a:r>
            <a:r>
              <a:rPr lang="en-US" b="1" dirty="0" err="1" smtClean="0">
                <a:solidFill>
                  <a:srgbClr val="FF0000"/>
                </a:solidFill>
                <a:latin typeface="Times New Roman" pitchFamily="18" charset="0"/>
                <a:cs typeface="Times New Roman" pitchFamily="18" charset="0"/>
              </a:rPr>
              <a:t>colour</a:t>
            </a:r>
            <a:r>
              <a:rPr lang="en-US" b="1"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drv</a:t>
            </a:r>
            <a:r>
              <a:rPr lang="en-US" b="1" dirty="0" smtClean="0">
                <a:solidFill>
                  <a:srgbClr val="FF0000"/>
                </a:solidFill>
                <a:latin typeface="Times New Roman" pitchFamily="18" charset="0"/>
                <a:cs typeface="Times New Roman" pitchFamily="18" charset="0"/>
              </a:rPr>
              <a:t>)) </a:t>
            </a:r>
          </a:p>
        </p:txBody>
      </p:sp>
      <p:sp>
        <p:nvSpPr>
          <p:cNvPr id="4" name="Title 1"/>
          <p:cNvSpPr>
            <a:spLocks noGrp="1"/>
          </p:cNvSpPr>
          <p:nvPr>
            <p:ph type="title"/>
          </p:nvPr>
        </p:nvSpPr>
        <p:spPr>
          <a:xfrm>
            <a:off x="677863" y="609600"/>
            <a:ext cx="8596312" cy="522288"/>
          </a:xfrm>
        </p:spPr>
        <p:txBody>
          <a:bodyPr>
            <a:noAutofit/>
          </a:bodyPr>
          <a:lstStyle/>
          <a:p>
            <a:pPr algn="ctr"/>
            <a:r>
              <a:rPr lang="en-US" b="1" dirty="0" smtClean="0">
                <a:latin typeface="Times New Roman" pitchFamily="18" charset="0"/>
                <a:cs typeface="Times New Roman" pitchFamily="18" charset="0"/>
              </a:rPr>
              <a:t>Geometric objects- 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766" y="1429068"/>
            <a:ext cx="9274001" cy="3880773"/>
          </a:xfrm>
        </p:spPr>
        <p:txBody>
          <a:bodyPr/>
          <a:lstStyle/>
          <a:p>
            <a:pPr>
              <a:lnSpc>
                <a:spcPct val="150000"/>
              </a:lnSpc>
            </a:pPr>
            <a:r>
              <a:rPr lang="en-US" dirty="0" smtClean="0">
                <a:latin typeface="Times New Roman" pitchFamily="18" charset="0"/>
                <a:cs typeface="Times New Roman" pitchFamily="18" charset="0"/>
              </a:rPr>
              <a:t>The diamonds dataset comes in ggplot2 and contains information about ~54,000 diamonds, including the price, carat, color, clarity, and cut of each diamond. </a:t>
            </a:r>
          </a:p>
          <a:p>
            <a:pPr>
              <a:lnSpc>
                <a:spcPct val="150000"/>
              </a:lnSpc>
            </a:pPr>
            <a:r>
              <a:rPr lang="en-US" dirty="0" smtClean="0">
                <a:latin typeface="Times New Roman" pitchFamily="18" charset="0"/>
                <a:cs typeface="Times New Roman" pitchFamily="18" charset="0"/>
              </a:rPr>
              <a:t>The chart shows that more diamonds are available with high-quality cuts than with low quality cuts:</a:t>
            </a:r>
          </a:p>
          <a:p>
            <a:pPr>
              <a:lnSpc>
                <a:spcPct val="150000"/>
              </a:lnSpc>
            </a:pPr>
            <a:r>
              <a:rPr lang="en-US" dirty="0" smtClean="0">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diamonds) + </a:t>
            </a:r>
            <a:r>
              <a:rPr lang="en-US" dirty="0" err="1" smtClean="0">
                <a:solidFill>
                  <a:srgbClr val="FF0000"/>
                </a:solidFill>
                <a:latin typeface="Times New Roman" pitchFamily="18" charset="0"/>
                <a:cs typeface="Times New Roman" pitchFamily="18" charset="0"/>
              </a:rPr>
              <a:t>geom_bar</a:t>
            </a:r>
            <a:r>
              <a:rPr lang="en-US" dirty="0" smtClean="0">
                <a:solidFill>
                  <a:srgbClr val="FF0000"/>
                </a:solidFill>
                <a:latin typeface="Times New Roman" pitchFamily="18" charset="0"/>
                <a:cs typeface="Times New Roman" pitchFamily="18" charset="0"/>
              </a:rPr>
              <a:t>(mapping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cut))</a:t>
            </a: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a:xfrm>
            <a:off x="677334" y="406400"/>
            <a:ext cx="8596668" cy="1056640"/>
          </a:xfrm>
        </p:spPr>
        <p:txBody>
          <a:bodyPr>
            <a:normAutofit fontScale="90000"/>
          </a:bodyPr>
          <a:lstStyle/>
          <a:p>
            <a:pPr algn="ctr"/>
            <a:r>
              <a:rPr lang="en-US" b="1" dirty="0" smtClean="0">
                <a:latin typeface="Times New Roman" pitchFamily="18" charset="0"/>
                <a:cs typeface="Times New Roman" pitchFamily="18" charset="0"/>
              </a:rPr>
              <a:t>Sub Topic: Statistical Transformations-Refer Video 3</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369547" y="3949240"/>
            <a:ext cx="4801961" cy="290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Data science</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964588" y="2627086"/>
            <a:ext cx="8214779" cy="30189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46981" y="2339975"/>
            <a:ext cx="8733042" cy="3490986"/>
          </a:xfrm>
          <a:prstGeom prst="rect">
            <a:avLst/>
          </a:prstGeom>
        </p:spPr>
      </p:pic>
      <p:sp>
        <p:nvSpPr>
          <p:cNvPr id="8" name="Title 1"/>
          <p:cNvSpPr>
            <a:spLocks noGrp="1"/>
          </p:cNvSpPr>
          <p:nvPr>
            <p:ph type="title"/>
          </p:nvPr>
        </p:nvSpPr>
        <p:spPr>
          <a:xfrm>
            <a:off x="677863" y="609600"/>
            <a:ext cx="8596312" cy="931863"/>
          </a:xfrm>
        </p:spPr>
        <p:txBody>
          <a:bodyPr>
            <a:normAutofit fontScale="90000"/>
          </a:bodyPr>
          <a:lstStyle/>
          <a:p>
            <a:pPr algn="ctr"/>
            <a:r>
              <a:rPr lang="en-US" b="1" dirty="0" smtClean="0">
                <a:latin typeface="Times New Roman" pitchFamily="18" charset="0"/>
                <a:cs typeface="Times New Roman" pitchFamily="18" charset="0"/>
              </a:rPr>
              <a:t>Sub Topic: Statistical Transformations-Refer Video 3</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305" y="1667103"/>
            <a:ext cx="8596668" cy="3880773"/>
          </a:xfrm>
        </p:spPr>
        <p:txBody>
          <a:bodyPr/>
          <a:lstStyle/>
          <a:p>
            <a:pPr>
              <a:lnSpc>
                <a:spcPct val="150000"/>
              </a:lnSpc>
            </a:pPr>
            <a:r>
              <a:rPr lang="en-US" dirty="0" smtClean="0">
                <a:latin typeface="Times New Roman" pitchFamily="18" charset="0"/>
                <a:cs typeface="Times New Roman" pitchFamily="18" charset="0"/>
              </a:rPr>
              <a:t>Generally use </a:t>
            </a:r>
            <a:r>
              <a:rPr lang="en-US" dirty="0" err="1" smtClean="0">
                <a:latin typeface="Times New Roman" pitchFamily="18" charset="0"/>
                <a:cs typeface="Times New Roman" pitchFamily="18" charset="0"/>
              </a:rPr>
              <a:t>geoms</a:t>
            </a:r>
            <a:r>
              <a:rPr lang="en-US" dirty="0" smtClean="0">
                <a:latin typeface="Times New Roman" pitchFamily="18" charset="0"/>
                <a:cs typeface="Times New Roman" pitchFamily="18" charset="0"/>
              </a:rPr>
              <a:t> and stats interchangeably. </a:t>
            </a:r>
          </a:p>
          <a:p>
            <a:pPr>
              <a:lnSpc>
                <a:spcPct val="150000"/>
              </a:lnSpc>
            </a:pPr>
            <a:r>
              <a:rPr lang="en-US" dirty="0" smtClean="0">
                <a:latin typeface="Times New Roman" pitchFamily="18" charset="0"/>
                <a:cs typeface="Times New Roman" pitchFamily="18" charset="0"/>
              </a:rPr>
              <a:t>For example, you can re-create the previous plot using </a:t>
            </a:r>
            <a:r>
              <a:rPr lang="en-US" dirty="0" err="1" smtClean="0">
                <a:latin typeface="Times New Roman" pitchFamily="18" charset="0"/>
                <a:cs typeface="Times New Roman" pitchFamily="18" charset="0"/>
              </a:rPr>
              <a:t>stat_count</a:t>
            </a:r>
            <a:r>
              <a:rPr lang="en-US" dirty="0" smtClean="0">
                <a:latin typeface="Times New Roman" pitchFamily="18" charset="0"/>
                <a:cs typeface="Times New Roman" pitchFamily="18" charset="0"/>
              </a:rPr>
              <a:t>() instead of </a:t>
            </a:r>
            <a:r>
              <a:rPr lang="en-US" dirty="0" err="1" smtClean="0">
                <a:latin typeface="Times New Roman" pitchFamily="18" charset="0"/>
                <a:cs typeface="Times New Roman" pitchFamily="18" charset="0"/>
              </a:rPr>
              <a:t>geom_bar</a:t>
            </a:r>
            <a:r>
              <a:rPr lang="en-US" dirty="0" smtClean="0">
                <a:latin typeface="Times New Roman" pitchFamily="18" charset="0"/>
                <a:cs typeface="Times New Roman" pitchFamily="18" charset="0"/>
              </a:rPr>
              <a:t>(): </a:t>
            </a:r>
          </a:p>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diamonds) + </a:t>
            </a:r>
            <a:r>
              <a:rPr lang="en-US" dirty="0" err="1" smtClean="0">
                <a:solidFill>
                  <a:srgbClr val="FF0000"/>
                </a:solidFill>
                <a:latin typeface="Times New Roman" pitchFamily="18" charset="0"/>
                <a:cs typeface="Times New Roman" pitchFamily="18" charset="0"/>
              </a:rPr>
              <a:t>stat_count</a:t>
            </a:r>
            <a:r>
              <a:rPr lang="en-US" dirty="0" smtClean="0">
                <a:solidFill>
                  <a:srgbClr val="FF0000"/>
                </a:solidFill>
                <a:latin typeface="Times New Roman" pitchFamily="18" charset="0"/>
                <a:cs typeface="Times New Roman" pitchFamily="18" charset="0"/>
              </a:rPr>
              <a:t>(mapping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cut))</a:t>
            </a:r>
            <a:endParaRPr lang="en-US" dirty="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190750" y="4122056"/>
            <a:ext cx="5981700" cy="2735943"/>
          </a:xfrm>
          <a:prstGeom prst="rect">
            <a:avLst/>
          </a:prstGeom>
          <a:noFill/>
          <a:ln w="9525">
            <a:noFill/>
            <a:miter lim="800000"/>
            <a:headEnd/>
            <a:tailEnd/>
          </a:ln>
          <a:effectLst/>
        </p:spPr>
      </p:pic>
      <p:sp>
        <p:nvSpPr>
          <p:cNvPr id="6"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Statistical Transformations-Refer Video 3</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19277" y="1144589"/>
            <a:ext cx="9613294" cy="3880773"/>
          </a:xfrm>
        </p:spPr>
        <p:txBody>
          <a:bodyPr/>
          <a:lstStyle/>
          <a:p>
            <a:pPr>
              <a:lnSpc>
                <a:spcPct val="150000"/>
              </a:lnSpc>
            </a:pPr>
            <a:r>
              <a:rPr lang="en-US" dirty="0" smtClean="0">
                <a:latin typeface="Times New Roman" pitchFamily="18" charset="0"/>
                <a:cs typeface="Times New Roman" pitchFamily="18" charset="0"/>
              </a:rPr>
              <a:t>use </a:t>
            </a:r>
            <a:r>
              <a:rPr lang="en-US" dirty="0" err="1" smtClean="0">
                <a:latin typeface="Times New Roman" pitchFamily="18" charset="0"/>
                <a:cs typeface="Times New Roman" pitchFamily="18" charset="0"/>
              </a:rPr>
              <a:t>stat_sum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mary</a:t>
            </a:r>
            <a:r>
              <a:rPr lang="en-US" dirty="0" smtClean="0">
                <a:latin typeface="Times New Roman" pitchFamily="18" charset="0"/>
                <a:cs typeface="Times New Roman" pitchFamily="18" charset="0"/>
              </a:rPr>
              <a:t>(), which summarizes the y values for each unique x value, to draw attention to the summary that you’re computing:</a:t>
            </a:r>
          </a:p>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diamonds) + </a:t>
            </a:r>
            <a:r>
              <a:rPr lang="en-US" dirty="0" err="1" smtClean="0">
                <a:solidFill>
                  <a:srgbClr val="FF0000"/>
                </a:solidFill>
                <a:latin typeface="Times New Roman" pitchFamily="18" charset="0"/>
                <a:cs typeface="Times New Roman" pitchFamily="18" charset="0"/>
              </a:rPr>
              <a:t>stat_summary</a:t>
            </a:r>
            <a:r>
              <a:rPr lang="en-US" dirty="0" smtClean="0">
                <a:solidFill>
                  <a:srgbClr val="FF0000"/>
                </a:solidFill>
                <a:latin typeface="Times New Roman" pitchFamily="18" charset="0"/>
                <a:cs typeface="Times New Roman" pitchFamily="18" charset="0"/>
              </a:rPr>
              <a:t>( 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cut, y = depth), </a:t>
            </a:r>
            <a:r>
              <a:rPr lang="en-US" dirty="0" err="1" smtClean="0">
                <a:solidFill>
                  <a:srgbClr val="FF0000"/>
                </a:solidFill>
                <a:latin typeface="Times New Roman" pitchFamily="18" charset="0"/>
                <a:cs typeface="Times New Roman" pitchFamily="18" charset="0"/>
              </a:rPr>
              <a:t>fun.ymin</a:t>
            </a:r>
            <a:r>
              <a:rPr lang="en-US" dirty="0" smtClean="0">
                <a:solidFill>
                  <a:srgbClr val="FF0000"/>
                </a:solidFill>
                <a:latin typeface="Times New Roman" pitchFamily="18" charset="0"/>
                <a:cs typeface="Times New Roman" pitchFamily="18" charset="0"/>
              </a:rPr>
              <a:t> = min, </a:t>
            </a:r>
            <a:r>
              <a:rPr lang="en-US" dirty="0" err="1" smtClean="0">
                <a:solidFill>
                  <a:srgbClr val="FF0000"/>
                </a:solidFill>
                <a:latin typeface="Times New Roman" pitchFamily="18" charset="0"/>
                <a:cs typeface="Times New Roman" pitchFamily="18" charset="0"/>
              </a:rPr>
              <a:t>fun.ymax</a:t>
            </a:r>
            <a:r>
              <a:rPr lang="en-US" dirty="0" smtClean="0">
                <a:solidFill>
                  <a:srgbClr val="FF0000"/>
                </a:solidFill>
                <a:latin typeface="Times New Roman" pitchFamily="18" charset="0"/>
                <a:cs typeface="Times New Roman" pitchFamily="18" charset="0"/>
              </a:rPr>
              <a:t> = max, </a:t>
            </a:r>
            <a:r>
              <a:rPr lang="en-US" dirty="0" err="1" smtClean="0">
                <a:solidFill>
                  <a:srgbClr val="FF0000"/>
                </a:solidFill>
                <a:latin typeface="Times New Roman" pitchFamily="18" charset="0"/>
                <a:cs typeface="Times New Roman" pitchFamily="18" charset="0"/>
              </a:rPr>
              <a:t>fun.y</a:t>
            </a:r>
            <a:r>
              <a:rPr lang="en-US" dirty="0" smtClean="0">
                <a:solidFill>
                  <a:srgbClr val="FF0000"/>
                </a:solidFill>
                <a:latin typeface="Times New Roman" pitchFamily="18" charset="0"/>
                <a:cs typeface="Times New Roman" pitchFamily="18" charset="0"/>
              </a:rPr>
              <a:t> = median )</a:t>
            </a:r>
          </a:p>
          <a:p>
            <a:pPr>
              <a:lnSpc>
                <a:spcPct val="150000"/>
              </a:lnSpc>
            </a:pPr>
            <a:r>
              <a:rPr lang="en-US" dirty="0" smtClean="0"/>
              <a:t>ggplot2 provides over 20 stats  to use.</a:t>
            </a:r>
            <a:endParaRPr lang="en-US"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821089" y="3672113"/>
            <a:ext cx="6953250" cy="2919639"/>
          </a:xfrm>
          <a:prstGeom prst="rect">
            <a:avLst/>
          </a:prstGeom>
          <a:noFill/>
          <a:ln w="9525">
            <a:noFill/>
            <a:miter lim="800000"/>
            <a:headEnd/>
            <a:tailEnd/>
          </a:ln>
          <a:effectLst/>
        </p:spPr>
      </p:pic>
      <p:sp>
        <p:nvSpPr>
          <p:cNvPr id="7" name="Title 1"/>
          <p:cNvSpPr>
            <a:spLocks noGrp="1"/>
          </p:cNvSpPr>
          <p:nvPr>
            <p:ph type="title"/>
          </p:nvPr>
        </p:nvSpPr>
        <p:spPr>
          <a:xfrm>
            <a:off x="0" y="0"/>
            <a:ext cx="12192000" cy="619125"/>
          </a:xfrm>
        </p:spPr>
        <p:txBody>
          <a:bodyPr>
            <a:normAutofit fontScale="90000"/>
          </a:bodyPr>
          <a:lstStyle/>
          <a:p>
            <a:pPr algn="ctr"/>
            <a:r>
              <a:rPr lang="en-US" b="1" dirty="0" smtClean="0">
                <a:latin typeface="Times New Roman" pitchFamily="18" charset="0"/>
                <a:cs typeface="Times New Roman" pitchFamily="18" charset="0"/>
              </a:rPr>
              <a:t>Sub Topic: Statistical Transformations-Refer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Video 3</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7926658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9314"/>
            <a:ext cx="8596668" cy="870857"/>
          </a:xfrm>
        </p:spPr>
        <p:txBody>
          <a:bodyPr>
            <a:noAutofit/>
          </a:bodyPr>
          <a:lstStyle/>
          <a:p>
            <a:pPr algn="ctr"/>
            <a:r>
              <a:rPr lang="en-US" b="1" dirty="0" smtClean="0">
                <a:latin typeface="Times New Roman" pitchFamily="18" charset="0"/>
                <a:cs typeface="Times New Roman" pitchFamily="18" charset="0"/>
              </a:rPr>
              <a:t>Statistical transformations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-Exercises- Refer Video 3</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720877" y="1524001"/>
            <a:ext cx="8596668" cy="2438400"/>
          </a:xfrm>
        </p:spPr>
        <p:txBody>
          <a:bodyPr/>
          <a:lstStyle/>
          <a:p>
            <a:r>
              <a:rPr lang="en-US" b="1" i="1" dirty="0" smtClean="0">
                <a:latin typeface="Times New Roman" pitchFamily="18" charset="0"/>
                <a:cs typeface="Times New Roman" pitchFamily="18" charset="0"/>
              </a:rPr>
              <a:t>1. What is the default </a:t>
            </a:r>
            <a:r>
              <a:rPr lang="en-US" b="1" i="1" dirty="0" err="1" smtClean="0">
                <a:latin typeface="Times New Roman" pitchFamily="18" charset="0"/>
                <a:cs typeface="Times New Roman" pitchFamily="18" charset="0"/>
              </a:rPr>
              <a:t>geom</a:t>
            </a:r>
            <a:r>
              <a:rPr lang="en-US" b="1" i="1" dirty="0" smtClean="0">
                <a:latin typeface="Times New Roman" pitchFamily="18" charset="0"/>
                <a:cs typeface="Times New Roman" pitchFamily="18" charset="0"/>
              </a:rPr>
              <a:t> associated with </a:t>
            </a:r>
            <a:r>
              <a:rPr lang="en-US" b="1" i="1" dirty="0" err="1" smtClean="0">
                <a:latin typeface="Times New Roman" pitchFamily="18" charset="0"/>
                <a:cs typeface="Times New Roman" pitchFamily="18" charset="0"/>
              </a:rPr>
              <a:t>stat_summary</a:t>
            </a:r>
            <a:r>
              <a:rPr lang="en-US" b="1" i="1" dirty="0" smtClean="0">
                <a:latin typeface="Times New Roman" pitchFamily="18" charset="0"/>
                <a:cs typeface="Times New Roman" pitchFamily="18" charset="0"/>
              </a:rPr>
              <a:t>()? How could you rewrite the previous plot to use that </a:t>
            </a:r>
            <a:r>
              <a:rPr lang="en-US" b="1" i="1" dirty="0" err="1" smtClean="0">
                <a:latin typeface="Times New Roman" pitchFamily="18" charset="0"/>
                <a:cs typeface="Times New Roman" pitchFamily="18" charset="0"/>
              </a:rPr>
              <a:t>geom</a:t>
            </a:r>
            <a:r>
              <a:rPr lang="en-US" b="1" i="1" dirty="0" smtClean="0">
                <a:latin typeface="Times New Roman" pitchFamily="18" charset="0"/>
                <a:cs typeface="Times New Roman" pitchFamily="18" charset="0"/>
              </a:rPr>
              <a:t> function instead of the stat function?</a:t>
            </a:r>
          </a:p>
          <a:p>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diamonds) + </a:t>
            </a:r>
            <a:r>
              <a:rPr lang="en-US" b="1" dirty="0" err="1" smtClean="0">
                <a:latin typeface="Times New Roman" pitchFamily="18" charset="0"/>
                <a:cs typeface="Times New Roman" pitchFamily="18" charset="0"/>
              </a:rPr>
              <a:t>stat_summary</a:t>
            </a:r>
            <a:r>
              <a:rPr lang="en-US" dirty="0" smtClean="0">
                <a:latin typeface="Times New Roman" pitchFamily="18" charset="0"/>
                <a:cs typeface="Times New Roman" pitchFamily="18" charset="0"/>
              </a:rPr>
              <a:t>( 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cut, y = depth), </a:t>
            </a:r>
            <a:r>
              <a:rPr lang="en-US" dirty="0" err="1" smtClean="0">
                <a:latin typeface="Times New Roman" pitchFamily="18" charset="0"/>
                <a:cs typeface="Times New Roman" pitchFamily="18" charset="0"/>
              </a:rPr>
              <a:t>fun.ymin</a:t>
            </a:r>
            <a:r>
              <a:rPr lang="en-US" dirty="0" smtClean="0">
                <a:latin typeface="Times New Roman" pitchFamily="18" charset="0"/>
                <a:cs typeface="Times New Roman" pitchFamily="18" charset="0"/>
              </a:rPr>
              <a:t> = min, </a:t>
            </a:r>
            <a:r>
              <a:rPr lang="en-US" dirty="0" err="1" smtClean="0">
                <a:latin typeface="Times New Roman" pitchFamily="18" charset="0"/>
                <a:cs typeface="Times New Roman" pitchFamily="18" charset="0"/>
              </a:rPr>
              <a:t>fun.ymax</a:t>
            </a:r>
            <a:r>
              <a:rPr lang="en-US" dirty="0" smtClean="0">
                <a:latin typeface="Times New Roman" pitchFamily="18" charset="0"/>
                <a:cs typeface="Times New Roman" pitchFamily="18" charset="0"/>
              </a:rPr>
              <a:t> = max, </a:t>
            </a:r>
            <a:r>
              <a:rPr lang="en-US" dirty="0" err="1" smtClean="0">
                <a:latin typeface="Times New Roman" pitchFamily="18" charset="0"/>
                <a:cs typeface="Times New Roman" pitchFamily="18" charset="0"/>
              </a:rPr>
              <a:t>fun.y</a:t>
            </a:r>
            <a:r>
              <a:rPr lang="en-US" dirty="0" smtClean="0">
                <a:latin typeface="Times New Roman" pitchFamily="18" charset="0"/>
                <a:cs typeface="Times New Roman" pitchFamily="18" charset="0"/>
              </a:rPr>
              <a:t> = median )</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185307" y="3052310"/>
            <a:ext cx="5295900" cy="313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93372"/>
            <a:ext cx="8596668" cy="1669142"/>
          </a:xfrm>
        </p:spPr>
        <p:txBody>
          <a:bodyPr/>
          <a:lstStyle/>
          <a:p>
            <a:r>
              <a:rPr lang="en-US" dirty="0" smtClean="0">
                <a:solidFill>
                  <a:schemeClr val="tx1"/>
                </a:solidFill>
                <a:latin typeface="Times New Roman" pitchFamily="18" charset="0"/>
                <a:cs typeface="Times New Roman" pitchFamily="18" charset="0"/>
              </a:rPr>
              <a:t>The default </a:t>
            </a:r>
            <a:r>
              <a:rPr lang="en-US" dirty="0" err="1" smtClean="0">
                <a:solidFill>
                  <a:schemeClr val="tx1"/>
                </a:solidFill>
                <a:latin typeface="Times New Roman" pitchFamily="18" charset="0"/>
                <a:cs typeface="Times New Roman" pitchFamily="18" charset="0"/>
              </a:rPr>
              <a:t>geom</a:t>
            </a:r>
            <a:r>
              <a:rPr lang="en-US" dirty="0" smtClean="0">
                <a:solidFill>
                  <a:schemeClr val="tx1"/>
                </a:solidFill>
                <a:latin typeface="Times New Roman" pitchFamily="18" charset="0"/>
                <a:cs typeface="Times New Roman" pitchFamily="18" charset="0"/>
              </a:rPr>
              <a:t> for </a:t>
            </a:r>
            <a:r>
              <a:rPr lang="en-US" dirty="0" err="1" smtClean="0">
                <a:solidFill>
                  <a:schemeClr val="tx1"/>
                </a:solidFill>
                <a:latin typeface="Times New Roman" pitchFamily="18" charset="0"/>
                <a:cs typeface="Times New Roman" pitchFamily="18" charset="0"/>
              </a:rPr>
              <a:t>stat_summary</a:t>
            </a:r>
            <a:r>
              <a:rPr lang="en-US" dirty="0" smtClean="0">
                <a:solidFill>
                  <a:schemeClr val="tx1"/>
                </a:solidFill>
                <a:latin typeface="Times New Roman" pitchFamily="18" charset="0"/>
                <a:cs typeface="Times New Roman" pitchFamily="18" charset="0"/>
              </a:rPr>
              <a:t>() is </a:t>
            </a:r>
            <a:r>
              <a:rPr lang="en-US" dirty="0" err="1" smtClean="0">
                <a:solidFill>
                  <a:schemeClr val="tx1"/>
                </a:solidFill>
                <a:latin typeface="Times New Roman" pitchFamily="18" charset="0"/>
                <a:cs typeface="Times New Roman" pitchFamily="18" charset="0"/>
              </a:rPr>
              <a:t>geom_pointrange</a:t>
            </a:r>
            <a:r>
              <a:rPr lang="en-US" dirty="0" smtClean="0">
                <a:solidFill>
                  <a:schemeClr val="tx1"/>
                </a:solidFill>
                <a:latin typeface="Times New Roman" pitchFamily="18" charset="0"/>
                <a:cs typeface="Times New Roman" pitchFamily="18" charset="0"/>
              </a:rPr>
              <a:t>(). can add the argument stat = "summary" to use </a:t>
            </a:r>
            <a:r>
              <a:rPr lang="en-US" dirty="0" err="1" smtClean="0">
                <a:solidFill>
                  <a:schemeClr val="tx1"/>
                </a:solidFill>
                <a:latin typeface="Times New Roman" pitchFamily="18" charset="0"/>
                <a:cs typeface="Times New Roman" pitchFamily="18" charset="0"/>
              </a:rPr>
              <a:t>stat_summary</a:t>
            </a:r>
            <a:r>
              <a:rPr lang="en-US" dirty="0" smtClean="0">
                <a:solidFill>
                  <a:schemeClr val="tx1"/>
                </a:solidFill>
                <a:latin typeface="Times New Roman" pitchFamily="18" charset="0"/>
                <a:cs typeface="Times New Roman" pitchFamily="18" charset="0"/>
              </a:rPr>
              <a:t>() .</a:t>
            </a:r>
          </a:p>
          <a:p>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diamonds) + </a:t>
            </a:r>
            <a:r>
              <a:rPr lang="en-US" b="1" dirty="0" err="1" smtClean="0">
                <a:latin typeface="Times New Roman" pitchFamily="18" charset="0"/>
                <a:cs typeface="Times New Roman" pitchFamily="18" charset="0"/>
              </a:rPr>
              <a:t>geom_pointrange</a:t>
            </a:r>
            <a:r>
              <a:rPr lang="en-US" dirty="0" smtClean="0">
                <a:latin typeface="Times New Roman" pitchFamily="18" charset="0"/>
                <a:cs typeface="Times New Roman" pitchFamily="18" charset="0"/>
              </a:rPr>
              <a:t>( 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cut, y = depth), stat = "summary", </a:t>
            </a:r>
            <a:r>
              <a:rPr lang="en-US" dirty="0" err="1" smtClean="0">
                <a:latin typeface="Times New Roman" pitchFamily="18" charset="0"/>
                <a:cs typeface="Times New Roman" pitchFamily="18" charset="0"/>
              </a:rPr>
              <a:t>fun.ymin</a:t>
            </a:r>
            <a:r>
              <a:rPr lang="en-US" dirty="0" smtClean="0">
                <a:latin typeface="Times New Roman" pitchFamily="18" charset="0"/>
                <a:cs typeface="Times New Roman" pitchFamily="18" charset="0"/>
              </a:rPr>
              <a:t> = min, </a:t>
            </a:r>
            <a:r>
              <a:rPr lang="en-US" dirty="0" err="1" smtClean="0">
                <a:latin typeface="Times New Roman" pitchFamily="18" charset="0"/>
                <a:cs typeface="Times New Roman" pitchFamily="18" charset="0"/>
              </a:rPr>
              <a:t>fun.ymax</a:t>
            </a:r>
            <a:r>
              <a:rPr lang="en-US" dirty="0" smtClean="0">
                <a:latin typeface="Times New Roman" pitchFamily="18" charset="0"/>
                <a:cs typeface="Times New Roman" pitchFamily="18" charset="0"/>
              </a:rPr>
              <a:t> = max, </a:t>
            </a:r>
            <a:r>
              <a:rPr lang="en-US" dirty="0" err="1" smtClean="0">
                <a:latin typeface="Times New Roman" pitchFamily="18" charset="0"/>
                <a:cs typeface="Times New Roman" pitchFamily="18" charset="0"/>
              </a:rPr>
              <a:t>fun.y</a:t>
            </a:r>
            <a:r>
              <a:rPr lang="en-US" dirty="0" smtClean="0">
                <a:latin typeface="Times New Roman" pitchFamily="18" charset="0"/>
                <a:cs typeface="Times New Roman" pitchFamily="18" charset="0"/>
              </a:rPr>
              <a:t> = median )</a:t>
            </a:r>
            <a:endParaRPr lang="en-US" dirty="0" smtClean="0">
              <a:solidFill>
                <a:schemeClr val="tx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764746" y="2882673"/>
            <a:ext cx="5153025" cy="3095625"/>
          </a:xfrm>
          <a:prstGeom prst="rect">
            <a:avLst/>
          </a:prstGeom>
          <a:noFill/>
          <a:ln w="9525">
            <a:noFill/>
            <a:miter lim="800000"/>
            <a:headEnd/>
            <a:tailEnd/>
          </a:ln>
          <a:effectLst/>
        </p:spPr>
      </p:pic>
      <p:sp>
        <p:nvSpPr>
          <p:cNvPr id="5" name="Title 1"/>
          <p:cNvSpPr>
            <a:spLocks noGrp="1"/>
          </p:cNvSpPr>
          <p:nvPr>
            <p:ph type="title"/>
          </p:nvPr>
        </p:nvSpPr>
        <p:spPr>
          <a:xfrm>
            <a:off x="663348" y="261257"/>
            <a:ext cx="8596312" cy="725714"/>
          </a:xfrm>
        </p:spPr>
        <p:txBody>
          <a:bodyPr>
            <a:noAutofit/>
          </a:bodyPr>
          <a:lstStyle/>
          <a:p>
            <a:pPr algn="ctr"/>
            <a:r>
              <a:rPr lang="en-US" b="1" dirty="0" smtClean="0">
                <a:latin typeface="Times New Roman" pitchFamily="18" charset="0"/>
                <a:cs typeface="Times New Roman" pitchFamily="18" charset="0"/>
              </a:rPr>
              <a:t>Statistical transformations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-Exercises –Refer Video 3</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8286"/>
          </a:xfrm>
        </p:spPr>
        <p:txBody>
          <a:bodyPr>
            <a:normAutofit fontScale="90000"/>
          </a:bodyPr>
          <a:lstStyle/>
          <a:p>
            <a:pPr algn="ctr"/>
            <a:r>
              <a:rPr lang="en-US" b="1" dirty="0" smtClean="0"/>
              <a:t/>
            </a:r>
            <a:br>
              <a:rPr lang="en-US" b="1" dirty="0" smtClean="0"/>
            </a:br>
            <a:endParaRPr lang="en-US" dirty="0"/>
          </a:p>
        </p:txBody>
      </p:sp>
      <p:sp>
        <p:nvSpPr>
          <p:cNvPr id="3" name="Content Placeholder 2"/>
          <p:cNvSpPr>
            <a:spLocks noGrp="1"/>
          </p:cNvSpPr>
          <p:nvPr>
            <p:ph idx="1"/>
          </p:nvPr>
        </p:nvSpPr>
        <p:spPr>
          <a:xfrm>
            <a:off x="677334" y="1480457"/>
            <a:ext cx="8596668" cy="4560905"/>
          </a:xfrm>
        </p:spPr>
        <p:txBody>
          <a:bodyPr/>
          <a:lstStyle/>
          <a:p>
            <a:pPr>
              <a:lnSpc>
                <a:spcPct val="150000"/>
              </a:lnSpc>
            </a:pPr>
            <a:r>
              <a:rPr lang="en-US" b="1" i="1" dirty="0" smtClean="0">
                <a:latin typeface="Times New Roman" pitchFamily="18" charset="0"/>
                <a:cs typeface="Times New Roman" pitchFamily="18" charset="0"/>
              </a:rPr>
              <a:t>2. What does </a:t>
            </a:r>
            <a:r>
              <a:rPr lang="en-US" b="1" i="1" dirty="0" err="1" smtClean="0">
                <a:latin typeface="Times New Roman" pitchFamily="18" charset="0"/>
                <a:cs typeface="Times New Roman" pitchFamily="18" charset="0"/>
              </a:rPr>
              <a:t>geom_col</a:t>
            </a:r>
            <a:r>
              <a:rPr lang="en-US" b="1" i="1" dirty="0" smtClean="0">
                <a:latin typeface="Times New Roman" pitchFamily="18" charset="0"/>
                <a:cs typeface="Times New Roman" pitchFamily="18" charset="0"/>
              </a:rPr>
              <a:t>() do? How is it different to </a:t>
            </a:r>
            <a:r>
              <a:rPr lang="en-US" b="1" i="1" dirty="0" err="1" smtClean="0">
                <a:latin typeface="Times New Roman" pitchFamily="18" charset="0"/>
                <a:cs typeface="Times New Roman" pitchFamily="18" charset="0"/>
              </a:rPr>
              <a:t>geom_bar</a:t>
            </a:r>
            <a:r>
              <a:rPr lang="en-US" b="1" i="1"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geom_col</a:t>
            </a:r>
            <a:r>
              <a:rPr lang="en-US" dirty="0" smtClean="0">
                <a:latin typeface="Times New Roman" pitchFamily="18" charset="0"/>
                <a:cs typeface="Times New Roman" pitchFamily="18" charset="0"/>
              </a:rPr>
              <a:t>() function expects that the data contains x values and y values which represent the bar height.</a:t>
            </a:r>
          </a:p>
          <a:p>
            <a:pPr>
              <a:lnSpc>
                <a:spcPct val="15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geom_bar</a:t>
            </a:r>
            <a:r>
              <a:rPr lang="en-US" dirty="0" smtClean="0">
                <a:latin typeface="Times New Roman" pitchFamily="18" charset="0"/>
                <a:cs typeface="Times New Roman" pitchFamily="18" charset="0"/>
              </a:rPr>
              <a:t>() function only expects an x variable. </a:t>
            </a:r>
          </a:p>
          <a:p>
            <a:pPr>
              <a:lnSpc>
                <a:spcPct val="150000"/>
              </a:lnSpc>
            </a:pPr>
            <a:endParaRPr lang="en-US" dirty="0">
              <a:latin typeface="Times New Roman" pitchFamily="18" charset="0"/>
              <a:cs typeface="Times New Roman" pitchFamily="18" charset="0"/>
            </a:endParaRPr>
          </a:p>
        </p:txBody>
      </p:sp>
      <p:sp>
        <p:nvSpPr>
          <p:cNvPr id="4" name="Title 1"/>
          <p:cNvSpPr txBox="1">
            <a:spLocks/>
          </p:cNvSpPr>
          <p:nvPr/>
        </p:nvSpPr>
        <p:spPr>
          <a:xfrm>
            <a:off x="663348" y="261257"/>
            <a:ext cx="8596312" cy="725714"/>
          </a:xfrm>
          <a:prstGeom prst="rect">
            <a:avLst/>
          </a:prstGeom>
        </p:spPr>
        <p:txBody>
          <a:bodyPr vert="horz" lIns="91440" tIns="45720" rIns="91440" bIns="45720" rtlCol="0" anchor="t">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Statistical transformations</a:t>
            </a:r>
            <a:br>
              <a:rPr kumimoji="0" lang="en-US" sz="3600" b="1"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br>
            <a:r>
              <a:rPr kumimoji="0" lang="en-US" sz="3600" b="1"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-Exercises –Refer Video 3</a:t>
            </a:r>
            <a:br>
              <a:rPr kumimoji="0" lang="en-US" sz="3600" b="1"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br>
            <a:endParaRPr kumimoji="0" lang="en-US" sz="36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0571"/>
          </a:xfrm>
        </p:spPr>
        <p:txBody>
          <a:bodyPr>
            <a:normAutofit fontScale="90000"/>
          </a:bodyPr>
          <a:lstStyle/>
          <a:p>
            <a:pPr algn="ctr"/>
            <a:r>
              <a:rPr lang="en-US" b="1" dirty="0" smtClean="0"/>
              <a:t/>
            </a:r>
            <a:br>
              <a:rPr lang="en-US" b="1" dirty="0" smtClean="0"/>
            </a:br>
            <a:endParaRPr lang="en-US" dirty="0"/>
          </a:p>
        </p:txBody>
      </p:sp>
      <p:sp>
        <p:nvSpPr>
          <p:cNvPr id="3" name="Content Placeholder 2"/>
          <p:cNvSpPr>
            <a:spLocks noGrp="1"/>
          </p:cNvSpPr>
          <p:nvPr>
            <p:ph idx="1"/>
          </p:nvPr>
        </p:nvSpPr>
        <p:spPr>
          <a:xfrm>
            <a:off x="677333" y="1378857"/>
            <a:ext cx="9134323" cy="4662505"/>
          </a:xfrm>
        </p:spPr>
        <p:txBody>
          <a:bodyPr>
            <a:normAutofit fontScale="85000" lnSpcReduction="20000"/>
          </a:bodyPr>
          <a:lstStyle/>
          <a:p>
            <a:pPr>
              <a:lnSpc>
                <a:spcPct val="150000"/>
              </a:lnSpc>
            </a:pPr>
            <a:r>
              <a:rPr lang="en-US" b="1" i="1" dirty="0" smtClean="0">
                <a:latin typeface="Times New Roman" pitchFamily="18" charset="0"/>
                <a:cs typeface="Times New Roman" pitchFamily="18" charset="0"/>
              </a:rPr>
              <a:t>3. What variables does </a:t>
            </a:r>
            <a:r>
              <a:rPr lang="en-US" b="1" i="1" dirty="0" err="1" smtClean="0">
                <a:latin typeface="Times New Roman" pitchFamily="18" charset="0"/>
                <a:cs typeface="Times New Roman" pitchFamily="18" charset="0"/>
              </a:rPr>
              <a:t>stat_smooth</a:t>
            </a:r>
            <a:r>
              <a:rPr lang="en-US" b="1" i="1" dirty="0" smtClean="0">
                <a:latin typeface="Times New Roman" pitchFamily="18" charset="0"/>
                <a:cs typeface="Times New Roman" pitchFamily="18" charset="0"/>
              </a:rPr>
              <a:t>() compute? What parameters control its behavior?</a:t>
            </a:r>
          </a:p>
          <a:p>
            <a:pPr>
              <a:lnSpc>
                <a:spcPct val="150000"/>
              </a:lnSpc>
            </a:pPr>
            <a:r>
              <a:rPr lang="en-US" dirty="0" smtClean="0">
                <a:latin typeface="Times New Roman" pitchFamily="18" charset="0"/>
                <a:cs typeface="Times New Roman" pitchFamily="18" charset="0"/>
              </a:rPr>
              <a:t>The function </a:t>
            </a:r>
            <a:r>
              <a:rPr lang="en-US" dirty="0" err="1" smtClean="0">
                <a:latin typeface="Times New Roman" pitchFamily="18" charset="0"/>
                <a:cs typeface="Times New Roman" pitchFamily="18" charset="0"/>
              </a:rPr>
              <a:t>stat_smooth</a:t>
            </a:r>
            <a:r>
              <a:rPr lang="en-US" dirty="0" smtClean="0">
                <a:latin typeface="Times New Roman" pitchFamily="18" charset="0"/>
                <a:cs typeface="Times New Roman" pitchFamily="18" charset="0"/>
              </a:rPr>
              <a:t>() calculates the following variables:</a:t>
            </a:r>
          </a:p>
          <a:p>
            <a:pPr>
              <a:lnSpc>
                <a:spcPct val="150000"/>
              </a:lnSpc>
            </a:pPr>
            <a:r>
              <a:rPr lang="en-US" dirty="0" smtClean="0">
                <a:latin typeface="Times New Roman" pitchFamily="18" charset="0"/>
                <a:cs typeface="Times New Roman" pitchFamily="18" charset="0"/>
              </a:rPr>
              <a:t>y: predicted value</a:t>
            </a:r>
          </a:p>
          <a:p>
            <a:pPr>
              <a:lnSpc>
                <a:spcPct val="150000"/>
              </a:lnSpc>
            </a:pPr>
            <a:r>
              <a:rPr lang="en-US" dirty="0" err="1" smtClean="0">
                <a:latin typeface="Times New Roman" pitchFamily="18" charset="0"/>
                <a:cs typeface="Times New Roman" pitchFamily="18" charset="0"/>
              </a:rPr>
              <a:t>ymin</a:t>
            </a:r>
            <a:r>
              <a:rPr lang="en-US" dirty="0" smtClean="0">
                <a:latin typeface="Times New Roman" pitchFamily="18" charset="0"/>
                <a:cs typeface="Times New Roman" pitchFamily="18" charset="0"/>
              </a:rPr>
              <a:t>: lower value of the confidence interval</a:t>
            </a:r>
          </a:p>
          <a:p>
            <a:pPr>
              <a:lnSpc>
                <a:spcPct val="150000"/>
              </a:lnSpc>
            </a:pPr>
            <a:r>
              <a:rPr lang="en-US" dirty="0" err="1" smtClean="0">
                <a:latin typeface="Times New Roman" pitchFamily="18" charset="0"/>
                <a:cs typeface="Times New Roman" pitchFamily="18" charset="0"/>
              </a:rPr>
              <a:t>ymax</a:t>
            </a:r>
            <a:r>
              <a:rPr lang="en-US" dirty="0" smtClean="0">
                <a:latin typeface="Times New Roman" pitchFamily="18" charset="0"/>
                <a:cs typeface="Times New Roman" pitchFamily="18" charset="0"/>
              </a:rPr>
              <a:t>: upper value of the confidence interval</a:t>
            </a:r>
          </a:p>
          <a:p>
            <a:pPr>
              <a:lnSpc>
                <a:spcPct val="150000"/>
              </a:lnSpc>
            </a:pPr>
            <a:r>
              <a:rPr lang="en-US" dirty="0" smtClean="0">
                <a:latin typeface="Times New Roman" pitchFamily="18" charset="0"/>
                <a:cs typeface="Times New Roman" pitchFamily="18" charset="0"/>
              </a:rPr>
              <a:t>se: standard error</a:t>
            </a:r>
          </a:p>
          <a:p>
            <a:pPr>
              <a:lnSpc>
                <a:spcPct val="150000"/>
              </a:lnSpc>
            </a:pPr>
            <a:r>
              <a:rPr lang="en-US" dirty="0" smtClean="0">
                <a:latin typeface="Times New Roman" pitchFamily="18" charset="0"/>
                <a:cs typeface="Times New Roman" pitchFamily="18" charset="0"/>
              </a:rPr>
              <a:t>The parameters that control the behavior of </a:t>
            </a:r>
            <a:r>
              <a:rPr lang="en-US" dirty="0" err="1" smtClean="0">
                <a:latin typeface="Times New Roman" pitchFamily="18" charset="0"/>
                <a:cs typeface="Times New Roman" pitchFamily="18" charset="0"/>
              </a:rPr>
              <a:t>stat_smooth</a:t>
            </a:r>
            <a:r>
              <a:rPr lang="en-US" dirty="0" smtClean="0">
                <a:latin typeface="Times New Roman" pitchFamily="18" charset="0"/>
                <a:cs typeface="Times New Roman" pitchFamily="18" charset="0"/>
              </a:rPr>
              <a:t>() include</a:t>
            </a:r>
          </a:p>
          <a:p>
            <a:pPr>
              <a:lnSpc>
                <a:spcPct val="150000"/>
              </a:lnSpc>
            </a:pPr>
            <a:r>
              <a:rPr lang="en-US" dirty="0" smtClean="0">
                <a:latin typeface="Times New Roman" pitchFamily="18" charset="0"/>
                <a:cs typeface="Times New Roman" pitchFamily="18" charset="0"/>
              </a:rPr>
              <a:t>method: the method used to</a:t>
            </a:r>
          </a:p>
          <a:p>
            <a:pPr>
              <a:lnSpc>
                <a:spcPct val="150000"/>
              </a:lnSpc>
            </a:pPr>
            <a:r>
              <a:rPr lang="en-US" dirty="0" smtClean="0">
                <a:latin typeface="Times New Roman" pitchFamily="18" charset="0"/>
                <a:cs typeface="Times New Roman" pitchFamily="18" charset="0"/>
              </a:rPr>
              <a:t>formula: the formula are parameters such as method which determines which method is used to calculate the predictions and confidence interval, and some other arguments that are passed to that.</a:t>
            </a:r>
          </a:p>
          <a:p>
            <a:pPr>
              <a:lnSpc>
                <a:spcPct val="150000"/>
              </a:lnSpc>
            </a:pPr>
            <a:r>
              <a:rPr lang="en-US" dirty="0" smtClean="0">
                <a:latin typeface="Times New Roman" pitchFamily="18" charset="0"/>
                <a:cs typeface="Times New Roman" pitchFamily="18" charset="0"/>
              </a:rPr>
              <a:t>na.rm:</a:t>
            </a:r>
          </a:p>
          <a:p>
            <a:pPr>
              <a:lnSpc>
                <a:spcPct val="150000"/>
              </a:lnSpc>
            </a:pPr>
            <a:endParaRPr lang="en-US" dirty="0">
              <a:latin typeface="Times New Roman" pitchFamily="18" charset="0"/>
              <a:cs typeface="Times New Roman" pitchFamily="18" charset="0"/>
            </a:endParaRPr>
          </a:p>
        </p:txBody>
      </p:sp>
      <p:sp>
        <p:nvSpPr>
          <p:cNvPr id="5" name="Title 1"/>
          <p:cNvSpPr txBox="1">
            <a:spLocks/>
          </p:cNvSpPr>
          <p:nvPr/>
        </p:nvSpPr>
        <p:spPr>
          <a:xfrm>
            <a:off x="663348" y="261257"/>
            <a:ext cx="8596312" cy="725714"/>
          </a:xfrm>
          <a:prstGeom prst="rect">
            <a:avLst/>
          </a:prstGeom>
        </p:spPr>
        <p:txBody>
          <a:bodyPr vert="horz" lIns="91440" tIns="45720" rIns="91440" bIns="45720" rtlCol="0" anchor="t">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Statistical transformations</a:t>
            </a:r>
            <a:br>
              <a:rPr kumimoji="0" lang="en-US" sz="3600" b="1"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br>
            <a:r>
              <a:rPr kumimoji="0" lang="en-US" sz="3600" b="1"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-Exercises –Refer Video 3</a:t>
            </a:r>
            <a:br>
              <a:rPr kumimoji="0" lang="en-US" sz="3600" b="1"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br>
            <a:endParaRPr kumimoji="0" lang="en-US" sz="36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07887"/>
            <a:ext cx="8596668" cy="4633476"/>
          </a:xfrm>
        </p:spPr>
        <p:txBody>
          <a:bodyPr/>
          <a:lstStyle/>
          <a:p>
            <a:r>
              <a:rPr lang="en-US" b="1" i="1" dirty="0" smtClean="0">
                <a:latin typeface="Times New Roman" pitchFamily="18" charset="0"/>
                <a:cs typeface="Times New Roman" pitchFamily="18" charset="0"/>
              </a:rPr>
              <a:t>4. In our proportion bar chart, we need to set group = 1 Why? In other words, what is the problem with these two graphs?</a:t>
            </a:r>
          </a:p>
          <a:p>
            <a:r>
              <a:rPr lang="en-US" b="1"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diamonds) + </a:t>
            </a:r>
            <a:r>
              <a:rPr lang="en-US" b="1" dirty="0" err="1" smtClean="0">
                <a:solidFill>
                  <a:srgbClr val="FF0000"/>
                </a:solidFill>
                <a:latin typeface="Times New Roman" pitchFamily="18" charset="0"/>
                <a:cs typeface="Times New Roman" pitchFamily="18" charset="0"/>
              </a:rPr>
              <a:t>geom_bar</a:t>
            </a:r>
            <a:r>
              <a:rPr lang="en-US" dirty="0" smtClean="0">
                <a:solidFill>
                  <a:srgbClr val="FF0000"/>
                </a:solidFill>
                <a:latin typeface="Times New Roman" pitchFamily="18" charset="0"/>
                <a:cs typeface="Times New Roman" pitchFamily="18" charset="0"/>
              </a:rPr>
              <a:t>(mapping = </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cut, y = ..prop..))</a:t>
            </a:r>
          </a:p>
          <a:p>
            <a:r>
              <a:rPr lang="en-US" b="1" dirty="0" err="1" smtClean="0">
                <a:solidFill>
                  <a:srgbClr val="FF0000"/>
                </a:solidFill>
                <a:latin typeface="Times New Roman" pitchFamily="18" charset="0"/>
                <a:cs typeface="Times New Roman" pitchFamily="18" charset="0"/>
              </a:rPr>
              <a:t>gplot</a:t>
            </a:r>
            <a:r>
              <a:rPr lang="en-US" dirty="0" smtClean="0">
                <a:solidFill>
                  <a:srgbClr val="FF0000"/>
                </a:solidFill>
                <a:latin typeface="Times New Roman" pitchFamily="18" charset="0"/>
                <a:cs typeface="Times New Roman" pitchFamily="18" charset="0"/>
              </a:rPr>
              <a:t>(data = diamonds) + </a:t>
            </a:r>
            <a:r>
              <a:rPr lang="en-US" b="1" dirty="0" err="1" smtClean="0">
                <a:solidFill>
                  <a:srgbClr val="FF0000"/>
                </a:solidFill>
                <a:latin typeface="Times New Roman" pitchFamily="18" charset="0"/>
                <a:cs typeface="Times New Roman" pitchFamily="18" charset="0"/>
              </a:rPr>
              <a:t>geom_bar</a:t>
            </a:r>
            <a:r>
              <a:rPr lang="en-US" dirty="0" smtClean="0">
                <a:solidFill>
                  <a:srgbClr val="FF0000"/>
                </a:solidFill>
                <a:latin typeface="Times New Roman" pitchFamily="18" charset="0"/>
                <a:cs typeface="Times New Roman" pitchFamily="18" charset="0"/>
              </a:rPr>
              <a:t>(mapping = </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cut, fill = color, y = ..prop..))</a:t>
            </a:r>
          </a:p>
          <a:p>
            <a:endParaRPr lang="en-US"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The problem with these two plots is that the proportions are calculated within the groups.</a:t>
            </a:r>
          </a:p>
          <a:p>
            <a:r>
              <a:rPr lang="en-US" dirty="0" smtClean="0">
                <a:latin typeface="Times New Roman" pitchFamily="18" charset="0"/>
                <a:cs typeface="Times New Roman" pitchFamily="18" charset="0"/>
              </a:rPr>
              <a:t>The following code will produce the intended stacked bar charts for the case with no fill aesthetic.</a:t>
            </a:r>
          </a:p>
          <a:p>
            <a:r>
              <a:rPr lang="en-US" b="1"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diamonds) + </a:t>
            </a:r>
            <a:r>
              <a:rPr lang="en-US" b="1" dirty="0" err="1" smtClean="0">
                <a:solidFill>
                  <a:srgbClr val="FF0000"/>
                </a:solidFill>
                <a:latin typeface="Times New Roman" pitchFamily="18" charset="0"/>
                <a:cs typeface="Times New Roman" pitchFamily="18" charset="0"/>
              </a:rPr>
              <a:t>geom_bar</a:t>
            </a:r>
            <a:r>
              <a:rPr lang="en-US" dirty="0" smtClean="0">
                <a:solidFill>
                  <a:srgbClr val="FF0000"/>
                </a:solidFill>
                <a:latin typeface="Times New Roman" pitchFamily="18" charset="0"/>
                <a:cs typeface="Times New Roman" pitchFamily="18" charset="0"/>
              </a:rPr>
              <a:t>(mapping = </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cut, y = ..prop.., group = 1))</a:t>
            </a:r>
            <a:endParaRPr lang="en-US" b="1" i="1" dirty="0">
              <a:solidFill>
                <a:srgbClr val="FF0000"/>
              </a:solidFill>
              <a:latin typeface="Times New Roman" pitchFamily="18" charset="0"/>
              <a:cs typeface="Times New Roman" pitchFamily="18" charset="0"/>
            </a:endParaRPr>
          </a:p>
        </p:txBody>
      </p:sp>
      <p:sp>
        <p:nvSpPr>
          <p:cNvPr id="4" name="Title 1"/>
          <p:cNvSpPr txBox="1">
            <a:spLocks noGrp="1"/>
          </p:cNvSpPr>
          <p:nvPr>
            <p:ph type="title"/>
          </p:nvPr>
        </p:nvSpPr>
        <p:spPr>
          <a:xfrm>
            <a:off x="706892" y="304800"/>
            <a:ext cx="8596312" cy="841375"/>
          </a:xfrm>
          <a:prstGeom prst="rect">
            <a:avLst/>
          </a:prstGeom>
        </p:spPr>
        <p:txBody>
          <a:bodyPr vert="horz" lIns="91440" tIns="45720" rIns="91440" bIns="45720" rtlCol="0" anchor="t">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Statistical transformations</a:t>
            </a:r>
            <a:br>
              <a:rPr kumimoji="0" lang="en-US" sz="3600" b="1"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br>
            <a:r>
              <a:rPr kumimoji="0" lang="en-US" sz="3600" b="1"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-Exercises – Refer Video 3</a:t>
            </a:r>
            <a:br>
              <a:rPr kumimoji="0" lang="en-US" sz="3600" b="1"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br>
            <a:endParaRPr kumimoji="0" lang="en-US" sz="36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The stacking is performed automatically by the position adjustment specified by the position argument</a:t>
            </a:r>
          </a:p>
          <a:p>
            <a:pPr>
              <a:lnSpc>
                <a:spcPct val="150000"/>
              </a:lnSpc>
            </a:pPr>
            <a:r>
              <a:rPr lang="en-US" dirty="0" smtClean="0">
                <a:latin typeface="Times New Roman" pitchFamily="18" charset="0"/>
                <a:cs typeface="Times New Roman" pitchFamily="18" charset="0"/>
              </a:rPr>
              <a:t>use one of three other options: "identity", "dodge" or "fill“ for position argument</a:t>
            </a:r>
          </a:p>
          <a:p>
            <a:pPr>
              <a:lnSpc>
                <a:spcPct val="150000"/>
              </a:lnSpc>
            </a:pPr>
            <a:r>
              <a:rPr lang="en-US" dirty="0" smtClean="0">
                <a:latin typeface="Times New Roman" pitchFamily="18" charset="0"/>
                <a:cs typeface="Times New Roman" pitchFamily="18" charset="0"/>
              </a:rPr>
              <a:t>position = "identity" will place each object exactly where it falls in the context of the graph. </a:t>
            </a:r>
          </a:p>
          <a:p>
            <a:pPr>
              <a:lnSpc>
                <a:spcPct val="150000"/>
              </a:lnSpc>
            </a:pPr>
            <a:r>
              <a:rPr lang="en-US" dirty="0" smtClean="0">
                <a:latin typeface="Times New Roman" pitchFamily="18" charset="0"/>
                <a:cs typeface="Times New Roman" pitchFamily="18" charset="0"/>
              </a:rPr>
              <a:t>This is not very useful for bars, because it overlaps them. </a:t>
            </a:r>
          </a:p>
          <a:p>
            <a:pPr>
              <a:lnSpc>
                <a:spcPct val="150000"/>
              </a:lnSpc>
            </a:pPr>
            <a:r>
              <a:rPr lang="en-US" dirty="0" smtClean="0">
                <a:latin typeface="Times New Roman" pitchFamily="18" charset="0"/>
                <a:cs typeface="Times New Roman" pitchFamily="18" charset="0"/>
              </a:rPr>
              <a:t>To see that overlapping we either need to make the bars slightly transparent by setting alpha to a small value, or completely transparent by setting fill = NA:</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Position adjustments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solidFill>
                  <a:srgbClr val="FF0000"/>
                </a:solidFill>
              </a:rPr>
              <a:t>ggplot</a:t>
            </a:r>
            <a:r>
              <a:rPr lang="en-US" dirty="0" smtClean="0">
                <a:solidFill>
                  <a:srgbClr val="FF0000"/>
                </a:solidFill>
              </a:rPr>
              <a:t>( data = diamonds, mapping = </a:t>
            </a:r>
            <a:r>
              <a:rPr lang="en-US" dirty="0" err="1" smtClean="0">
                <a:solidFill>
                  <a:srgbClr val="FF0000"/>
                </a:solidFill>
              </a:rPr>
              <a:t>aes</a:t>
            </a:r>
            <a:r>
              <a:rPr lang="en-US" dirty="0" smtClean="0">
                <a:solidFill>
                  <a:srgbClr val="FF0000"/>
                </a:solidFill>
              </a:rPr>
              <a:t>(x = cut, fill = clarity) ) + </a:t>
            </a:r>
            <a:r>
              <a:rPr lang="en-US" dirty="0" err="1" smtClean="0">
                <a:solidFill>
                  <a:srgbClr val="FF0000"/>
                </a:solidFill>
              </a:rPr>
              <a:t>geom_bar</a:t>
            </a:r>
            <a:r>
              <a:rPr lang="en-US" dirty="0" smtClean="0">
                <a:solidFill>
                  <a:srgbClr val="FF0000"/>
                </a:solidFill>
              </a:rPr>
              <a:t>(alpha = 1/5, position = "identity") </a:t>
            </a:r>
          </a:p>
          <a:p>
            <a:r>
              <a:rPr lang="en-US" dirty="0" err="1" smtClean="0">
                <a:solidFill>
                  <a:srgbClr val="FF0000"/>
                </a:solidFill>
              </a:rPr>
              <a:t>ggplot</a:t>
            </a:r>
            <a:r>
              <a:rPr lang="en-US" dirty="0" smtClean="0">
                <a:solidFill>
                  <a:srgbClr val="FF0000"/>
                </a:solidFill>
              </a:rPr>
              <a:t>( data = diamonds, mapping = </a:t>
            </a:r>
            <a:r>
              <a:rPr lang="en-US" dirty="0" err="1" smtClean="0">
                <a:solidFill>
                  <a:srgbClr val="FF0000"/>
                </a:solidFill>
              </a:rPr>
              <a:t>aes</a:t>
            </a:r>
            <a:r>
              <a:rPr lang="en-US" dirty="0" smtClean="0">
                <a:solidFill>
                  <a:srgbClr val="FF0000"/>
                </a:solidFill>
              </a:rPr>
              <a:t>(x = cut, color = clarity) ) + </a:t>
            </a:r>
            <a:r>
              <a:rPr lang="en-US" dirty="0" err="1" smtClean="0">
                <a:solidFill>
                  <a:srgbClr val="FF0000"/>
                </a:solidFill>
              </a:rPr>
              <a:t>geom_bar</a:t>
            </a:r>
            <a:r>
              <a:rPr lang="en-US" dirty="0" smtClean="0">
                <a:solidFill>
                  <a:srgbClr val="FF0000"/>
                </a:solidFill>
              </a:rPr>
              <a:t>(fill = NA, position = "identity")</a:t>
            </a:r>
            <a:endParaRPr lang="en-US" dirty="0">
              <a:solidFill>
                <a:srgbClr val="FF0000"/>
              </a:solidFill>
            </a:endParaRPr>
          </a:p>
        </p:txBody>
      </p:sp>
      <p:pic>
        <p:nvPicPr>
          <p:cNvPr id="4098" name="Picture 2"/>
          <p:cNvPicPr>
            <a:picLocks noChangeAspect="1" noChangeArrowheads="1"/>
          </p:cNvPicPr>
          <p:nvPr/>
        </p:nvPicPr>
        <p:blipFill>
          <a:blip r:embed="rId2"/>
          <a:srcRect/>
          <a:stretch>
            <a:fillRect/>
          </a:stretch>
        </p:blipFill>
        <p:spPr bwMode="auto">
          <a:xfrm>
            <a:off x="811893" y="4059693"/>
            <a:ext cx="3396220" cy="222499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767226" y="3991428"/>
            <a:ext cx="3971507" cy="2609623"/>
          </a:xfrm>
          <a:prstGeom prst="rect">
            <a:avLst/>
          </a:prstGeom>
          <a:noFill/>
          <a:ln w="9525">
            <a:noFill/>
            <a:miter lim="800000"/>
            <a:headEnd/>
            <a:tailEnd/>
          </a:ln>
          <a:effectLst/>
        </p:spPr>
      </p:pic>
      <p:sp>
        <p:nvSpPr>
          <p:cNvPr id="7"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Position adjustments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2800" b="1" dirty="0" smtClean="0">
                <a:latin typeface="Times New Roman" pitchFamily="18" charset="0"/>
                <a:cs typeface="Times New Roman" pitchFamily="18" charset="0"/>
              </a:rPr>
              <a:t>Unit I</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Topic –Data Visualization with ggplot2</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Sub Topic- Introduction</a:t>
            </a:r>
            <a:endParaRPr lang="en-US" sz="2800" b="1" dirty="0">
              <a:latin typeface="Times New Roman" pitchFamily="18" charset="0"/>
              <a:cs typeface="Times New Roman" pitchFamily="18" charset="0"/>
            </a:endParaRPr>
          </a:p>
        </p:txBody>
      </p:sp>
      <p:sp>
        <p:nvSpPr>
          <p:cNvPr id="5" name="Content Placeholder 4"/>
          <p:cNvSpPr>
            <a:spLocks noGrp="1"/>
          </p:cNvSpPr>
          <p:nvPr>
            <p:ph idx="1"/>
          </p:nvPr>
        </p:nvSpPr>
        <p:spPr>
          <a:xfrm>
            <a:off x="677334" y="1920241"/>
            <a:ext cx="8596668" cy="4121122"/>
          </a:xfrm>
        </p:spPr>
        <p:txBody>
          <a:bodyPr>
            <a:noAutofit/>
          </a:bodyPr>
          <a:lstStyle/>
          <a:p>
            <a:pPr algn="just">
              <a:lnSpc>
                <a:spcPct val="150000"/>
              </a:lnSpc>
            </a:pPr>
            <a:r>
              <a:rPr lang="en-US" b="1" dirty="0" smtClean="0">
                <a:latin typeface="Times New Roman" pitchFamily="18" charset="0"/>
                <a:cs typeface="Times New Roman" pitchFamily="18" charset="0"/>
              </a:rPr>
              <a:t>Visualization</a:t>
            </a:r>
            <a:r>
              <a:rPr lang="en-US" dirty="0" smtClean="0">
                <a:latin typeface="Times New Roman" pitchFamily="18" charset="0"/>
                <a:cs typeface="Times New Roman" pitchFamily="18" charset="0"/>
              </a:rPr>
              <a:t> is a fundamentally human activity. </a:t>
            </a:r>
          </a:p>
          <a:p>
            <a:pPr algn="just">
              <a:lnSpc>
                <a:spcPct val="150000"/>
              </a:lnSpc>
            </a:pPr>
            <a:r>
              <a:rPr lang="en-US" dirty="0" smtClean="0">
                <a:latin typeface="Times New Roman" pitchFamily="18" charset="0"/>
                <a:cs typeface="Times New Roman" pitchFamily="18" charset="0"/>
              </a:rPr>
              <a:t>A good visualization will show things that you did not expect, or raise new questions about the data. </a:t>
            </a:r>
          </a:p>
          <a:p>
            <a:pPr algn="just">
              <a:lnSpc>
                <a:spcPct val="150000"/>
              </a:lnSpc>
            </a:pPr>
            <a:r>
              <a:rPr lang="en-US" dirty="0" smtClean="0">
                <a:latin typeface="Times New Roman" pitchFamily="18" charset="0"/>
                <a:cs typeface="Times New Roman" pitchFamily="18" charset="0"/>
              </a:rPr>
              <a:t>A good visualization might also hint that you’re asking the wrong question, or you need to collect different data. </a:t>
            </a:r>
            <a:endParaRPr lang="en-US" b="1"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Visualization is a great place to start with R programming, to make elegant and informative plots that helps to understand data. </a:t>
            </a:r>
          </a:p>
          <a:p>
            <a:pPr algn="just">
              <a:lnSpc>
                <a:spcPct val="150000"/>
              </a:lnSpc>
            </a:pPr>
            <a:r>
              <a:rPr lang="en-US" dirty="0" smtClean="0">
                <a:latin typeface="Times New Roman" pitchFamily="18" charset="0"/>
                <a:cs typeface="Times New Roman" pitchFamily="18" charset="0"/>
              </a:rPr>
              <a:t>ggplot2 implements the grammar of graphics, a coherent system for describing and building graphs.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position = "fill" works like stacking, but makes each set of stacked bars the same height. This makes it easier to compare proportions across groups: </a:t>
            </a:r>
          </a:p>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diamonds) + </a:t>
            </a:r>
            <a:r>
              <a:rPr lang="en-US" dirty="0" err="1" smtClean="0">
                <a:solidFill>
                  <a:srgbClr val="FF0000"/>
                </a:solidFill>
                <a:latin typeface="Times New Roman" pitchFamily="18" charset="0"/>
                <a:cs typeface="Times New Roman" pitchFamily="18" charset="0"/>
              </a:rPr>
              <a:t>geom_bar</a:t>
            </a:r>
            <a:r>
              <a:rPr lang="en-US" dirty="0" smtClean="0">
                <a:solidFill>
                  <a:srgbClr val="FF0000"/>
                </a:solidFill>
                <a:latin typeface="Times New Roman" pitchFamily="18" charset="0"/>
                <a:cs typeface="Times New Roman" pitchFamily="18" charset="0"/>
              </a:rPr>
              <a:t>( 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cut, fill = clarity), position = "fill" )</a:t>
            </a:r>
          </a:p>
          <a:p>
            <a:pPr>
              <a:lnSpc>
                <a:spcPct val="150000"/>
              </a:lnSpc>
            </a:pPr>
            <a:endParaRPr lang="en-US" dirty="0">
              <a:solidFill>
                <a:srgbClr val="FF000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2587854" y="3788457"/>
            <a:ext cx="4030662" cy="2611806"/>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Position adjustments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position = "dodge" places overlapping objects directly beside one another. This makes it easier to compare individual values: </a:t>
            </a:r>
          </a:p>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diamonds) + </a:t>
            </a:r>
            <a:r>
              <a:rPr lang="en-US" dirty="0" err="1" smtClean="0">
                <a:solidFill>
                  <a:srgbClr val="FF0000"/>
                </a:solidFill>
                <a:latin typeface="Times New Roman" pitchFamily="18" charset="0"/>
                <a:cs typeface="Times New Roman" pitchFamily="18" charset="0"/>
              </a:rPr>
              <a:t>geom_bar</a:t>
            </a:r>
            <a:r>
              <a:rPr lang="en-US" dirty="0" smtClean="0">
                <a:solidFill>
                  <a:srgbClr val="FF0000"/>
                </a:solidFill>
                <a:latin typeface="Times New Roman" pitchFamily="18" charset="0"/>
                <a:cs typeface="Times New Roman" pitchFamily="18" charset="0"/>
              </a:rPr>
              <a:t>( 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cut, fill = clarity), position = "dodge" )</a:t>
            </a: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Position adjustments</a:t>
            </a:r>
            <a:endParaRPr lang="en-US" b="1" dirty="0">
              <a:latin typeface="Times New Roman" pitchFamily="18" charset="0"/>
              <a:cs typeface="Times New Roman" pitchFamily="18" charset="0"/>
            </a:endParaRPr>
          </a:p>
        </p:txBody>
      </p:sp>
      <p:pic>
        <p:nvPicPr>
          <p:cNvPr id="6" name="Picture 5"/>
          <p:cNvPicPr>
            <a:picLocks noChangeAspect="1"/>
          </p:cNvPicPr>
          <p:nvPr/>
        </p:nvPicPr>
        <p:blipFill>
          <a:blip r:embed="rId2"/>
          <a:stretch>
            <a:fillRect/>
          </a:stretch>
        </p:blipFill>
        <p:spPr>
          <a:xfrm>
            <a:off x="3425371" y="3773714"/>
            <a:ext cx="5574980" cy="2706430"/>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5714"/>
          </a:xfrm>
        </p:spPr>
        <p:txBody>
          <a:bodyPr>
            <a:noAutofit/>
          </a:bodyPr>
          <a:lstStyle/>
          <a:p>
            <a:pPr algn="ctr"/>
            <a:r>
              <a:rPr lang="en-US" b="1" dirty="0" smtClean="0">
                <a:latin typeface="Times New Roman" pitchFamily="18" charset="0"/>
                <a:cs typeface="Times New Roman" pitchFamily="18" charset="0"/>
              </a:rPr>
              <a:t> Position adjustments-Exercises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77334" y="1291771"/>
            <a:ext cx="8596668" cy="1132115"/>
          </a:xfrm>
        </p:spPr>
        <p:txBody>
          <a:bodyPr/>
          <a:lstStyle/>
          <a:p>
            <a:r>
              <a:rPr lang="en-US" b="1" i="1" dirty="0" smtClean="0">
                <a:latin typeface="Times New Roman" pitchFamily="18" charset="0"/>
                <a:cs typeface="Times New Roman" pitchFamily="18" charset="0"/>
              </a:rPr>
              <a:t>1.What is the problem with this plot? How could you improve it?</a:t>
            </a:r>
          </a:p>
          <a:p>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mpg, 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cty</a:t>
            </a:r>
            <a:r>
              <a:rPr lang="en-US" dirty="0" smtClean="0">
                <a:latin typeface="Times New Roman" pitchFamily="18" charset="0"/>
                <a:cs typeface="Times New Roman" pitchFamily="18" charset="0"/>
              </a:rPr>
              <a:t>, y = hwy)) + </a:t>
            </a:r>
            <a:r>
              <a:rPr lang="en-US" b="1"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120220" y="2171247"/>
            <a:ext cx="5019675" cy="3067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22401"/>
            <a:ext cx="8596668" cy="2090056"/>
          </a:xfrm>
        </p:spPr>
        <p:txBody>
          <a:bodyPr/>
          <a:lstStyle/>
          <a:p>
            <a:r>
              <a:rPr lang="en-US" dirty="0" smtClean="0">
                <a:latin typeface="Times New Roman" pitchFamily="18" charset="0"/>
                <a:cs typeface="Times New Roman" pitchFamily="18" charset="0"/>
              </a:rPr>
              <a:t>There is </a:t>
            </a:r>
            <a:r>
              <a:rPr lang="en-US" dirty="0" err="1" smtClean="0">
                <a:latin typeface="Times New Roman" pitchFamily="18" charset="0"/>
                <a:cs typeface="Times New Roman" pitchFamily="18" charset="0"/>
              </a:rPr>
              <a:t>overplotting</a:t>
            </a:r>
            <a:r>
              <a:rPr lang="en-US" dirty="0" smtClean="0">
                <a:latin typeface="Times New Roman" pitchFamily="18" charset="0"/>
                <a:cs typeface="Times New Roman" pitchFamily="18" charset="0"/>
              </a:rPr>
              <a:t> because there are multiple observations for each combination of </a:t>
            </a:r>
            <a:r>
              <a:rPr lang="en-US" dirty="0" err="1" smtClean="0">
                <a:latin typeface="Times New Roman" pitchFamily="18" charset="0"/>
                <a:cs typeface="Times New Roman" pitchFamily="18" charset="0"/>
              </a:rPr>
              <a:t>cty</a:t>
            </a:r>
            <a:r>
              <a:rPr lang="en-US" dirty="0" smtClean="0">
                <a:latin typeface="Times New Roman" pitchFamily="18" charset="0"/>
                <a:cs typeface="Times New Roman" pitchFamily="18" charset="0"/>
              </a:rPr>
              <a:t> and hwy values.</a:t>
            </a:r>
          </a:p>
          <a:p>
            <a:r>
              <a:rPr lang="en-US" dirty="0" smtClean="0">
                <a:latin typeface="Times New Roman" pitchFamily="18" charset="0"/>
                <a:cs typeface="Times New Roman" pitchFamily="18" charset="0"/>
              </a:rPr>
              <a:t>Can improve the plot by using a jitter position adjustment to decrease </a:t>
            </a:r>
            <a:r>
              <a:rPr lang="en-US" dirty="0" err="1" smtClean="0">
                <a:latin typeface="Times New Roman" pitchFamily="18" charset="0"/>
                <a:cs typeface="Times New Roman" pitchFamily="18" charset="0"/>
              </a:rPr>
              <a:t>overplotting</a:t>
            </a:r>
            <a:r>
              <a:rPr lang="en-US" dirty="0" smtClean="0">
                <a:latin typeface="Times New Roman" pitchFamily="18" charset="0"/>
                <a:cs typeface="Times New Roman" pitchFamily="18" charset="0"/>
              </a:rPr>
              <a:t>.</a:t>
            </a:r>
          </a:p>
          <a:p>
            <a:r>
              <a:rPr lang="en-US" b="1"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mapping = </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cty</a:t>
            </a:r>
            <a:r>
              <a:rPr lang="en-US" dirty="0" smtClean="0">
                <a:solidFill>
                  <a:srgbClr val="FF0000"/>
                </a:solidFill>
                <a:latin typeface="Times New Roman" pitchFamily="18" charset="0"/>
                <a:cs typeface="Times New Roman" pitchFamily="18" charset="0"/>
              </a:rPr>
              <a:t>, y = hwy)) + </a:t>
            </a:r>
            <a:r>
              <a:rPr lang="en-US" b="1" dirty="0" err="1" smtClean="0">
                <a:solidFill>
                  <a:srgbClr val="FF0000"/>
                </a:solidFill>
                <a:latin typeface="Times New Roman" pitchFamily="18" charset="0"/>
                <a:cs typeface="Times New Roman" pitchFamily="18" charset="0"/>
              </a:rPr>
              <a:t>geom_point</a:t>
            </a:r>
            <a:r>
              <a:rPr lang="en-US" dirty="0" smtClean="0">
                <a:solidFill>
                  <a:srgbClr val="FF0000"/>
                </a:solidFill>
                <a:latin typeface="Times New Roman" pitchFamily="18" charset="0"/>
                <a:cs typeface="Times New Roman" pitchFamily="18" charset="0"/>
              </a:rPr>
              <a:t>(position = "jitter")</a:t>
            </a:r>
            <a:endParaRPr lang="en-US" dirty="0">
              <a:solidFill>
                <a:srgbClr val="FF000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2483531" y="3323545"/>
            <a:ext cx="5076825" cy="3171825"/>
          </a:xfrm>
          <a:prstGeom prst="rect">
            <a:avLst/>
          </a:prstGeom>
          <a:noFill/>
          <a:ln w="9525">
            <a:noFill/>
            <a:miter lim="800000"/>
            <a:headEnd/>
            <a:tailEnd/>
          </a:ln>
          <a:effectLst/>
        </p:spPr>
      </p:pic>
      <p:sp>
        <p:nvSpPr>
          <p:cNvPr id="5" name="Title 1"/>
          <p:cNvSpPr>
            <a:spLocks noGrp="1"/>
          </p:cNvSpPr>
          <p:nvPr>
            <p:ph type="title"/>
          </p:nvPr>
        </p:nvSpPr>
        <p:spPr>
          <a:xfrm>
            <a:off x="677863" y="609600"/>
            <a:ext cx="8596312" cy="522288"/>
          </a:xfrm>
        </p:spPr>
        <p:txBody>
          <a:bodyPr>
            <a:noAutofit/>
          </a:bodyPr>
          <a:lstStyle/>
          <a:p>
            <a:pPr algn="ctr"/>
            <a:r>
              <a:rPr lang="en-US" b="1" dirty="0" smtClean="0">
                <a:latin typeface="Times New Roman" pitchFamily="18" charset="0"/>
                <a:cs typeface="Times New Roman" pitchFamily="18" charset="0"/>
              </a:rPr>
              <a:t> Position adjustments-Exercises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49829"/>
            <a:ext cx="8596668" cy="4691533"/>
          </a:xfrm>
        </p:spPr>
        <p:txBody>
          <a:bodyPr>
            <a:normAutofit/>
          </a:bodyPr>
          <a:lstStyle/>
          <a:p>
            <a:r>
              <a:rPr lang="en-US" b="1" i="1" dirty="0" smtClean="0">
                <a:latin typeface="Times New Roman" pitchFamily="18" charset="0"/>
                <a:cs typeface="Times New Roman" pitchFamily="18" charset="0"/>
              </a:rPr>
              <a:t>2. What parameters to </a:t>
            </a:r>
            <a:r>
              <a:rPr lang="en-US" b="1" i="1" dirty="0" err="1" smtClean="0">
                <a:latin typeface="Times New Roman" pitchFamily="18" charset="0"/>
                <a:cs typeface="Times New Roman" pitchFamily="18" charset="0"/>
              </a:rPr>
              <a:t>geom_jitter</a:t>
            </a:r>
            <a:r>
              <a:rPr lang="en-US" b="1" i="1" dirty="0" smtClean="0">
                <a:latin typeface="Times New Roman" pitchFamily="18" charset="0"/>
                <a:cs typeface="Times New Roman" pitchFamily="18" charset="0"/>
              </a:rPr>
              <a:t>() control the amount of jittering?</a:t>
            </a:r>
          </a:p>
          <a:p>
            <a:r>
              <a:rPr lang="en-US" dirty="0" smtClean="0">
                <a:latin typeface="Times New Roman" pitchFamily="18" charset="0"/>
                <a:cs typeface="Times New Roman" pitchFamily="18" charset="0"/>
              </a:rPr>
              <a:t>From the </a:t>
            </a:r>
            <a:r>
              <a:rPr lang="en-US" dirty="0" err="1" smtClean="0">
                <a:latin typeface="Times New Roman" pitchFamily="18" charset="0"/>
                <a:cs typeface="Times New Roman" pitchFamily="18" charset="0"/>
                <a:hlinkClick r:id="rId2"/>
              </a:rPr>
              <a:t>geom_jitter</a:t>
            </a:r>
            <a:r>
              <a:rPr lang="en-US" dirty="0" smtClean="0">
                <a:latin typeface="Times New Roman" pitchFamily="18" charset="0"/>
                <a:cs typeface="Times New Roman" pitchFamily="18" charset="0"/>
                <a:hlinkClick r:id="rId2"/>
              </a:rPr>
              <a:t>()</a:t>
            </a:r>
            <a:r>
              <a:rPr lang="en-US" dirty="0" smtClean="0">
                <a:latin typeface="Times New Roman" pitchFamily="18" charset="0"/>
                <a:cs typeface="Times New Roman" pitchFamily="18" charset="0"/>
              </a:rPr>
              <a:t> documentation, there are two arguments to jitter:</a:t>
            </a:r>
          </a:p>
          <a:p>
            <a:r>
              <a:rPr lang="en-US" dirty="0" smtClean="0">
                <a:latin typeface="Times New Roman" pitchFamily="18" charset="0"/>
                <a:cs typeface="Times New Roman" pitchFamily="18" charset="0"/>
              </a:rPr>
              <a:t>width controls the amount of vertical displacement, and</a:t>
            </a:r>
          </a:p>
          <a:p>
            <a:r>
              <a:rPr lang="en-US" dirty="0" smtClean="0">
                <a:latin typeface="Times New Roman" pitchFamily="18" charset="0"/>
                <a:cs typeface="Times New Roman" pitchFamily="18" charset="0"/>
              </a:rPr>
              <a:t>height controls the amount of horizontal displacement.</a:t>
            </a:r>
          </a:p>
          <a:p>
            <a:r>
              <a:rPr lang="en-US" dirty="0" smtClean="0">
                <a:latin typeface="Times New Roman" pitchFamily="18" charset="0"/>
                <a:cs typeface="Times New Roman" pitchFamily="18" charset="0"/>
              </a:rPr>
              <a:t>The defaults values of width and height will introduce noise in both directions</a:t>
            </a:r>
          </a:p>
          <a:p>
            <a:r>
              <a:rPr lang="en-US" dirty="0" smtClean="0">
                <a:latin typeface="Times New Roman" pitchFamily="18" charset="0"/>
                <a:cs typeface="Times New Roman" pitchFamily="18" charset="0"/>
              </a:rPr>
              <a:t>When width = 0 there is no horizontal jitter. When height = 0, there is no vertical jitter.</a:t>
            </a:r>
          </a:p>
          <a:p>
            <a:r>
              <a:rPr lang="en-US" dirty="0" smtClean="0">
                <a:latin typeface="Times New Roman" pitchFamily="18" charset="0"/>
                <a:cs typeface="Times New Roman" pitchFamily="18" charset="0"/>
              </a:rPr>
              <a:t>When width = 20, there is too much horizontal jitter.</a:t>
            </a:r>
          </a:p>
          <a:p>
            <a:r>
              <a:rPr lang="en-US" b="1"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mapping = </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cty</a:t>
            </a:r>
            <a:r>
              <a:rPr lang="en-US" dirty="0" smtClean="0">
                <a:solidFill>
                  <a:srgbClr val="FF0000"/>
                </a:solidFill>
                <a:latin typeface="Times New Roman" pitchFamily="18" charset="0"/>
                <a:cs typeface="Times New Roman" pitchFamily="18" charset="0"/>
              </a:rPr>
              <a:t>, y = hwy)) + </a:t>
            </a:r>
            <a:r>
              <a:rPr lang="en-US" b="1" dirty="0" err="1" smtClean="0">
                <a:solidFill>
                  <a:srgbClr val="FF0000"/>
                </a:solidFill>
                <a:latin typeface="Times New Roman" pitchFamily="18" charset="0"/>
                <a:cs typeface="Times New Roman" pitchFamily="18" charset="0"/>
              </a:rPr>
              <a:t>geom_jitter</a:t>
            </a:r>
            <a:r>
              <a:rPr lang="en-US" dirty="0" smtClean="0">
                <a:solidFill>
                  <a:srgbClr val="FF0000"/>
                </a:solidFill>
                <a:latin typeface="Times New Roman" pitchFamily="18" charset="0"/>
                <a:cs typeface="Times New Roman" pitchFamily="18" charset="0"/>
              </a:rPr>
              <a:t>(width = 20)</a:t>
            </a:r>
          </a:p>
          <a:p>
            <a:r>
              <a:rPr lang="en-US" dirty="0" smtClean="0">
                <a:latin typeface="Times New Roman" pitchFamily="18" charset="0"/>
                <a:cs typeface="Times New Roman" pitchFamily="18" charset="0"/>
              </a:rPr>
              <a:t>When height = 15, there is too much vertical jitter.</a:t>
            </a:r>
          </a:p>
          <a:p>
            <a:r>
              <a:rPr lang="en-US" b="1"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mapping = </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cty</a:t>
            </a:r>
            <a:r>
              <a:rPr lang="en-US" dirty="0" smtClean="0">
                <a:solidFill>
                  <a:srgbClr val="FF0000"/>
                </a:solidFill>
                <a:latin typeface="Times New Roman" pitchFamily="18" charset="0"/>
                <a:cs typeface="Times New Roman" pitchFamily="18" charset="0"/>
              </a:rPr>
              <a:t>, y = hwy)) + </a:t>
            </a:r>
            <a:r>
              <a:rPr lang="en-US" b="1" dirty="0" err="1" smtClean="0">
                <a:solidFill>
                  <a:srgbClr val="FF0000"/>
                </a:solidFill>
                <a:latin typeface="Times New Roman" pitchFamily="18" charset="0"/>
                <a:cs typeface="Times New Roman" pitchFamily="18" charset="0"/>
              </a:rPr>
              <a:t>geom_jitter</a:t>
            </a:r>
            <a:r>
              <a:rPr lang="en-US" dirty="0" smtClean="0">
                <a:solidFill>
                  <a:srgbClr val="FF0000"/>
                </a:solidFill>
                <a:latin typeface="Times New Roman" pitchFamily="18" charset="0"/>
                <a:cs typeface="Times New Roman" pitchFamily="18" charset="0"/>
              </a:rPr>
              <a:t>(height = 15)</a:t>
            </a: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a:xfrm>
            <a:off x="677863" y="609600"/>
            <a:ext cx="8596312" cy="812800"/>
          </a:xfrm>
        </p:spPr>
        <p:txBody>
          <a:bodyPr>
            <a:noAutofit/>
          </a:bodyPr>
          <a:lstStyle/>
          <a:p>
            <a:pPr algn="ctr"/>
            <a:r>
              <a:rPr lang="en-US" b="1" dirty="0" smtClean="0">
                <a:latin typeface="Times New Roman" pitchFamily="18" charset="0"/>
                <a:cs typeface="Times New Roman" pitchFamily="18" charset="0"/>
              </a:rPr>
              <a:t> Position adjustments-Exercises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49829"/>
            <a:ext cx="8596668" cy="4691534"/>
          </a:xfrm>
        </p:spPr>
        <p:txBody>
          <a:bodyPr>
            <a:normAutofit/>
          </a:bodyPr>
          <a:lstStyle/>
          <a:p>
            <a:pPr>
              <a:lnSpc>
                <a:spcPct val="150000"/>
              </a:lnSpc>
            </a:pPr>
            <a:r>
              <a:rPr lang="en-US" dirty="0" smtClean="0">
                <a:latin typeface="Times New Roman" pitchFamily="18" charset="0"/>
                <a:cs typeface="Times New Roman" pitchFamily="18" charset="0"/>
              </a:rPr>
              <a:t>3. Compare and contrast </a:t>
            </a:r>
            <a:r>
              <a:rPr lang="en-US" dirty="0" err="1" smtClean="0">
                <a:latin typeface="Times New Roman" pitchFamily="18" charset="0"/>
                <a:cs typeface="Times New Roman" pitchFamily="18" charset="0"/>
              </a:rPr>
              <a:t>geom_jitter</a:t>
            </a:r>
            <a:r>
              <a:rPr lang="en-US" dirty="0" smtClean="0">
                <a:latin typeface="Times New Roman" pitchFamily="18" charset="0"/>
                <a:cs typeface="Times New Roman" pitchFamily="18" charset="0"/>
              </a:rPr>
              <a:t>() with </a:t>
            </a:r>
            <a:r>
              <a:rPr lang="en-US" dirty="0" err="1" smtClean="0">
                <a:latin typeface="Times New Roman" pitchFamily="18" charset="0"/>
                <a:cs typeface="Times New Roman" pitchFamily="18" charset="0"/>
              </a:rPr>
              <a:t>geom_count</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geom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geom_jitter</a:t>
            </a:r>
            <a:r>
              <a:rPr lang="en-US" dirty="0" smtClean="0">
                <a:latin typeface="Times New Roman" pitchFamily="18" charset="0"/>
                <a:cs typeface="Times New Roman" pitchFamily="18" charset="0"/>
              </a:rPr>
              <a:t>()  “jitters” the locations of points slightly. This method reduces </a:t>
            </a:r>
            <a:r>
              <a:rPr lang="en-US" dirty="0" err="1" smtClean="0">
                <a:latin typeface="Times New Roman" pitchFamily="18" charset="0"/>
                <a:cs typeface="Times New Roman" pitchFamily="18" charset="0"/>
              </a:rPr>
              <a:t>overplotting</a:t>
            </a:r>
            <a:r>
              <a:rPr lang="en-US" dirty="0" smtClean="0">
                <a:latin typeface="Times New Roman" pitchFamily="18" charset="0"/>
                <a:cs typeface="Times New Roman" pitchFamily="18" charset="0"/>
              </a:rPr>
              <a:t> since two points with the same location are unlikely to have the same random variation.</a:t>
            </a:r>
          </a:p>
          <a:p>
            <a:pPr>
              <a:lnSpc>
                <a:spcPct val="150000"/>
              </a:lnSpc>
            </a:pPr>
            <a:r>
              <a:rPr lang="en-US" b="1"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mapping = </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cty</a:t>
            </a:r>
            <a:r>
              <a:rPr lang="en-US" dirty="0" smtClean="0">
                <a:solidFill>
                  <a:srgbClr val="FF0000"/>
                </a:solidFill>
                <a:latin typeface="Times New Roman" pitchFamily="18" charset="0"/>
                <a:cs typeface="Times New Roman" pitchFamily="18" charset="0"/>
              </a:rPr>
              <a:t>, y = hwy)) + </a:t>
            </a:r>
            <a:r>
              <a:rPr lang="en-US" b="1" dirty="0" err="1" smtClean="0">
                <a:solidFill>
                  <a:srgbClr val="FF0000"/>
                </a:solidFill>
                <a:latin typeface="Times New Roman" pitchFamily="18" charset="0"/>
                <a:cs typeface="Times New Roman" pitchFamily="18" charset="0"/>
              </a:rPr>
              <a:t>geom_jitter</a:t>
            </a:r>
            <a:r>
              <a:rPr lang="en-US" dirty="0" smtClean="0">
                <a:solidFill>
                  <a:srgbClr val="FF0000"/>
                </a:solidFill>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geom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geom_count</a:t>
            </a:r>
            <a:r>
              <a:rPr lang="en-US" dirty="0" smtClean="0">
                <a:latin typeface="Times New Roman" pitchFamily="18" charset="0"/>
                <a:cs typeface="Times New Roman" pitchFamily="18" charset="0"/>
              </a:rPr>
              <a:t>() sizes the points relative to the number of observations. </a:t>
            </a:r>
          </a:p>
          <a:p>
            <a:pPr>
              <a:lnSpc>
                <a:spcPct val="150000"/>
              </a:lnSpc>
            </a:pPr>
            <a:r>
              <a:rPr lang="en-US" dirty="0" smtClean="0">
                <a:latin typeface="Times New Roman" pitchFamily="18" charset="0"/>
                <a:cs typeface="Times New Roman" pitchFamily="18" charset="0"/>
              </a:rPr>
              <a:t>Combinations of (x, y) values with more observations will be larger than those with fewer observations.</a:t>
            </a:r>
          </a:p>
          <a:p>
            <a:pPr>
              <a:lnSpc>
                <a:spcPct val="150000"/>
              </a:lnSpc>
            </a:pPr>
            <a:r>
              <a:rPr lang="en-US" b="1"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mapping = </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cty</a:t>
            </a:r>
            <a:r>
              <a:rPr lang="en-US" dirty="0" smtClean="0">
                <a:solidFill>
                  <a:srgbClr val="FF0000"/>
                </a:solidFill>
                <a:latin typeface="Times New Roman" pitchFamily="18" charset="0"/>
                <a:cs typeface="Times New Roman" pitchFamily="18" charset="0"/>
              </a:rPr>
              <a:t>, y = hwy)) + </a:t>
            </a:r>
            <a:r>
              <a:rPr lang="en-US" b="1" dirty="0" err="1" smtClean="0">
                <a:solidFill>
                  <a:srgbClr val="FF0000"/>
                </a:solidFill>
                <a:latin typeface="Times New Roman" pitchFamily="18" charset="0"/>
                <a:cs typeface="Times New Roman" pitchFamily="18" charset="0"/>
              </a:rPr>
              <a:t>geom_count</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a:xfrm>
            <a:off x="677863" y="609600"/>
            <a:ext cx="8596312" cy="550863"/>
          </a:xfrm>
        </p:spPr>
        <p:txBody>
          <a:bodyPr>
            <a:noAutofit/>
          </a:bodyPr>
          <a:lstStyle/>
          <a:p>
            <a:pPr algn="ctr"/>
            <a:r>
              <a:rPr lang="en-US" b="1" dirty="0" smtClean="0">
                <a:latin typeface="Times New Roman" pitchFamily="18" charset="0"/>
                <a:cs typeface="Times New Roman" pitchFamily="18" charset="0"/>
              </a:rPr>
              <a:t> Position adjustments-Exercises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64343"/>
            <a:ext cx="8596668" cy="2714171"/>
          </a:xfrm>
        </p:spPr>
        <p:txBody>
          <a:bodyPr/>
          <a:lstStyle/>
          <a:p>
            <a:r>
              <a:rPr lang="en-US" b="1" i="1" dirty="0" smtClean="0">
                <a:latin typeface="Times New Roman" pitchFamily="18" charset="0"/>
                <a:cs typeface="Times New Roman" pitchFamily="18" charset="0"/>
              </a:rPr>
              <a:t>4. What’s the default position adjustment for </a:t>
            </a:r>
            <a:r>
              <a:rPr lang="en-US" b="1" i="1" dirty="0" err="1" smtClean="0">
                <a:latin typeface="Times New Roman" pitchFamily="18" charset="0"/>
                <a:cs typeface="Times New Roman" pitchFamily="18" charset="0"/>
              </a:rPr>
              <a:t>geom_boxplot</a:t>
            </a:r>
            <a:r>
              <a:rPr lang="en-US" b="1" i="1" dirty="0" smtClean="0">
                <a:latin typeface="Times New Roman" pitchFamily="18" charset="0"/>
                <a:cs typeface="Times New Roman" pitchFamily="18" charset="0"/>
              </a:rPr>
              <a:t>()? Create a visualization of the mpg dataset that demonstrates it.</a:t>
            </a:r>
          </a:p>
          <a:p>
            <a:r>
              <a:rPr lang="en-US" dirty="0" smtClean="0">
                <a:latin typeface="Times New Roman" pitchFamily="18" charset="0"/>
                <a:cs typeface="Times New Roman" pitchFamily="18" charset="0"/>
              </a:rPr>
              <a:t>The default position for </a:t>
            </a:r>
            <a:r>
              <a:rPr lang="en-US" dirty="0" err="1" smtClean="0">
                <a:latin typeface="Times New Roman" pitchFamily="18" charset="0"/>
                <a:cs typeface="Times New Roman" pitchFamily="18" charset="0"/>
              </a:rPr>
              <a:t>geom_boxplot</a:t>
            </a:r>
            <a:r>
              <a:rPr lang="en-US" dirty="0" smtClean="0">
                <a:latin typeface="Times New Roman" pitchFamily="18" charset="0"/>
                <a:cs typeface="Times New Roman" pitchFamily="18" charset="0"/>
              </a:rPr>
              <a:t>() is "dodge2", which is a shortcut for position_dodge2. </a:t>
            </a:r>
          </a:p>
          <a:p>
            <a:r>
              <a:rPr lang="en-US" dirty="0" smtClean="0">
                <a:latin typeface="Times New Roman" pitchFamily="18" charset="0"/>
                <a:cs typeface="Times New Roman" pitchFamily="18" charset="0"/>
              </a:rPr>
              <a:t>This position adjustment does not change the vertical position of a </a:t>
            </a:r>
            <a:r>
              <a:rPr lang="en-US" dirty="0" err="1" smtClean="0">
                <a:latin typeface="Times New Roman" pitchFamily="18" charset="0"/>
                <a:cs typeface="Times New Roman" pitchFamily="18" charset="0"/>
              </a:rPr>
              <a:t>geom</a:t>
            </a:r>
            <a:r>
              <a:rPr lang="en-US" dirty="0" smtClean="0">
                <a:latin typeface="Times New Roman" pitchFamily="18" charset="0"/>
                <a:cs typeface="Times New Roman" pitchFamily="18" charset="0"/>
              </a:rPr>
              <a:t> but moves the </a:t>
            </a:r>
            <a:r>
              <a:rPr lang="en-US" dirty="0" err="1" smtClean="0">
                <a:latin typeface="Times New Roman" pitchFamily="18" charset="0"/>
                <a:cs typeface="Times New Roman" pitchFamily="18" charset="0"/>
              </a:rPr>
              <a:t>geom</a:t>
            </a:r>
            <a:r>
              <a:rPr lang="en-US" dirty="0" smtClean="0">
                <a:latin typeface="Times New Roman" pitchFamily="18" charset="0"/>
                <a:cs typeface="Times New Roman" pitchFamily="18" charset="0"/>
              </a:rPr>
              <a:t> horizontally to avoid overlapping other </a:t>
            </a:r>
            <a:r>
              <a:rPr lang="en-US" dirty="0" err="1" smtClean="0">
                <a:latin typeface="Times New Roman" pitchFamily="18" charset="0"/>
                <a:cs typeface="Times New Roman" pitchFamily="18" charset="0"/>
              </a:rPr>
              <a:t>geoms</a:t>
            </a:r>
            <a:r>
              <a:rPr lang="en-US" dirty="0" smtClean="0">
                <a:latin typeface="Times New Roman" pitchFamily="18" charset="0"/>
                <a:cs typeface="Times New Roman" pitchFamily="18" charset="0"/>
              </a:rPr>
              <a:t>.</a:t>
            </a:r>
          </a:p>
          <a:p>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mpg,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drv</a:t>
            </a:r>
            <a:r>
              <a:rPr lang="en-US" dirty="0" smtClean="0">
                <a:latin typeface="Times New Roman" pitchFamily="18" charset="0"/>
                <a:cs typeface="Times New Roman" pitchFamily="18" charset="0"/>
              </a:rPr>
              <a:t>, y = hwy,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 class)) + </a:t>
            </a:r>
            <a:r>
              <a:rPr lang="en-US" b="1" dirty="0" err="1" smtClean="0">
                <a:latin typeface="Times New Roman" pitchFamily="18" charset="0"/>
                <a:cs typeface="Times New Roman" pitchFamily="18" charset="0"/>
              </a:rPr>
              <a:t>geom_boxplot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2251982" y="4093029"/>
            <a:ext cx="5162550" cy="2402114"/>
          </a:xfrm>
          <a:prstGeom prst="rect">
            <a:avLst/>
          </a:prstGeom>
          <a:noFill/>
          <a:ln w="9525">
            <a:noFill/>
            <a:miter lim="800000"/>
            <a:headEnd/>
            <a:tailEnd/>
          </a:ln>
          <a:effectLst/>
        </p:spPr>
      </p:pic>
      <p:sp>
        <p:nvSpPr>
          <p:cNvPr id="5" name="Title 1"/>
          <p:cNvSpPr>
            <a:spLocks noGrp="1"/>
          </p:cNvSpPr>
          <p:nvPr>
            <p:ph type="title"/>
          </p:nvPr>
        </p:nvSpPr>
        <p:spPr>
          <a:xfrm>
            <a:off x="677863" y="609600"/>
            <a:ext cx="8596312" cy="827088"/>
          </a:xfrm>
        </p:spPr>
        <p:txBody>
          <a:bodyPr>
            <a:noAutofit/>
          </a:bodyPr>
          <a:lstStyle/>
          <a:p>
            <a:pPr algn="ctr"/>
            <a:r>
              <a:rPr lang="en-US" b="1" dirty="0" smtClean="0">
                <a:latin typeface="Times New Roman" pitchFamily="18" charset="0"/>
                <a:cs typeface="Times New Roman" pitchFamily="18" charset="0"/>
              </a:rPr>
              <a:t> Position adjustments-Exercises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a:t>
            </a:r>
            <a:r>
              <a:rPr lang="en-US" b="1" dirty="0" smtClean="0">
                <a:latin typeface="Times New Roman" pitchFamily="18" charset="0"/>
                <a:cs typeface="Times New Roman" pitchFamily="18" charset="0"/>
              </a:rPr>
              <a:t>Coordinate Systems – Refer Video 4</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Coordinate systems are probably the most complicated part of ggplot2. </a:t>
            </a:r>
          </a:p>
          <a:p>
            <a:pPr>
              <a:lnSpc>
                <a:spcPct val="150000"/>
              </a:lnSpc>
            </a:pPr>
            <a:r>
              <a:rPr lang="en-US" dirty="0" smtClean="0">
                <a:latin typeface="Times New Roman" pitchFamily="18" charset="0"/>
                <a:cs typeface="Times New Roman" pitchFamily="18" charset="0"/>
              </a:rPr>
              <a:t>The default coordinate system is the Cartesian coordinate system where the x and y position act independently to find the location of each point. </a:t>
            </a:r>
          </a:p>
          <a:p>
            <a:pPr>
              <a:lnSpc>
                <a:spcPct val="150000"/>
              </a:lnSpc>
            </a:pPr>
            <a:r>
              <a:rPr lang="en-US" dirty="0" err="1" smtClean="0">
                <a:latin typeface="Times New Roman" pitchFamily="18" charset="0"/>
                <a:cs typeface="Times New Roman" pitchFamily="18" charset="0"/>
              </a:rPr>
              <a:t>coord_flip</a:t>
            </a:r>
            <a:r>
              <a:rPr lang="en-US" dirty="0" smtClean="0">
                <a:latin typeface="Times New Roman" pitchFamily="18" charset="0"/>
                <a:cs typeface="Times New Roman" pitchFamily="18" charset="0"/>
              </a:rPr>
              <a:t>() switches the x- and y-axes. </a:t>
            </a:r>
          </a:p>
          <a:p>
            <a:pPr>
              <a:lnSpc>
                <a:spcPct val="150000"/>
              </a:lnSpc>
            </a:pPr>
            <a:r>
              <a:rPr lang="en-US" dirty="0" smtClean="0">
                <a:latin typeface="Times New Roman" pitchFamily="18" charset="0"/>
                <a:cs typeface="Times New Roman" pitchFamily="18" charset="0"/>
              </a:rPr>
              <a:t>This is useful (for example) horizontal </a:t>
            </a:r>
            <a:r>
              <a:rPr lang="en-US" dirty="0" err="1" smtClean="0">
                <a:latin typeface="Times New Roman" pitchFamily="18" charset="0"/>
                <a:cs typeface="Times New Roman" pitchFamily="18" charset="0"/>
              </a:rPr>
              <a:t>boxplots</a:t>
            </a:r>
            <a:r>
              <a:rPr lang="en-US" dirty="0" smtClean="0">
                <a:latin typeface="Times New Roman" pitchFamily="18" charset="0"/>
                <a:cs typeface="Times New Roman" pitchFamily="18" charset="0"/>
              </a:rPr>
              <a:t>.</a:t>
            </a:r>
          </a:p>
          <a:p>
            <a:pPr>
              <a:lnSpc>
                <a:spcPct val="150000"/>
              </a:lnSpc>
            </a:pPr>
            <a:r>
              <a:rPr lang="en-US" dirty="0" smtClean="0"/>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class, y = hwy)) + </a:t>
            </a:r>
            <a:r>
              <a:rPr lang="en-US" dirty="0" err="1" smtClean="0">
                <a:solidFill>
                  <a:srgbClr val="FF0000"/>
                </a:solidFill>
                <a:latin typeface="Times New Roman" pitchFamily="18" charset="0"/>
                <a:cs typeface="Times New Roman" pitchFamily="18" charset="0"/>
              </a:rPr>
              <a:t>geom_boxplot</a:t>
            </a:r>
            <a:r>
              <a:rPr lang="en-US" dirty="0" smtClean="0">
                <a:solidFill>
                  <a:srgbClr val="FF0000"/>
                </a:solidFill>
                <a:latin typeface="Times New Roman" pitchFamily="18" charset="0"/>
                <a:cs typeface="Times New Roman" pitchFamily="18" charset="0"/>
              </a:rPr>
              <a:t>() </a:t>
            </a:r>
          </a:p>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(data = mpg, mapping =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class, y = hwy)) + </a:t>
            </a:r>
            <a:r>
              <a:rPr lang="en-US" dirty="0" err="1" smtClean="0">
                <a:solidFill>
                  <a:srgbClr val="FF0000"/>
                </a:solidFill>
                <a:latin typeface="Times New Roman" pitchFamily="18" charset="0"/>
                <a:cs typeface="Times New Roman" pitchFamily="18" charset="0"/>
              </a:rPr>
              <a:t>geom_boxplot</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coord_flip</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1931988" y="3860120"/>
            <a:ext cx="6905625" cy="2505075"/>
          </a:xfrm>
          <a:prstGeom prst="rect">
            <a:avLst/>
          </a:prstGeom>
          <a:noFill/>
          <a:ln w="9525">
            <a:noFill/>
            <a:miter lim="800000"/>
            <a:headEnd/>
            <a:tailEnd/>
          </a:ln>
          <a:effectLst/>
        </p:spPr>
      </p:pic>
      <p:sp>
        <p:nvSpPr>
          <p:cNvPr id="6"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a:t>
            </a:r>
            <a:r>
              <a:rPr lang="en-US" b="1" dirty="0" smtClean="0">
                <a:latin typeface="Times New Roman" pitchFamily="18" charset="0"/>
                <a:cs typeface="Times New Roman" pitchFamily="18" charset="0"/>
              </a:rPr>
              <a:t>Coordinate Systems – Refer Video 4</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420" y="1318760"/>
            <a:ext cx="8596668" cy="3514497"/>
          </a:xfrm>
        </p:spPr>
        <p:txBody>
          <a:bodyPr>
            <a:normAutofit fontScale="85000" lnSpcReduction="10000"/>
          </a:bodyPr>
          <a:lstStyle/>
          <a:p>
            <a:pPr>
              <a:lnSpc>
                <a:spcPct val="150000"/>
              </a:lnSpc>
            </a:pPr>
            <a:r>
              <a:rPr lang="en-US" dirty="0" err="1" smtClean="0">
                <a:latin typeface="Times New Roman" pitchFamily="18" charset="0"/>
                <a:cs typeface="Times New Roman" pitchFamily="18" charset="0"/>
              </a:rPr>
              <a:t>coord_quickmap</a:t>
            </a:r>
            <a:r>
              <a:rPr lang="en-US" dirty="0" smtClean="0">
                <a:latin typeface="Times New Roman" pitchFamily="18" charset="0"/>
                <a:cs typeface="Times New Roman" pitchFamily="18" charset="0"/>
              </a:rPr>
              <a:t>() sets the aspect ratio correctly for maps. </a:t>
            </a:r>
          </a:p>
          <a:p>
            <a:pPr>
              <a:lnSpc>
                <a:spcPct val="150000"/>
              </a:lnSpc>
            </a:pPr>
            <a:r>
              <a:rPr lang="en-US" dirty="0" smtClean="0">
                <a:latin typeface="Times New Roman" pitchFamily="18" charset="0"/>
                <a:cs typeface="Times New Roman" pitchFamily="18" charset="0"/>
              </a:rPr>
              <a:t>This is very important if you’re plotting spatial data with ggplot2</a:t>
            </a:r>
          </a:p>
          <a:p>
            <a:pPr>
              <a:lnSpc>
                <a:spcPct val="150000"/>
              </a:lnSpc>
            </a:pPr>
            <a:r>
              <a:rPr lang="en-HK" dirty="0" err="1" smtClean="0">
                <a:solidFill>
                  <a:srgbClr val="FF0000"/>
                </a:solidFill>
                <a:latin typeface="Times New Roman" pitchFamily="18" charset="0"/>
                <a:cs typeface="Times New Roman" pitchFamily="18" charset="0"/>
              </a:rPr>
              <a:t>Install.packages</a:t>
            </a:r>
            <a:r>
              <a:rPr lang="en-HK" dirty="0" smtClean="0">
                <a:solidFill>
                  <a:srgbClr val="FF0000"/>
                </a:solidFill>
                <a:latin typeface="Times New Roman" pitchFamily="18" charset="0"/>
                <a:cs typeface="Times New Roman" pitchFamily="18" charset="0"/>
              </a:rPr>
              <a:t>(“maps”)</a:t>
            </a:r>
          </a:p>
          <a:p>
            <a:pPr>
              <a:lnSpc>
                <a:spcPct val="150000"/>
              </a:lnSpc>
            </a:pPr>
            <a:r>
              <a:rPr lang="en-HK" dirty="0" smtClean="0">
                <a:solidFill>
                  <a:srgbClr val="FF0000"/>
                </a:solidFill>
                <a:latin typeface="Times New Roman" pitchFamily="18" charset="0"/>
                <a:cs typeface="Times New Roman" pitchFamily="18" charset="0"/>
              </a:rPr>
              <a:t>Library(maps)</a:t>
            </a:r>
            <a:endParaRPr lang="en-US" dirty="0" smtClean="0">
              <a:solidFill>
                <a:srgbClr val="FF0000"/>
              </a:solidFill>
              <a:latin typeface="Times New Roman" pitchFamily="18" charset="0"/>
              <a:cs typeface="Times New Roman" pitchFamily="18" charset="0"/>
            </a:endParaRPr>
          </a:p>
          <a:p>
            <a:pPr>
              <a:lnSpc>
                <a:spcPct val="150000"/>
              </a:lnSpc>
            </a:pPr>
            <a:r>
              <a:rPr lang="en-US" dirty="0" err="1" smtClean="0">
                <a:solidFill>
                  <a:srgbClr val="FF0000"/>
                </a:solidFill>
                <a:latin typeface="Times New Roman" pitchFamily="18" charset="0"/>
                <a:cs typeface="Times New Roman" pitchFamily="18" charset="0"/>
              </a:rPr>
              <a:t>nz</a:t>
            </a:r>
            <a:r>
              <a:rPr lang="en-US" dirty="0" smtClean="0">
                <a:solidFill>
                  <a:srgbClr val="FF0000"/>
                </a:solidFill>
                <a:latin typeface="Times New Roman" pitchFamily="18" charset="0"/>
                <a:cs typeface="Times New Roman" pitchFamily="18" charset="0"/>
              </a:rPr>
              <a:t> &lt;- </a:t>
            </a:r>
            <a:r>
              <a:rPr lang="en-US" dirty="0" err="1" smtClean="0">
                <a:solidFill>
                  <a:srgbClr val="FF0000"/>
                </a:solidFill>
                <a:latin typeface="Times New Roman" pitchFamily="18" charset="0"/>
                <a:cs typeface="Times New Roman" pitchFamily="18" charset="0"/>
              </a:rPr>
              <a:t>map_data</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nz</a:t>
            </a:r>
            <a:r>
              <a:rPr lang="en-US" dirty="0" smtClean="0">
                <a:solidFill>
                  <a:srgbClr val="FF0000"/>
                </a:solidFill>
                <a:latin typeface="Times New Roman" pitchFamily="18" charset="0"/>
                <a:cs typeface="Times New Roman" pitchFamily="18" charset="0"/>
              </a:rPr>
              <a:t>") </a:t>
            </a:r>
          </a:p>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nz</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(long, lat, group = group)) + </a:t>
            </a:r>
            <a:r>
              <a:rPr lang="en-US" dirty="0" err="1" smtClean="0">
                <a:solidFill>
                  <a:srgbClr val="FF0000"/>
                </a:solidFill>
                <a:latin typeface="Times New Roman" pitchFamily="18" charset="0"/>
                <a:cs typeface="Times New Roman" pitchFamily="18" charset="0"/>
              </a:rPr>
              <a:t>geom_polygon</a:t>
            </a:r>
            <a:r>
              <a:rPr lang="en-US" dirty="0" smtClean="0">
                <a:solidFill>
                  <a:srgbClr val="FF0000"/>
                </a:solidFill>
                <a:latin typeface="Times New Roman" pitchFamily="18" charset="0"/>
                <a:cs typeface="Times New Roman" pitchFamily="18" charset="0"/>
              </a:rPr>
              <a:t>(fill = "white", color = "black") </a:t>
            </a:r>
          </a:p>
          <a:p>
            <a:pPr>
              <a:lnSpc>
                <a:spcPct val="150000"/>
              </a:lnSpc>
            </a:pPr>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nz</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(long, lat, group = group)) + </a:t>
            </a:r>
            <a:r>
              <a:rPr lang="en-US" dirty="0" err="1" smtClean="0">
                <a:solidFill>
                  <a:srgbClr val="FF0000"/>
                </a:solidFill>
                <a:latin typeface="Times New Roman" pitchFamily="18" charset="0"/>
                <a:cs typeface="Times New Roman" pitchFamily="18" charset="0"/>
              </a:rPr>
              <a:t>geom_polygon</a:t>
            </a:r>
            <a:r>
              <a:rPr lang="en-US" dirty="0" smtClean="0">
                <a:solidFill>
                  <a:srgbClr val="FF0000"/>
                </a:solidFill>
                <a:latin typeface="Times New Roman" pitchFamily="18" charset="0"/>
                <a:cs typeface="Times New Roman" pitchFamily="18" charset="0"/>
              </a:rPr>
              <a:t>(fill = "white", color = "black") + </a:t>
            </a:r>
            <a:r>
              <a:rPr lang="en-US" dirty="0" err="1" smtClean="0">
                <a:solidFill>
                  <a:srgbClr val="FF0000"/>
                </a:solidFill>
                <a:latin typeface="Times New Roman" pitchFamily="18" charset="0"/>
                <a:cs typeface="Times New Roman" pitchFamily="18" charset="0"/>
              </a:rPr>
              <a:t>coord_quickmap</a:t>
            </a: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2111829" y="4818742"/>
            <a:ext cx="6400800" cy="2039257"/>
          </a:xfrm>
          <a:prstGeom prst="rect">
            <a:avLst/>
          </a:prstGeom>
          <a:noFill/>
          <a:ln w="9525">
            <a:noFill/>
            <a:miter lim="800000"/>
            <a:headEnd/>
            <a:tailEnd/>
          </a:ln>
          <a:effectLst/>
        </p:spPr>
      </p:pic>
      <p:sp>
        <p:nvSpPr>
          <p:cNvPr id="6" name="Title 1"/>
          <p:cNvSpPr>
            <a:spLocks noGrp="1"/>
          </p:cNvSpPr>
          <p:nvPr>
            <p:ph type="title"/>
          </p:nvPr>
        </p:nvSpPr>
        <p:spPr>
          <a:xfrm>
            <a:off x="691849" y="203200"/>
            <a:ext cx="8596668" cy="1320800"/>
          </a:xfrm>
        </p:spPr>
        <p:txBody>
          <a:bodyPr/>
          <a:lstStyle/>
          <a:p>
            <a:pPr algn="ctr"/>
            <a:r>
              <a:rPr lang="en-HK" b="1" dirty="0" smtClean="0">
                <a:latin typeface="Times New Roman" pitchFamily="18" charset="0"/>
                <a:cs typeface="Times New Roman" pitchFamily="18" charset="0"/>
              </a:rPr>
              <a:t>Sub Topic:</a:t>
            </a:r>
            <a:r>
              <a:rPr lang="en-US" b="1" dirty="0" smtClean="0">
                <a:latin typeface="Times New Roman" pitchFamily="18" charset="0"/>
                <a:cs typeface="Times New Roman" pitchFamily="18" charset="0"/>
              </a:rPr>
              <a:t>Coordinate Systems – Refer Video 4</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ggplot2</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Is one of the core members of the </a:t>
            </a:r>
            <a:r>
              <a:rPr lang="en-US" b="1" dirty="0" err="1" smtClean="0">
                <a:latin typeface="Times New Roman" pitchFamily="18" charset="0"/>
                <a:cs typeface="Times New Roman" pitchFamily="18" charset="0"/>
              </a:rPr>
              <a:t>tidyverse</a:t>
            </a:r>
            <a:r>
              <a:rPr lang="en-US" dirty="0" smtClean="0">
                <a:latin typeface="Times New Roman" pitchFamily="18" charset="0"/>
                <a:cs typeface="Times New Roman" pitchFamily="18" charset="0"/>
              </a:rPr>
              <a:t> package. </a:t>
            </a:r>
          </a:p>
          <a:p>
            <a:r>
              <a:rPr lang="en-US" dirty="0" smtClean="0">
                <a:latin typeface="Times New Roman" pitchFamily="18" charset="0"/>
                <a:cs typeface="Times New Roman" pitchFamily="18" charset="0"/>
              </a:rPr>
              <a:t>To access the datasets, help pages, and functions that use in this subject, load the </a:t>
            </a:r>
            <a:r>
              <a:rPr lang="en-US" dirty="0" err="1" smtClean="0">
                <a:latin typeface="Times New Roman" pitchFamily="18" charset="0"/>
                <a:cs typeface="Times New Roman" pitchFamily="18" charset="0"/>
              </a:rPr>
              <a:t>tidyverse</a:t>
            </a:r>
            <a:r>
              <a:rPr lang="en-US" dirty="0" smtClean="0">
                <a:latin typeface="Times New Roman" pitchFamily="18" charset="0"/>
                <a:cs typeface="Times New Roman" pitchFamily="18" charset="0"/>
              </a:rPr>
              <a:t>  package by running the code:</a:t>
            </a:r>
          </a:p>
          <a:p>
            <a:r>
              <a:rPr lang="en-US" b="1" dirty="0" smtClean="0">
                <a:latin typeface="Times New Roman" pitchFamily="18" charset="0"/>
                <a:cs typeface="Times New Roman" pitchFamily="18" charset="0"/>
              </a:rPr>
              <a:t>library(</a:t>
            </a:r>
            <a:r>
              <a:rPr lang="en-US" b="1" dirty="0" err="1" smtClean="0">
                <a:latin typeface="Times New Roman" pitchFamily="18" charset="0"/>
                <a:cs typeface="Times New Roman" pitchFamily="18" charset="0"/>
              </a:rPr>
              <a:t>tidyverse</a:t>
            </a:r>
            <a:r>
              <a:rPr lang="en-US" b="1" dirty="0" smtClean="0">
                <a:latin typeface="Times New Roman" pitchFamily="18" charset="0"/>
                <a:cs typeface="Times New Roman" pitchFamily="18" charset="0"/>
              </a:rPr>
              <a:t>)</a:t>
            </a:r>
          </a:p>
          <a:p>
            <a:r>
              <a:rPr lang="en-HK" dirty="0" smtClean="0">
                <a:latin typeface="Times New Roman" pitchFamily="18" charset="0"/>
                <a:cs typeface="Times New Roman" pitchFamily="18" charset="0"/>
              </a:rPr>
              <a:t>Before call library()  install the respective package by using :</a:t>
            </a:r>
          </a:p>
          <a:p>
            <a:r>
              <a:rPr lang="en-US" b="1" dirty="0" err="1" smtClean="0">
                <a:latin typeface="Times New Roman" pitchFamily="18" charset="0"/>
                <a:cs typeface="Times New Roman" pitchFamily="18" charset="0"/>
              </a:rPr>
              <a:t>install.packages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tidyverse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install a package once, but reload/call it every time when start a new session</a:t>
            </a:r>
          </a:p>
          <a:p>
            <a:r>
              <a:rPr lang="en-HK" dirty="0" smtClean="0">
                <a:latin typeface="Times New Roman" pitchFamily="18" charset="0"/>
                <a:cs typeface="Times New Roman" pitchFamily="18" charset="0"/>
              </a:rPr>
              <a:t>Simply install and call </a:t>
            </a:r>
            <a:r>
              <a:rPr lang="en-HK" b="1" dirty="0" smtClean="0">
                <a:latin typeface="Times New Roman" pitchFamily="18" charset="0"/>
                <a:cs typeface="Times New Roman" pitchFamily="18" charset="0"/>
              </a:rPr>
              <a:t>ggplot2</a:t>
            </a:r>
            <a:r>
              <a:rPr lang="en-HK" dirty="0" smtClean="0">
                <a:latin typeface="Times New Roman" pitchFamily="18" charset="0"/>
                <a:cs typeface="Times New Roman" pitchFamily="18" charset="0"/>
              </a:rPr>
              <a:t> package by running:</a:t>
            </a:r>
          </a:p>
          <a:p>
            <a:r>
              <a:rPr lang="en-HK" b="1" dirty="0" err="1" smtClean="0">
                <a:latin typeface="Times New Roman" pitchFamily="18" charset="0"/>
                <a:cs typeface="Times New Roman" pitchFamily="18" charset="0"/>
              </a:rPr>
              <a:t>install.packages</a:t>
            </a:r>
            <a:r>
              <a:rPr lang="en-HK" b="1" dirty="0" smtClean="0">
                <a:latin typeface="Times New Roman" pitchFamily="18" charset="0"/>
                <a:cs typeface="Times New Roman" pitchFamily="18" charset="0"/>
              </a:rPr>
              <a:t>(“ggplot2)</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library(ggplot2)</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dirty="0" err="1" smtClean="0">
                <a:latin typeface="Times New Roman" pitchFamily="18" charset="0"/>
                <a:cs typeface="Times New Roman" pitchFamily="18" charset="0"/>
              </a:rPr>
              <a:t>coord_polar</a:t>
            </a:r>
            <a:r>
              <a:rPr lang="en-US" dirty="0" smtClean="0">
                <a:latin typeface="Times New Roman" pitchFamily="18" charset="0"/>
                <a:cs typeface="Times New Roman" pitchFamily="18" charset="0"/>
              </a:rPr>
              <a:t>() uses polar coordinates. </a:t>
            </a:r>
          </a:p>
          <a:p>
            <a:pPr>
              <a:lnSpc>
                <a:spcPct val="150000"/>
              </a:lnSpc>
            </a:pPr>
            <a:r>
              <a:rPr lang="en-US" dirty="0" smtClean="0">
                <a:latin typeface="Times New Roman" pitchFamily="18" charset="0"/>
                <a:cs typeface="Times New Roman" pitchFamily="18" charset="0"/>
              </a:rPr>
              <a:t>Polar coordinates reveal an interesting connection between a bar chart and a Coxcomb chart: </a:t>
            </a:r>
          </a:p>
          <a:p>
            <a:pPr>
              <a:lnSpc>
                <a:spcPct val="150000"/>
              </a:lnSpc>
            </a:pPr>
            <a:r>
              <a:rPr lang="en-US" dirty="0" smtClean="0">
                <a:latin typeface="Times New Roman" pitchFamily="18" charset="0"/>
                <a:cs typeface="Times New Roman" pitchFamily="18" charset="0"/>
              </a:rPr>
              <a:t>bar &lt;- </a:t>
            </a:r>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diamonds) + </a:t>
            </a:r>
            <a:r>
              <a:rPr lang="en-US" dirty="0" err="1" smtClean="0">
                <a:latin typeface="Times New Roman" pitchFamily="18" charset="0"/>
                <a:cs typeface="Times New Roman" pitchFamily="18" charset="0"/>
              </a:rPr>
              <a:t>geom_bar</a:t>
            </a:r>
            <a:r>
              <a:rPr lang="en-US" dirty="0" smtClean="0">
                <a:latin typeface="Times New Roman" pitchFamily="18" charset="0"/>
                <a:cs typeface="Times New Roman" pitchFamily="18" charset="0"/>
              </a:rPr>
              <a:t>( mapping = </a:t>
            </a:r>
            <a:r>
              <a:rPr lang="en-US"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cut, fill = cut), </a:t>
            </a:r>
            <a:r>
              <a:rPr lang="en-US" dirty="0" err="1" smtClean="0">
                <a:latin typeface="Times New Roman" pitchFamily="18" charset="0"/>
                <a:cs typeface="Times New Roman" pitchFamily="18" charset="0"/>
              </a:rPr>
              <a:t>show.legend</a:t>
            </a:r>
            <a:r>
              <a:rPr lang="en-US" dirty="0" smtClean="0">
                <a:latin typeface="Times New Roman" pitchFamily="18" charset="0"/>
                <a:cs typeface="Times New Roman" pitchFamily="18" charset="0"/>
              </a:rPr>
              <a:t> = FALSE, width = 1 ) + labs(x = NULL, y = NULL)</a:t>
            </a:r>
          </a:p>
          <a:p>
            <a:pPr>
              <a:lnSpc>
                <a:spcPct val="150000"/>
              </a:lnSpc>
            </a:pPr>
            <a:r>
              <a:rPr lang="en-US" dirty="0" smtClean="0">
                <a:latin typeface="Times New Roman" pitchFamily="18" charset="0"/>
                <a:cs typeface="Times New Roman" pitchFamily="18" charset="0"/>
              </a:rPr>
              <a:t> bar + </a:t>
            </a:r>
            <a:r>
              <a:rPr lang="en-US" dirty="0" err="1" smtClean="0">
                <a:latin typeface="Times New Roman" pitchFamily="18" charset="0"/>
                <a:cs typeface="Times New Roman" pitchFamily="18" charset="0"/>
              </a:rPr>
              <a:t>coord_flip</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 bar + </a:t>
            </a:r>
            <a:r>
              <a:rPr lang="en-US" dirty="0" err="1" smtClean="0">
                <a:latin typeface="Times New Roman" pitchFamily="18" charset="0"/>
                <a:cs typeface="Times New Roman" pitchFamily="18" charset="0"/>
              </a:rPr>
              <a:t>coord_polar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10243" name="Picture 3"/>
          <p:cNvPicPr>
            <a:picLocks noChangeAspect="1" noChangeArrowheads="1"/>
          </p:cNvPicPr>
          <p:nvPr/>
        </p:nvPicPr>
        <p:blipFill>
          <a:blip r:embed="rId2"/>
          <a:srcRect/>
          <a:stretch>
            <a:fillRect/>
          </a:stretch>
        </p:blipFill>
        <p:spPr bwMode="auto">
          <a:xfrm>
            <a:off x="6241142" y="4659084"/>
            <a:ext cx="4468813" cy="1649413"/>
          </a:xfrm>
          <a:prstGeom prst="rect">
            <a:avLst/>
          </a:prstGeom>
          <a:noFill/>
          <a:ln w="9525">
            <a:noFill/>
            <a:miter lim="800000"/>
            <a:headEnd/>
            <a:tailEnd/>
          </a:ln>
          <a:effectLst/>
        </p:spPr>
      </p:pic>
      <p:sp>
        <p:nvSpPr>
          <p:cNvPr id="7"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a:t>
            </a:r>
            <a:r>
              <a:rPr lang="en-US" b="1" dirty="0" smtClean="0">
                <a:latin typeface="Times New Roman" pitchFamily="18" charset="0"/>
                <a:cs typeface="Times New Roman" pitchFamily="18" charset="0"/>
              </a:rPr>
              <a:t>Coordinate Systems – Refer Video 4</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9314"/>
            <a:ext cx="8596668" cy="740229"/>
          </a:xfrm>
        </p:spPr>
        <p:txBody>
          <a:bodyPr>
            <a:noAutofit/>
          </a:bodyPr>
          <a:lstStyle/>
          <a:p>
            <a:pPr algn="ctr"/>
            <a:r>
              <a:rPr lang="en-US" b="1" dirty="0" smtClean="0">
                <a:latin typeface="Times New Roman" pitchFamily="18" charset="0"/>
                <a:cs typeface="Times New Roman" pitchFamily="18" charset="0"/>
              </a:rPr>
              <a:t>Coordinate systems—Exercises –Refer Video 4</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77334" y="1494971"/>
            <a:ext cx="8596668" cy="1843315"/>
          </a:xfrm>
        </p:spPr>
        <p:txBody>
          <a:bodyPr>
            <a:normAutofit fontScale="92500" lnSpcReduction="10000"/>
          </a:bodyPr>
          <a:lstStyle/>
          <a:p>
            <a:pPr>
              <a:lnSpc>
                <a:spcPct val="150000"/>
              </a:lnSpc>
            </a:pPr>
            <a:r>
              <a:rPr lang="en-US" b="1" i="1" dirty="0" smtClean="0">
                <a:latin typeface="Times New Roman" pitchFamily="18" charset="0"/>
                <a:cs typeface="Times New Roman" pitchFamily="18" charset="0"/>
              </a:rPr>
              <a:t>1.Turn a stacked bar chart into a pie chart using </a:t>
            </a:r>
            <a:r>
              <a:rPr lang="en-US" b="1" i="1" dirty="0" err="1" smtClean="0">
                <a:latin typeface="Times New Roman" pitchFamily="18" charset="0"/>
                <a:cs typeface="Times New Roman" pitchFamily="18" charset="0"/>
              </a:rPr>
              <a:t>coord_polar</a:t>
            </a:r>
            <a:r>
              <a:rPr lang="en-US" b="1" i="1"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A pie chart is a stacked bar chart with the addition of polar coordinates. Take this stacked bar chart with a single category.</a:t>
            </a:r>
          </a:p>
          <a:p>
            <a:pPr>
              <a:lnSpc>
                <a:spcPct val="150000"/>
              </a:lnSpc>
            </a:pPr>
            <a:r>
              <a:rPr lang="en-US" b="1" dirty="0" err="1" smtClean="0">
                <a:solidFill>
                  <a:srgbClr val="FF0000"/>
                </a:solidFill>
                <a:latin typeface="Times New Roman" pitchFamily="18" charset="0"/>
                <a:cs typeface="Times New Roman" pitchFamily="18" charset="0"/>
              </a:rPr>
              <a:t>ggplot</a:t>
            </a:r>
            <a:r>
              <a:rPr lang="en-US" b="1" dirty="0" smtClean="0">
                <a:solidFill>
                  <a:srgbClr val="FF0000"/>
                </a:solidFill>
                <a:latin typeface="Times New Roman" pitchFamily="18" charset="0"/>
                <a:cs typeface="Times New Roman" pitchFamily="18" charset="0"/>
              </a:rPr>
              <a:t>(mpg, </a:t>
            </a:r>
            <a:r>
              <a:rPr lang="en-US" b="1" dirty="0" err="1" smtClean="0">
                <a:solidFill>
                  <a:srgbClr val="FF0000"/>
                </a:solidFill>
                <a:latin typeface="Times New Roman" pitchFamily="18" charset="0"/>
                <a:cs typeface="Times New Roman" pitchFamily="18" charset="0"/>
              </a:rPr>
              <a:t>aes</a:t>
            </a:r>
            <a:r>
              <a:rPr lang="en-US" b="1" dirty="0" smtClean="0">
                <a:solidFill>
                  <a:srgbClr val="FF0000"/>
                </a:solidFill>
                <a:latin typeface="Times New Roman" pitchFamily="18" charset="0"/>
                <a:cs typeface="Times New Roman" pitchFamily="18" charset="0"/>
              </a:rPr>
              <a:t>(x = </a:t>
            </a:r>
            <a:r>
              <a:rPr lang="en-US" b="1" dirty="0" err="1" smtClean="0">
                <a:solidFill>
                  <a:srgbClr val="FF0000"/>
                </a:solidFill>
                <a:latin typeface="Times New Roman" pitchFamily="18" charset="0"/>
                <a:cs typeface="Times New Roman" pitchFamily="18" charset="0"/>
              </a:rPr>
              <a:t>drv</a:t>
            </a:r>
            <a:r>
              <a:rPr lang="en-US" b="1" dirty="0" smtClean="0">
                <a:solidFill>
                  <a:srgbClr val="FF0000"/>
                </a:solidFill>
                <a:latin typeface="Times New Roman" pitchFamily="18" charset="0"/>
                <a:cs typeface="Times New Roman" pitchFamily="18" charset="0"/>
              </a:rPr>
              <a:t>, fill = </a:t>
            </a:r>
            <a:r>
              <a:rPr lang="en-US" b="1" dirty="0" err="1" smtClean="0">
                <a:solidFill>
                  <a:srgbClr val="FF0000"/>
                </a:solidFill>
                <a:latin typeface="Times New Roman" pitchFamily="18" charset="0"/>
                <a:cs typeface="Times New Roman" pitchFamily="18" charset="0"/>
              </a:rPr>
              <a:t>drv</a:t>
            </a:r>
            <a:r>
              <a:rPr lang="en-US" b="1"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geom_bar</a:t>
            </a:r>
            <a:r>
              <a:rPr lang="en-US" b="1"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pic>
        <p:nvPicPr>
          <p:cNvPr id="7171" name="Picture 3"/>
          <p:cNvPicPr>
            <a:picLocks noChangeAspect="1" noChangeArrowheads="1"/>
          </p:cNvPicPr>
          <p:nvPr/>
        </p:nvPicPr>
        <p:blipFill>
          <a:blip r:embed="rId2"/>
          <a:srcRect/>
          <a:stretch>
            <a:fillRect/>
          </a:stretch>
        </p:blipFill>
        <p:spPr bwMode="auto">
          <a:xfrm>
            <a:off x="2320246" y="3482523"/>
            <a:ext cx="5229225" cy="3086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80458"/>
            <a:ext cx="8596668" cy="1712686"/>
          </a:xfrm>
        </p:spPr>
        <p:txBody>
          <a:bodyPr/>
          <a:lstStyle/>
          <a:p>
            <a:r>
              <a:rPr lang="en-US" dirty="0" smtClean="0">
                <a:latin typeface="Times New Roman" pitchFamily="18" charset="0"/>
                <a:cs typeface="Times New Roman" pitchFamily="18" charset="0"/>
              </a:rPr>
              <a:t>Now add </a:t>
            </a:r>
            <a:r>
              <a:rPr lang="en-US" dirty="0" err="1" smtClean="0">
                <a:latin typeface="Times New Roman" pitchFamily="18" charset="0"/>
                <a:cs typeface="Times New Roman" pitchFamily="18" charset="0"/>
              </a:rPr>
              <a:t>coord_polar</a:t>
            </a:r>
            <a:r>
              <a:rPr lang="en-US" dirty="0" smtClean="0">
                <a:latin typeface="Times New Roman" pitchFamily="18" charset="0"/>
                <a:cs typeface="Times New Roman" pitchFamily="18" charset="0"/>
              </a:rPr>
              <a:t>() to create pie chart.</a:t>
            </a:r>
          </a:p>
          <a:p>
            <a:r>
              <a:rPr lang="en-US" b="1" dirty="0" err="1" smtClean="0">
                <a:solidFill>
                  <a:srgbClr val="FF0000"/>
                </a:solidFill>
                <a:latin typeface="Times New Roman" pitchFamily="18" charset="0"/>
                <a:cs typeface="Times New Roman" pitchFamily="18" charset="0"/>
              </a:rPr>
              <a:t>ggplot</a:t>
            </a:r>
            <a:r>
              <a:rPr lang="en-US" b="1" dirty="0" smtClean="0">
                <a:solidFill>
                  <a:srgbClr val="FF0000"/>
                </a:solidFill>
                <a:latin typeface="Times New Roman" pitchFamily="18" charset="0"/>
                <a:cs typeface="Times New Roman" pitchFamily="18" charset="0"/>
              </a:rPr>
              <a:t>(mpg, </a:t>
            </a:r>
            <a:r>
              <a:rPr lang="en-US" b="1" dirty="0" err="1" smtClean="0">
                <a:solidFill>
                  <a:srgbClr val="FF0000"/>
                </a:solidFill>
                <a:latin typeface="Times New Roman" pitchFamily="18" charset="0"/>
                <a:cs typeface="Times New Roman" pitchFamily="18" charset="0"/>
              </a:rPr>
              <a:t>aes</a:t>
            </a:r>
            <a:r>
              <a:rPr lang="en-US" b="1" dirty="0" smtClean="0">
                <a:solidFill>
                  <a:srgbClr val="FF0000"/>
                </a:solidFill>
                <a:latin typeface="Times New Roman" pitchFamily="18" charset="0"/>
                <a:cs typeface="Times New Roman" pitchFamily="18" charset="0"/>
              </a:rPr>
              <a:t>(x = </a:t>
            </a:r>
            <a:r>
              <a:rPr lang="en-US" b="1" dirty="0" err="1" smtClean="0">
                <a:solidFill>
                  <a:srgbClr val="FF0000"/>
                </a:solidFill>
                <a:latin typeface="Times New Roman" pitchFamily="18" charset="0"/>
                <a:cs typeface="Times New Roman" pitchFamily="18" charset="0"/>
              </a:rPr>
              <a:t>drv</a:t>
            </a:r>
            <a:r>
              <a:rPr lang="en-US" b="1" dirty="0" smtClean="0">
                <a:solidFill>
                  <a:srgbClr val="FF0000"/>
                </a:solidFill>
                <a:latin typeface="Times New Roman" pitchFamily="18" charset="0"/>
                <a:cs typeface="Times New Roman" pitchFamily="18" charset="0"/>
              </a:rPr>
              <a:t>, fill = </a:t>
            </a:r>
            <a:r>
              <a:rPr lang="en-US" b="1" dirty="0" err="1" smtClean="0">
                <a:solidFill>
                  <a:srgbClr val="FF0000"/>
                </a:solidFill>
                <a:latin typeface="Times New Roman" pitchFamily="18" charset="0"/>
                <a:cs typeface="Times New Roman" pitchFamily="18" charset="0"/>
              </a:rPr>
              <a:t>drv</a:t>
            </a:r>
            <a:r>
              <a:rPr lang="en-US" b="1"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geom_bar</a:t>
            </a:r>
            <a:r>
              <a:rPr lang="en-US" b="1" dirty="0" smtClean="0">
                <a:solidFill>
                  <a:srgbClr val="FF0000"/>
                </a:solidFill>
                <a:latin typeface="Times New Roman" pitchFamily="18" charset="0"/>
                <a:cs typeface="Times New Roman" pitchFamily="18" charset="0"/>
              </a:rPr>
              <a:t>(width = 1) + </a:t>
            </a:r>
            <a:r>
              <a:rPr lang="en-US" b="1" dirty="0" err="1" smtClean="0">
                <a:solidFill>
                  <a:srgbClr val="FF0000"/>
                </a:solidFill>
                <a:latin typeface="Times New Roman" pitchFamily="18" charset="0"/>
                <a:cs typeface="Times New Roman" pitchFamily="18" charset="0"/>
              </a:rPr>
              <a:t>coord_polar</a:t>
            </a:r>
            <a:r>
              <a:rPr lang="en-US" b="1" dirty="0" smtClean="0">
                <a:solidFill>
                  <a:srgbClr val="FF0000"/>
                </a:solidFill>
                <a:latin typeface="Times New Roman" pitchFamily="18" charset="0"/>
                <a:cs typeface="Times New Roman" pitchFamily="18" charset="0"/>
              </a:rPr>
              <a:t>()</a:t>
            </a:r>
          </a:p>
        </p:txBody>
      </p:sp>
      <p:pic>
        <p:nvPicPr>
          <p:cNvPr id="8196" name="Picture 4"/>
          <p:cNvPicPr>
            <a:picLocks noChangeAspect="1" noChangeArrowheads="1"/>
          </p:cNvPicPr>
          <p:nvPr/>
        </p:nvPicPr>
        <p:blipFill>
          <a:blip r:embed="rId2"/>
          <a:srcRect/>
          <a:stretch>
            <a:fillRect/>
          </a:stretch>
        </p:blipFill>
        <p:spPr bwMode="auto">
          <a:xfrm>
            <a:off x="2483531" y="2811463"/>
            <a:ext cx="4467225" cy="3267075"/>
          </a:xfrm>
          <a:prstGeom prst="rect">
            <a:avLst/>
          </a:prstGeom>
          <a:noFill/>
          <a:ln w="9525">
            <a:noFill/>
            <a:miter lim="800000"/>
            <a:headEnd/>
            <a:tailEnd/>
          </a:ln>
          <a:effectLst/>
        </p:spPr>
      </p:pic>
      <p:sp>
        <p:nvSpPr>
          <p:cNvPr id="5" name="Title 1"/>
          <p:cNvSpPr>
            <a:spLocks noGrp="1"/>
          </p:cNvSpPr>
          <p:nvPr>
            <p:ph type="title"/>
          </p:nvPr>
        </p:nvSpPr>
        <p:spPr>
          <a:xfrm>
            <a:off x="677863" y="609600"/>
            <a:ext cx="8596312" cy="623888"/>
          </a:xfrm>
        </p:spPr>
        <p:txBody>
          <a:bodyPr>
            <a:noAutofit/>
          </a:bodyPr>
          <a:lstStyle/>
          <a:p>
            <a:pPr algn="ct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6" name="Title 1"/>
          <p:cNvSpPr txBox="1">
            <a:spLocks/>
          </p:cNvSpPr>
          <p:nvPr/>
        </p:nvSpPr>
        <p:spPr>
          <a:xfrm>
            <a:off x="677334" y="319314"/>
            <a:ext cx="8596668" cy="740229"/>
          </a:xfrm>
          <a:prstGeom prst="rect">
            <a:avLst/>
          </a:prstGeom>
        </p:spPr>
        <p:txBody>
          <a:bodyPr vert="horz" lIns="91440" tIns="45720" rIns="91440" bIns="45720" rtlCol="0" anchor="t">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t>Coordinate systems—Exercises –Refer Video 4</a:t>
            </a:r>
            <a:b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br>
            <a: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t/>
            </a:r>
            <a:b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br>
            <a:endParaRPr kumimoji="0" lang="en-US" sz="3600" b="0"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93371"/>
            <a:ext cx="8596668" cy="4647991"/>
          </a:xfrm>
        </p:spPr>
        <p:txBody>
          <a:bodyPr/>
          <a:lstStyle/>
          <a:p>
            <a:pPr>
              <a:lnSpc>
                <a:spcPct val="150000"/>
              </a:lnSpc>
            </a:pPr>
            <a:r>
              <a:rPr lang="en-US" b="1" i="1" dirty="0" smtClean="0">
                <a:latin typeface="Times New Roman" pitchFamily="18" charset="0"/>
                <a:cs typeface="Times New Roman" pitchFamily="18" charset="0"/>
              </a:rPr>
              <a:t>2. What does labs() do? Read the documentation.</a:t>
            </a:r>
          </a:p>
          <a:p>
            <a:pPr>
              <a:lnSpc>
                <a:spcPct val="150000"/>
              </a:lnSpc>
            </a:pPr>
            <a:r>
              <a:rPr lang="en-US" dirty="0" smtClean="0">
                <a:latin typeface="Times New Roman" pitchFamily="18" charset="0"/>
                <a:cs typeface="Times New Roman" pitchFamily="18" charset="0"/>
              </a:rPr>
              <a:t>The labs function adds axis titles, plot titles, and a caption to the plot.</a:t>
            </a:r>
          </a:p>
          <a:p>
            <a:pPr>
              <a:lnSpc>
                <a:spcPct val="150000"/>
              </a:lnSpc>
            </a:pPr>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(data = mpg, mapping = </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class, y = hwy)) + </a:t>
            </a:r>
          </a:p>
          <a:p>
            <a:pPr>
              <a:lnSpc>
                <a:spcPct val="150000"/>
              </a:lnSpc>
            </a:pPr>
            <a:r>
              <a:rPr lang="en-US" b="1" dirty="0" err="1" smtClean="0">
                <a:latin typeface="Times New Roman" pitchFamily="18" charset="0"/>
                <a:cs typeface="Times New Roman" pitchFamily="18" charset="0"/>
              </a:rPr>
              <a:t>geom_boxplot</a:t>
            </a:r>
            <a:r>
              <a:rPr lang="en-US" dirty="0" smtClean="0">
                <a:latin typeface="Times New Roman" pitchFamily="18" charset="0"/>
                <a:cs typeface="Times New Roman" pitchFamily="18" charset="0"/>
              </a:rPr>
              <a:t>() +</a:t>
            </a:r>
          </a:p>
          <a:p>
            <a:pPr>
              <a:lnSpc>
                <a:spcPct val="150000"/>
              </a:lnSpc>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coord_flip</a:t>
            </a:r>
            <a:r>
              <a:rPr lang="en-US" dirty="0" smtClean="0">
                <a:latin typeface="Times New Roman" pitchFamily="18" charset="0"/>
                <a:cs typeface="Times New Roman" pitchFamily="18" charset="0"/>
              </a:rPr>
              <a:t>() +</a:t>
            </a:r>
          </a:p>
          <a:p>
            <a:pPr>
              <a:lnSpc>
                <a:spcPct val="150000"/>
              </a:lnSpc>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labs</a:t>
            </a:r>
            <a:r>
              <a:rPr lang="en-US" dirty="0" smtClean="0">
                <a:latin typeface="Times New Roman" pitchFamily="18" charset="0"/>
                <a:cs typeface="Times New Roman" pitchFamily="18" charset="0"/>
              </a:rPr>
              <a:t>( y = "Highway MPG", x = "Year", title = "Highway MPG by car class", subtitle = "1999-2008", caption = "Source: http://fueleconomy.gov" )</a:t>
            </a:r>
          </a:p>
          <a:p>
            <a:endParaRPr lang="en-US" dirty="0"/>
          </a:p>
        </p:txBody>
      </p:sp>
      <p:sp>
        <p:nvSpPr>
          <p:cNvPr id="4" name="Title 1"/>
          <p:cNvSpPr>
            <a:spLocks noGrp="1"/>
          </p:cNvSpPr>
          <p:nvPr>
            <p:ph type="title"/>
          </p:nvPr>
        </p:nvSpPr>
        <p:spPr>
          <a:xfrm>
            <a:off x="677863" y="609600"/>
            <a:ext cx="8596312" cy="638175"/>
          </a:xfrm>
        </p:spPr>
        <p:txBody>
          <a:bodyPr>
            <a:noAutofit/>
          </a:bodyPr>
          <a:lstStyle/>
          <a:p>
            <a:pPr algn="ct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Title 1"/>
          <p:cNvSpPr txBox="1">
            <a:spLocks/>
          </p:cNvSpPr>
          <p:nvPr/>
        </p:nvSpPr>
        <p:spPr>
          <a:xfrm>
            <a:off x="677334" y="319314"/>
            <a:ext cx="8596668" cy="740229"/>
          </a:xfrm>
          <a:prstGeom prst="rect">
            <a:avLst/>
          </a:prstGeom>
        </p:spPr>
        <p:txBody>
          <a:bodyPr vert="horz" lIns="91440" tIns="45720" rIns="91440" bIns="45720" rtlCol="0" anchor="t">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t>Coordinate systems—Exercises –Refer Video 4</a:t>
            </a:r>
            <a:b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br>
            <a: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t/>
            </a:r>
            <a:b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br>
            <a:endParaRPr kumimoji="0" lang="en-US" sz="3600" b="0"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48229"/>
            <a:ext cx="8596668" cy="4793133"/>
          </a:xfrm>
        </p:spPr>
        <p:txBody>
          <a:bodyPr/>
          <a:lstStyle/>
          <a:p>
            <a:pPr>
              <a:lnSpc>
                <a:spcPct val="150000"/>
              </a:lnSpc>
            </a:pPr>
            <a:r>
              <a:rPr lang="en-US" b="1" i="1" dirty="0" smtClean="0">
                <a:latin typeface="Times New Roman" pitchFamily="18" charset="0"/>
                <a:cs typeface="Times New Roman" pitchFamily="18" charset="0"/>
              </a:rPr>
              <a:t>3. What’s the difference between </a:t>
            </a:r>
            <a:r>
              <a:rPr lang="en-US" b="1" i="1" dirty="0" err="1" smtClean="0">
                <a:latin typeface="Times New Roman" pitchFamily="18" charset="0"/>
                <a:cs typeface="Times New Roman" pitchFamily="18" charset="0"/>
              </a:rPr>
              <a:t>coord_quickmap</a:t>
            </a:r>
            <a:r>
              <a:rPr lang="en-US" b="1" i="1" dirty="0" smtClean="0">
                <a:latin typeface="Times New Roman" pitchFamily="18" charset="0"/>
                <a:cs typeface="Times New Roman" pitchFamily="18" charset="0"/>
              </a:rPr>
              <a:t>() and </a:t>
            </a:r>
            <a:r>
              <a:rPr lang="en-US" b="1" i="1" dirty="0" err="1" smtClean="0">
                <a:latin typeface="Times New Roman" pitchFamily="18" charset="0"/>
                <a:cs typeface="Times New Roman" pitchFamily="18" charset="0"/>
              </a:rPr>
              <a:t>coord_map</a:t>
            </a:r>
            <a:r>
              <a:rPr lang="en-US" b="1" i="1"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coord_map</a:t>
            </a:r>
            <a:r>
              <a:rPr lang="en-US" dirty="0" smtClean="0">
                <a:latin typeface="Times New Roman" pitchFamily="18" charset="0"/>
                <a:cs typeface="Times New Roman" pitchFamily="18" charset="0"/>
              </a:rPr>
              <a:t>() function uses map projections to project the three-dimensional Earth onto a two-dimensional plane.</a:t>
            </a:r>
          </a:p>
          <a:p>
            <a:pPr>
              <a:lnSpc>
                <a:spcPct val="150000"/>
              </a:lnSpc>
            </a:pPr>
            <a:r>
              <a:rPr lang="en-US" dirty="0" smtClean="0">
                <a:latin typeface="Times New Roman" pitchFamily="18" charset="0"/>
                <a:cs typeface="Times New Roman" pitchFamily="18" charset="0"/>
              </a:rPr>
              <a:t>By default, </a:t>
            </a:r>
            <a:r>
              <a:rPr lang="en-US" dirty="0" err="1" smtClean="0">
                <a:latin typeface="Times New Roman" pitchFamily="18" charset="0"/>
                <a:cs typeface="Times New Roman" pitchFamily="18" charset="0"/>
              </a:rPr>
              <a:t>coord_map</a:t>
            </a:r>
            <a:r>
              <a:rPr lang="en-US" dirty="0" smtClean="0">
                <a:latin typeface="Times New Roman" pitchFamily="18" charset="0"/>
                <a:cs typeface="Times New Roman" pitchFamily="18" charset="0"/>
              </a:rPr>
              <a:t>() uses the </a:t>
            </a:r>
            <a:r>
              <a:rPr lang="en-US" dirty="0" smtClean="0">
                <a:latin typeface="Times New Roman" pitchFamily="18" charset="0"/>
                <a:cs typeface="Times New Roman" pitchFamily="18" charset="0"/>
                <a:hlinkClick r:id="rId2"/>
              </a:rPr>
              <a:t>Mercator projection</a:t>
            </a:r>
            <a:r>
              <a:rPr lang="en-US" dirty="0" smtClean="0">
                <a:latin typeface="Times New Roman" pitchFamily="18" charset="0"/>
                <a:cs typeface="Times New Roman" pitchFamily="18" charset="0"/>
              </a:rPr>
              <a:t>. This projection is applied to all the </a:t>
            </a:r>
            <a:r>
              <a:rPr lang="en-US" dirty="0" err="1" smtClean="0">
                <a:latin typeface="Times New Roman" pitchFamily="18" charset="0"/>
                <a:cs typeface="Times New Roman" pitchFamily="18" charset="0"/>
              </a:rPr>
              <a:t>geoms</a:t>
            </a:r>
            <a:r>
              <a:rPr lang="en-US" dirty="0" smtClean="0">
                <a:latin typeface="Times New Roman" pitchFamily="18" charset="0"/>
                <a:cs typeface="Times New Roman" pitchFamily="18" charset="0"/>
              </a:rPr>
              <a:t> in the plot. </a:t>
            </a:r>
          </a:p>
          <a:p>
            <a:pPr>
              <a:lnSpc>
                <a:spcPct val="15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coord_quickmap</a:t>
            </a:r>
            <a:r>
              <a:rPr lang="en-US" dirty="0" smtClean="0">
                <a:latin typeface="Times New Roman" pitchFamily="18" charset="0"/>
                <a:cs typeface="Times New Roman" pitchFamily="18" charset="0"/>
              </a:rPr>
              <a:t>() function uses an approximate but faster map projection. </a:t>
            </a:r>
          </a:p>
          <a:p>
            <a:pPr>
              <a:lnSpc>
                <a:spcPct val="150000"/>
              </a:lnSpc>
            </a:pPr>
            <a:r>
              <a:rPr lang="en-US" dirty="0" smtClean="0">
                <a:latin typeface="Times New Roman" pitchFamily="18" charset="0"/>
                <a:cs typeface="Times New Roman" pitchFamily="18" charset="0"/>
              </a:rPr>
              <a:t>This approximation ignores the curvature of Earth and adjusts the map for the latitude/longitude ratio. </a:t>
            </a:r>
          </a:p>
          <a:p>
            <a:endParaRPr lang="en-US" dirty="0"/>
          </a:p>
        </p:txBody>
      </p:sp>
      <p:sp>
        <p:nvSpPr>
          <p:cNvPr id="4" name="Title 1"/>
          <p:cNvSpPr>
            <a:spLocks noGrp="1"/>
          </p:cNvSpPr>
          <p:nvPr>
            <p:ph type="title"/>
          </p:nvPr>
        </p:nvSpPr>
        <p:spPr>
          <a:xfrm>
            <a:off x="677863" y="609600"/>
            <a:ext cx="8596312" cy="652463"/>
          </a:xfrm>
        </p:spPr>
        <p:txBody>
          <a:bodyPr>
            <a:noAutofit/>
          </a:bodyPr>
          <a:lstStyle/>
          <a:p>
            <a:pPr algn="ct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Title 1"/>
          <p:cNvSpPr txBox="1">
            <a:spLocks/>
          </p:cNvSpPr>
          <p:nvPr/>
        </p:nvSpPr>
        <p:spPr>
          <a:xfrm>
            <a:off x="677334" y="319314"/>
            <a:ext cx="8596668" cy="740229"/>
          </a:xfrm>
          <a:prstGeom prst="rect">
            <a:avLst/>
          </a:prstGeom>
        </p:spPr>
        <p:txBody>
          <a:bodyPr vert="horz" lIns="91440" tIns="45720" rIns="91440" bIns="45720" rtlCol="0" anchor="t">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t>Coordinate systems—Exercises –Refer Video 4</a:t>
            </a:r>
            <a:b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br>
            <a: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t/>
            </a:r>
            <a:b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br>
            <a:endParaRPr kumimoji="0" lang="en-US" sz="3600" b="0"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90171"/>
            <a:ext cx="8596668" cy="4851191"/>
          </a:xfrm>
        </p:spPr>
        <p:txBody>
          <a:bodyPr>
            <a:noAutofit/>
          </a:bodyPr>
          <a:lstStyle/>
          <a:p>
            <a:pPr>
              <a:lnSpc>
                <a:spcPct val="150000"/>
              </a:lnSpc>
            </a:pPr>
            <a:r>
              <a:rPr lang="en-US" sz="2000" b="1" i="1" dirty="0" smtClean="0">
                <a:latin typeface="Times New Roman" pitchFamily="18" charset="0"/>
                <a:cs typeface="Times New Roman" pitchFamily="18" charset="0"/>
              </a:rPr>
              <a:t>4. What does the plot below tell you about the relationship between city and highway mpg? Why is </a:t>
            </a:r>
            <a:r>
              <a:rPr lang="en-US" sz="2000" b="1" i="1" dirty="0" err="1" smtClean="0">
                <a:latin typeface="Times New Roman" pitchFamily="18" charset="0"/>
                <a:cs typeface="Times New Roman" pitchFamily="18" charset="0"/>
              </a:rPr>
              <a:t>coord_fixed</a:t>
            </a:r>
            <a:r>
              <a:rPr lang="en-US" sz="2000" b="1" i="1" dirty="0" smtClean="0">
                <a:latin typeface="Times New Roman" pitchFamily="18" charset="0"/>
                <a:cs typeface="Times New Roman" pitchFamily="18" charset="0"/>
              </a:rPr>
              <a:t>() important? What does </a:t>
            </a:r>
            <a:r>
              <a:rPr lang="en-US" sz="2000" b="1" i="1" dirty="0" err="1" smtClean="0">
                <a:latin typeface="Times New Roman" pitchFamily="18" charset="0"/>
                <a:cs typeface="Times New Roman" pitchFamily="18" charset="0"/>
              </a:rPr>
              <a:t>geom_abline</a:t>
            </a:r>
            <a:r>
              <a:rPr lang="en-US" sz="2000" b="1" i="1" dirty="0" smtClean="0">
                <a:latin typeface="Times New Roman" pitchFamily="18" charset="0"/>
                <a:cs typeface="Times New Roman" pitchFamily="18" charset="0"/>
              </a:rPr>
              <a:t>() do?</a:t>
            </a:r>
          </a:p>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b="1" dirty="0" err="1" smtClean="0">
                <a:solidFill>
                  <a:srgbClr val="FF0000"/>
                </a:solidFill>
                <a:latin typeface="Times New Roman" pitchFamily="18" charset="0"/>
                <a:cs typeface="Times New Roman" pitchFamily="18" charset="0"/>
              </a:rPr>
              <a:t>ggplot</a:t>
            </a:r>
            <a:r>
              <a:rPr lang="en-US" sz="2000" dirty="0" smtClean="0">
                <a:solidFill>
                  <a:srgbClr val="FF0000"/>
                </a:solidFill>
                <a:latin typeface="Times New Roman" pitchFamily="18" charset="0"/>
                <a:cs typeface="Times New Roman" pitchFamily="18" charset="0"/>
              </a:rPr>
              <a:t>(data = mpg, mapping = </a:t>
            </a:r>
            <a:r>
              <a:rPr lang="en-US" sz="2000" b="1" dirty="0" err="1" smtClean="0">
                <a:solidFill>
                  <a:srgbClr val="FF0000"/>
                </a:solidFill>
                <a:latin typeface="Times New Roman" pitchFamily="18" charset="0"/>
                <a:cs typeface="Times New Roman" pitchFamily="18" charset="0"/>
              </a:rPr>
              <a:t>aes</a:t>
            </a:r>
            <a:r>
              <a:rPr lang="en-US" sz="2000" dirty="0" smtClean="0">
                <a:solidFill>
                  <a:srgbClr val="FF0000"/>
                </a:solidFill>
                <a:latin typeface="Times New Roman" pitchFamily="18" charset="0"/>
                <a:cs typeface="Times New Roman" pitchFamily="18" charset="0"/>
              </a:rPr>
              <a:t>(x = </a:t>
            </a:r>
            <a:r>
              <a:rPr lang="en-US" sz="2000" dirty="0" err="1" smtClean="0">
                <a:solidFill>
                  <a:srgbClr val="FF0000"/>
                </a:solidFill>
                <a:latin typeface="Times New Roman" pitchFamily="18" charset="0"/>
                <a:cs typeface="Times New Roman" pitchFamily="18" charset="0"/>
              </a:rPr>
              <a:t>cty</a:t>
            </a:r>
            <a:r>
              <a:rPr lang="en-US" sz="2000" dirty="0" smtClean="0">
                <a:solidFill>
                  <a:srgbClr val="FF0000"/>
                </a:solidFill>
                <a:latin typeface="Times New Roman" pitchFamily="18" charset="0"/>
                <a:cs typeface="Times New Roman" pitchFamily="18" charset="0"/>
              </a:rPr>
              <a:t>, y = hwy)) + </a:t>
            </a:r>
            <a:r>
              <a:rPr lang="en-US" sz="2000" b="1" dirty="0" err="1" smtClean="0">
                <a:solidFill>
                  <a:srgbClr val="FF0000"/>
                </a:solidFill>
                <a:latin typeface="Times New Roman" pitchFamily="18" charset="0"/>
                <a:cs typeface="Times New Roman" pitchFamily="18" charset="0"/>
              </a:rPr>
              <a:t>geom_point</a:t>
            </a:r>
            <a:r>
              <a:rPr lang="en-US" sz="2000" dirty="0" smtClean="0">
                <a:solidFill>
                  <a:srgbClr val="FF0000"/>
                </a:solidFill>
                <a:latin typeface="Times New Roman" pitchFamily="18" charset="0"/>
                <a:cs typeface="Times New Roman" pitchFamily="18" charset="0"/>
              </a:rPr>
              <a:t>() + </a:t>
            </a:r>
            <a:r>
              <a:rPr lang="en-US" sz="2000" b="1" dirty="0" err="1" smtClean="0">
                <a:solidFill>
                  <a:srgbClr val="FF0000"/>
                </a:solidFill>
                <a:latin typeface="Times New Roman" pitchFamily="18" charset="0"/>
                <a:cs typeface="Times New Roman" pitchFamily="18" charset="0"/>
              </a:rPr>
              <a:t>geom_abline</a:t>
            </a:r>
            <a:r>
              <a:rPr lang="en-US" sz="2000" dirty="0" smtClean="0">
                <a:solidFill>
                  <a:srgbClr val="FF0000"/>
                </a:solidFill>
                <a:latin typeface="Times New Roman" pitchFamily="18" charset="0"/>
                <a:cs typeface="Times New Roman" pitchFamily="18" charset="0"/>
              </a:rPr>
              <a:t>() + </a:t>
            </a:r>
            <a:r>
              <a:rPr lang="en-US" sz="2000" b="1" dirty="0" err="1" smtClean="0">
                <a:solidFill>
                  <a:srgbClr val="FF0000"/>
                </a:solidFill>
                <a:latin typeface="Times New Roman" pitchFamily="18" charset="0"/>
                <a:cs typeface="Times New Roman" pitchFamily="18" charset="0"/>
              </a:rPr>
              <a:t>coord_fixed</a:t>
            </a:r>
            <a:r>
              <a:rPr lang="en-US" sz="2000" dirty="0" smtClean="0">
                <a:solidFill>
                  <a:srgbClr val="FF0000"/>
                </a:solidFill>
                <a:latin typeface="Times New Roman" pitchFamily="18" charset="0"/>
                <a:cs typeface="Times New Roman" pitchFamily="18" charset="0"/>
              </a:rPr>
              <a:t>()</a:t>
            </a:r>
          </a:p>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The function </a:t>
            </a:r>
            <a:r>
              <a:rPr lang="en-US" sz="2000" dirty="0" err="1" smtClean="0">
                <a:latin typeface="Times New Roman" pitchFamily="18" charset="0"/>
                <a:cs typeface="Times New Roman" pitchFamily="18" charset="0"/>
              </a:rPr>
              <a:t>coord_fixed</a:t>
            </a:r>
            <a:r>
              <a:rPr lang="en-US" sz="2000" dirty="0" smtClean="0">
                <a:latin typeface="Times New Roman" pitchFamily="18" charset="0"/>
                <a:cs typeface="Times New Roman" pitchFamily="18" charset="0"/>
              </a:rPr>
              <a:t>() ensures that the line produced by </a:t>
            </a:r>
            <a:r>
              <a:rPr lang="en-US" sz="2000" dirty="0" err="1" smtClean="0">
                <a:latin typeface="Times New Roman" pitchFamily="18" charset="0"/>
                <a:cs typeface="Times New Roman" pitchFamily="18" charset="0"/>
              </a:rPr>
              <a:t>geom_abline</a:t>
            </a:r>
            <a:r>
              <a:rPr lang="en-US" sz="2000" dirty="0" smtClean="0">
                <a:latin typeface="Times New Roman" pitchFamily="18" charset="0"/>
                <a:cs typeface="Times New Roman" pitchFamily="18" charset="0"/>
              </a:rPr>
              <a:t>() is at a 45-degree angle. A 45-degree line makes it easy to compare the highway and city mileage to the case in which city and highway MPG were equal</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677863" y="609600"/>
            <a:ext cx="8596312" cy="769938"/>
          </a:xfrm>
        </p:spPr>
        <p:txBody>
          <a:bodyPr>
            <a:noAutofit/>
          </a:bodyPr>
          <a:lstStyle/>
          <a:p>
            <a:pPr algn="ct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Title 1"/>
          <p:cNvSpPr txBox="1">
            <a:spLocks/>
          </p:cNvSpPr>
          <p:nvPr/>
        </p:nvSpPr>
        <p:spPr>
          <a:xfrm>
            <a:off x="677334" y="174171"/>
            <a:ext cx="8596668" cy="740229"/>
          </a:xfrm>
          <a:prstGeom prst="rect">
            <a:avLst/>
          </a:prstGeom>
        </p:spPr>
        <p:txBody>
          <a:bodyPr vert="horz" lIns="91440" tIns="45720" rIns="91440" bIns="45720" rtlCol="0" anchor="t">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t>Coordinate systems—Exercises –Refer Video 4</a:t>
            </a:r>
            <a:b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br>
            <a: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t/>
            </a:r>
            <a:br>
              <a:rPr kumimoji="0" lang="en-US" sz="3600" b="1" i="0" u="none" strike="noStrike" kern="1200" cap="none" spc="0" normalizeH="0" baseline="0" noProof="0" smtClean="0">
                <a:ln>
                  <a:noFill/>
                </a:ln>
                <a:solidFill>
                  <a:schemeClr val="accent1"/>
                </a:solidFill>
                <a:effectLst/>
                <a:uLnTx/>
                <a:uFillTx/>
                <a:latin typeface="Times New Roman" pitchFamily="18" charset="0"/>
                <a:ea typeface="+mj-ea"/>
                <a:cs typeface="Times New Roman" pitchFamily="18" charset="0"/>
              </a:rPr>
            </a:br>
            <a:endParaRPr kumimoji="0" lang="en-US" sz="3600" b="0"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Topic: </a:t>
            </a:r>
            <a:r>
              <a:rPr lang="en-US" b="1" dirty="0" err="1" smtClean="0">
                <a:latin typeface="Times New Roman" pitchFamily="18" charset="0"/>
                <a:cs typeface="Times New Roman" pitchFamily="18" charset="0"/>
              </a:rPr>
              <a:t>Workflow</a:t>
            </a:r>
            <a:r>
              <a:rPr lang="en-US" b="1" dirty="0" smtClean="0">
                <a:latin typeface="Times New Roman" pitchFamily="18" charset="0"/>
                <a:cs typeface="Times New Roman" pitchFamily="18" charset="0"/>
              </a:rPr>
              <a:t>: Basics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Sub Topic: Coding Basics – Refer Video 5</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843315"/>
            <a:ext cx="8596668" cy="4198048"/>
          </a:xfrm>
        </p:spPr>
        <p:txBody>
          <a:bodyPr>
            <a:normAutofit/>
          </a:bodyPr>
          <a:lstStyle/>
          <a:p>
            <a:r>
              <a:rPr lang="en-US" dirty="0" smtClean="0"/>
              <a:t>Use R as a calculator: </a:t>
            </a:r>
          </a:p>
          <a:p>
            <a:r>
              <a:rPr lang="en-US" dirty="0" smtClean="0"/>
              <a:t>1 / 200 * 30</a:t>
            </a:r>
          </a:p>
          <a:p>
            <a:r>
              <a:rPr lang="en-US" dirty="0" smtClean="0"/>
              <a:t> #&gt; [1] 0.15 </a:t>
            </a:r>
          </a:p>
          <a:p>
            <a:r>
              <a:rPr lang="en-US" dirty="0" smtClean="0"/>
              <a:t>(59 + 73 + 2) / 3</a:t>
            </a:r>
          </a:p>
          <a:p>
            <a:r>
              <a:rPr lang="en-US" dirty="0" smtClean="0"/>
              <a:t> #&gt; [1] 44.7 </a:t>
            </a:r>
          </a:p>
          <a:p>
            <a:r>
              <a:rPr lang="en-US" dirty="0" smtClean="0"/>
              <a:t>sin(pi / 2) </a:t>
            </a:r>
          </a:p>
          <a:p>
            <a:r>
              <a:rPr lang="en-US" dirty="0" smtClean="0"/>
              <a:t>#&gt; [1] 1 </a:t>
            </a:r>
          </a:p>
          <a:p>
            <a:r>
              <a:rPr lang="en-US" dirty="0" smtClean="0"/>
              <a:t>Create new objects with &lt;-: </a:t>
            </a:r>
          </a:p>
          <a:p>
            <a:r>
              <a:rPr lang="en-US" dirty="0" smtClean="0"/>
              <a:t>x &lt;- 3 * 4</a:t>
            </a:r>
          </a:p>
          <a:p>
            <a:r>
              <a:rPr lang="en-US" dirty="0" smtClean="0"/>
              <a:t>When reading that code say “object name gets value” .</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20" y="188686"/>
            <a:ext cx="8596668" cy="1320800"/>
          </a:xfrm>
        </p:spPr>
        <p:txBody>
          <a:bodyPr/>
          <a:lstStyle/>
          <a:p>
            <a:pPr algn="ctr"/>
            <a:r>
              <a:rPr lang="en-US" b="1" dirty="0" smtClean="0">
                <a:latin typeface="Times New Roman" pitchFamily="18" charset="0"/>
                <a:cs typeface="Times New Roman" pitchFamily="18" charset="0"/>
              </a:rPr>
              <a:t>Sub Topic: What’s in a Name? – Refer Video 5</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567543"/>
            <a:ext cx="8596668" cy="4473819"/>
          </a:xfrm>
        </p:spPr>
        <p:txBody>
          <a:bodyPr>
            <a:normAutofit lnSpcReduction="10000"/>
          </a:bodyPr>
          <a:lstStyle/>
          <a:p>
            <a:r>
              <a:rPr lang="en-US" dirty="0" smtClean="0">
                <a:latin typeface="Times New Roman" pitchFamily="18" charset="0"/>
                <a:cs typeface="Times New Roman" pitchFamily="18" charset="0"/>
              </a:rPr>
              <a:t>Object names must start with a letter, and can only contain letters, numbers, _, and ..</a:t>
            </a:r>
          </a:p>
          <a:p>
            <a:r>
              <a:rPr lang="en-US" dirty="0" smtClean="0">
                <a:latin typeface="Times New Roman" pitchFamily="18" charset="0"/>
                <a:cs typeface="Times New Roman" pitchFamily="18" charset="0"/>
              </a:rPr>
              <a:t>inspect an object by typing its name: </a:t>
            </a:r>
          </a:p>
          <a:p>
            <a:r>
              <a:rPr lang="en-US" dirty="0" smtClean="0">
                <a:latin typeface="Times New Roman" pitchFamily="18" charset="0"/>
                <a:cs typeface="Times New Roman" pitchFamily="18" charset="0"/>
              </a:rPr>
              <a:t>x </a:t>
            </a:r>
          </a:p>
          <a:p>
            <a:r>
              <a:rPr lang="en-US" dirty="0" smtClean="0">
                <a:latin typeface="Times New Roman" pitchFamily="18" charset="0"/>
                <a:cs typeface="Times New Roman" pitchFamily="18" charset="0"/>
              </a:rPr>
              <a:t>#&gt; [1] 12</a:t>
            </a:r>
          </a:p>
          <a:p>
            <a:r>
              <a:rPr lang="en-US" dirty="0" smtClean="0">
                <a:latin typeface="Times New Roman" pitchFamily="18" charset="0"/>
                <a:cs typeface="Times New Roman" pitchFamily="18" charset="0"/>
              </a:rPr>
              <a:t>Make yet another assignment: </a:t>
            </a:r>
          </a:p>
          <a:p>
            <a:r>
              <a:rPr lang="en-US" dirty="0" err="1" smtClean="0">
                <a:latin typeface="Times New Roman" pitchFamily="18" charset="0"/>
                <a:cs typeface="Times New Roman" pitchFamily="18" charset="0"/>
              </a:rPr>
              <a:t>r_rocks</a:t>
            </a:r>
            <a:r>
              <a:rPr lang="en-US" dirty="0" smtClean="0">
                <a:latin typeface="Times New Roman" pitchFamily="18" charset="0"/>
                <a:cs typeface="Times New Roman" pitchFamily="18" charset="0"/>
              </a:rPr>
              <a:t> &lt;- 2 ^ 3 </a:t>
            </a:r>
          </a:p>
          <a:p>
            <a:r>
              <a:rPr lang="en-US" dirty="0" smtClean="0">
                <a:latin typeface="Times New Roman" pitchFamily="18" charset="0"/>
                <a:cs typeface="Times New Roman" pitchFamily="18" charset="0"/>
              </a:rPr>
              <a:t>Let’s try to inspect it: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r_rock</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#&gt; Error: object '</a:t>
            </a:r>
            <a:r>
              <a:rPr lang="en-US" dirty="0" err="1" smtClean="0">
                <a:latin typeface="Times New Roman" pitchFamily="18" charset="0"/>
                <a:cs typeface="Times New Roman" pitchFamily="18" charset="0"/>
              </a:rPr>
              <a:t>r_rock</a:t>
            </a:r>
            <a:r>
              <a:rPr lang="en-US" dirty="0" smtClean="0">
                <a:latin typeface="Times New Roman" pitchFamily="18" charset="0"/>
                <a:cs typeface="Times New Roman" pitchFamily="18" charset="0"/>
              </a:rPr>
              <a:t>' not found</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R_rocks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#&gt; Error: object '</a:t>
            </a:r>
            <a:r>
              <a:rPr lang="en-US" dirty="0" err="1" smtClean="0">
                <a:latin typeface="Times New Roman" pitchFamily="18" charset="0"/>
                <a:cs typeface="Times New Roman" pitchFamily="18" charset="0"/>
              </a:rPr>
              <a:t>R_rocks</a:t>
            </a:r>
            <a:r>
              <a:rPr lang="en-US" dirty="0" smtClean="0">
                <a:latin typeface="Times New Roman" pitchFamily="18" charset="0"/>
                <a:cs typeface="Times New Roman" pitchFamily="18" charset="0"/>
              </a:rPr>
              <a:t>' not found</a:t>
            </a:r>
          </a:p>
          <a:p>
            <a:r>
              <a:rPr lang="en-US" dirty="0" smtClean="0">
                <a:latin typeface="Times New Roman" pitchFamily="18" charset="0"/>
                <a:cs typeface="Times New Roman" pitchFamily="18" charset="0"/>
              </a:rPr>
              <a:t>Case matters.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755086" cy="1422401"/>
          </a:xfrm>
        </p:spPr>
        <p:txBody>
          <a:bodyPr>
            <a:normAutofit/>
          </a:bodyPr>
          <a:lstStyle/>
          <a:p>
            <a:pPr algn="ctr"/>
            <a:r>
              <a:rPr lang="en-HK" b="1" dirty="0" smtClean="0">
                <a:latin typeface="Times New Roman" pitchFamily="18" charset="0"/>
                <a:cs typeface="Times New Roman" pitchFamily="18" charset="0"/>
              </a:rPr>
              <a:t>Sub Topic:</a:t>
            </a:r>
            <a:r>
              <a:rPr lang="en-US" b="1" dirty="0" smtClean="0">
                <a:latin typeface="Times New Roman" pitchFamily="18" charset="0"/>
                <a:cs typeface="Times New Roman" pitchFamily="18" charset="0"/>
              </a:rPr>
              <a:t>Calling functions – Refer Video 5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88686" y="1679270"/>
            <a:ext cx="10871200" cy="4737752"/>
          </a:xfrm>
        </p:spPr>
        <p:txBody>
          <a:bodyPr>
            <a:normAutofit/>
          </a:bodyPr>
          <a:lstStyle/>
          <a:p>
            <a:pPr lvl="1"/>
            <a:r>
              <a:rPr lang="en-US" sz="1800" b="1" dirty="0" smtClean="0">
                <a:latin typeface="Times New Roman" pitchFamily="18" charset="0"/>
                <a:cs typeface="Times New Roman" pitchFamily="18" charset="0"/>
              </a:rPr>
              <a:t>R </a:t>
            </a:r>
            <a:r>
              <a:rPr lang="en-US" sz="1800" b="1" dirty="0">
                <a:latin typeface="Times New Roman" pitchFamily="18" charset="0"/>
                <a:cs typeface="Times New Roman" pitchFamily="18" charset="0"/>
              </a:rPr>
              <a:t>has a large collection of built-in functions that are called like this:</a:t>
            </a:r>
          </a:p>
          <a:p>
            <a:pPr lvl="1"/>
            <a:r>
              <a:rPr lang="en-US" sz="1800" b="1" dirty="0" err="1" smtClean="0">
                <a:latin typeface="Times New Roman" pitchFamily="18" charset="0"/>
                <a:cs typeface="Times New Roman" pitchFamily="18" charset="0"/>
              </a:rPr>
              <a:t>function_name</a:t>
            </a:r>
            <a:r>
              <a:rPr lang="en-US" sz="1800" b="1" dirty="0" smtClean="0">
                <a:latin typeface="Times New Roman" pitchFamily="18" charset="0"/>
                <a:cs typeface="Times New Roman" pitchFamily="18" charset="0"/>
              </a:rPr>
              <a:t>(arg1 </a:t>
            </a:r>
            <a:r>
              <a:rPr lang="en-US" sz="1800" b="1" dirty="0">
                <a:latin typeface="Times New Roman" pitchFamily="18" charset="0"/>
                <a:cs typeface="Times New Roman" pitchFamily="18" charset="0"/>
              </a:rPr>
              <a:t>= val1, </a:t>
            </a:r>
            <a:r>
              <a:rPr lang="en-US" sz="1800" b="1" dirty="0" smtClean="0">
                <a:latin typeface="Times New Roman" pitchFamily="18" charset="0"/>
                <a:cs typeface="Times New Roman" pitchFamily="18" charset="0"/>
              </a:rPr>
              <a:t>arg2 </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val2</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a:t>
            </a:r>
          </a:p>
          <a:p>
            <a:pPr lvl="1"/>
            <a:endParaRPr lang="en-US" sz="1800" b="1" dirty="0">
              <a:latin typeface="Times New Roman" pitchFamily="18" charset="0"/>
              <a:cs typeface="Times New Roman" pitchFamily="18" charset="0"/>
            </a:endParaRPr>
          </a:p>
          <a:p>
            <a:pPr lvl="1"/>
            <a:r>
              <a:rPr lang="pt-BR" sz="1800" b="1" dirty="0">
                <a:latin typeface="Times New Roman" pitchFamily="18" charset="0"/>
                <a:cs typeface="Times New Roman" pitchFamily="18" charset="0"/>
              </a:rPr>
              <a:t>seq(1, 10)</a:t>
            </a:r>
          </a:p>
          <a:p>
            <a:pPr lvl="1"/>
            <a:r>
              <a:rPr lang="pt-BR" sz="1800" b="1" dirty="0">
                <a:latin typeface="Times New Roman" pitchFamily="18" charset="0"/>
                <a:cs typeface="Times New Roman" pitchFamily="18" charset="0"/>
              </a:rPr>
              <a:t>#&gt;  [1]  1  2  3  4  5  6  7  8  9 </a:t>
            </a:r>
            <a:r>
              <a:rPr lang="pt-BR" sz="1800" b="1" dirty="0" smtClean="0">
                <a:latin typeface="Times New Roman" pitchFamily="18" charset="0"/>
                <a:cs typeface="Times New Roman" pitchFamily="18" charset="0"/>
              </a:rPr>
              <a:t>10</a:t>
            </a:r>
          </a:p>
          <a:p>
            <a:pPr lvl="1"/>
            <a:endParaRPr lang="en-US" sz="1800" b="1" dirty="0" smtClean="0">
              <a:latin typeface="Times New Roman" pitchFamily="18" charset="0"/>
              <a:cs typeface="Times New Roman" pitchFamily="18" charset="0"/>
            </a:endParaRPr>
          </a:p>
          <a:p>
            <a:pPr lvl="1"/>
            <a:r>
              <a:rPr lang="es-ES" sz="1800" b="1" dirty="0">
                <a:latin typeface="Times New Roman" pitchFamily="18" charset="0"/>
                <a:cs typeface="Times New Roman" pitchFamily="18" charset="0"/>
              </a:rPr>
              <a:t>y &lt;- </a:t>
            </a:r>
            <a:r>
              <a:rPr lang="es-ES" sz="1800" b="1" dirty="0" err="1">
                <a:latin typeface="Times New Roman" pitchFamily="18" charset="0"/>
                <a:cs typeface="Times New Roman" pitchFamily="18" charset="0"/>
              </a:rPr>
              <a:t>seq</a:t>
            </a:r>
            <a:r>
              <a:rPr lang="es-ES" sz="1800" b="1" dirty="0">
                <a:latin typeface="Times New Roman" pitchFamily="18" charset="0"/>
                <a:cs typeface="Times New Roman" pitchFamily="18" charset="0"/>
              </a:rPr>
              <a:t>(1, 10, </a:t>
            </a:r>
            <a:r>
              <a:rPr lang="es-ES" sz="1800" b="1" dirty="0" err="1">
                <a:latin typeface="Times New Roman" pitchFamily="18" charset="0"/>
                <a:cs typeface="Times New Roman" pitchFamily="18" charset="0"/>
              </a:rPr>
              <a:t>length.out</a:t>
            </a:r>
            <a:r>
              <a:rPr lang="es-ES" sz="1800" b="1" dirty="0">
                <a:latin typeface="Times New Roman" pitchFamily="18" charset="0"/>
                <a:cs typeface="Times New Roman" pitchFamily="18" charset="0"/>
              </a:rPr>
              <a:t> = 5)</a:t>
            </a:r>
          </a:p>
          <a:p>
            <a:pPr lvl="1"/>
            <a:r>
              <a:rPr lang="es-ES" sz="1800" b="1" dirty="0">
                <a:latin typeface="Times New Roman" pitchFamily="18" charset="0"/>
                <a:cs typeface="Times New Roman" pitchFamily="18" charset="0"/>
              </a:rPr>
              <a:t>y</a:t>
            </a:r>
          </a:p>
          <a:p>
            <a:pPr lvl="1"/>
            <a:r>
              <a:rPr lang="es-ES" sz="1800" b="1" dirty="0">
                <a:latin typeface="Times New Roman" pitchFamily="18" charset="0"/>
                <a:cs typeface="Times New Roman" pitchFamily="18" charset="0"/>
              </a:rPr>
              <a:t>#&gt; [1]  1.00  3.25  5.50  7.75 10.00</a:t>
            </a:r>
            <a:endParaRPr lang="en-US" sz="18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3395775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nSpc>
                <a:spcPct val="150000"/>
              </a:lnSpc>
            </a:pPr>
            <a:r>
              <a:rPr lang="en-US" dirty="0" smtClean="0">
                <a:latin typeface="Times New Roman" pitchFamily="18" charset="0"/>
                <a:cs typeface="Times New Roman" pitchFamily="18" charset="0"/>
              </a:rPr>
              <a:t>1. Why does this code not work? </a:t>
            </a:r>
          </a:p>
          <a:p>
            <a:pPr>
              <a:lnSpc>
                <a:spcPct val="150000"/>
              </a:lnSpc>
            </a:pPr>
            <a:r>
              <a:rPr lang="en-US" dirty="0" err="1" smtClean="0">
                <a:latin typeface="Times New Roman" pitchFamily="18" charset="0"/>
                <a:cs typeface="Times New Roman" pitchFamily="18" charset="0"/>
              </a:rPr>
              <a:t>my_variable</a:t>
            </a:r>
            <a:r>
              <a:rPr lang="en-US" dirty="0" smtClean="0">
                <a:latin typeface="Times New Roman" pitchFamily="18" charset="0"/>
                <a:cs typeface="Times New Roman" pitchFamily="18" charset="0"/>
              </a:rPr>
              <a:t> &lt;- 10 </a:t>
            </a:r>
          </a:p>
          <a:p>
            <a:pPr>
              <a:lnSpc>
                <a:spcPct val="150000"/>
              </a:lnSpc>
            </a:pPr>
            <a:r>
              <a:rPr lang="en-US" dirty="0" err="1" smtClean="0">
                <a:latin typeface="Times New Roman" pitchFamily="18" charset="0"/>
                <a:cs typeface="Times New Roman" pitchFamily="18" charset="0"/>
              </a:rPr>
              <a:t>my_varıable</a:t>
            </a:r>
            <a:r>
              <a:rPr lang="en-US" dirty="0" smtClean="0">
                <a:latin typeface="Times New Roman" pitchFamily="18" charset="0"/>
                <a:cs typeface="Times New Roman" pitchFamily="18" charset="0"/>
              </a:rPr>
              <a:t> </a:t>
            </a:r>
          </a:p>
          <a:p>
            <a:pPr>
              <a:lnSpc>
                <a:spcPct val="150000"/>
              </a:lnSpc>
            </a:pPr>
            <a:r>
              <a:rPr lang="en-US" dirty="0" smtClean="0">
                <a:latin typeface="Times New Roman" pitchFamily="18" charset="0"/>
                <a:cs typeface="Times New Roman" pitchFamily="18" charset="0"/>
              </a:rPr>
              <a:t>#&gt; Error in </a:t>
            </a:r>
            <a:r>
              <a:rPr lang="en-US" dirty="0" err="1" smtClean="0">
                <a:latin typeface="Times New Roman" pitchFamily="18" charset="0"/>
                <a:cs typeface="Times New Roman" pitchFamily="18" charset="0"/>
              </a:rPr>
              <a:t>eval</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expr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envir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enclos</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 #&gt; object '</a:t>
            </a:r>
            <a:r>
              <a:rPr lang="en-US" dirty="0" err="1" smtClean="0">
                <a:latin typeface="Times New Roman" pitchFamily="18" charset="0"/>
                <a:cs typeface="Times New Roman" pitchFamily="18" charset="0"/>
              </a:rPr>
              <a:t>my_varıable</a:t>
            </a:r>
            <a:r>
              <a:rPr lang="en-US" dirty="0" smtClean="0">
                <a:latin typeface="Times New Roman" pitchFamily="18" charset="0"/>
                <a:cs typeface="Times New Roman" pitchFamily="18" charset="0"/>
              </a:rPr>
              <a:t>' not found </a:t>
            </a:r>
          </a:p>
          <a:p>
            <a:pPr>
              <a:lnSpc>
                <a:spcPct val="150000"/>
              </a:lnSpc>
            </a:pPr>
            <a:r>
              <a:rPr lang="en-US" dirty="0" smtClean="0">
                <a:latin typeface="Times New Roman" pitchFamily="18" charset="0"/>
                <a:cs typeface="Times New Roman" pitchFamily="18" charset="0"/>
              </a:rPr>
              <a:t>Look carefully! (This may seem like an exercise in pointlessness, but training your brain to notice even the tiniest difference will pay off when programming.)</a:t>
            </a:r>
          </a:p>
          <a:p>
            <a:pPr lvl="1">
              <a:lnSpc>
                <a:spcPct val="150000"/>
              </a:lnSpc>
            </a:pPr>
            <a:r>
              <a:rPr lang="en-HK" dirty="0" smtClean="0">
                <a:latin typeface="Times New Roman" pitchFamily="18" charset="0"/>
                <a:cs typeface="Times New Roman" pitchFamily="18" charset="0"/>
              </a:rPr>
              <a:t>The font is different to represent variable name</a:t>
            </a:r>
            <a:endParaRPr lang="en-US" dirty="0" smtClean="0">
              <a:latin typeface="Times New Roman" pitchFamily="18" charset="0"/>
              <a:cs typeface="Times New Roman" pitchFamily="18" charset="0"/>
            </a:endParaRPr>
          </a:p>
          <a:p>
            <a:endParaRPr lang="en-US" dirty="0"/>
          </a:p>
        </p:txBody>
      </p:sp>
      <p:sp>
        <p:nvSpPr>
          <p:cNvPr id="5" name="Title 1"/>
          <p:cNvSpPr>
            <a:spLocks noGrp="1"/>
          </p:cNvSpPr>
          <p:nvPr>
            <p:ph type="title"/>
          </p:nvPr>
        </p:nvSpPr>
        <p:spPr>
          <a:xfrm>
            <a:off x="677334" y="609600"/>
            <a:ext cx="8989180" cy="1320800"/>
          </a:xfrm>
        </p:spPr>
        <p:txBody>
          <a:bodyPr/>
          <a:lstStyle/>
          <a:p>
            <a:pPr algn="ctr"/>
            <a:r>
              <a:rPr lang="en-HK" b="1" dirty="0" smtClean="0">
                <a:latin typeface="Times New Roman" pitchFamily="18" charset="0"/>
                <a:cs typeface="Times New Roman" pitchFamily="18" charset="0"/>
              </a:rPr>
              <a:t>Workflow Basics—</a:t>
            </a:r>
            <a:r>
              <a:rPr lang="en-US" b="1" dirty="0" smtClean="0">
                <a:latin typeface="Times New Roman" pitchFamily="18" charset="0"/>
                <a:cs typeface="Times New Roman" pitchFamily="18" charset="0"/>
              </a:rPr>
              <a:t>Exercises – Refer Video 5</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4069"/>
          </a:xfrm>
        </p:spPr>
        <p:txBody>
          <a:bodyPr>
            <a:normAutofit fontScale="90000"/>
          </a:bodyPr>
          <a:lstStyle/>
          <a:p>
            <a:pPr algn="ctr"/>
            <a:r>
              <a:rPr lang="en-US" b="1" dirty="0" smtClean="0">
                <a:latin typeface="Times New Roman" pitchFamily="18" charset="0"/>
                <a:cs typeface="Times New Roman" pitchFamily="18" charset="0"/>
              </a:rPr>
              <a:t>Sub Topic: First steps</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677333" y="1528355"/>
            <a:ext cx="9185123" cy="4513008"/>
          </a:xfrm>
        </p:spPr>
        <p:txBody>
          <a:bodyPr>
            <a:normAutofit lnSpcReduction="10000"/>
          </a:bodyPr>
          <a:lstStyle/>
          <a:p>
            <a:pPr>
              <a:lnSpc>
                <a:spcPct val="150000"/>
              </a:lnSpc>
            </a:pPr>
            <a:r>
              <a:rPr lang="en-US" b="1" dirty="0" smtClean="0">
                <a:latin typeface="Times New Roman" pitchFamily="18" charset="0"/>
                <a:cs typeface="Times New Roman" pitchFamily="18" charset="0"/>
              </a:rPr>
              <a:t>The mpg data frame -- </a:t>
            </a:r>
            <a:r>
              <a:rPr lang="en-US" dirty="0" smtClean="0">
                <a:latin typeface="Times New Roman" pitchFamily="18" charset="0"/>
                <a:cs typeface="Times New Roman" pitchFamily="18" charset="0"/>
              </a:rPr>
              <a:t>found in ggplot2 ( ggplot2::mpg). </a:t>
            </a:r>
          </a:p>
          <a:p>
            <a:pPr>
              <a:lnSpc>
                <a:spcPct val="150000"/>
              </a:lnSpc>
            </a:pPr>
            <a:r>
              <a:rPr lang="en-US" dirty="0" smtClean="0">
                <a:latin typeface="Times New Roman" pitchFamily="18" charset="0"/>
                <a:cs typeface="Times New Roman" pitchFamily="18" charset="0"/>
              </a:rPr>
              <a:t>A data frame is a rectangular collection (2 dimensional structure) of variables (in the columns) and observations (in the rows). </a:t>
            </a:r>
          </a:p>
          <a:p>
            <a:pPr>
              <a:lnSpc>
                <a:spcPct val="150000"/>
              </a:lnSpc>
            </a:pPr>
            <a:r>
              <a:rPr lang="en-US" dirty="0" smtClean="0">
                <a:latin typeface="Times New Roman" pitchFamily="18" charset="0"/>
                <a:cs typeface="Times New Roman" pitchFamily="18" charset="0"/>
              </a:rPr>
              <a:t>mpg contains observations collected by the US Environmental Protection Agency on 38 models of car</a:t>
            </a:r>
          </a:p>
          <a:p>
            <a:pPr>
              <a:lnSpc>
                <a:spcPct val="150000"/>
              </a:lnSpc>
            </a:pPr>
            <a:r>
              <a:rPr lang="en-HK" dirty="0" smtClean="0">
                <a:latin typeface="Times New Roman" pitchFamily="18" charset="0"/>
                <a:cs typeface="Times New Roman" pitchFamily="18" charset="0"/>
              </a:rPr>
              <a:t>To know more about data frame, run ?mpg in </a:t>
            </a:r>
            <a:r>
              <a:rPr lang="en-HK" dirty="0" err="1" smtClean="0">
                <a:latin typeface="Times New Roman" pitchFamily="18" charset="0"/>
                <a:cs typeface="Times New Roman" pitchFamily="18" charset="0"/>
              </a:rPr>
              <a:t>Rstudio</a:t>
            </a:r>
            <a:endParaRPr lang="en-HK"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This  data frame  consists of  234 rows and 11 variables</a:t>
            </a:r>
          </a:p>
          <a:p>
            <a:pPr>
              <a:lnSpc>
                <a:spcPct val="150000"/>
              </a:lnSpc>
            </a:pPr>
            <a:r>
              <a:rPr lang="en-HK"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a car’s engine size, in liters. </a:t>
            </a:r>
          </a:p>
          <a:p>
            <a:pPr>
              <a:lnSpc>
                <a:spcPct val="150000"/>
              </a:lnSpc>
            </a:pPr>
            <a:r>
              <a:rPr lang="en-US" dirty="0" smtClean="0">
                <a:latin typeface="Times New Roman" pitchFamily="18" charset="0"/>
                <a:cs typeface="Times New Roman" pitchFamily="18" charset="0"/>
              </a:rPr>
              <a:t>hwy, a car’s fuel efficiency on the highway</a:t>
            </a:r>
          </a:p>
          <a:p>
            <a:pPr>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96571"/>
            <a:ext cx="8596668" cy="4444791"/>
          </a:xfrm>
        </p:spPr>
        <p:txBody>
          <a:bodyPr>
            <a:normAutofit/>
          </a:bodyPr>
          <a:lstStyle/>
          <a:p>
            <a:pPr>
              <a:lnSpc>
                <a:spcPct val="150000"/>
              </a:lnSpc>
            </a:pPr>
            <a:r>
              <a:rPr lang="en-US" dirty="0" smtClean="0">
                <a:latin typeface="Times New Roman" pitchFamily="18" charset="0"/>
                <a:cs typeface="Times New Roman" pitchFamily="18" charset="0"/>
              </a:rPr>
              <a:t>2. Tweak each of the following R commands so that they run correctly:</a:t>
            </a:r>
          </a:p>
          <a:p>
            <a:pPr>
              <a:lnSpc>
                <a:spcPct val="150000"/>
              </a:lnSpc>
            </a:pPr>
            <a:r>
              <a:rPr lang="en-US" dirty="0" smtClean="0">
                <a:latin typeface="Times New Roman" pitchFamily="18" charset="0"/>
                <a:cs typeface="Times New Roman" pitchFamily="18" charset="0"/>
              </a:rPr>
              <a:t>library(</a:t>
            </a:r>
            <a:r>
              <a:rPr lang="en-US" dirty="0" err="1" smtClean="0">
                <a:latin typeface="Times New Roman" pitchFamily="18" charset="0"/>
                <a:cs typeface="Times New Roman" pitchFamily="18" charset="0"/>
              </a:rPr>
              <a:t>tidyverse</a:t>
            </a:r>
            <a:r>
              <a:rPr lang="en-US" dirty="0" smtClean="0">
                <a:latin typeface="Times New Roman" pitchFamily="18" charset="0"/>
                <a:cs typeface="Times New Roman" pitchFamily="18" charset="0"/>
              </a:rPr>
              <a:t>) </a:t>
            </a:r>
          </a:p>
          <a:p>
            <a:pPr>
              <a:lnSpc>
                <a:spcPct val="150000"/>
              </a:lnSpc>
            </a:pPr>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dota</a:t>
            </a:r>
            <a:r>
              <a:rPr lang="en-US" dirty="0" smtClean="0">
                <a:latin typeface="Times New Roman" pitchFamily="18" charset="0"/>
                <a:cs typeface="Times New Roman" pitchFamily="18" charset="0"/>
              </a:rPr>
              <a:t> = mpg) + </a:t>
            </a:r>
            <a:r>
              <a:rPr lang="en-US"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(mapping = </a:t>
            </a:r>
            <a:r>
              <a:rPr lang="en-US"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y = hwy)) </a:t>
            </a:r>
          </a:p>
          <a:p>
            <a:pPr lvl="1">
              <a:lnSpc>
                <a:spcPct val="150000"/>
              </a:lnSpc>
            </a:pPr>
            <a:r>
              <a:rPr lang="en-US" dirty="0" smtClean="0"/>
              <a:t>This error is a result of a typo, </a:t>
            </a:r>
            <a:r>
              <a:rPr lang="en-US" dirty="0" err="1" smtClean="0"/>
              <a:t>dota</a:t>
            </a:r>
            <a:r>
              <a:rPr lang="en-US" dirty="0" smtClean="0"/>
              <a:t> instead of data.</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3. Press Alt-Shift-K. What happens? How can you get to the same place using the menus?</a:t>
            </a:r>
          </a:p>
          <a:p>
            <a:pPr lvl="1">
              <a:lnSpc>
                <a:spcPct val="150000"/>
              </a:lnSpc>
            </a:pPr>
            <a:r>
              <a:rPr lang="en-US" dirty="0" smtClean="0"/>
              <a:t>This gives a menu with keyboard shortcuts. This can be found in the menu under Tools -&gt; Keyboard Shortcuts Help</a:t>
            </a:r>
            <a:endParaRPr lang="en-US" dirty="0" smtClean="0">
              <a:latin typeface="Times New Roman" pitchFamily="18" charset="0"/>
              <a:cs typeface="Times New Roman" pitchFamily="18" charset="0"/>
            </a:endParaRPr>
          </a:p>
          <a:p>
            <a:endParaRPr lang="en-US" dirty="0"/>
          </a:p>
        </p:txBody>
      </p:sp>
      <p:sp>
        <p:nvSpPr>
          <p:cNvPr id="4" name="Title 1"/>
          <p:cNvSpPr>
            <a:spLocks noGrp="1"/>
          </p:cNvSpPr>
          <p:nvPr>
            <p:ph type="title"/>
          </p:nvPr>
        </p:nvSpPr>
        <p:spPr>
          <a:xfrm>
            <a:off x="677333" y="609600"/>
            <a:ext cx="8945637" cy="1320800"/>
          </a:xfrm>
        </p:spPr>
        <p:txBody>
          <a:bodyPr/>
          <a:lstStyle/>
          <a:p>
            <a:pPr algn="ctr"/>
            <a:r>
              <a:rPr lang="en-HK" b="1" dirty="0" smtClean="0">
                <a:latin typeface="Times New Roman" pitchFamily="18" charset="0"/>
                <a:cs typeface="Times New Roman" pitchFamily="18" charset="0"/>
              </a:rPr>
              <a:t>Workflow Basics—</a:t>
            </a:r>
            <a:r>
              <a:rPr lang="en-US" b="1" dirty="0" smtClean="0">
                <a:latin typeface="Times New Roman" pitchFamily="18" charset="0"/>
                <a:cs typeface="Times New Roman" pitchFamily="18" charset="0"/>
              </a:rPr>
              <a:t>Exercises – Refer Video 5</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Unit I Summary</a:t>
            </a:r>
            <a:endParaRPr lang="en-US" b="1" dirty="0">
              <a:latin typeface="Times New Roman" pitchFamily="18" charset="0"/>
              <a:cs typeface="Times New Roman" pitchFamily="18" charset="0"/>
            </a:endParaRPr>
          </a:p>
        </p:txBody>
      </p:sp>
      <p:pic>
        <p:nvPicPr>
          <p:cNvPr id="12290" name="Picture 2"/>
          <p:cNvPicPr>
            <a:picLocks noGrp="1" noChangeAspect="1" noChangeArrowheads="1"/>
          </p:cNvPicPr>
          <p:nvPr>
            <p:ph idx="1"/>
          </p:nvPr>
        </p:nvPicPr>
        <p:blipFill>
          <a:blip r:embed="rId2"/>
          <a:srcRect/>
          <a:stretch>
            <a:fillRect/>
          </a:stretch>
        </p:blipFill>
        <p:spPr bwMode="auto">
          <a:xfrm>
            <a:off x="1157433" y="1872343"/>
            <a:ext cx="8889287" cy="41203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4505</TotalTime>
  <Words>3765</Words>
  <Application>Microsoft Office PowerPoint</Application>
  <PresentationFormat>Custom</PresentationFormat>
  <Paragraphs>578</Paragraphs>
  <Slides>91</Slides>
  <Notes>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Facet</vt:lpstr>
      <vt:lpstr>R PROGRAMMING</vt:lpstr>
      <vt:lpstr>History</vt:lpstr>
      <vt:lpstr>R Environment </vt:lpstr>
      <vt:lpstr>RStudio</vt:lpstr>
      <vt:lpstr>Data science</vt:lpstr>
      <vt:lpstr>Data science</vt:lpstr>
      <vt:lpstr>Unit I Topic –Data Visualization with ggplot2 Sub Topic- Introduction</vt:lpstr>
      <vt:lpstr>ggplot2</vt:lpstr>
      <vt:lpstr>Sub Topic: First steps </vt:lpstr>
      <vt:lpstr>Slide 10</vt:lpstr>
      <vt:lpstr>Slide 11</vt:lpstr>
      <vt:lpstr>Try to answer </vt:lpstr>
      <vt:lpstr>Creating a ggplot</vt:lpstr>
      <vt:lpstr>A graphing template</vt:lpstr>
      <vt:lpstr>First steps Exercise</vt:lpstr>
      <vt:lpstr> </vt:lpstr>
      <vt:lpstr>First steps Exercise</vt:lpstr>
      <vt:lpstr> </vt:lpstr>
      <vt:lpstr>Slide 19</vt:lpstr>
      <vt:lpstr>Sub Topic: Aesthetic mappings –Refer Video1</vt:lpstr>
      <vt:lpstr>Sub Topic: Aesthetic mappings –Refer Video1</vt:lpstr>
      <vt:lpstr>Sub Topic: Aesthetic mappings –Refer Video1</vt:lpstr>
      <vt:lpstr>Sub Topic: Aesthetic mappings –Refer Video1</vt:lpstr>
      <vt:lpstr>Sub Topic: Aesthetic mappings –Refer Video1</vt:lpstr>
      <vt:lpstr>Sub Topic: Aesthetic mappings –Refer Video1</vt:lpstr>
      <vt:lpstr>Aesthetic mappings Exercises</vt:lpstr>
      <vt:lpstr>Aesthetic mappings Exercises</vt:lpstr>
      <vt:lpstr>Aesthetic mappings Exercises</vt:lpstr>
      <vt:lpstr>Aesthetic mappings Exercises</vt:lpstr>
      <vt:lpstr>Aesthetic mappings Exercises</vt:lpstr>
      <vt:lpstr>Aesthetic mappings Exercises</vt:lpstr>
      <vt:lpstr>Aesthetic mappings Exercises</vt:lpstr>
      <vt:lpstr> </vt:lpstr>
      <vt:lpstr>Sub Topic: Common Problems</vt:lpstr>
      <vt:lpstr>Sub Topic: Facets-Refer Video 2</vt:lpstr>
      <vt:lpstr>Sub Topic: Facets-Refer Video 2</vt:lpstr>
      <vt:lpstr>Sub Topic: Facets-Refer Video 2</vt:lpstr>
      <vt:lpstr>Sub Topic: Facets-Refer Video 2</vt:lpstr>
      <vt:lpstr>Sub Topic: Facets-Refer Video 2</vt:lpstr>
      <vt:lpstr>Sub Topic: Facets-Refer Video 2</vt:lpstr>
      <vt:lpstr>Sub Topic: Facets-Refer Video 2</vt:lpstr>
      <vt:lpstr>Sub Topic: Facets-Refer Video 2</vt:lpstr>
      <vt:lpstr>Sub Topic: Facets-Refer Video 2</vt:lpstr>
      <vt:lpstr>Facets-Exercise Refer Video2 </vt:lpstr>
      <vt:lpstr>Facets-Exercise Refer Video2 </vt:lpstr>
      <vt:lpstr>Facets-Exercise Refer Video2 </vt:lpstr>
      <vt:lpstr>Sub Topic: Geometric objects</vt:lpstr>
      <vt:lpstr>Sub Topic: Geometric objects</vt:lpstr>
      <vt:lpstr>Sub Topic: Geometric objects</vt:lpstr>
      <vt:lpstr>Sub Topic: Geometric objects</vt:lpstr>
      <vt:lpstr>Different aesthetics in different layers</vt:lpstr>
      <vt:lpstr>Geometric objects- Exercises  </vt:lpstr>
      <vt:lpstr>Geometric objects- Exercises  </vt:lpstr>
      <vt:lpstr>Geometric objects- Exercises  </vt:lpstr>
      <vt:lpstr>Geometric objects- Exercises  </vt:lpstr>
      <vt:lpstr>Geometric objects- Exercises  </vt:lpstr>
      <vt:lpstr>Geometric objects- Exercises  </vt:lpstr>
      <vt:lpstr>Geometric objects- Exercises  </vt:lpstr>
      <vt:lpstr>Sub Topic: Statistical Transformations-Refer Video 3</vt:lpstr>
      <vt:lpstr>Sub Topic: Statistical Transformations-Refer Video 3</vt:lpstr>
      <vt:lpstr>Sub Topic: Statistical Transformations-Refer Video 3</vt:lpstr>
      <vt:lpstr>Sub Topic: Statistical Transformations-Refer  Video 3</vt:lpstr>
      <vt:lpstr>Statistical transformations -Exercises- Refer Video 3 </vt:lpstr>
      <vt:lpstr>Statistical transformations -Exercises –Refer Video 3 </vt:lpstr>
      <vt:lpstr> </vt:lpstr>
      <vt:lpstr> </vt:lpstr>
      <vt:lpstr>Statistical transformations -Exercises – Refer Video 3 </vt:lpstr>
      <vt:lpstr>Sub Topic:  Position adjustments</vt:lpstr>
      <vt:lpstr>Sub Topic:  Position adjustments</vt:lpstr>
      <vt:lpstr>Sub Topic:  Position adjustments</vt:lpstr>
      <vt:lpstr>Sub Topic:  Position adjustments</vt:lpstr>
      <vt:lpstr> Position adjustments-Exercises  </vt:lpstr>
      <vt:lpstr> Position adjustments-Exercises  </vt:lpstr>
      <vt:lpstr> Position adjustments-Exercises  </vt:lpstr>
      <vt:lpstr> Position adjustments-Exercises  </vt:lpstr>
      <vt:lpstr> Position adjustments-Exercises  </vt:lpstr>
      <vt:lpstr>Sub Topic:Coordinate Systems – Refer Video 4</vt:lpstr>
      <vt:lpstr>Sub Topic:Coordinate Systems – Refer Video 4</vt:lpstr>
      <vt:lpstr>Sub Topic:Coordinate Systems – Refer Video 4</vt:lpstr>
      <vt:lpstr>Sub Topic:Coordinate Systems – Refer Video 4</vt:lpstr>
      <vt:lpstr>Coordinate systems—Exercises –Refer Video 4  </vt:lpstr>
      <vt:lpstr>  </vt:lpstr>
      <vt:lpstr>  </vt:lpstr>
      <vt:lpstr>  </vt:lpstr>
      <vt:lpstr>  </vt:lpstr>
      <vt:lpstr>Topic: Workflow: Basics  Sub Topic: Coding Basics – Refer Video 5</vt:lpstr>
      <vt:lpstr>Sub Topic: What’s in a Name? – Refer Video 5</vt:lpstr>
      <vt:lpstr>Sub Topic:Calling functions – Refer Video 5  </vt:lpstr>
      <vt:lpstr>Workflow Basics—Exercises – Refer Video 5</vt:lpstr>
      <vt:lpstr>Workflow Basics—Exercises – Refer Video 5</vt:lpstr>
      <vt:lpstr>Unit I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dc:creator>
  <cp:lastModifiedBy>harshu</cp:lastModifiedBy>
  <cp:revision>274</cp:revision>
  <dcterms:created xsi:type="dcterms:W3CDTF">2019-06-08T09:30:57Z</dcterms:created>
  <dcterms:modified xsi:type="dcterms:W3CDTF">2020-08-08T10:59:43Z</dcterms:modified>
</cp:coreProperties>
</file>