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sldIdLst>
    <p:sldId id="347" r:id="rId2"/>
    <p:sldId id="368" r:id="rId3"/>
    <p:sldId id="396" r:id="rId4"/>
    <p:sldId id="397" r:id="rId5"/>
    <p:sldId id="398" r:id="rId6"/>
    <p:sldId id="399" r:id="rId7"/>
    <p:sldId id="382" r:id="rId8"/>
    <p:sldId id="348" r:id="rId9"/>
    <p:sldId id="369" r:id="rId10"/>
    <p:sldId id="349" r:id="rId11"/>
    <p:sldId id="391" r:id="rId12"/>
    <p:sldId id="370" r:id="rId13"/>
    <p:sldId id="392" r:id="rId14"/>
    <p:sldId id="350" r:id="rId15"/>
    <p:sldId id="351" r:id="rId16"/>
    <p:sldId id="352" r:id="rId17"/>
    <p:sldId id="353" r:id="rId18"/>
    <p:sldId id="354" r:id="rId19"/>
    <p:sldId id="355" r:id="rId20"/>
    <p:sldId id="356" r:id="rId21"/>
    <p:sldId id="393" r:id="rId22"/>
    <p:sldId id="357" r:id="rId23"/>
    <p:sldId id="358" r:id="rId24"/>
    <p:sldId id="360" r:id="rId25"/>
    <p:sldId id="361" r:id="rId26"/>
    <p:sldId id="362" r:id="rId27"/>
    <p:sldId id="394" r:id="rId28"/>
    <p:sldId id="363" r:id="rId29"/>
    <p:sldId id="395" r:id="rId30"/>
    <p:sldId id="365" r:id="rId31"/>
    <p:sldId id="366" r:id="rId32"/>
    <p:sldId id="367" r:id="rId33"/>
    <p:sldId id="371" r:id="rId34"/>
    <p:sldId id="383" r:id="rId35"/>
    <p:sldId id="375" r:id="rId36"/>
    <p:sldId id="376" r:id="rId37"/>
    <p:sldId id="377" r:id="rId38"/>
    <p:sldId id="378" r:id="rId39"/>
    <p:sldId id="379" r:id="rId40"/>
    <p:sldId id="400" r:id="rId41"/>
    <p:sldId id="380" r:id="rId42"/>
    <p:sldId id="381" r:id="rId43"/>
    <p:sldId id="39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5069D-0C09-4898-9002-80820C280496}" type="datetimeFigureOut">
              <a:rPr lang="en-US" smtClean="0"/>
              <a:pPr/>
              <a:t>8/21/2020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5B795-1033-456A-8B8A-FF9070C5CE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792BEC-B788-444D-B884-95C39524946E}"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74D3B-D65D-4022-A65D-88B1FFB32F24}"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7D0C45-3516-4C3E-B545-147EC2601A65}"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DE38AD-D828-4178-B58B-228EEC8E6751}"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D9CD6-CA88-4041-B79A-D3C9F5B13161}"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075FF-8D4D-4F8E-AD29-B0772650DED3}"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BEDAF8-E844-41A9-A59C-12CCDE26F59E}"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174781-8167-4E74-AB75-036B9DBC9F4E}"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2E2DD-DA3A-4492-ADE0-6A9927CDD776}"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207B9-1AB1-4B9A-A2C8-C874298F05C8}" type="datetime1">
              <a:rPr lang="en-US" smtClean="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C877F5-063E-4D5E-9B4A-3E65BEA9B32A}" type="datetime1">
              <a:rPr lang="en-US" smtClean="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F3EAD7-B9B2-429D-B23E-CE6196AA9F7C}" type="datetime1">
              <a:rPr lang="en-US" smtClean="0"/>
              <a:pPr/>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4358B2-5003-45AE-B081-BB29FEEBBFE1}" type="datetime1">
              <a:rPr lang="en-US" smtClean="0"/>
              <a:pPr/>
              <a:t>8/21/2020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21AB0-732B-42C1-A4D9-06FD7571C263}" type="datetime1">
              <a:rPr lang="en-US" smtClean="0"/>
              <a:pPr/>
              <a:t>8/21/2020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83564-3D99-487C-9CA3-6FE3BB782AC9}" type="datetime1">
              <a:rPr lang="en-US" smtClean="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F7ABD-1032-4FF0-A4EA-4C258E2FC6DD}" type="datetime1">
              <a:rPr lang="en-US" smtClean="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BD0467-C78E-4181-98A0-D9295DF5FC5B}" type="datetime1">
              <a:rPr lang="en-US" smtClean="0"/>
              <a:pPr/>
              <a:t>8/21/2020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127.0.0.1:16393/help/library/nycflights13/help/planes" TargetMode="External"/><Relationship Id="rId2" Type="http://schemas.openxmlformats.org/officeDocument/2006/relationships/hyperlink" Target="http://127.0.0.1:16393/help/library/nycflights13/help/airlines"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127.0.0.1:16393/help/library/nycflights13/help/airport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Unit II- Topic :Data Transformation with </a:t>
            </a:r>
            <a:r>
              <a:rPr lang="en-US" b="1" dirty="0" err="1" smtClean="0">
                <a:latin typeface="Times New Roman" pitchFamily="18" charset="0"/>
                <a:cs typeface="Times New Roman" pitchFamily="18" charset="0"/>
              </a:rPr>
              <a:t>dplyr</a:t>
            </a:r>
            <a:r>
              <a:rPr lang="en-US" b="1" dirty="0" smtClean="0">
                <a:latin typeface="Times New Roman" pitchFamily="18" charset="0"/>
                <a:cs typeface="Times New Roman" pitchFamily="18" charset="0"/>
              </a:rPr>
              <a:t>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Sub Topic: Introduction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Visualization is an important tool for insight generation</a:t>
            </a:r>
          </a:p>
          <a:p>
            <a:pPr>
              <a:lnSpc>
                <a:spcPct val="150000"/>
              </a:lnSpc>
            </a:pPr>
            <a:r>
              <a:rPr lang="en-HK" dirty="0" smtClean="0">
                <a:latin typeface="Times New Roman" pitchFamily="18" charset="0"/>
                <a:cs typeface="Times New Roman" pitchFamily="18" charset="0"/>
              </a:rPr>
              <a:t>Data transformation is </a:t>
            </a:r>
            <a:r>
              <a:rPr lang="en-US" dirty="0" smtClean="0">
                <a:latin typeface="Times New Roman" pitchFamily="18" charset="0"/>
                <a:cs typeface="Times New Roman" pitchFamily="18" charset="0"/>
              </a:rPr>
              <a:t>to make the data a little easier to work with using the </a:t>
            </a: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package</a:t>
            </a:r>
          </a:p>
          <a:p>
            <a:pPr>
              <a:lnSpc>
                <a:spcPct val="150000"/>
              </a:lnSpc>
            </a:pPr>
            <a:r>
              <a:rPr lang="en-US" dirty="0" smtClean="0">
                <a:latin typeface="Times New Roman" pitchFamily="18" charset="0"/>
                <a:cs typeface="Times New Roman" pitchFamily="18" charset="0"/>
              </a:rPr>
              <a:t>A new dataset on flights departing New York City in 2013</a:t>
            </a:r>
          </a:p>
          <a:p>
            <a:pPr>
              <a:lnSpc>
                <a:spcPct val="150000"/>
              </a:lnSpc>
            </a:pPr>
            <a:r>
              <a:rPr lang="en-US" dirty="0" smtClean="0">
                <a:latin typeface="Times New Roman" pitchFamily="18" charset="0"/>
                <a:cs typeface="Times New Roman" pitchFamily="18" charset="0"/>
              </a:rPr>
              <a:t>library(nycflights13)</a:t>
            </a:r>
          </a:p>
          <a:p>
            <a:pPr>
              <a:lnSpc>
                <a:spcPct val="150000"/>
              </a:lnSpc>
            </a:pPr>
            <a:r>
              <a:rPr lang="en-US" dirty="0" smtClean="0">
                <a:latin typeface="Times New Roman" pitchFamily="18" charset="0"/>
                <a:cs typeface="Times New Roman" pitchFamily="18" charset="0"/>
              </a:rPr>
              <a:t> library(</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Filter Rows with </a:t>
            </a:r>
            <a:r>
              <a:rPr lang="en-US" b="1" dirty="0" err="1" smtClean="0">
                <a:latin typeface="Times New Roman" pitchFamily="18" charset="0"/>
                <a:cs typeface="Times New Roman" pitchFamily="18" charset="0"/>
              </a:rPr>
              <a:t>filter</a:t>
            </a:r>
            <a:r>
              <a:rPr lang="en-US" b="1" dirty="0" smtClean="0">
                <a:latin typeface="Times New Roman" pitchFamily="18" charset="0"/>
                <a:cs typeface="Times New Roman" pitchFamily="18" charset="0"/>
              </a:rPr>
              <a: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Refer Video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2011679"/>
            <a:ext cx="8596668" cy="4029683"/>
          </a:xfrm>
        </p:spPr>
        <p:txBody>
          <a:bodyPr>
            <a:noAutofit/>
          </a:bodyPr>
          <a:lstStyle/>
          <a:p>
            <a:r>
              <a:rPr lang="en-US" dirty="0" smtClean="0">
                <a:latin typeface="Times New Roman" pitchFamily="18" charset="0"/>
                <a:cs typeface="Times New Roman" pitchFamily="18" charset="0"/>
              </a:rPr>
              <a:t>filter() allows to subset observations based on their values. </a:t>
            </a:r>
          </a:p>
          <a:p>
            <a:r>
              <a:rPr lang="en-US" dirty="0" smtClean="0">
                <a:latin typeface="Times New Roman" pitchFamily="18" charset="0"/>
                <a:cs typeface="Times New Roman" pitchFamily="18" charset="0"/>
              </a:rPr>
              <a:t>The first argument is the name of the data frame. </a:t>
            </a:r>
          </a:p>
          <a:p>
            <a:r>
              <a:rPr lang="en-US" dirty="0" smtClean="0">
                <a:latin typeface="Times New Roman" pitchFamily="18" charset="0"/>
                <a:cs typeface="Times New Roman" pitchFamily="18" charset="0"/>
              </a:rPr>
              <a:t>The second and subsequent arguments are the expressions </a:t>
            </a:r>
          </a:p>
          <a:p>
            <a:r>
              <a:rPr lang="en-US" dirty="0" smtClean="0">
                <a:latin typeface="Times New Roman" pitchFamily="18" charset="0"/>
                <a:cs typeface="Times New Roman" pitchFamily="18" charset="0"/>
              </a:rPr>
              <a:t>For example, select all flights on January 1st with</a:t>
            </a:r>
          </a:p>
          <a:p>
            <a:r>
              <a:rPr lang="en-US" dirty="0" smtClean="0">
                <a:solidFill>
                  <a:srgbClr val="FF0000"/>
                </a:solidFill>
                <a:latin typeface="Times New Roman" pitchFamily="18" charset="0"/>
                <a:cs typeface="Times New Roman" pitchFamily="18" charset="0"/>
              </a:rPr>
              <a:t>jan1 &lt;- filter(flights, month == 1, day == 1)</a:t>
            </a:r>
          </a:p>
          <a:p>
            <a:r>
              <a:rPr lang="en-US" dirty="0" smtClean="0">
                <a:latin typeface="Times New Roman" pitchFamily="18" charset="0"/>
                <a:cs typeface="Times New Roman" pitchFamily="18" charset="0"/>
              </a:rPr>
              <a:t>To save the result, use the assignment operator, &lt;-: </a:t>
            </a:r>
          </a:p>
          <a:p>
            <a:r>
              <a:rPr lang="en-US" dirty="0" smtClean="0">
                <a:latin typeface="Times New Roman" pitchFamily="18" charset="0"/>
                <a:cs typeface="Times New Roman" pitchFamily="18" charset="0"/>
              </a:rPr>
              <a:t>Want to do save and print out the results, wrap the assignment in parentheses: </a:t>
            </a:r>
          </a:p>
          <a:p>
            <a:r>
              <a:rPr lang="en-US" dirty="0" smtClean="0">
                <a:solidFill>
                  <a:srgbClr val="FF0000"/>
                </a:solidFill>
                <a:latin typeface="Times New Roman" pitchFamily="18" charset="0"/>
                <a:cs typeface="Times New Roman" pitchFamily="18" charset="0"/>
              </a:rPr>
              <a:t>(dec25 &lt;- filter(flights, month == 12, day == 25))</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Comparisons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To use filtering effectively, know how to select the observations  using the comparison operators. </a:t>
            </a:r>
          </a:p>
          <a:p>
            <a:pPr>
              <a:lnSpc>
                <a:spcPct val="150000"/>
              </a:lnSpc>
            </a:pPr>
            <a:r>
              <a:rPr lang="en-US" dirty="0" smtClean="0">
                <a:latin typeface="Times New Roman" pitchFamily="18" charset="0"/>
                <a:cs typeface="Times New Roman" pitchFamily="18" charset="0"/>
              </a:rPr>
              <a:t>R provides the standard suite: &gt;, &gt;=, &lt;=, != (not equal), and == (equal).</a:t>
            </a:r>
          </a:p>
          <a:p>
            <a:pPr>
              <a:lnSpc>
                <a:spcPct val="150000"/>
              </a:lnSpc>
            </a:pPr>
            <a:r>
              <a:rPr lang="en-US" dirty="0" smtClean="0">
                <a:latin typeface="Times New Roman" pitchFamily="18" charset="0"/>
                <a:cs typeface="Times New Roman" pitchFamily="18" charset="0"/>
              </a:rPr>
              <a:t>Use = instead of == when testing for equality.</a:t>
            </a:r>
          </a:p>
          <a:p>
            <a:pPr>
              <a:lnSpc>
                <a:spcPct val="150000"/>
              </a:lnSpc>
            </a:pPr>
            <a:r>
              <a:rPr lang="en-US" dirty="0" smtClean="0">
                <a:solidFill>
                  <a:srgbClr val="FF0000"/>
                </a:solidFill>
                <a:latin typeface="Times New Roman" pitchFamily="18" charset="0"/>
                <a:cs typeface="Times New Roman" pitchFamily="18" charset="0"/>
              </a:rPr>
              <a:t>filter(flights, month = 1)</a:t>
            </a:r>
          </a:p>
          <a:p>
            <a:pPr>
              <a:lnSpc>
                <a:spcPct val="150000"/>
              </a:lnSpc>
            </a:pPr>
            <a:r>
              <a:rPr lang="en-US" dirty="0" smtClean="0">
                <a:latin typeface="Times New Roman" pitchFamily="18" charset="0"/>
                <a:cs typeface="Times New Roman" pitchFamily="18" charset="0"/>
              </a:rPr>
              <a:t>#&gt; Error: filter() takes unnamed arguments. Do you need `==`?</a:t>
            </a:r>
          </a:p>
          <a:p>
            <a:pPr>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pPr algn="ctr"/>
            <a:r>
              <a:rPr lang="en-US" b="1" dirty="0" smtClean="0">
                <a:latin typeface="Times New Roman" pitchFamily="18" charset="0"/>
                <a:cs typeface="Times New Roman" pitchFamily="18" charset="0"/>
              </a:rPr>
              <a:t>Logical </a:t>
            </a:r>
            <a:r>
              <a:rPr lang="en-US" b="1" dirty="0" smtClean="0">
                <a:latin typeface="Times New Roman" pitchFamily="18" charset="0"/>
                <a:cs typeface="Times New Roman" pitchFamily="18" charset="0"/>
              </a:rPr>
              <a:t>Operators </a:t>
            </a:r>
            <a:r>
              <a:rPr lang="en-US" b="1" dirty="0" smtClean="0">
                <a:latin typeface="Times New Roman" pitchFamily="18" charset="0"/>
                <a:cs typeface="Times New Roman" pitchFamily="18" charset="0"/>
              </a:rPr>
              <a:t>Refer Video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249681"/>
            <a:ext cx="8596668" cy="944879"/>
          </a:xfrm>
        </p:spPr>
        <p:txBody>
          <a:bodyPr/>
          <a:lstStyle/>
          <a:p>
            <a:r>
              <a:rPr lang="en-US" dirty="0" smtClean="0">
                <a:latin typeface="Times New Roman" pitchFamily="18" charset="0"/>
                <a:cs typeface="Times New Roman" pitchFamily="18" charset="0"/>
              </a:rPr>
              <a:t>Use Boolean operators: &amp; is “and,” | is “or,” and ! is “not.”</a:t>
            </a:r>
          </a:p>
          <a:p>
            <a:r>
              <a:rPr lang="en-US" dirty="0" smtClean="0">
                <a:latin typeface="Times New Roman" pitchFamily="18" charset="0"/>
                <a:cs typeface="Times New Roman" pitchFamily="18" charset="0"/>
              </a:rPr>
              <a:t> The following figure shows the complete set of Boolean operations</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836023" y="2429691"/>
            <a:ext cx="8268788" cy="357810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Few </a:t>
            </a:r>
            <a:r>
              <a:rPr lang="en-HK" b="1" dirty="0" smtClean="0">
                <a:latin typeface="Times New Roman" pitchFamily="18" charset="0"/>
                <a:cs typeface="Times New Roman" pitchFamily="18" charset="0"/>
              </a:rPr>
              <a:t>Examples </a:t>
            </a:r>
            <a:r>
              <a:rPr lang="en-US" b="1" dirty="0" smtClean="0">
                <a:latin typeface="Times New Roman" pitchFamily="18" charset="0"/>
                <a:cs typeface="Times New Roman" pitchFamily="18" charset="0"/>
              </a:rPr>
              <a:t>Refer Video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1. Finds all flights that departed in November or December: </a:t>
            </a:r>
          </a:p>
          <a:p>
            <a:pPr>
              <a:lnSpc>
                <a:spcPct val="150000"/>
              </a:lnSpc>
            </a:pPr>
            <a:r>
              <a:rPr lang="en-US" dirty="0" smtClean="0">
                <a:solidFill>
                  <a:srgbClr val="FF0000"/>
                </a:solidFill>
                <a:latin typeface="Times New Roman" pitchFamily="18" charset="0"/>
                <a:cs typeface="Times New Roman" pitchFamily="18" charset="0"/>
              </a:rPr>
              <a:t>filter(flights, month == 11 | month == 12)     </a:t>
            </a:r>
            <a:r>
              <a:rPr lang="en-US" dirty="0" smtClean="0">
                <a:solidFill>
                  <a:schemeClr val="tx1"/>
                </a:solidFill>
                <a:latin typeface="Times New Roman" pitchFamily="18" charset="0"/>
                <a:cs typeface="Times New Roman" pitchFamily="18" charset="0"/>
              </a:rPr>
              <a:t>(OR)</a:t>
            </a:r>
          </a:p>
          <a:p>
            <a:pPr>
              <a:lnSpc>
                <a:spcPct val="150000"/>
              </a:lnSpc>
            </a:pPr>
            <a:r>
              <a:rPr lang="en-US" dirty="0" err="1" smtClean="0">
                <a:solidFill>
                  <a:srgbClr val="FF0000"/>
                </a:solidFill>
                <a:latin typeface="Times New Roman" pitchFamily="18" charset="0"/>
                <a:cs typeface="Times New Roman" pitchFamily="18" charset="0"/>
              </a:rPr>
              <a:t>nov_dec</a:t>
            </a:r>
            <a:r>
              <a:rPr lang="en-US" dirty="0" smtClean="0">
                <a:solidFill>
                  <a:srgbClr val="FF0000"/>
                </a:solidFill>
                <a:latin typeface="Times New Roman" pitchFamily="18" charset="0"/>
                <a:cs typeface="Times New Roman" pitchFamily="18" charset="0"/>
              </a:rPr>
              <a:t> &lt;- filter(flights, month %in% c(11, 12))</a:t>
            </a:r>
          </a:p>
          <a:p>
            <a:pPr>
              <a:lnSpc>
                <a:spcPct val="150000"/>
              </a:lnSpc>
            </a:pPr>
            <a:r>
              <a:rPr lang="en-US" dirty="0" smtClean="0">
                <a:latin typeface="Times New Roman" pitchFamily="18" charset="0"/>
                <a:cs typeface="Times New Roman" pitchFamily="18" charset="0"/>
              </a:rPr>
              <a:t>Find flights that weren’t delayed (on arrival or departure) by more than two hours</a:t>
            </a:r>
          </a:p>
          <a:p>
            <a:pPr>
              <a:lnSpc>
                <a:spcPct val="150000"/>
              </a:lnSpc>
            </a:pPr>
            <a:r>
              <a:rPr lang="en-US" dirty="0" smtClean="0">
                <a:solidFill>
                  <a:srgbClr val="FF0000"/>
                </a:solidFill>
                <a:latin typeface="Times New Roman" pitchFamily="18" charset="0"/>
                <a:cs typeface="Times New Roman" pitchFamily="18" charset="0"/>
              </a:rPr>
              <a:t>filter(flights,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&gt; 120 |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&gt; 120))  </a:t>
            </a:r>
            <a:r>
              <a:rPr lang="en-US" dirty="0" smtClean="0">
                <a:latin typeface="Times New Roman" pitchFamily="18" charset="0"/>
                <a:cs typeface="Times New Roman" pitchFamily="18" charset="0"/>
              </a:rPr>
              <a:t>(OR)</a:t>
            </a:r>
          </a:p>
          <a:p>
            <a:pPr>
              <a:lnSpc>
                <a:spcPct val="150000"/>
              </a:lnSpc>
            </a:pPr>
            <a:r>
              <a:rPr lang="en-US" dirty="0" smtClean="0">
                <a:solidFill>
                  <a:srgbClr val="FF0000"/>
                </a:solidFill>
                <a:latin typeface="Times New Roman" pitchFamily="18" charset="0"/>
                <a:cs typeface="Times New Roman" pitchFamily="18" charset="0"/>
              </a:rPr>
              <a:t>filter(flights,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&lt;= 120,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&lt;= 120</a:t>
            </a:r>
            <a:r>
              <a:rPr lang="en-US" dirty="0" smtClean="0">
                <a:latin typeface="Times New Roman" pitchFamily="18" charset="0"/>
                <a:cs typeface="Times New Roman" pitchFamily="18" charset="0"/>
              </a:rPr>
              <a:t>)</a:t>
            </a:r>
          </a:p>
          <a:p>
            <a:pPr>
              <a:lnSpc>
                <a:spcPct val="150000"/>
              </a:lnSpc>
            </a:pP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Missing </a:t>
            </a:r>
            <a:r>
              <a:rPr lang="en-US" b="1" dirty="0" smtClean="0">
                <a:latin typeface="Times New Roman" pitchFamily="18" charset="0"/>
                <a:cs typeface="Times New Roman" pitchFamily="18" charset="0"/>
              </a:rPr>
              <a:t>Values Refer Video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476103"/>
            <a:ext cx="8596668" cy="4565259"/>
          </a:xfrm>
        </p:spPr>
        <p:txBody>
          <a:bodyPr>
            <a:noAutofit/>
          </a:bodyPr>
          <a:lstStyle/>
          <a:p>
            <a:r>
              <a:rPr lang="en-US" dirty="0" smtClean="0">
                <a:latin typeface="Times New Roman" pitchFamily="18" charset="0"/>
                <a:cs typeface="Times New Roman" pitchFamily="18" charset="0"/>
              </a:rPr>
              <a:t>One important feature of R that can make comparison tricky is missing values, or NAs (“not </a:t>
            </a:r>
            <a:r>
              <a:rPr lang="en-US" dirty="0" err="1" smtClean="0">
                <a:latin typeface="Times New Roman" pitchFamily="18" charset="0"/>
                <a:cs typeface="Times New Roman" pitchFamily="18" charset="0"/>
              </a:rPr>
              <a:t>availables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NA represents an unknown value , almost any operation involving an unknown value will also be unknown: </a:t>
            </a:r>
          </a:p>
          <a:p>
            <a:r>
              <a:rPr lang="pl-PL" dirty="0" smtClean="0">
                <a:latin typeface="Times New Roman" pitchFamily="18" charset="0"/>
                <a:cs typeface="Times New Roman" pitchFamily="18" charset="0"/>
              </a:rPr>
              <a:t>NA &gt; 5</a:t>
            </a:r>
            <a:r>
              <a:rPr lang="en-HK" dirty="0" smtClean="0">
                <a:latin typeface="Times New Roman" pitchFamily="18" charset="0"/>
                <a:cs typeface="Times New Roman" pitchFamily="18" charset="0"/>
              </a:rPr>
              <a:t>			</a:t>
            </a:r>
            <a:r>
              <a:rPr lang="pl-PL" dirty="0" smtClean="0">
                <a:latin typeface="Times New Roman" pitchFamily="18" charset="0"/>
                <a:cs typeface="Times New Roman" pitchFamily="18" charset="0"/>
              </a:rPr>
              <a:t> #&gt; [1] NA </a:t>
            </a:r>
            <a:endParaRPr lang="en-HK" dirty="0" smtClean="0">
              <a:latin typeface="Times New Roman" pitchFamily="18" charset="0"/>
              <a:cs typeface="Times New Roman" pitchFamily="18" charset="0"/>
            </a:endParaRPr>
          </a:p>
          <a:p>
            <a:r>
              <a:rPr lang="pl-PL" dirty="0" smtClean="0">
                <a:latin typeface="Times New Roman" pitchFamily="18" charset="0"/>
                <a:cs typeface="Times New Roman" pitchFamily="18" charset="0"/>
              </a:rPr>
              <a:t>10 == NA</a:t>
            </a:r>
            <a:r>
              <a:rPr lang="en-HK" dirty="0" smtClean="0">
                <a:latin typeface="Times New Roman" pitchFamily="18" charset="0"/>
                <a:cs typeface="Times New Roman" pitchFamily="18" charset="0"/>
              </a:rPr>
              <a:t>			</a:t>
            </a:r>
            <a:r>
              <a:rPr lang="pl-PL" dirty="0" smtClean="0">
                <a:latin typeface="Times New Roman" pitchFamily="18" charset="0"/>
                <a:cs typeface="Times New Roman" pitchFamily="18" charset="0"/>
              </a:rPr>
              <a:t> #&gt; [1] NA </a:t>
            </a:r>
            <a:endParaRPr lang="en-HK" dirty="0" smtClean="0">
              <a:latin typeface="Times New Roman" pitchFamily="18" charset="0"/>
              <a:cs typeface="Times New Roman" pitchFamily="18" charset="0"/>
            </a:endParaRPr>
          </a:p>
          <a:p>
            <a:r>
              <a:rPr lang="pl-PL" dirty="0" smtClean="0">
                <a:latin typeface="Times New Roman" pitchFamily="18" charset="0"/>
                <a:cs typeface="Times New Roman" pitchFamily="18" charset="0"/>
              </a:rPr>
              <a:t>NA + 10</a:t>
            </a:r>
            <a:r>
              <a:rPr lang="en-HK" dirty="0" smtClean="0">
                <a:latin typeface="Times New Roman" pitchFamily="18" charset="0"/>
                <a:cs typeface="Times New Roman" pitchFamily="18" charset="0"/>
              </a:rPr>
              <a:t>	</a:t>
            </a:r>
            <a:r>
              <a:rPr lang="pl-PL" dirty="0" smtClean="0">
                <a:latin typeface="Times New Roman" pitchFamily="18" charset="0"/>
                <a:cs typeface="Times New Roman" pitchFamily="18" charset="0"/>
              </a:rPr>
              <a:t> </a:t>
            </a:r>
            <a:r>
              <a:rPr lang="en-HK" dirty="0" smtClean="0">
                <a:latin typeface="Times New Roman" pitchFamily="18" charset="0"/>
                <a:cs typeface="Times New Roman" pitchFamily="18" charset="0"/>
              </a:rPr>
              <a:t>		</a:t>
            </a:r>
            <a:r>
              <a:rPr lang="pl-PL" dirty="0" smtClean="0">
                <a:latin typeface="Times New Roman" pitchFamily="18" charset="0"/>
                <a:cs typeface="Times New Roman" pitchFamily="18" charset="0"/>
              </a:rPr>
              <a:t>#&gt; [1] NA</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NA == NA			 #&gt; [1] NA</a:t>
            </a:r>
          </a:p>
          <a:p>
            <a:r>
              <a:rPr lang="en-US" dirty="0" smtClean="0">
                <a:latin typeface="Times New Roman" pitchFamily="18" charset="0"/>
                <a:cs typeface="Times New Roman" pitchFamily="18" charset="0"/>
              </a:rPr>
              <a:t>Use is.na()to determine if a value is missing, </a:t>
            </a:r>
          </a:p>
          <a:p>
            <a:r>
              <a:rPr lang="en-US" dirty="0" smtClean="0">
                <a:latin typeface="Times New Roman" pitchFamily="18" charset="0"/>
                <a:cs typeface="Times New Roman" pitchFamily="18" charset="0"/>
              </a:rPr>
              <a:t># Let x be Mary's age. We don't know how old she is. x &lt;- NA</a:t>
            </a:r>
          </a:p>
          <a:p>
            <a:r>
              <a:rPr lang="en-US" dirty="0" smtClean="0">
                <a:latin typeface="Times New Roman" pitchFamily="18" charset="0"/>
                <a:cs typeface="Times New Roman" pitchFamily="18" charset="0"/>
              </a:rPr>
              <a:t> is.na(x) #&gt; [1] TRUE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2480"/>
          </a:xfrm>
        </p:spPr>
        <p:txBody>
          <a:bodyPr>
            <a:normAutofit fontScale="90000"/>
          </a:bodyPr>
          <a:lstStyle/>
          <a:p>
            <a:pPr algn="ctr"/>
            <a:r>
              <a:rPr lang="en-US" sz="3200" b="1" dirty="0" smtClean="0">
                <a:latin typeface="Times New Roman" pitchFamily="18" charset="0"/>
                <a:cs typeface="Times New Roman" pitchFamily="18" charset="0"/>
              </a:rPr>
              <a:t>Filter Rows with </a:t>
            </a:r>
            <a:r>
              <a:rPr lang="en-US" sz="3200" b="1" dirty="0" err="1" smtClean="0">
                <a:latin typeface="Times New Roman" pitchFamily="18" charset="0"/>
                <a:cs typeface="Times New Roman" pitchFamily="18" charset="0"/>
              </a:rPr>
              <a:t>filter</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–Exercises Refer Video </a:t>
            </a:r>
            <a:r>
              <a:rPr lang="en-US" sz="3200" b="1" dirty="0" smtClean="0">
                <a:latin typeface="Times New Roman" pitchFamily="18" charset="0"/>
                <a:cs typeface="Times New Roman" pitchFamily="18" charset="0"/>
              </a:rPr>
              <a:t>2</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371600"/>
            <a:ext cx="9746826" cy="5029199"/>
          </a:xfrm>
        </p:spPr>
        <p:txBody>
          <a:bodyPr>
            <a:normAutofit fontScale="85000" lnSpcReduction="20000"/>
          </a:bodyPr>
          <a:lstStyle/>
          <a:p>
            <a:pPr>
              <a:lnSpc>
                <a:spcPct val="150000"/>
              </a:lnSpc>
            </a:pPr>
            <a:r>
              <a:rPr lang="en-US" dirty="0" smtClean="0"/>
              <a:t> 1. </a:t>
            </a:r>
            <a:r>
              <a:rPr lang="en-US" sz="2000" b="1" dirty="0" smtClean="0">
                <a:latin typeface="Times New Roman" pitchFamily="18" charset="0"/>
                <a:cs typeface="Times New Roman" pitchFamily="18" charset="0"/>
              </a:rPr>
              <a:t>Find all flights that: </a:t>
            </a:r>
          </a:p>
          <a:p>
            <a:pPr>
              <a:lnSpc>
                <a:spcPct val="150000"/>
              </a:lnSpc>
            </a:pPr>
            <a:r>
              <a:rPr lang="en-US" sz="2000" b="1" dirty="0" smtClean="0">
                <a:latin typeface="Times New Roman" pitchFamily="18" charset="0"/>
                <a:cs typeface="Times New Roman" pitchFamily="18" charset="0"/>
              </a:rPr>
              <a:t>a. Had an arrival delay of two or more hours</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Since the </a:t>
            </a:r>
            <a:r>
              <a:rPr lang="en-US" sz="2000" dirty="0" err="1" smtClean="0">
                <a:latin typeface="Times New Roman" pitchFamily="18" charset="0"/>
                <a:cs typeface="Times New Roman" pitchFamily="18" charset="0"/>
              </a:rPr>
              <a:t>arr_delay</a:t>
            </a:r>
            <a:r>
              <a:rPr lang="en-US" sz="2000" dirty="0" smtClean="0">
                <a:latin typeface="Times New Roman" pitchFamily="18" charset="0"/>
                <a:cs typeface="Times New Roman" pitchFamily="18" charset="0"/>
              </a:rPr>
              <a:t> variable is measured in minutes, find flights with an arrival delay of 120 or more minutes.</a:t>
            </a:r>
          </a:p>
          <a:p>
            <a:pPr>
              <a:lnSpc>
                <a:spcPct val="150000"/>
              </a:lnSpc>
            </a:pPr>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arr_delay</a:t>
            </a:r>
            <a:r>
              <a:rPr lang="en-US" sz="2000" dirty="0" smtClean="0">
                <a:solidFill>
                  <a:srgbClr val="FF0000"/>
                </a:solidFill>
                <a:latin typeface="Times New Roman" pitchFamily="18" charset="0"/>
                <a:cs typeface="Times New Roman" pitchFamily="18" charset="0"/>
              </a:rPr>
              <a:t> &gt;= 120)</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b="1" dirty="0" smtClean="0">
                <a:latin typeface="Times New Roman" pitchFamily="18" charset="0"/>
                <a:cs typeface="Times New Roman" pitchFamily="18" charset="0"/>
              </a:rPr>
              <a:t>B. Flew to Houston (IAH or HOU) </a:t>
            </a:r>
          </a:p>
          <a:p>
            <a:pPr>
              <a:lnSpc>
                <a:spcPct val="150000"/>
              </a:lnSpc>
            </a:pPr>
            <a:r>
              <a:rPr lang="en-US" sz="2000" dirty="0" smtClean="0">
                <a:latin typeface="Times New Roman" pitchFamily="18" charset="0"/>
                <a:cs typeface="Times New Roman" pitchFamily="18" charset="0"/>
              </a:rPr>
              <a:t>The flights that flew to Houston are those flights where the destination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is either “IAH” or “HOU”.</a:t>
            </a:r>
          </a:p>
          <a:p>
            <a:pPr>
              <a:lnSpc>
                <a:spcPct val="150000"/>
              </a:lnSpc>
            </a:pPr>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dest</a:t>
            </a:r>
            <a:r>
              <a:rPr lang="en-US" sz="2000" dirty="0" smtClean="0">
                <a:solidFill>
                  <a:srgbClr val="FF0000"/>
                </a:solidFill>
                <a:latin typeface="Times New Roman" pitchFamily="18" charset="0"/>
                <a:cs typeface="Times New Roman" pitchFamily="18" charset="0"/>
              </a:rPr>
              <a:t> == "IAH" | </a:t>
            </a:r>
            <a:r>
              <a:rPr lang="en-US" sz="2000" dirty="0" err="1" smtClean="0">
                <a:solidFill>
                  <a:srgbClr val="FF0000"/>
                </a:solidFill>
                <a:latin typeface="Times New Roman" pitchFamily="18" charset="0"/>
                <a:cs typeface="Times New Roman" pitchFamily="18" charset="0"/>
              </a:rPr>
              <a:t>dest</a:t>
            </a:r>
            <a:r>
              <a:rPr lang="en-US" sz="2000" dirty="0" smtClean="0">
                <a:solidFill>
                  <a:srgbClr val="FF0000"/>
                </a:solidFill>
                <a:latin typeface="Times New Roman" pitchFamily="18" charset="0"/>
                <a:cs typeface="Times New Roman" pitchFamily="18" charset="0"/>
              </a:rPr>
              <a:t> == "HOU")</a:t>
            </a:r>
          </a:p>
          <a:p>
            <a:pPr>
              <a:lnSpc>
                <a:spcPct val="150000"/>
              </a:lnSpc>
            </a:pPr>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dest</a:t>
            </a:r>
            <a:r>
              <a:rPr lang="en-US" sz="2000" dirty="0" smtClean="0">
                <a:solidFill>
                  <a:srgbClr val="FF0000"/>
                </a:solidFill>
                <a:latin typeface="Times New Roman" pitchFamily="18" charset="0"/>
                <a:cs typeface="Times New Roman" pitchFamily="18" charset="0"/>
              </a:rPr>
              <a:t> %in% </a:t>
            </a:r>
            <a:r>
              <a:rPr lang="en-US" sz="2000" b="1" dirty="0" smtClean="0">
                <a:solidFill>
                  <a:srgbClr val="FF0000"/>
                </a:solidFill>
                <a:latin typeface="Times New Roman" pitchFamily="18" charset="0"/>
                <a:cs typeface="Times New Roman" pitchFamily="18" charset="0"/>
              </a:rPr>
              <a:t>c</a:t>
            </a:r>
            <a:r>
              <a:rPr lang="en-US" sz="2000" dirty="0" smtClean="0">
                <a:solidFill>
                  <a:srgbClr val="FF0000"/>
                </a:solidFill>
                <a:latin typeface="Times New Roman" pitchFamily="18" charset="0"/>
                <a:cs typeface="Times New Roman" pitchFamily="18" charset="0"/>
              </a:rPr>
              <a:t>("IAH", "HOU"))</a:t>
            </a:r>
          </a:p>
          <a:p>
            <a:pPr>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17320"/>
            <a:ext cx="9624906" cy="5181599"/>
          </a:xfrm>
        </p:spPr>
        <p:txBody>
          <a:bodyPr>
            <a:normAutofit/>
          </a:bodyPr>
          <a:lstStyle/>
          <a:p>
            <a:r>
              <a:rPr lang="en-US" sz="2000" b="1" dirty="0" smtClean="0">
                <a:latin typeface="Times New Roman" pitchFamily="18" charset="0"/>
                <a:cs typeface="Times New Roman" pitchFamily="18" charset="0"/>
              </a:rPr>
              <a:t>C. Were operated by United, American, or Delta</a:t>
            </a:r>
          </a:p>
          <a:p>
            <a:r>
              <a:rPr lang="en-US" sz="2000" dirty="0" smtClean="0">
                <a:latin typeface="Times New Roman" pitchFamily="18" charset="0"/>
                <a:cs typeface="Times New Roman" pitchFamily="18" charset="0"/>
              </a:rPr>
              <a:t>We can find the carrier codes for the airlines in the airlines dataset. </a:t>
            </a:r>
          </a:p>
          <a:p>
            <a:r>
              <a:rPr lang="en-US" sz="2000" dirty="0" smtClean="0">
                <a:latin typeface="Times New Roman" pitchFamily="18" charset="0"/>
                <a:cs typeface="Times New Roman" pitchFamily="18" charset="0"/>
              </a:rPr>
              <a:t>Since the carrier code dataset only has 16 rows, and the names of the airlines in that dataset are not exactly “United”, “American”, or “Delta”</a:t>
            </a:r>
          </a:p>
          <a:p>
            <a:r>
              <a:rPr lang="en-US" sz="2000" dirty="0" smtClean="0">
                <a:solidFill>
                  <a:srgbClr val="FF0000"/>
                </a:solidFill>
                <a:latin typeface="Times New Roman" pitchFamily="18" charset="0"/>
                <a:cs typeface="Times New Roman" pitchFamily="18" charset="0"/>
              </a:rPr>
              <a:t>airlines</a:t>
            </a:r>
          </a:p>
          <a:p>
            <a:r>
              <a:rPr lang="en-US" sz="2000" dirty="0" smtClean="0">
                <a:latin typeface="Times New Roman" pitchFamily="18" charset="0"/>
                <a:cs typeface="Times New Roman" pitchFamily="18" charset="0"/>
              </a:rPr>
              <a:t>The carrier code for Delta is "DL", for American is "AA", and for United is "UA".</a:t>
            </a:r>
          </a:p>
          <a:p>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carrier %in% </a:t>
            </a:r>
            <a:r>
              <a:rPr lang="en-US" sz="2000" b="1" dirty="0" smtClean="0">
                <a:solidFill>
                  <a:srgbClr val="FF0000"/>
                </a:solidFill>
                <a:latin typeface="Times New Roman" pitchFamily="18" charset="0"/>
                <a:cs typeface="Times New Roman" pitchFamily="18" charset="0"/>
              </a:rPr>
              <a:t>c</a:t>
            </a:r>
            <a:r>
              <a:rPr lang="en-US" sz="2000" dirty="0" smtClean="0">
                <a:solidFill>
                  <a:srgbClr val="FF0000"/>
                </a:solidFill>
                <a:latin typeface="Times New Roman" pitchFamily="18" charset="0"/>
                <a:cs typeface="Times New Roman" pitchFamily="18" charset="0"/>
              </a:rPr>
              <a:t>("AA", "DL", "UA"))</a:t>
            </a:r>
          </a:p>
          <a:p>
            <a:r>
              <a:rPr lang="en-US" sz="2000" b="1" dirty="0" smtClean="0">
                <a:latin typeface="Times New Roman" pitchFamily="18" charset="0"/>
                <a:cs typeface="Times New Roman" pitchFamily="18" charset="0"/>
              </a:rPr>
              <a:t>D. Departed in summer (July, August, and September)</a:t>
            </a:r>
          </a:p>
          <a:p>
            <a:r>
              <a:rPr lang="en-US" sz="2000" dirty="0" smtClean="0">
                <a:latin typeface="Times New Roman" pitchFamily="18" charset="0"/>
                <a:cs typeface="Times New Roman" pitchFamily="18" charset="0"/>
              </a:rPr>
              <a:t>The variable month has the month, and it is numeric. So, the summer flights are those that departed in months 7 (July), 8 (August), and 9 (September)</a:t>
            </a:r>
          </a:p>
          <a:p>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month &gt;= 7, month &lt;= 9)</a:t>
            </a:r>
          </a:p>
          <a:p>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month %in% 7:9)</a:t>
            </a:r>
            <a:endParaRPr lang="en-US" sz="2000" b="1"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a:xfrm>
            <a:off x="677863" y="609600"/>
            <a:ext cx="8596312" cy="579438"/>
          </a:xfrm>
        </p:spPr>
        <p:txBody>
          <a:bodyPr>
            <a:normAutofit fontScale="90000"/>
          </a:bodyPr>
          <a:lstStyle/>
          <a:p>
            <a:pPr algn="ctr"/>
            <a:r>
              <a:rPr lang="en-US" sz="3200" b="1" dirty="0" smtClean="0">
                <a:latin typeface="Times New Roman" pitchFamily="18" charset="0"/>
                <a:cs typeface="Times New Roman" pitchFamily="18" charset="0"/>
              </a:rPr>
              <a:t>Filter Rows with </a:t>
            </a:r>
            <a:r>
              <a:rPr lang="en-US" sz="3200" b="1" dirty="0" err="1" smtClean="0">
                <a:latin typeface="Times New Roman" pitchFamily="18" charset="0"/>
                <a:cs typeface="Times New Roman" pitchFamily="18" charset="0"/>
              </a:rPr>
              <a:t>filter</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–Exercises Refer Video 2</a:t>
            </a:r>
            <a:endParaRPr lang="en-US" sz="3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97280"/>
            <a:ext cx="10073640" cy="4944083"/>
          </a:xfrm>
        </p:spPr>
        <p:txBody>
          <a:bodyPr>
            <a:normAutofit/>
          </a:bodyPr>
          <a:lstStyle/>
          <a:p>
            <a:r>
              <a:rPr lang="en-US" sz="2000" b="1" dirty="0" smtClean="0">
                <a:latin typeface="Times New Roman" pitchFamily="18" charset="0"/>
                <a:cs typeface="Times New Roman" pitchFamily="18" charset="0"/>
              </a:rPr>
              <a:t>E. Arrived more than two hours late, but didn’t leave late</a:t>
            </a:r>
          </a:p>
          <a:p>
            <a:r>
              <a:rPr lang="en-US" sz="2000" dirty="0" smtClean="0">
                <a:latin typeface="Times New Roman" pitchFamily="18" charset="0"/>
                <a:cs typeface="Times New Roman" pitchFamily="18" charset="0"/>
              </a:rPr>
              <a:t>Flights that arrived more than two hours late, but didn’t leave late will have an arrival delay of more than 120 minutes (</a:t>
            </a:r>
            <a:r>
              <a:rPr lang="en-US" sz="2000" dirty="0" err="1" smtClean="0">
                <a:latin typeface="Times New Roman" pitchFamily="18" charset="0"/>
                <a:cs typeface="Times New Roman" pitchFamily="18" charset="0"/>
              </a:rPr>
              <a:t>arr_delay</a:t>
            </a:r>
            <a:r>
              <a:rPr lang="en-US" sz="2000" dirty="0" smtClean="0">
                <a:latin typeface="Times New Roman" pitchFamily="18" charset="0"/>
                <a:cs typeface="Times New Roman" pitchFamily="18" charset="0"/>
              </a:rPr>
              <a:t> &gt; 120) and a non-positive departure delay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 &lt;= 0).</a:t>
            </a:r>
          </a:p>
          <a:p>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arr_delay</a:t>
            </a:r>
            <a:r>
              <a:rPr lang="en-US" sz="2000" dirty="0" smtClean="0">
                <a:solidFill>
                  <a:srgbClr val="FF0000"/>
                </a:solidFill>
                <a:latin typeface="Times New Roman" pitchFamily="18" charset="0"/>
                <a:cs typeface="Times New Roman" pitchFamily="18" charset="0"/>
              </a:rPr>
              <a:t> &gt; 120, </a:t>
            </a:r>
            <a:r>
              <a:rPr lang="en-US" sz="2000" dirty="0" err="1" smtClean="0">
                <a:solidFill>
                  <a:srgbClr val="FF0000"/>
                </a:solidFill>
                <a:latin typeface="Times New Roman" pitchFamily="18" charset="0"/>
                <a:cs typeface="Times New Roman" pitchFamily="18" charset="0"/>
              </a:rPr>
              <a:t>dep_delay</a:t>
            </a:r>
            <a:r>
              <a:rPr lang="en-US" sz="2000" dirty="0" smtClean="0">
                <a:solidFill>
                  <a:srgbClr val="FF0000"/>
                </a:solidFill>
                <a:latin typeface="Times New Roman" pitchFamily="18" charset="0"/>
                <a:cs typeface="Times New Roman" pitchFamily="18" charset="0"/>
              </a:rPr>
              <a:t> &lt;= 0)</a:t>
            </a:r>
          </a:p>
          <a:p>
            <a:r>
              <a:rPr lang="en-US" sz="2000" b="1" dirty="0" smtClean="0">
                <a:latin typeface="Times New Roman" pitchFamily="18" charset="0"/>
                <a:cs typeface="Times New Roman" pitchFamily="18" charset="0"/>
              </a:rPr>
              <a:t>F. Were delayed by at least an hour, but made up over 30 minutes in flight</a:t>
            </a:r>
          </a:p>
          <a:p>
            <a:r>
              <a:rPr lang="en-US" sz="2000" dirty="0" smtClean="0">
                <a:latin typeface="Times New Roman" pitchFamily="18" charset="0"/>
                <a:cs typeface="Times New Roman" pitchFamily="18" charset="0"/>
              </a:rPr>
              <a:t>If a flight was delayed by at least an hour, then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 &gt;= 60. If the flight didn’t make up any time in the air, then its arrival would be delayed by the same amount as its departure, meaning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arr_delay</a:t>
            </a:r>
            <a:r>
              <a:rPr lang="en-US" sz="2000" dirty="0" smtClean="0">
                <a:latin typeface="Times New Roman" pitchFamily="18" charset="0"/>
                <a:cs typeface="Times New Roman" pitchFamily="18" charset="0"/>
              </a:rPr>
              <a:t>, or alternatively,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arr_delay</a:t>
            </a:r>
            <a:r>
              <a:rPr lang="en-US" sz="2000" dirty="0" smtClean="0">
                <a:latin typeface="Times New Roman" pitchFamily="18" charset="0"/>
                <a:cs typeface="Times New Roman" pitchFamily="18" charset="0"/>
              </a:rPr>
              <a:t> == 0</a:t>
            </a:r>
          </a:p>
          <a:p>
            <a:r>
              <a:rPr lang="en-US" sz="2000" dirty="0" smtClean="0">
                <a:latin typeface="Times New Roman" pitchFamily="18" charset="0"/>
                <a:cs typeface="Times New Roman" pitchFamily="18" charset="0"/>
              </a:rPr>
              <a:t>If it makes up over 30 minutes in the air, then the arrival delay must be at least 30 minutes less than the departure delay, which is stated as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arr_delay</a:t>
            </a:r>
            <a:r>
              <a:rPr lang="en-US" sz="2000" dirty="0" smtClean="0">
                <a:latin typeface="Times New Roman" pitchFamily="18" charset="0"/>
                <a:cs typeface="Times New Roman" pitchFamily="18" charset="0"/>
              </a:rPr>
              <a:t> &gt; 30.</a:t>
            </a:r>
          </a:p>
          <a:p>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dep_delay</a:t>
            </a:r>
            <a:r>
              <a:rPr lang="en-US" sz="2000" dirty="0" smtClean="0">
                <a:solidFill>
                  <a:srgbClr val="FF0000"/>
                </a:solidFill>
                <a:latin typeface="Times New Roman" pitchFamily="18" charset="0"/>
                <a:cs typeface="Times New Roman" pitchFamily="18" charset="0"/>
              </a:rPr>
              <a:t> &gt;= 60, </a:t>
            </a:r>
            <a:r>
              <a:rPr lang="en-US" sz="2000" dirty="0" err="1" smtClean="0">
                <a:solidFill>
                  <a:srgbClr val="FF0000"/>
                </a:solidFill>
                <a:latin typeface="Times New Roman" pitchFamily="18" charset="0"/>
                <a:cs typeface="Times New Roman" pitchFamily="18" charset="0"/>
              </a:rPr>
              <a:t>dep_delay</a:t>
            </a:r>
            <a:r>
              <a:rPr lang="en-US" sz="2000" dirty="0" smtClean="0">
                <a:solidFill>
                  <a:srgbClr val="FF0000"/>
                </a:solidFill>
                <a:latin typeface="Times New Roman" pitchFamily="18" charset="0"/>
                <a:cs typeface="Times New Roman" pitchFamily="18" charset="0"/>
              </a:rPr>
              <a:t> - </a:t>
            </a:r>
            <a:r>
              <a:rPr lang="en-US" sz="2000" dirty="0" err="1" smtClean="0">
                <a:solidFill>
                  <a:srgbClr val="FF0000"/>
                </a:solidFill>
                <a:latin typeface="Times New Roman" pitchFamily="18" charset="0"/>
                <a:cs typeface="Times New Roman" pitchFamily="18" charset="0"/>
              </a:rPr>
              <a:t>arr_delay</a:t>
            </a:r>
            <a:r>
              <a:rPr lang="en-US" sz="2000" dirty="0" smtClean="0">
                <a:solidFill>
                  <a:srgbClr val="FF0000"/>
                </a:solidFill>
                <a:latin typeface="Times New Roman" pitchFamily="18" charset="0"/>
                <a:cs typeface="Times New Roman" pitchFamily="18" charset="0"/>
              </a:rPr>
              <a:t> &gt; 30)</a:t>
            </a:r>
            <a:endParaRPr lang="en-US" sz="2000" b="1"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a:xfrm>
            <a:off x="631825" y="304800"/>
            <a:ext cx="8596313" cy="808038"/>
          </a:xfrm>
        </p:spPr>
        <p:txBody>
          <a:bodyPr>
            <a:normAutofit fontScale="90000"/>
          </a:bodyPr>
          <a:lstStyle/>
          <a:p>
            <a:pPr algn="ctr"/>
            <a:r>
              <a:rPr lang="en-US" sz="3200" b="1" dirty="0" smtClean="0">
                <a:latin typeface="Times New Roman" pitchFamily="18" charset="0"/>
                <a:cs typeface="Times New Roman" pitchFamily="18" charset="0"/>
              </a:rPr>
              <a:t>Filter Rows with </a:t>
            </a:r>
            <a:r>
              <a:rPr lang="en-US" sz="3200" b="1" dirty="0" err="1" smtClean="0">
                <a:latin typeface="Times New Roman" pitchFamily="18" charset="0"/>
                <a:cs typeface="Times New Roman" pitchFamily="18" charset="0"/>
              </a:rPr>
              <a:t>filter</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–Exercises Refer Video 2</a:t>
            </a:r>
            <a:endParaRPr lang="en-US" sz="3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32561"/>
            <a:ext cx="9533466" cy="4608802"/>
          </a:xfrm>
        </p:spPr>
        <p:txBody>
          <a:bodyPr>
            <a:noAutofit/>
          </a:bodyPr>
          <a:lstStyle/>
          <a:p>
            <a:pPr>
              <a:lnSpc>
                <a:spcPct val="150000"/>
              </a:lnSpc>
            </a:pPr>
            <a:r>
              <a:rPr lang="en-US" sz="2000" b="1" dirty="0" smtClean="0">
                <a:latin typeface="Times New Roman" pitchFamily="18" charset="0"/>
                <a:cs typeface="Times New Roman" pitchFamily="18" charset="0"/>
              </a:rPr>
              <a:t>G. Departed between midnight and 6 a.m. (inclusive)</a:t>
            </a:r>
          </a:p>
          <a:p>
            <a:pPr>
              <a:lnSpc>
                <a:spcPct val="150000"/>
              </a:lnSpc>
            </a:pPr>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dep_time</a:t>
            </a:r>
            <a:r>
              <a:rPr lang="en-US" sz="2000" dirty="0" smtClean="0">
                <a:solidFill>
                  <a:srgbClr val="FF0000"/>
                </a:solidFill>
                <a:latin typeface="Times New Roman" pitchFamily="18" charset="0"/>
                <a:cs typeface="Times New Roman" pitchFamily="18" charset="0"/>
              </a:rPr>
              <a:t> &lt;= 600 | </a:t>
            </a:r>
            <a:r>
              <a:rPr lang="en-US" sz="2000" dirty="0" err="1" smtClean="0">
                <a:solidFill>
                  <a:srgbClr val="FF0000"/>
                </a:solidFill>
                <a:latin typeface="Times New Roman" pitchFamily="18" charset="0"/>
                <a:cs typeface="Times New Roman" pitchFamily="18" charset="0"/>
              </a:rPr>
              <a:t>dep_time</a:t>
            </a:r>
            <a:r>
              <a:rPr lang="en-US" sz="2000" dirty="0" smtClean="0">
                <a:solidFill>
                  <a:srgbClr val="FF0000"/>
                </a:solidFill>
                <a:latin typeface="Times New Roman" pitchFamily="18" charset="0"/>
                <a:cs typeface="Times New Roman" pitchFamily="18" charset="0"/>
              </a:rPr>
              <a:t> == 2400)</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b="1" dirty="0" smtClean="0">
                <a:latin typeface="Times New Roman" pitchFamily="18" charset="0"/>
                <a:cs typeface="Times New Roman" pitchFamily="18" charset="0"/>
              </a:rPr>
              <a:t>2. Another useful </a:t>
            </a:r>
            <a:r>
              <a:rPr lang="en-US" sz="2000" b="1" dirty="0" err="1" smtClean="0">
                <a:latin typeface="Times New Roman" pitchFamily="18" charset="0"/>
                <a:cs typeface="Times New Roman" pitchFamily="18" charset="0"/>
              </a:rPr>
              <a:t>dplyr</a:t>
            </a:r>
            <a:r>
              <a:rPr lang="en-US" sz="2000" b="1" dirty="0" smtClean="0">
                <a:latin typeface="Times New Roman" pitchFamily="18" charset="0"/>
                <a:cs typeface="Times New Roman" pitchFamily="18" charset="0"/>
              </a:rPr>
              <a:t> filtering helper is between(). What does it do? Can you use it to simplify the code needed to answer the previous challenges?</a:t>
            </a:r>
          </a:p>
          <a:p>
            <a:pPr>
              <a:lnSpc>
                <a:spcPct val="150000"/>
              </a:lnSpc>
            </a:pPr>
            <a:r>
              <a:rPr lang="en-US" sz="2000" dirty="0" smtClean="0">
                <a:latin typeface="Times New Roman" pitchFamily="18" charset="0"/>
                <a:cs typeface="Times New Roman" pitchFamily="18" charset="0"/>
              </a:rPr>
              <a:t>The expression between(x, left, right) is equivalent to x &gt;= left &amp; x &lt;= right</a:t>
            </a:r>
          </a:p>
          <a:p>
            <a:pPr>
              <a:lnSpc>
                <a:spcPct val="150000"/>
              </a:lnSpc>
            </a:pPr>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b="1" dirty="0" smtClean="0">
                <a:solidFill>
                  <a:srgbClr val="FF0000"/>
                </a:solidFill>
                <a:latin typeface="Times New Roman" pitchFamily="18" charset="0"/>
                <a:cs typeface="Times New Roman" pitchFamily="18" charset="0"/>
              </a:rPr>
              <a:t>between</a:t>
            </a:r>
            <a:r>
              <a:rPr lang="en-US" sz="2000" dirty="0" smtClean="0">
                <a:solidFill>
                  <a:srgbClr val="FF0000"/>
                </a:solidFill>
                <a:latin typeface="Times New Roman" pitchFamily="18" charset="0"/>
                <a:cs typeface="Times New Roman" pitchFamily="18" charset="0"/>
              </a:rPr>
              <a:t>(month, 7, 9))</a:t>
            </a:r>
            <a:endParaRPr lang="en-US" sz="2000" b="1"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a:xfrm>
            <a:off x="677863" y="609600"/>
            <a:ext cx="8596312" cy="593725"/>
          </a:xfrm>
        </p:spPr>
        <p:txBody>
          <a:bodyPr>
            <a:normAutofit fontScale="90000"/>
          </a:bodyPr>
          <a:lstStyle/>
          <a:p>
            <a:pPr algn="ctr"/>
            <a:r>
              <a:rPr lang="en-US" sz="3200" b="1" dirty="0" smtClean="0">
                <a:latin typeface="Times New Roman" pitchFamily="18" charset="0"/>
                <a:cs typeface="Times New Roman" pitchFamily="18" charset="0"/>
              </a:rPr>
              <a:t>Filter Rows with </a:t>
            </a:r>
            <a:r>
              <a:rPr lang="en-US" sz="3200" b="1" dirty="0" err="1" smtClean="0">
                <a:latin typeface="Times New Roman" pitchFamily="18" charset="0"/>
                <a:cs typeface="Times New Roman" pitchFamily="18" charset="0"/>
              </a:rPr>
              <a:t>filter</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–Exercises  Refer Video 2</a:t>
            </a:r>
            <a:endParaRPr lang="en-US" sz="3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9823026" cy="3880773"/>
          </a:xfrm>
        </p:spPr>
        <p:txBody>
          <a:bodyPr>
            <a:normAutofit/>
          </a:bodyPr>
          <a:lstStyle/>
          <a:p>
            <a:pPr>
              <a:lnSpc>
                <a:spcPct val="150000"/>
              </a:lnSpc>
            </a:pPr>
            <a:r>
              <a:rPr lang="en-US" sz="2000" b="1" dirty="0" smtClean="0">
                <a:latin typeface="Times New Roman" pitchFamily="18" charset="0"/>
                <a:cs typeface="Times New Roman" pitchFamily="18" charset="0"/>
              </a:rPr>
              <a:t>3. How many flights have a missing </a:t>
            </a:r>
            <a:r>
              <a:rPr lang="en-US" sz="2000" b="1" dirty="0" err="1" smtClean="0">
                <a:latin typeface="Times New Roman" pitchFamily="18" charset="0"/>
                <a:cs typeface="Times New Roman" pitchFamily="18" charset="0"/>
              </a:rPr>
              <a:t>dep_time</a:t>
            </a:r>
            <a:r>
              <a:rPr lang="en-US" sz="2000" b="1" dirty="0" smtClean="0">
                <a:latin typeface="Times New Roman" pitchFamily="18" charset="0"/>
                <a:cs typeface="Times New Roman" pitchFamily="18" charset="0"/>
              </a:rPr>
              <a:t>? What other variables are missing? What might these rows represent?</a:t>
            </a:r>
          </a:p>
          <a:p>
            <a:pPr>
              <a:lnSpc>
                <a:spcPct val="150000"/>
              </a:lnSpc>
            </a:pPr>
            <a:r>
              <a:rPr lang="en-US" sz="2000" dirty="0" smtClean="0">
                <a:latin typeface="Times New Roman" pitchFamily="18" charset="0"/>
                <a:cs typeface="Times New Roman" pitchFamily="18" charset="0"/>
              </a:rPr>
              <a:t>Find the rows of flights with a missing departure time (</a:t>
            </a:r>
            <a:r>
              <a:rPr lang="en-US" sz="2000" dirty="0" err="1" smtClean="0">
                <a:latin typeface="Times New Roman" pitchFamily="18" charset="0"/>
                <a:cs typeface="Times New Roman" pitchFamily="18" charset="0"/>
              </a:rPr>
              <a:t>dep_time</a:t>
            </a:r>
            <a:r>
              <a:rPr lang="en-US" sz="2000" dirty="0" smtClean="0">
                <a:latin typeface="Times New Roman" pitchFamily="18" charset="0"/>
                <a:cs typeface="Times New Roman" pitchFamily="18" charset="0"/>
              </a:rPr>
              <a:t>) using the is.na() function.</a:t>
            </a:r>
          </a:p>
          <a:p>
            <a:pPr>
              <a:lnSpc>
                <a:spcPct val="150000"/>
              </a:lnSpc>
            </a:pPr>
            <a:r>
              <a:rPr lang="en-US" sz="2000" b="1" dirty="0" smtClean="0">
                <a:solidFill>
                  <a:srgbClr val="FF0000"/>
                </a:solidFill>
                <a:latin typeface="Times New Roman" pitchFamily="18" charset="0"/>
                <a:cs typeface="Times New Roman" pitchFamily="18" charset="0"/>
              </a:rPr>
              <a:t>filter</a:t>
            </a:r>
            <a:r>
              <a:rPr lang="en-US" sz="2000" dirty="0" smtClean="0">
                <a:solidFill>
                  <a:srgbClr val="FF0000"/>
                </a:solidFill>
                <a:latin typeface="Times New Roman" pitchFamily="18" charset="0"/>
                <a:cs typeface="Times New Roman" pitchFamily="18" charset="0"/>
              </a:rPr>
              <a:t>(flights, </a:t>
            </a:r>
            <a:r>
              <a:rPr lang="en-US" sz="2000" b="1" dirty="0" smtClean="0">
                <a:solidFill>
                  <a:srgbClr val="FF0000"/>
                </a:solidFill>
                <a:latin typeface="Times New Roman" pitchFamily="18" charset="0"/>
                <a:cs typeface="Times New Roman" pitchFamily="18" charset="0"/>
              </a:rPr>
              <a:t>is.na</a:t>
            </a:r>
            <a:r>
              <a:rPr lang="en-US" sz="2000" dirty="0" smtClean="0">
                <a:solidFill>
                  <a:srgbClr val="FF0000"/>
                </a:solidFill>
                <a:latin typeface="Times New Roman" pitchFamily="18" charset="0"/>
                <a:cs typeface="Times New Roman" pitchFamily="18" charset="0"/>
              </a:rPr>
              <a:t>(</a:t>
            </a:r>
            <a:r>
              <a:rPr lang="en-US" sz="2000" dirty="0" err="1" smtClean="0">
                <a:solidFill>
                  <a:srgbClr val="FF0000"/>
                </a:solidFill>
                <a:latin typeface="Times New Roman" pitchFamily="18" charset="0"/>
                <a:cs typeface="Times New Roman" pitchFamily="18" charset="0"/>
              </a:rPr>
              <a:t>dep_time</a:t>
            </a:r>
            <a:r>
              <a:rPr lang="en-US" sz="2000" dirty="0" smtClean="0">
                <a:solidFill>
                  <a:srgbClr val="FF0000"/>
                </a:solidFill>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Notably, the arrival time (</a:t>
            </a:r>
            <a:r>
              <a:rPr lang="en-US" sz="2000" dirty="0" err="1" smtClean="0">
                <a:latin typeface="Times New Roman" pitchFamily="18" charset="0"/>
                <a:cs typeface="Times New Roman" pitchFamily="18" charset="0"/>
              </a:rPr>
              <a:t>arr_time</a:t>
            </a:r>
            <a:r>
              <a:rPr lang="en-US" sz="2000" dirty="0" smtClean="0">
                <a:latin typeface="Times New Roman" pitchFamily="18" charset="0"/>
                <a:cs typeface="Times New Roman" pitchFamily="18" charset="0"/>
              </a:rPr>
              <a:t>) is also missing for these rows. These seem to be cancelled flights</a:t>
            </a:r>
          </a:p>
        </p:txBody>
      </p:sp>
      <p:sp>
        <p:nvSpPr>
          <p:cNvPr id="4"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Filter Rows with </a:t>
            </a:r>
            <a:r>
              <a:rPr lang="en-US" sz="3200" b="1" dirty="0" err="1" smtClean="0">
                <a:latin typeface="Times New Roman" pitchFamily="18" charset="0"/>
                <a:cs typeface="Times New Roman" pitchFamily="18" charset="0"/>
              </a:rPr>
              <a:t>filter</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–Exercises </a:t>
            </a:r>
            <a:r>
              <a:rPr lang="en-US" sz="3200" b="1" dirty="0" smtClean="0">
                <a:latin typeface="Times New Roman" pitchFamily="18" charset="0"/>
                <a:cs typeface="Times New Roman" pitchFamily="18" charset="0"/>
              </a:rPr>
              <a:t>              Refer </a:t>
            </a:r>
            <a:r>
              <a:rPr lang="en-US" sz="3200" b="1" dirty="0" smtClean="0">
                <a:latin typeface="Times New Roman" pitchFamily="18" charset="0"/>
                <a:cs typeface="Times New Roman" pitchFamily="18" charset="0"/>
              </a:rPr>
              <a:t>Video 2</a:t>
            </a:r>
            <a:endParaRPr lang="en-US" sz="3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pPr algn="ctr"/>
            <a:r>
              <a:rPr lang="en-US" b="1" dirty="0" smtClean="0">
                <a:latin typeface="Times New Roman" pitchFamily="18" charset="0"/>
                <a:cs typeface="Times New Roman" pitchFamily="18" charset="0"/>
              </a:rPr>
              <a:t>Flights dataset- nycflyights13::flights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51208" y="1277983"/>
            <a:ext cx="8596668" cy="3063240"/>
          </a:xfrm>
        </p:spPr>
        <p:txBody>
          <a:bodyPr>
            <a:noAutofit/>
          </a:bodyPr>
          <a:lstStyle/>
          <a:p>
            <a:pPr>
              <a:lnSpc>
                <a:spcPct val="150000"/>
              </a:lnSpc>
            </a:pPr>
            <a:r>
              <a:rPr lang="en-US" dirty="0" smtClean="0">
                <a:latin typeface="Times New Roman" pitchFamily="18" charset="0"/>
                <a:cs typeface="Times New Roman" pitchFamily="18" charset="0"/>
              </a:rPr>
              <a:t>To explore the basic data manipulation verbs of </a:t>
            </a: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we’ll use nycflights13::flights. </a:t>
            </a:r>
          </a:p>
          <a:p>
            <a:pPr>
              <a:lnSpc>
                <a:spcPct val="150000"/>
              </a:lnSpc>
            </a:pPr>
            <a:r>
              <a:rPr lang="en-US" dirty="0" smtClean="0">
                <a:latin typeface="Times New Roman" pitchFamily="18" charset="0"/>
                <a:cs typeface="Times New Roman" pitchFamily="18" charset="0"/>
              </a:rPr>
              <a:t>This data frame contains all 336,776 flights that departed from New York City in 2013. </a:t>
            </a:r>
          </a:p>
          <a:p>
            <a:pPr>
              <a:lnSpc>
                <a:spcPct val="150000"/>
              </a:lnSpc>
            </a:pPr>
            <a:r>
              <a:rPr lang="en-US" dirty="0" smtClean="0">
                <a:latin typeface="Times New Roman" pitchFamily="18" charset="0"/>
                <a:cs typeface="Times New Roman" pitchFamily="18" charset="0"/>
              </a:rPr>
              <a:t>The data comes from the US Bureau of Transportation Statistics and is documented in ?flights:</a:t>
            </a:r>
          </a:p>
          <a:p>
            <a:pPr>
              <a:lnSpc>
                <a:spcPct val="150000"/>
              </a:lnSpc>
            </a:pPr>
            <a:r>
              <a:rPr lang="en-US" dirty="0" smtClean="0">
                <a:latin typeface="Times New Roman" pitchFamily="18" charset="0"/>
                <a:cs typeface="Times New Roman" pitchFamily="18" charset="0"/>
              </a:rPr>
              <a:t>?flights</a:t>
            </a:r>
          </a:p>
          <a:p>
            <a:pPr>
              <a:lnSpc>
                <a:spcPct val="150000"/>
              </a:lnSpc>
            </a:pPr>
            <a:r>
              <a:rPr lang="en-US" dirty="0" err="1" smtClean="0">
                <a:latin typeface="Times New Roman" pitchFamily="18" charset="0"/>
                <a:cs typeface="Times New Roman" pitchFamily="18" charset="0"/>
              </a:rPr>
              <a:t>Tibbles</a:t>
            </a:r>
            <a:r>
              <a:rPr lang="en-US" dirty="0" smtClean="0">
                <a:latin typeface="Times New Roman" pitchFamily="18" charset="0"/>
                <a:cs typeface="Times New Roman" pitchFamily="18" charset="0"/>
              </a:rPr>
              <a:t> are data frames, but slightly tweaked to work better in the </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which will cover in Unit III</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910705" y="4506686"/>
            <a:ext cx="6481489" cy="187016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28799"/>
            <a:ext cx="9655386" cy="4212563"/>
          </a:xfrm>
        </p:spPr>
        <p:txBody>
          <a:bodyPr>
            <a:normAutofit/>
          </a:bodyPr>
          <a:lstStyle/>
          <a:p>
            <a:pPr>
              <a:lnSpc>
                <a:spcPct val="150000"/>
              </a:lnSpc>
            </a:pPr>
            <a:r>
              <a:rPr lang="en-US" b="1" dirty="0" smtClean="0">
                <a:latin typeface="Times New Roman" pitchFamily="18" charset="0"/>
                <a:cs typeface="Times New Roman" pitchFamily="18" charset="0"/>
              </a:rPr>
              <a:t>4. Why is NA ^ 0 not missing? Why is NA | TRUE not missing? Why is FALSE &amp; NA not missing? Can you figure out the general rule? (NA * 0 is a tricky counterexample!)</a:t>
            </a:r>
          </a:p>
          <a:p>
            <a:pPr>
              <a:lnSpc>
                <a:spcPct val="150000"/>
              </a:lnSpc>
            </a:pPr>
            <a:r>
              <a:rPr lang="en-US" dirty="0" smtClean="0">
                <a:latin typeface="Times New Roman" pitchFamily="18" charset="0"/>
                <a:cs typeface="Times New Roman" pitchFamily="18" charset="0"/>
              </a:rPr>
              <a:t>NA ^ 0 == 1 since for all numeric values x^0=11.</a:t>
            </a:r>
          </a:p>
          <a:p>
            <a:pPr>
              <a:lnSpc>
                <a:spcPct val="150000"/>
              </a:lnSpc>
            </a:pPr>
            <a:r>
              <a:rPr lang="en-US" dirty="0" smtClean="0">
                <a:latin typeface="Times New Roman" pitchFamily="18" charset="0"/>
                <a:cs typeface="Times New Roman" pitchFamily="18" charset="0"/>
              </a:rPr>
              <a:t>NA | TRUE is TRUE because the value of the missing TRUE or FALSE, x or TRUE is TRUE for all values of x.</a:t>
            </a:r>
          </a:p>
          <a:p>
            <a:pPr>
              <a:lnSpc>
                <a:spcPct val="150000"/>
              </a:lnSpc>
            </a:pPr>
            <a:r>
              <a:rPr lang="en-US" dirty="0" smtClean="0">
                <a:latin typeface="Times New Roman" pitchFamily="18" charset="0"/>
                <a:cs typeface="Times New Roman" pitchFamily="18" charset="0"/>
              </a:rPr>
              <a:t>Likewise, anything and FALSE is always FALSE.</a:t>
            </a:r>
          </a:p>
          <a:p>
            <a:pPr>
              <a:lnSpc>
                <a:spcPct val="150000"/>
              </a:lnSpc>
            </a:pPr>
            <a:r>
              <a:rPr lang="en-US" dirty="0" smtClean="0">
                <a:latin typeface="Times New Roman" pitchFamily="18" charset="0"/>
                <a:cs typeface="Times New Roman" pitchFamily="18" charset="0"/>
              </a:rPr>
              <a:t>Since x∗0=0 for all finite, numeric x, we might expect NA * 0 = 0</a:t>
            </a:r>
          </a:p>
          <a:p>
            <a:pPr>
              <a:lnSpc>
                <a:spcPct val="150000"/>
              </a:lnSpc>
            </a:pP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Filter Rows with </a:t>
            </a:r>
            <a:r>
              <a:rPr lang="en-US" sz="3200" b="1" dirty="0" err="1" smtClean="0">
                <a:latin typeface="Times New Roman" pitchFamily="18" charset="0"/>
                <a:cs typeface="Times New Roman" pitchFamily="18" charset="0"/>
              </a:rPr>
              <a:t>filter</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–Exercises  </a:t>
            </a:r>
            <a:r>
              <a:rPr lang="en-US" sz="3200" b="1" dirty="0" smtClean="0">
                <a:latin typeface="Times New Roman" pitchFamily="18" charset="0"/>
                <a:cs typeface="Times New Roman" pitchFamily="18" charset="0"/>
              </a:rPr>
              <a:t>                 Refer </a:t>
            </a:r>
            <a:r>
              <a:rPr lang="en-US" sz="3200" b="1" dirty="0" smtClean="0">
                <a:latin typeface="Times New Roman" pitchFamily="18" charset="0"/>
                <a:cs typeface="Times New Roman" pitchFamily="18" charset="0"/>
              </a:rPr>
              <a:t>Video 2</a:t>
            </a:r>
            <a:endParaRPr lang="en-US" sz="32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It takes a data frame and a set of column names to order by. </a:t>
            </a:r>
          </a:p>
          <a:p>
            <a:pPr>
              <a:lnSpc>
                <a:spcPct val="150000"/>
              </a:lnSpc>
            </a:pPr>
            <a:r>
              <a:rPr lang="en-US" dirty="0" smtClean="0">
                <a:latin typeface="Times New Roman" pitchFamily="18" charset="0"/>
                <a:cs typeface="Times New Roman" pitchFamily="18" charset="0"/>
              </a:rPr>
              <a:t>If use more than one column name, each additional column will be used to break ties in the values of preceding columns</a:t>
            </a:r>
          </a:p>
          <a:p>
            <a:pPr>
              <a:lnSpc>
                <a:spcPct val="150000"/>
              </a:lnSpc>
            </a:pPr>
            <a:r>
              <a:rPr lang="en-US" dirty="0" smtClean="0">
                <a:solidFill>
                  <a:srgbClr val="FF0000"/>
                </a:solidFill>
                <a:latin typeface="Times New Roman" pitchFamily="18" charset="0"/>
                <a:cs typeface="Times New Roman" pitchFamily="18" charset="0"/>
              </a:rPr>
              <a:t>arrange(flights, year, month, day)</a:t>
            </a:r>
          </a:p>
          <a:p>
            <a:pPr>
              <a:lnSpc>
                <a:spcPct val="150000"/>
              </a:lnSpc>
            </a:pPr>
            <a:r>
              <a:rPr lang="en-US" dirty="0" smtClean="0">
                <a:latin typeface="Times New Roman" pitchFamily="18" charset="0"/>
                <a:cs typeface="Times New Roman" pitchFamily="18" charset="0"/>
              </a:rPr>
              <a:t>Use </a:t>
            </a:r>
            <a:r>
              <a:rPr lang="en-US" dirty="0" err="1" smtClean="0">
                <a:latin typeface="Times New Roman" pitchFamily="18" charset="0"/>
                <a:cs typeface="Times New Roman" pitchFamily="18" charset="0"/>
              </a:rPr>
              <a:t>desc</a:t>
            </a:r>
            <a:r>
              <a:rPr lang="en-US" dirty="0" smtClean="0">
                <a:latin typeface="Times New Roman" pitchFamily="18" charset="0"/>
                <a:cs typeface="Times New Roman" pitchFamily="18" charset="0"/>
              </a:rPr>
              <a:t>() to reorder by a column in descending order</a:t>
            </a:r>
          </a:p>
          <a:p>
            <a:pPr>
              <a:lnSpc>
                <a:spcPct val="150000"/>
              </a:lnSpc>
            </a:pPr>
            <a:r>
              <a:rPr lang="en-US" dirty="0" smtClean="0">
                <a:latin typeface="Times New Roman" pitchFamily="18" charset="0"/>
                <a:cs typeface="Times New Roman" pitchFamily="18" charset="0"/>
              </a:rPr>
              <a:t>arrange(flights, </a:t>
            </a:r>
            <a:r>
              <a:rPr lang="en-US" dirty="0" err="1" smtClean="0">
                <a:latin typeface="Times New Roman" pitchFamily="18" charset="0"/>
                <a:cs typeface="Times New Roman" pitchFamily="18" charset="0"/>
              </a:rPr>
              <a:t>desc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arr_delay</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Missing values are always sorted at the end</a:t>
            </a:r>
          </a:p>
          <a:p>
            <a:pPr>
              <a:lnSpc>
                <a:spcPct val="150000"/>
              </a:lnSpc>
            </a:pP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Arrange rows with arrange()</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Arrange rows with arrange()--Exercises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81094" y="2181497"/>
            <a:ext cx="9853506" cy="4143103"/>
          </a:xfrm>
        </p:spPr>
        <p:txBody>
          <a:bodyPr>
            <a:normAutofit/>
          </a:bodyPr>
          <a:lstStyle/>
          <a:p>
            <a:pPr>
              <a:lnSpc>
                <a:spcPct val="150000"/>
              </a:lnSpc>
            </a:pPr>
            <a:r>
              <a:rPr lang="en-US" b="1" dirty="0" smtClean="0">
                <a:latin typeface="Times New Roman" pitchFamily="18" charset="0"/>
                <a:cs typeface="Times New Roman" pitchFamily="18" charset="0"/>
              </a:rPr>
              <a:t>1. How could you use arrange() to sort all missing values to the start? (Hint: use is.na().) </a:t>
            </a:r>
          </a:p>
          <a:p>
            <a:pPr>
              <a:lnSpc>
                <a:spcPct val="150000"/>
              </a:lnSpc>
            </a:pPr>
            <a:r>
              <a:rPr lang="en-US" dirty="0" smtClean="0">
                <a:latin typeface="Times New Roman" pitchFamily="18" charset="0"/>
                <a:cs typeface="Times New Roman" pitchFamily="18" charset="0"/>
              </a:rPr>
              <a:t>The arrange() function puts NA values last.</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Using </a:t>
            </a:r>
            <a:r>
              <a:rPr lang="en-US" dirty="0" err="1" smtClean="0">
                <a:latin typeface="Times New Roman" pitchFamily="18" charset="0"/>
                <a:cs typeface="Times New Roman" pitchFamily="18" charset="0"/>
              </a:rPr>
              <a:t>desc</a:t>
            </a:r>
            <a:r>
              <a:rPr lang="en-US" dirty="0" smtClean="0">
                <a:latin typeface="Times New Roman" pitchFamily="18" charset="0"/>
                <a:cs typeface="Times New Roman" pitchFamily="18" charset="0"/>
              </a:rPr>
              <a:t>() does not change that.</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desc</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desc</a:t>
            </a:r>
            <a:r>
              <a:rPr lang="en-US" dirty="0" smtClean="0">
                <a:solidFill>
                  <a:srgbClr val="FF0000"/>
                </a:solidFill>
                <a:latin typeface="Times New Roman" pitchFamily="18" charset="0"/>
                <a:cs typeface="Times New Roman" pitchFamily="18" charset="0"/>
              </a:rPr>
              <a:t>(</a:t>
            </a:r>
            <a:r>
              <a:rPr lang="en-US" b="1" dirty="0" smtClean="0">
                <a:solidFill>
                  <a:srgbClr val="FF0000"/>
                </a:solidFill>
                <a:latin typeface="Times New Roman" pitchFamily="18" charset="0"/>
                <a:cs typeface="Times New Roman" pitchFamily="18" charset="0"/>
              </a:rPr>
              <a:t>is.na</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02229"/>
            <a:ext cx="8596668" cy="4539133"/>
          </a:xfrm>
        </p:spPr>
        <p:txBody>
          <a:bodyPr>
            <a:normAutofit fontScale="92500"/>
          </a:bodyPr>
          <a:lstStyle/>
          <a:p>
            <a:pPr algn="just">
              <a:lnSpc>
                <a:spcPct val="150000"/>
              </a:lnSpc>
            </a:pPr>
            <a:r>
              <a:rPr lang="en-US" b="1" dirty="0" smtClean="0">
                <a:latin typeface="Times New Roman" pitchFamily="18" charset="0"/>
                <a:cs typeface="Times New Roman" pitchFamily="18" charset="0"/>
              </a:rPr>
              <a:t>2. Sort flights to find the most delayed flights. Find the flights that left earliest.</a:t>
            </a:r>
          </a:p>
          <a:p>
            <a:pPr algn="just">
              <a:lnSpc>
                <a:spcPct val="150000"/>
              </a:lnSpc>
            </a:pPr>
            <a:r>
              <a:rPr lang="en-US" dirty="0" smtClean="0">
                <a:latin typeface="Times New Roman" pitchFamily="18" charset="0"/>
                <a:cs typeface="Times New Roman" pitchFamily="18" charset="0"/>
              </a:rPr>
              <a:t>Find the most delayed flights by sorting the table by departure delay, in descending order.</a:t>
            </a:r>
            <a:endParaRPr lang="en-US" b="1" dirty="0" smtClean="0">
              <a:latin typeface="Times New Roman" pitchFamily="18" charset="0"/>
              <a:cs typeface="Times New Roman" pitchFamily="18" charset="0"/>
            </a:endParaRPr>
          </a:p>
          <a:p>
            <a:pPr algn="just">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desc</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Similarly, the earliest departing flight can be found by sorting </a:t>
            </a:r>
            <a:r>
              <a:rPr lang="en-US" dirty="0" err="1" smtClean="0">
                <a:latin typeface="Times New Roman" pitchFamily="18" charset="0"/>
                <a:cs typeface="Times New Roman" pitchFamily="18" charset="0"/>
              </a:rPr>
              <a:t>dep_delay</a:t>
            </a:r>
            <a:r>
              <a:rPr lang="en-US" dirty="0" smtClean="0">
                <a:latin typeface="Times New Roman" pitchFamily="18" charset="0"/>
                <a:cs typeface="Times New Roman" pitchFamily="18" charset="0"/>
              </a:rPr>
              <a:t> in ascending order.</a:t>
            </a:r>
          </a:p>
          <a:p>
            <a:pPr algn="just">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3. Sort flights to find the fastest flights.</a:t>
            </a:r>
          </a:p>
          <a:p>
            <a:pPr>
              <a:lnSpc>
                <a:spcPct val="150000"/>
              </a:lnSpc>
            </a:pPr>
            <a:r>
              <a:rPr lang="en-US" dirty="0" smtClean="0">
                <a:solidFill>
                  <a:srgbClr val="FF0000"/>
                </a:solidFill>
                <a:latin typeface="Times New Roman" pitchFamily="18" charset="0"/>
                <a:cs typeface="Times New Roman" pitchFamily="18" charset="0"/>
              </a:rPr>
              <a:t>mph = distance /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 * 60</a:t>
            </a:r>
          </a:p>
          <a:p>
            <a:pPr>
              <a:lnSpc>
                <a:spcPct val="150000"/>
              </a:lnSpc>
            </a:pPr>
            <a:r>
              <a:rPr lang="en-US" dirty="0" smtClean="0">
                <a:solidFill>
                  <a:srgbClr val="FF0000"/>
                </a:solidFill>
                <a:latin typeface="Times New Roman" pitchFamily="18" charset="0"/>
                <a:cs typeface="Times New Roman" pitchFamily="18" charset="0"/>
              </a:rPr>
              <a:t>head(arrange(flights, </a:t>
            </a:r>
            <a:r>
              <a:rPr lang="en-US" dirty="0" err="1" smtClean="0">
                <a:solidFill>
                  <a:srgbClr val="FF0000"/>
                </a:solidFill>
                <a:latin typeface="Times New Roman" pitchFamily="18" charset="0"/>
                <a:cs typeface="Times New Roman" pitchFamily="18" charset="0"/>
              </a:rPr>
              <a:t>desc</a:t>
            </a:r>
            <a:r>
              <a:rPr lang="en-US" dirty="0" smtClean="0">
                <a:solidFill>
                  <a:srgbClr val="FF0000"/>
                </a:solidFill>
                <a:latin typeface="Times New Roman" pitchFamily="18" charset="0"/>
                <a:cs typeface="Times New Roman" pitchFamily="18" charset="0"/>
              </a:rPr>
              <a:t>(mph)))</a:t>
            </a:r>
          </a:p>
          <a:p>
            <a:pPr algn="just">
              <a:lnSpc>
                <a:spcPct val="150000"/>
              </a:lnSpc>
            </a:pPr>
            <a:endParaRPr lang="en-US" dirty="0" smtClean="0">
              <a:solidFill>
                <a:srgbClr val="FF0000"/>
              </a:solidFill>
              <a:latin typeface="Times New Roman" pitchFamily="18" charset="0"/>
              <a:cs typeface="Times New Roman" pitchFamily="18" charset="0"/>
            </a:endParaRPr>
          </a:p>
          <a:p>
            <a:pPr>
              <a:lnSpc>
                <a:spcPct val="150000"/>
              </a:lnSpc>
            </a:pPr>
            <a:endParaRPr lang="en-US" dirty="0"/>
          </a:p>
        </p:txBody>
      </p:sp>
      <p:sp>
        <p:nvSpPr>
          <p:cNvPr id="4"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Arrange rows with arrange()--Exercises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86840"/>
            <a:ext cx="9121986" cy="5120639"/>
          </a:xfrm>
        </p:spPr>
        <p:txBody>
          <a:bodyPr>
            <a:normAutofit/>
          </a:bodyPr>
          <a:lstStyle/>
          <a:p>
            <a:pPr>
              <a:lnSpc>
                <a:spcPct val="150000"/>
              </a:lnSpc>
            </a:pPr>
            <a:r>
              <a:rPr lang="en-US" b="1" dirty="0" smtClean="0">
                <a:latin typeface="Times New Roman" pitchFamily="18" charset="0"/>
                <a:cs typeface="Times New Roman" pitchFamily="18" charset="0"/>
              </a:rPr>
              <a:t>4. Which flights traveled the longest? Which traveled the shortest?</a:t>
            </a:r>
          </a:p>
          <a:p>
            <a:pPr>
              <a:lnSpc>
                <a:spcPct val="150000"/>
              </a:lnSpc>
            </a:pPr>
            <a:r>
              <a:rPr lang="en-US" dirty="0" smtClean="0">
                <a:latin typeface="Times New Roman" pitchFamily="18" charset="0"/>
                <a:cs typeface="Times New Roman" pitchFamily="18" charset="0"/>
              </a:rPr>
              <a:t>To find the longest flight, sort the flights by the distance column in descending order.</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desc</a:t>
            </a:r>
            <a:r>
              <a:rPr lang="en-US" dirty="0" smtClean="0">
                <a:solidFill>
                  <a:srgbClr val="FF0000"/>
                </a:solidFill>
                <a:latin typeface="Times New Roman" pitchFamily="18" charset="0"/>
                <a:cs typeface="Times New Roman" pitchFamily="18" charset="0"/>
              </a:rPr>
              <a:t>(distance))</a:t>
            </a:r>
          </a:p>
          <a:p>
            <a:pPr>
              <a:lnSpc>
                <a:spcPct val="150000"/>
              </a:lnSpc>
            </a:pPr>
            <a:r>
              <a:rPr lang="en-US" dirty="0" smtClean="0">
                <a:latin typeface="Times New Roman" pitchFamily="18" charset="0"/>
                <a:cs typeface="Times New Roman" pitchFamily="18" charset="0"/>
              </a:rPr>
              <a:t>To find the shortest flight, sort the flights by the distance in ascending order, which is the default sort order.</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distance)</a:t>
            </a:r>
          </a:p>
          <a:p>
            <a:pPr>
              <a:lnSpc>
                <a:spcPct val="150000"/>
              </a:lnSpc>
            </a:pPr>
            <a:r>
              <a:rPr lang="en-US" dirty="0" smtClean="0">
                <a:latin typeface="Times New Roman" pitchFamily="18" charset="0"/>
                <a:cs typeface="Times New Roman" pitchFamily="18" charset="0"/>
              </a:rPr>
              <a:t>The longest and shortest flights by can be found by sorting by the </a:t>
            </a:r>
            <a:r>
              <a:rPr lang="en-US" dirty="0" err="1" smtClean="0">
                <a:latin typeface="Times New Roman" pitchFamily="18" charset="0"/>
                <a:cs typeface="Times New Roman" pitchFamily="18" charset="0"/>
              </a:rPr>
              <a:t>air_time</a:t>
            </a:r>
            <a:r>
              <a:rPr lang="en-US" dirty="0" smtClean="0">
                <a:latin typeface="Times New Roman" pitchFamily="18" charset="0"/>
                <a:cs typeface="Times New Roman" pitchFamily="18" charset="0"/>
              </a:rPr>
              <a:t> column. </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desc</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(flights,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a:t>
            </a:r>
          </a:p>
          <a:p>
            <a:pPr>
              <a:lnSpc>
                <a:spcPct val="150000"/>
              </a:lnSpc>
            </a:pPr>
            <a:endParaRPr lang="en-US" b="1" dirty="0"/>
          </a:p>
        </p:txBody>
      </p:sp>
      <p:sp>
        <p:nvSpPr>
          <p:cNvPr id="4"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Arrange rows with arrange()--Exercises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:Select columns with select()</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356361"/>
            <a:ext cx="8596668" cy="4685002"/>
          </a:xfrm>
        </p:spPr>
        <p:txBody>
          <a:bodyPr>
            <a:normAutofit/>
          </a:bodyPr>
          <a:lstStyle/>
          <a:p>
            <a:pPr>
              <a:lnSpc>
                <a:spcPct val="150000"/>
              </a:lnSpc>
            </a:pPr>
            <a:r>
              <a:rPr lang="en-US" dirty="0" smtClean="0">
                <a:latin typeface="Times New Roman" pitchFamily="18" charset="0"/>
                <a:cs typeface="Times New Roman" pitchFamily="18" charset="0"/>
              </a:rPr>
              <a:t>Narrowing  the data set on the variables you’re actually interested in</a:t>
            </a:r>
          </a:p>
          <a:p>
            <a:pPr>
              <a:lnSpc>
                <a:spcPct val="150000"/>
              </a:lnSpc>
            </a:pPr>
            <a:r>
              <a:rPr lang="en-US" dirty="0" smtClean="0">
                <a:latin typeface="Times New Roman" pitchFamily="18" charset="0"/>
                <a:cs typeface="Times New Roman" pitchFamily="18" charset="0"/>
              </a:rPr>
              <a:t>Zoom in on a useful subset based on the names of the variables</a:t>
            </a:r>
          </a:p>
          <a:p>
            <a:pPr>
              <a:lnSpc>
                <a:spcPct val="150000"/>
              </a:lnSpc>
            </a:pPr>
            <a:r>
              <a:rPr lang="en-US" dirty="0" smtClean="0">
                <a:solidFill>
                  <a:srgbClr val="FF0000"/>
                </a:solidFill>
                <a:latin typeface="Times New Roman" pitchFamily="18" charset="0"/>
                <a:cs typeface="Times New Roman" pitchFamily="18" charset="0"/>
              </a:rPr>
              <a:t>select(flights, year, month, day) </a:t>
            </a:r>
            <a:r>
              <a:rPr lang="en-US" dirty="0" smtClean="0">
                <a:latin typeface="Times New Roman" pitchFamily="18" charset="0"/>
                <a:cs typeface="Times New Roman" pitchFamily="18" charset="0"/>
              </a:rPr>
              <a:t># Select columns by name</a:t>
            </a:r>
          </a:p>
          <a:p>
            <a:pPr>
              <a:lnSpc>
                <a:spcPct val="150000"/>
              </a:lnSpc>
            </a:pPr>
            <a:r>
              <a:rPr lang="en-US" dirty="0" smtClean="0">
                <a:latin typeface="Times New Roman" pitchFamily="18" charset="0"/>
                <a:cs typeface="Times New Roman" pitchFamily="18" charset="0"/>
              </a:rPr>
              <a:t># Select all columns between year and day (inclusive)</a:t>
            </a:r>
          </a:p>
          <a:p>
            <a:pPr>
              <a:lnSpc>
                <a:spcPct val="150000"/>
              </a:lnSpc>
            </a:pPr>
            <a:r>
              <a:rPr lang="en-US" dirty="0" smtClean="0">
                <a:solidFill>
                  <a:srgbClr val="FF0000"/>
                </a:solidFill>
                <a:latin typeface="Times New Roman" pitchFamily="18" charset="0"/>
                <a:cs typeface="Times New Roman" pitchFamily="18" charset="0"/>
              </a:rPr>
              <a:t>select(flights, </a:t>
            </a:r>
            <a:r>
              <a:rPr lang="en-US" dirty="0" err="1" smtClean="0">
                <a:solidFill>
                  <a:srgbClr val="FF0000"/>
                </a:solidFill>
                <a:latin typeface="Times New Roman" pitchFamily="18" charset="0"/>
                <a:cs typeface="Times New Roman" pitchFamily="18" charset="0"/>
              </a:rPr>
              <a:t>year:day</a:t>
            </a:r>
            <a:r>
              <a:rPr lang="en-US" dirty="0" smtClean="0">
                <a:solidFill>
                  <a:srgbClr val="FF0000"/>
                </a:solidFill>
                <a:latin typeface="Times New Roman" pitchFamily="18" charset="0"/>
                <a:cs typeface="Times New Roman" pitchFamily="18" charset="0"/>
              </a:rPr>
              <a:t>) </a:t>
            </a:r>
          </a:p>
          <a:p>
            <a:pPr>
              <a:lnSpc>
                <a:spcPct val="150000"/>
              </a:lnSpc>
            </a:pPr>
            <a:r>
              <a:rPr lang="en-US" dirty="0" smtClean="0">
                <a:latin typeface="Times New Roman" pitchFamily="18" charset="0"/>
                <a:cs typeface="Times New Roman" pitchFamily="18" charset="0"/>
              </a:rPr>
              <a:t>Select all columns except those from year to day (inclusive)</a:t>
            </a:r>
          </a:p>
          <a:p>
            <a:pPr>
              <a:lnSpc>
                <a:spcPct val="150000"/>
              </a:lnSpc>
            </a:pPr>
            <a:r>
              <a:rPr lang="en-US" dirty="0" smtClean="0">
                <a:solidFill>
                  <a:srgbClr val="FF0000"/>
                </a:solidFill>
                <a:latin typeface="Times New Roman" pitchFamily="18" charset="0"/>
                <a:cs typeface="Times New Roman" pitchFamily="18" charset="0"/>
              </a:rPr>
              <a:t> select(flights, -(</a:t>
            </a:r>
            <a:r>
              <a:rPr lang="en-US" dirty="0" err="1" smtClean="0">
                <a:solidFill>
                  <a:srgbClr val="FF0000"/>
                </a:solidFill>
                <a:latin typeface="Times New Roman" pitchFamily="18" charset="0"/>
                <a:cs typeface="Times New Roman" pitchFamily="18" charset="0"/>
              </a:rPr>
              <a:t>year:day</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14" y="1776549"/>
            <a:ext cx="9701106" cy="4876800"/>
          </a:xfrm>
        </p:spPr>
        <p:txBody>
          <a:bodyPr>
            <a:normAutofit/>
          </a:bodyPr>
          <a:lstStyle/>
          <a:p>
            <a:pPr>
              <a:lnSpc>
                <a:spcPct val="150000"/>
              </a:lnSpc>
            </a:pPr>
            <a:r>
              <a:rPr lang="en-US" dirty="0" smtClean="0">
                <a:latin typeface="Times New Roman" pitchFamily="18" charset="0"/>
                <a:cs typeface="Times New Roman" pitchFamily="18" charset="0"/>
              </a:rPr>
              <a:t>There are a number of helper functions  can use within select():</a:t>
            </a:r>
          </a:p>
          <a:p>
            <a:pPr>
              <a:lnSpc>
                <a:spcPct val="150000"/>
              </a:lnSpc>
            </a:pPr>
            <a:r>
              <a:rPr lang="en-US" dirty="0" err="1" smtClean="0">
                <a:latin typeface="Times New Roman" pitchFamily="18" charset="0"/>
                <a:cs typeface="Times New Roman" pitchFamily="18" charset="0"/>
              </a:rPr>
              <a:t>starts_with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matches names that begin with “</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a:lnSpc>
                <a:spcPct val="150000"/>
              </a:lnSpc>
            </a:pPr>
            <a:r>
              <a:rPr lang="en-US" dirty="0" err="1" smtClean="0">
                <a:latin typeface="Times New Roman" pitchFamily="18" charset="0"/>
                <a:cs typeface="Times New Roman" pitchFamily="18" charset="0"/>
              </a:rPr>
              <a:t>ends_with</a:t>
            </a:r>
            <a:r>
              <a:rPr lang="en-US" dirty="0" smtClean="0">
                <a:latin typeface="Times New Roman" pitchFamily="18" charset="0"/>
                <a:cs typeface="Times New Roman" pitchFamily="18" charset="0"/>
              </a:rPr>
              <a:t>("xyz") matches names that end with “xyz”. </a:t>
            </a:r>
          </a:p>
          <a:p>
            <a:pPr>
              <a:lnSpc>
                <a:spcPct val="150000"/>
              </a:lnSpc>
            </a:pPr>
            <a:r>
              <a:rPr lang="en-US" dirty="0" smtClean="0">
                <a:latin typeface="Times New Roman" pitchFamily="18" charset="0"/>
                <a:cs typeface="Times New Roman" pitchFamily="18" charset="0"/>
              </a:rPr>
              <a:t>contains("</a:t>
            </a:r>
            <a:r>
              <a:rPr lang="en-US" dirty="0" err="1" smtClean="0">
                <a:latin typeface="Times New Roman" pitchFamily="18" charset="0"/>
                <a:cs typeface="Times New Roman" pitchFamily="18" charset="0"/>
              </a:rPr>
              <a:t>ijk</a:t>
            </a:r>
            <a:r>
              <a:rPr lang="en-US" dirty="0" smtClean="0">
                <a:latin typeface="Times New Roman" pitchFamily="18" charset="0"/>
                <a:cs typeface="Times New Roman" pitchFamily="18" charset="0"/>
              </a:rPr>
              <a:t>") matches names that contain “</a:t>
            </a:r>
            <a:r>
              <a:rPr lang="en-US" dirty="0" err="1" smtClean="0">
                <a:latin typeface="Times New Roman" pitchFamily="18" charset="0"/>
                <a:cs typeface="Times New Roman" pitchFamily="18" charset="0"/>
              </a:rPr>
              <a:t>ijk</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Matches("(.)\\1") selects variables that match a regular expression. </a:t>
            </a:r>
          </a:p>
          <a:p>
            <a:pPr>
              <a:lnSpc>
                <a:spcPct val="150000"/>
              </a:lnSpc>
            </a:pPr>
            <a:r>
              <a:rPr lang="en-US" dirty="0" smtClean="0">
                <a:latin typeface="Times New Roman" pitchFamily="18" charset="0"/>
                <a:cs typeface="Times New Roman" pitchFamily="18" charset="0"/>
              </a:rPr>
              <a:t>This one matches any variables that contain repeated characters.</a:t>
            </a:r>
          </a:p>
          <a:p>
            <a:pPr>
              <a:lnSpc>
                <a:spcPct val="150000"/>
              </a:lnSpc>
            </a:pPr>
            <a:r>
              <a:rPr lang="en-US" dirty="0" err="1" smtClean="0">
                <a:latin typeface="Times New Roman" pitchFamily="18" charset="0"/>
                <a:cs typeface="Times New Roman" pitchFamily="18" charset="0"/>
              </a:rPr>
              <a:t>num_range</a:t>
            </a:r>
            <a:r>
              <a:rPr lang="en-US" dirty="0" smtClean="0">
                <a:latin typeface="Times New Roman" pitchFamily="18" charset="0"/>
                <a:cs typeface="Times New Roman" pitchFamily="18" charset="0"/>
              </a:rPr>
              <a:t>("x", 1:3) matches x1, x2, and x3.</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:Select columns with select()</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Use rename(), which is a variant of select() that keeps all the variables that aren’t explicitly mentioned: </a:t>
            </a:r>
          </a:p>
          <a:p>
            <a:pPr>
              <a:lnSpc>
                <a:spcPct val="150000"/>
              </a:lnSpc>
            </a:pPr>
            <a:r>
              <a:rPr lang="en-US" dirty="0" smtClean="0">
                <a:solidFill>
                  <a:srgbClr val="FF0000"/>
                </a:solidFill>
                <a:latin typeface="Times New Roman" pitchFamily="18" charset="0"/>
                <a:cs typeface="Times New Roman" pitchFamily="18" charset="0"/>
              </a:rPr>
              <a:t>rename(flights, </a:t>
            </a:r>
            <a:r>
              <a:rPr lang="en-US" dirty="0" err="1" smtClean="0">
                <a:solidFill>
                  <a:srgbClr val="FF0000"/>
                </a:solidFill>
                <a:latin typeface="Times New Roman" pitchFamily="18" charset="0"/>
                <a:cs typeface="Times New Roman" pitchFamily="18" charset="0"/>
              </a:rPr>
              <a:t>tail_num</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Another option is to use select() in conjunction with the every thing()  function.</a:t>
            </a:r>
          </a:p>
          <a:p>
            <a:pPr>
              <a:lnSpc>
                <a:spcPct val="150000"/>
              </a:lnSpc>
            </a:pPr>
            <a:r>
              <a:rPr lang="en-US" dirty="0" smtClean="0">
                <a:latin typeface="Times New Roman" pitchFamily="18" charset="0"/>
                <a:cs typeface="Times New Roman" pitchFamily="18" charset="0"/>
              </a:rPr>
              <a:t> This is useful when move  some variables to the start of the data frame</a:t>
            </a:r>
          </a:p>
          <a:p>
            <a:pPr>
              <a:lnSpc>
                <a:spcPct val="150000"/>
              </a:lnSpc>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select(flights, </a:t>
            </a:r>
            <a:r>
              <a:rPr lang="en-US" dirty="0" err="1" smtClean="0">
                <a:solidFill>
                  <a:srgbClr val="FF0000"/>
                </a:solidFill>
                <a:latin typeface="Times New Roman" pitchFamily="18" charset="0"/>
                <a:cs typeface="Times New Roman" pitchFamily="18" charset="0"/>
              </a:rPr>
              <a:t>time_hour</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 everything())</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:Select columns with select()</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87" y="304800"/>
            <a:ext cx="8596668" cy="1320800"/>
          </a:xfrm>
        </p:spPr>
        <p:txBody>
          <a:bodyPr/>
          <a:lstStyle/>
          <a:p>
            <a:pPr algn="ctr"/>
            <a:r>
              <a:rPr lang="en-US" b="1" dirty="0" smtClean="0">
                <a:latin typeface="Times New Roman" pitchFamily="18" charset="0"/>
                <a:cs typeface="Times New Roman" pitchFamily="18" charset="0"/>
              </a:rPr>
              <a:t>Select columns with select()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--Exercises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29586" y="1743892"/>
            <a:ext cx="9091506" cy="5349239"/>
          </a:xfrm>
        </p:spPr>
        <p:txBody>
          <a:bodyPr>
            <a:normAutofit/>
          </a:bodyPr>
          <a:lstStyle/>
          <a:p>
            <a:r>
              <a:rPr lang="en-US" sz="2000" b="1" dirty="0" smtClean="0">
                <a:latin typeface="Times New Roman" pitchFamily="18" charset="0"/>
                <a:cs typeface="Times New Roman" pitchFamily="18" charset="0"/>
              </a:rPr>
              <a:t>1. Brainstorm as many ways as possible to select </a:t>
            </a:r>
            <a:r>
              <a:rPr lang="en-US" sz="2000" b="1" dirty="0" err="1" smtClean="0">
                <a:latin typeface="Times New Roman" pitchFamily="18" charset="0"/>
                <a:cs typeface="Times New Roman" pitchFamily="18" charset="0"/>
              </a:rPr>
              <a:t>dep_time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dep_delay</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arr_time</a:t>
            </a:r>
            <a:r>
              <a:rPr lang="en-US" sz="2000" b="1"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arr_delay</a:t>
            </a:r>
            <a:r>
              <a:rPr lang="en-US" sz="2000" b="1" dirty="0" smtClean="0">
                <a:latin typeface="Times New Roman" pitchFamily="18" charset="0"/>
                <a:cs typeface="Times New Roman" pitchFamily="18" charset="0"/>
              </a:rPr>
              <a:t> from flights.</a:t>
            </a:r>
          </a:p>
          <a:p>
            <a:r>
              <a:rPr lang="en-US" sz="2000" dirty="0" smtClean="0">
                <a:latin typeface="Times New Roman" pitchFamily="18" charset="0"/>
                <a:cs typeface="Times New Roman" pitchFamily="18" charset="0"/>
              </a:rPr>
              <a:t>These are a few ways to select columns.</a:t>
            </a:r>
          </a:p>
          <a:p>
            <a:r>
              <a:rPr lang="en-US" sz="2000" dirty="0" smtClean="0">
                <a:latin typeface="Times New Roman" pitchFamily="18" charset="0"/>
                <a:cs typeface="Times New Roman" pitchFamily="18" charset="0"/>
              </a:rPr>
              <a:t>Specify columns names as unquoted variable names.</a:t>
            </a:r>
          </a:p>
          <a:p>
            <a:r>
              <a:rPr lang="en-US" sz="2000" b="1" dirty="0" smtClean="0">
                <a:solidFill>
                  <a:srgbClr val="FF0000"/>
                </a:solidFill>
                <a:latin typeface="Times New Roman" pitchFamily="18" charset="0"/>
                <a:cs typeface="Times New Roman" pitchFamily="18" charset="0"/>
              </a:rPr>
              <a:t>select</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dep_time</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dep_delay</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arr_time</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arr_delay</a:t>
            </a:r>
            <a:r>
              <a:rPr lang="en-US" sz="2000" dirty="0" smtClean="0">
                <a:solidFill>
                  <a:srgbClr val="FF0000"/>
                </a:solidFill>
                <a:latin typeface="Times New Roman" pitchFamily="18" charset="0"/>
                <a:cs typeface="Times New Roman" pitchFamily="18" charset="0"/>
              </a:rPr>
              <a:t>)</a:t>
            </a:r>
          </a:p>
          <a:p>
            <a:r>
              <a:rPr lang="en-US" sz="2000" dirty="0" smtClean="0">
                <a:latin typeface="Times New Roman" pitchFamily="18" charset="0"/>
                <a:cs typeface="Times New Roman" pitchFamily="18" charset="0"/>
              </a:rPr>
              <a:t>Specify column names as strings.</a:t>
            </a:r>
          </a:p>
          <a:p>
            <a:r>
              <a:rPr lang="en-US" sz="2000" b="1" dirty="0" smtClean="0">
                <a:solidFill>
                  <a:srgbClr val="FF0000"/>
                </a:solidFill>
                <a:latin typeface="Times New Roman" pitchFamily="18" charset="0"/>
                <a:cs typeface="Times New Roman" pitchFamily="18" charset="0"/>
              </a:rPr>
              <a:t>select</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dep_time</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dep_delay</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arr_time</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arr_delay</a:t>
            </a:r>
            <a:r>
              <a:rPr lang="en-US" sz="2000" dirty="0" smtClean="0">
                <a:solidFill>
                  <a:srgbClr val="FF0000"/>
                </a:solidFill>
                <a:latin typeface="Times New Roman" pitchFamily="18" charset="0"/>
                <a:cs typeface="Times New Roman" pitchFamily="18" charset="0"/>
              </a:rPr>
              <a:t>")</a:t>
            </a:r>
          </a:p>
          <a:p>
            <a:r>
              <a:rPr lang="en-US" sz="2000" dirty="0" smtClean="0">
                <a:latin typeface="Times New Roman" pitchFamily="18" charset="0"/>
                <a:cs typeface="Times New Roman" pitchFamily="18" charset="0"/>
              </a:rPr>
              <a:t>Specify the column numbers of the variables.</a:t>
            </a:r>
          </a:p>
          <a:p>
            <a:r>
              <a:rPr lang="en-US" sz="2000" b="1" dirty="0" smtClean="0">
                <a:solidFill>
                  <a:srgbClr val="FF0000"/>
                </a:solidFill>
                <a:latin typeface="Times New Roman" pitchFamily="18" charset="0"/>
                <a:cs typeface="Times New Roman" pitchFamily="18" charset="0"/>
              </a:rPr>
              <a:t>select</a:t>
            </a:r>
            <a:r>
              <a:rPr lang="en-US" sz="2000" dirty="0" smtClean="0">
                <a:solidFill>
                  <a:srgbClr val="FF0000"/>
                </a:solidFill>
                <a:latin typeface="Times New Roman" pitchFamily="18" charset="0"/>
                <a:cs typeface="Times New Roman" pitchFamily="18" charset="0"/>
              </a:rPr>
              <a:t>(flights, 4, 6, 7, 9)</a:t>
            </a:r>
          </a:p>
          <a:p>
            <a:endParaRPr lang="en-US" sz="2000" dirty="0" smtClean="0">
              <a:latin typeface="Times New Roman" pitchFamily="18" charset="0"/>
              <a:cs typeface="Times New Roman" pitchFamily="18" charset="0"/>
            </a:endParaRPr>
          </a:p>
          <a:p>
            <a:endParaRPr lang="en-US" dirty="0" smtClean="0"/>
          </a:p>
          <a:p>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710" y="1854926"/>
            <a:ext cx="9093683" cy="4290939"/>
          </a:xfrm>
        </p:spPr>
        <p:txBody>
          <a:bodyPr>
            <a:normAutofit/>
          </a:bodyPr>
          <a:lstStyle/>
          <a:p>
            <a:r>
              <a:rPr lang="en-US" dirty="0" smtClean="0">
                <a:latin typeface="Times New Roman" pitchFamily="18" charset="0"/>
                <a:cs typeface="Times New Roman" pitchFamily="18" charset="0"/>
              </a:rPr>
              <a:t>Specify the names of the variables with character vector and </a:t>
            </a:r>
            <a:r>
              <a:rPr lang="en-US" dirty="0" err="1" smtClean="0">
                <a:latin typeface="Times New Roman" pitchFamily="18" charset="0"/>
                <a:cs typeface="Times New Roman" pitchFamily="18" charset="0"/>
              </a:rPr>
              <a:t>one_of</a:t>
            </a:r>
            <a:r>
              <a:rPr lang="en-US" dirty="0" smtClean="0">
                <a:latin typeface="Times New Roman" pitchFamily="18" charset="0"/>
                <a:cs typeface="Times New Roman" pitchFamily="18" charset="0"/>
              </a:rPr>
              <a:t>().</a:t>
            </a:r>
          </a:p>
          <a:p>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one_of</a:t>
            </a:r>
            <a:r>
              <a:rPr lang="en-US" dirty="0" smtClean="0">
                <a:solidFill>
                  <a:srgbClr val="FF0000"/>
                </a:solidFill>
                <a:latin typeface="Times New Roman" pitchFamily="18" charset="0"/>
                <a:cs typeface="Times New Roman" pitchFamily="18" charset="0"/>
              </a:rPr>
              <a:t>(</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arr_time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Selecting the variables by matching the start of their names using </a:t>
            </a:r>
            <a:r>
              <a:rPr lang="en-US" dirty="0" err="1" smtClean="0">
                <a:latin typeface="Times New Roman" pitchFamily="18" charset="0"/>
                <a:cs typeface="Times New Roman" pitchFamily="18" charset="0"/>
              </a:rPr>
              <a:t>starts_with</a:t>
            </a:r>
            <a:r>
              <a:rPr lang="en-US" dirty="0" smtClean="0">
                <a:latin typeface="Times New Roman" pitchFamily="18" charset="0"/>
                <a:cs typeface="Times New Roman" pitchFamily="18" charset="0"/>
              </a:rPr>
              <a:t>().</a:t>
            </a:r>
          </a:p>
          <a:p>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starts_with</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dep</a:t>
            </a:r>
            <a:r>
              <a:rPr lang="en-US" dirty="0" smtClean="0">
                <a:solidFill>
                  <a:srgbClr val="FF0000"/>
                </a:solidFill>
                <a:latin typeface="Times New Roman" pitchFamily="18" charset="0"/>
                <a:cs typeface="Times New Roman" pitchFamily="18" charset="0"/>
              </a:rPr>
              <a:t>_"), </a:t>
            </a:r>
            <a:r>
              <a:rPr lang="en-US" b="1" dirty="0" err="1" smtClean="0">
                <a:solidFill>
                  <a:srgbClr val="FF0000"/>
                </a:solidFill>
                <a:latin typeface="Times New Roman" pitchFamily="18" charset="0"/>
                <a:cs typeface="Times New Roman" pitchFamily="18" charset="0"/>
              </a:rPr>
              <a:t>starts_with</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a:t>
            </a:r>
            <a:r>
              <a:rPr lang="en-US" dirty="0" smtClean="0">
                <a:solidFill>
                  <a:srgbClr val="FF0000"/>
                </a:solidFill>
                <a:latin typeface="Times New Roman" pitchFamily="18" charset="0"/>
                <a:cs typeface="Times New Roman" pitchFamily="18" charset="0"/>
              </a:rPr>
              <a:t>_"))</a:t>
            </a:r>
          </a:p>
          <a:p>
            <a:r>
              <a:rPr lang="en-US" dirty="0" smtClean="0">
                <a:latin typeface="Times New Roman" pitchFamily="18" charset="0"/>
                <a:cs typeface="Times New Roman" pitchFamily="18" charset="0"/>
              </a:rPr>
              <a:t>Matching the ends of their names using </a:t>
            </a:r>
            <a:r>
              <a:rPr lang="en-US" dirty="0" err="1" smtClean="0">
                <a:latin typeface="Times New Roman" pitchFamily="18" charset="0"/>
                <a:cs typeface="Times New Roman" pitchFamily="18" charset="0"/>
              </a:rPr>
              <a:t>ends_with</a:t>
            </a:r>
            <a:r>
              <a:rPr lang="en-US" dirty="0" smtClean="0">
                <a:latin typeface="Times New Roman" pitchFamily="18" charset="0"/>
                <a:cs typeface="Times New Roman" pitchFamily="18" charset="0"/>
              </a:rPr>
              <a:t>() since this will incorrectly include other variables. For example,</a:t>
            </a:r>
          </a:p>
          <a:p>
            <a:r>
              <a:rPr lang="en-US" b="1" dirty="0" smtClean="0">
                <a:solidFill>
                  <a:srgbClr val="FF0000"/>
                </a:solidFill>
                <a:latin typeface="Times New Roman" pitchFamily="18" charset="0"/>
                <a:cs typeface="Times New Roman" pitchFamily="18" charset="0"/>
              </a:rPr>
              <a:t>select(flights, </a:t>
            </a:r>
            <a:r>
              <a:rPr lang="en-US" b="1" dirty="0" err="1" smtClean="0">
                <a:solidFill>
                  <a:srgbClr val="FF0000"/>
                </a:solidFill>
                <a:latin typeface="Times New Roman" pitchFamily="18" charset="0"/>
                <a:cs typeface="Times New Roman" pitchFamily="18" charset="0"/>
              </a:rPr>
              <a:t>ends_with</a:t>
            </a:r>
            <a:r>
              <a:rPr lang="en-US" b="1" dirty="0" smtClean="0">
                <a:solidFill>
                  <a:srgbClr val="FF0000"/>
                </a:solidFill>
                <a:latin typeface="Times New Roman" pitchFamily="18" charset="0"/>
                <a:cs typeface="Times New Roman" pitchFamily="18" charset="0"/>
              </a:rPr>
              <a:t>("time"), </a:t>
            </a:r>
            <a:r>
              <a:rPr lang="en-US" b="1" dirty="0" err="1" smtClean="0">
                <a:solidFill>
                  <a:srgbClr val="FF0000"/>
                </a:solidFill>
                <a:latin typeface="Times New Roman" pitchFamily="18" charset="0"/>
                <a:cs typeface="Times New Roman" pitchFamily="18" charset="0"/>
              </a:rPr>
              <a:t>ends_with</a:t>
            </a:r>
            <a:r>
              <a:rPr lang="en-US" b="1" dirty="0" smtClean="0">
                <a:solidFill>
                  <a:srgbClr val="FF0000"/>
                </a:solidFill>
                <a:latin typeface="Times New Roman" pitchFamily="18" charset="0"/>
                <a:cs typeface="Times New Roman" pitchFamily="18" charset="0"/>
              </a:rPr>
              <a:t>("delay"))</a:t>
            </a:r>
          </a:p>
          <a:p>
            <a:r>
              <a:rPr lang="en-US" dirty="0" smtClean="0">
                <a:latin typeface="Times New Roman" pitchFamily="18" charset="0"/>
                <a:cs typeface="Times New Roman" pitchFamily="18" charset="0"/>
              </a:rPr>
              <a:t>Matching the names using contains() since there is not a pattern that can include all these variables without incorrectly including others.</a:t>
            </a:r>
          </a:p>
          <a:p>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(flights, </a:t>
            </a:r>
            <a:r>
              <a:rPr lang="en-US" b="1" dirty="0" smtClean="0">
                <a:solidFill>
                  <a:srgbClr val="FF0000"/>
                </a:solidFill>
                <a:latin typeface="Times New Roman" pitchFamily="18" charset="0"/>
                <a:cs typeface="Times New Roman" pitchFamily="18" charset="0"/>
              </a:rPr>
              <a:t>contains</a:t>
            </a:r>
            <a:r>
              <a:rPr lang="en-US" dirty="0" smtClean="0">
                <a:solidFill>
                  <a:srgbClr val="FF0000"/>
                </a:solidFill>
                <a:latin typeface="Times New Roman" pitchFamily="18" charset="0"/>
                <a:cs typeface="Times New Roman" pitchFamily="18" charset="0"/>
              </a:rPr>
              <a:t>("_time"), </a:t>
            </a:r>
            <a:r>
              <a:rPr lang="en-US" b="1" dirty="0" smtClean="0">
                <a:solidFill>
                  <a:srgbClr val="FF0000"/>
                </a:solidFill>
                <a:latin typeface="Times New Roman" pitchFamily="18" charset="0"/>
                <a:cs typeface="Times New Roman" pitchFamily="18" charset="0"/>
              </a:rPr>
              <a:t>contains</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a:t>
            </a:r>
            <a:r>
              <a:rPr lang="en-US" dirty="0" smtClean="0">
                <a:solidFill>
                  <a:srgbClr val="FF0000"/>
                </a:solidFill>
                <a:latin typeface="Times New Roman" pitchFamily="18" charset="0"/>
                <a:cs typeface="Times New Roman" pitchFamily="18" charset="0"/>
              </a:rPr>
              <a:t>_"))</a:t>
            </a:r>
          </a:p>
          <a:p>
            <a:endParaRPr lang="en-US" dirty="0" smtClean="0">
              <a:latin typeface="Times New Roman" pitchFamily="18" charset="0"/>
              <a:cs typeface="Times New Roman" pitchFamily="18" charset="0"/>
            </a:endParaRPr>
          </a:p>
          <a:p>
            <a:endParaRPr lang="en-US" dirty="0"/>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Select columns with select()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20" y="1136469"/>
            <a:ext cx="9015306" cy="4669763"/>
          </a:xfrm>
        </p:spPr>
        <p:txBody>
          <a:bodyPr/>
          <a:lstStyle/>
          <a:p>
            <a:pPr>
              <a:lnSpc>
                <a:spcPct val="150000"/>
              </a:lnSpc>
            </a:pPr>
            <a:r>
              <a:rPr lang="en-HK" dirty="0" smtClean="0">
                <a:latin typeface="Times New Roman" pitchFamily="18" charset="0"/>
                <a:cs typeface="Times New Roman" pitchFamily="18" charset="0"/>
              </a:rPr>
              <a:t>19 Variables as follows:</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year, month, day---Date of departure.</a:t>
            </a:r>
          </a:p>
          <a:p>
            <a:pPr>
              <a:lnSpc>
                <a:spcPct val="150000"/>
              </a:lnSpc>
            </a:pPr>
            <a:r>
              <a:rPr lang="en-US" dirty="0" err="1" smtClean="0">
                <a:latin typeface="Times New Roman" pitchFamily="18" charset="0"/>
                <a:cs typeface="Times New Roman" pitchFamily="18" charset="0"/>
              </a:rPr>
              <a:t>dep_time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arr_time</a:t>
            </a:r>
            <a:r>
              <a:rPr lang="en-US" dirty="0" smtClean="0">
                <a:latin typeface="Times New Roman" pitchFamily="18" charset="0"/>
                <a:cs typeface="Times New Roman" pitchFamily="18" charset="0"/>
              </a:rPr>
              <a:t> ---Actual departure and arrival times (format HHMM or HMM), local </a:t>
            </a:r>
            <a:r>
              <a:rPr lang="en-US" dirty="0" err="1" smtClean="0">
                <a:latin typeface="Times New Roman" pitchFamily="18" charset="0"/>
                <a:cs typeface="Times New Roman" pitchFamily="18" charset="0"/>
              </a:rPr>
              <a:t>tz</a:t>
            </a:r>
            <a:r>
              <a:rPr lang="en-US" dirty="0" smtClean="0">
                <a:latin typeface="Times New Roman" pitchFamily="18" charset="0"/>
                <a:cs typeface="Times New Roman" pitchFamily="18" charset="0"/>
              </a:rPr>
              <a:t>.</a:t>
            </a:r>
          </a:p>
          <a:p>
            <a:pPr>
              <a:lnSpc>
                <a:spcPct val="150000"/>
              </a:lnSpc>
            </a:pPr>
            <a:r>
              <a:rPr lang="en-US" dirty="0" err="1" smtClean="0">
                <a:latin typeface="Times New Roman" pitchFamily="18" charset="0"/>
                <a:cs typeface="Times New Roman" pitchFamily="18" charset="0"/>
              </a:rPr>
              <a:t>sched_dep_time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sched_arr_time</a:t>
            </a:r>
            <a:r>
              <a:rPr lang="en-US" dirty="0" smtClean="0">
                <a:latin typeface="Times New Roman" pitchFamily="18" charset="0"/>
                <a:cs typeface="Times New Roman" pitchFamily="18" charset="0"/>
              </a:rPr>
              <a:t>---Scheduled departure and arrival times (format HHMM or HMM), local </a:t>
            </a:r>
            <a:r>
              <a:rPr lang="en-US" dirty="0" err="1" smtClean="0">
                <a:latin typeface="Times New Roman" pitchFamily="18" charset="0"/>
                <a:cs typeface="Times New Roman" pitchFamily="18" charset="0"/>
              </a:rPr>
              <a:t>tz</a:t>
            </a:r>
            <a:r>
              <a:rPr lang="en-US" dirty="0" smtClean="0">
                <a:latin typeface="Times New Roman" pitchFamily="18" charset="0"/>
                <a:cs typeface="Times New Roman" pitchFamily="18" charset="0"/>
              </a:rPr>
              <a:t>.</a:t>
            </a:r>
          </a:p>
          <a:p>
            <a:pPr>
              <a:lnSpc>
                <a:spcPct val="150000"/>
              </a:lnSpc>
            </a:pPr>
            <a:r>
              <a:rPr lang="en-US" dirty="0" err="1" smtClean="0">
                <a:latin typeface="Times New Roman" pitchFamily="18" charset="0"/>
                <a:cs typeface="Times New Roman" pitchFamily="18" charset="0"/>
              </a:rPr>
              <a:t>dep_delay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arr_delay</a:t>
            </a:r>
            <a:r>
              <a:rPr lang="en-US" dirty="0" smtClean="0">
                <a:latin typeface="Times New Roman" pitchFamily="18" charset="0"/>
                <a:cs typeface="Times New Roman" pitchFamily="18" charset="0"/>
              </a:rPr>
              <a:t>---Departure and arrival delays, in minutes. Negative times represent early departures/arrivals.</a:t>
            </a:r>
          </a:p>
          <a:p>
            <a:pPr>
              <a:lnSpc>
                <a:spcPct val="150000"/>
              </a:lnSpc>
            </a:pP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768774" y="256903"/>
            <a:ext cx="8596668" cy="1320800"/>
          </a:xfrm>
        </p:spPr>
        <p:txBody>
          <a:bodyPr/>
          <a:lstStyle/>
          <a:p>
            <a:pPr algn="ctr"/>
            <a:r>
              <a:rPr lang="en-US" b="1" dirty="0" smtClean="0">
                <a:latin typeface="Times New Roman" pitchFamily="18" charset="0"/>
                <a:cs typeface="Times New Roman" pitchFamily="18" charset="0"/>
              </a:rPr>
              <a:t>Flights dataset- nycflyights13::flights</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509451" y="4656677"/>
            <a:ext cx="3036051" cy="178331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219858" y="4611190"/>
            <a:ext cx="2096725" cy="192328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244737" y="4611189"/>
            <a:ext cx="2436223" cy="1972491"/>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7802472" y="4558937"/>
            <a:ext cx="1838325" cy="201168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9381066" cy="4316411"/>
          </a:xfrm>
        </p:spPr>
        <p:txBody>
          <a:bodyPr>
            <a:normAutofit/>
          </a:bodyPr>
          <a:lstStyle/>
          <a:p>
            <a:pPr algn="just">
              <a:lnSpc>
                <a:spcPct val="150000"/>
              </a:lnSpc>
            </a:pPr>
            <a:r>
              <a:rPr lang="en-US" b="1" dirty="0" smtClean="0">
                <a:latin typeface="Times New Roman" pitchFamily="18" charset="0"/>
                <a:cs typeface="Times New Roman" pitchFamily="18" charset="0"/>
              </a:rPr>
              <a:t>2. What happens if you include the name of a variable multiple times in a select() call?</a:t>
            </a:r>
          </a:p>
          <a:p>
            <a:pPr algn="just">
              <a:lnSpc>
                <a:spcPct val="150000"/>
              </a:lnSpc>
            </a:pPr>
            <a:r>
              <a:rPr lang="en-US" dirty="0" smtClean="0">
                <a:latin typeface="Times New Roman" pitchFamily="18" charset="0"/>
                <a:cs typeface="Times New Roman" pitchFamily="18" charset="0"/>
              </a:rPr>
              <a:t>The select() call ignores the duplication. Any duplicated variables are only included once, in the first location they appear. The select() function does not raise an error or warning or print any message if there are duplicated variables.</a:t>
            </a:r>
          </a:p>
          <a:p>
            <a:pPr algn="just">
              <a:lnSpc>
                <a:spcPct val="150000"/>
              </a:lnSpc>
            </a:pPr>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(flights, year, month, day, year, year)</a:t>
            </a:r>
          </a:p>
          <a:p>
            <a:pPr>
              <a:lnSpc>
                <a:spcPct val="150000"/>
              </a:lnSpc>
            </a:pPr>
            <a:endParaRPr lang="en-US" b="1" dirty="0"/>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Select columns with select()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60" y="1957253"/>
            <a:ext cx="9350586" cy="4593562"/>
          </a:xfrm>
        </p:spPr>
        <p:txBody>
          <a:bodyPr>
            <a:normAutofit/>
          </a:bodyPr>
          <a:lstStyle/>
          <a:p>
            <a:pPr>
              <a:lnSpc>
                <a:spcPct val="150000"/>
              </a:lnSpc>
            </a:pPr>
            <a:r>
              <a:rPr lang="en-US" b="1" dirty="0" smtClean="0">
                <a:latin typeface="Times New Roman" pitchFamily="18" charset="0"/>
                <a:cs typeface="Times New Roman" pitchFamily="18" charset="0"/>
              </a:rPr>
              <a:t>3. What does the </a:t>
            </a:r>
            <a:r>
              <a:rPr lang="en-US" b="1" dirty="0" err="1" smtClean="0">
                <a:latin typeface="Times New Roman" pitchFamily="18" charset="0"/>
                <a:cs typeface="Times New Roman" pitchFamily="18" charset="0"/>
              </a:rPr>
              <a:t>one_of</a:t>
            </a:r>
            <a:r>
              <a:rPr lang="en-US" b="1" dirty="0" smtClean="0">
                <a:latin typeface="Times New Roman" pitchFamily="18" charset="0"/>
                <a:cs typeface="Times New Roman" pitchFamily="18" charset="0"/>
              </a:rPr>
              <a:t>() function do? Why might it be helpful in conjunction with this vector?</a:t>
            </a:r>
          </a:p>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one_of</a:t>
            </a:r>
            <a:r>
              <a:rPr lang="en-US" dirty="0" smtClean="0">
                <a:latin typeface="Times New Roman" pitchFamily="18" charset="0"/>
                <a:cs typeface="Times New Roman" pitchFamily="18" charset="0"/>
              </a:rPr>
              <a:t>() function selects variables with a character vector rather than unquoted variable name arguments.</a:t>
            </a:r>
          </a:p>
          <a:p>
            <a:pPr>
              <a:lnSpc>
                <a:spcPct val="150000"/>
              </a:lnSpc>
            </a:pPr>
            <a:r>
              <a:rPr lang="en-US" dirty="0" smtClean="0">
                <a:latin typeface="Times New Roman" pitchFamily="18" charset="0"/>
                <a:cs typeface="Times New Roman" pitchFamily="18" charset="0"/>
              </a:rPr>
              <a:t> This function is useful because it is easier to programmatically generate character vectors with variable names than to generate unquoted variable names, which are easier to type.</a:t>
            </a:r>
          </a:p>
          <a:p>
            <a:pPr>
              <a:lnSpc>
                <a:spcPct val="150000"/>
              </a:lnSpc>
            </a:pPr>
            <a:r>
              <a:rPr lang="en-US" dirty="0" err="1" smtClean="0">
                <a:solidFill>
                  <a:srgbClr val="FF0000"/>
                </a:solidFill>
                <a:latin typeface="Times New Roman" pitchFamily="18" charset="0"/>
                <a:cs typeface="Times New Roman" pitchFamily="18" charset="0"/>
              </a:rPr>
              <a:t>vars</a:t>
            </a:r>
            <a:r>
              <a:rPr lang="en-US" dirty="0" smtClean="0">
                <a:solidFill>
                  <a:srgbClr val="FF0000"/>
                </a:solidFill>
                <a:latin typeface="Times New Roman" pitchFamily="18" charset="0"/>
                <a:cs typeface="Times New Roman" pitchFamily="18" charset="0"/>
              </a:rPr>
              <a:t> &lt;- </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("year", "month", "day",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a:t>
            </a:r>
          </a:p>
          <a:p>
            <a:pPr>
              <a:lnSpc>
                <a:spcPct val="150000"/>
              </a:lnSpc>
            </a:pPr>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(flights, </a:t>
            </a:r>
            <a:r>
              <a:rPr lang="en-US" b="1" dirty="0" err="1" smtClean="0">
                <a:solidFill>
                  <a:srgbClr val="FF0000"/>
                </a:solidFill>
                <a:latin typeface="Times New Roman" pitchFamily="18" charset="0"/>
                <a:cs typeface="Times New Roman" pitchFamily="18" charset="0"/>
              </a:rPr>
              <a:t>one_of</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vars</a:t>
            </a:r>
            <a:r>
              <a:rPr lang="en-US" dirty="0" smtClean="0">
                <a:solidFill>
                  <a:srgbClr val="FF0000"/>
                </a:solidFill>
                <a:latin typeface="Times New Roman" pitchFamily="18" charset="0"/>
                <a:cs typeface="Times New Roman" pitchFamily="18" charset="0"/>
              </a:rPr>
              <a:t>))</a:t>
            </a:r>
            <a:endParaRPr lang="en-US" b="1"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Select columns with select()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523" y="1887584"/>
            <a:ext cx="9518226" cy="4715482"/>
          </a:xfrm>
        </p:spPr>
        <p:txBody>
          <a:bodyPr>
            <a:normAutofit/>
          </a:bodyPr>
          <a:lstStyle/>
          <a:p>
            <a:pPr>
              <a:lnSpc>
                <a:spcPct val="150000"/>
              </a:lnSpc>
            </a:pPr>
            <a:r>
              <a:rPr lang="en-US" b="1" dirty="0" smtClean="0">
                <a:latin typeface="Times New Roman" pitchFamily="18" charset="0"/>
                <a:cs typeface="Times New Roman" pitchFamily="18" charset="0"/>
              </a:rPr>
              <a:t>4. Does the result of running the following code surprise you? How do the select helpers deal with case by default? How can you change that default?</a:t>
            </a:r>
          </a:p>
          <a:p>
            <a:pPr>
              <a:lnSpc>
                <a:spcPct val="150000"/>
              </a:lnSpc>
            </a:pPr>
            <a:r>
              <a:rPr lang="en-US" b="1" dirty="0" smtClean="0">
                <a:solidFill>
                  <a:schemeClr val="tx2"/>
                </a:solidFill>
                <a:latin typeface="Times New Roman" pitchFamily="18" charset="0"/>
                <a:cs typeface="Times New Roman" pitchFamily="18" charset="0"/>
              </a:rPr>
              <a:t>select(flights, contains("TIME"))</a:t>
            </a:r>
          </a:p>
          <a:p>
            <a:pPr>
              <a:lnSpc>
                <a:spcPct val="150000"/>
              </a:lnSpc>
            </a:pPr>
            <a:r>
              <a:rPr lang="en-US" dirty="0" smtClean="0">
                <a:latin typeface="Times New Roman" pitchFamily="18" charset="0"/>
                <a:cs typeface="Times New Roman" pitchFamily="18" charset="0"/>
              </a:rPr>
              <a:t>The default behavior for contains() is to ignore case</a:t>
            </a:r>
          </a:p>
          <a:p>
            <a:pPr>
              <a:lnSpc>
                <a:spcPct val="150000"/>
              </a:lnSpc>
            </a:pPr>
            <a:r>
              <a:rPr lang="en-US" dirty="0" smtClean="0">
                <a:latin typeface="Times New Roman" pitchFamily="18" charset="0"/>
                <a:cs typeface="Times New Roman" pitchFamily="18" charset="0"/>
              </a:rPr>
              <a:t>That match variable names case insensitive by default will make the behavior of select() consistent regardless of whether the table is stored as an R data frame or in a database</a:t>
            </a:r>
          </a:p>
          <a:p>
            <a:pPr>
              <a:lnSpc>
                <a:spcPct val="150000"/>
              </a:lnSpc>
            </a:pPr>
            <a:r>
              <a:rPr lang="en-US" dirty="0" smtClean="0">
                <a:latin typeface="Times New Roman" pitchFamily="18" charset="0"/>
                <a:cs typeface="Times New Roman" pitchFamily="18" charset="0"/>
              </a:rPr>
              <a:t>To change the behavior add the argument </a:t>
            </a:r>
            <a:r>
              <a:rPr lang="en-US" dirty="0" err="1" smtClean="0">
                <a:latin typeface="Times New Roman" pitchFamily="18" charset="0"/>
                <a:cs typeface="Times New Roman" pitchFamily="18" charset="0"/>
              </a:rPr>
              <a:t>ignore.case</a:t>
            </a:r>
            <a:r>
              <a:rPr lang="en-US" dirty="0" smtClean="0">
                <a:latin typeface="Times New Roman" pitchFamily="18" charset="0"/>
                <a:cs typeface="Times New Roman" pitchFamily="18" charset="0"/>
              </a:rPr>
              <a:t> = FALSE.</a:t>
            </a:r>
          </a:p>
          <a:p>
            <a:pPr>
              <a:lnSpc>
                <a:spcPct val="150000"/>
              </a:lnSpc>
            </a:pPr>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(flights, </a:t>
            </a:r>
            <a:r>
              <a:rPr lang="en-US" b="1" dirty="0" smtClean="0">
                <a:solidFill>
                  <a:srgbClr val="FF0000"/>
                </a:solidFill>
                <a:latin typeface="Times New Roman" pitchFamily="18" charset="0"/>
                <a:cs typeface="Times New Roman" pitchFamily="18" charset="0"/>
              </a:rPr>
              <a:t>contains</a:t>
            </a:r>
            <a:r>
              <a:rPr lang="en-US" dirty="0" smtClean="0">
                <a:solidFill>
                  <a:srgbClr val="FF0000"/>
                </a:solidFill>
                <a:latin typeface="Times New Roman" pitchFamily="18" charset="0"/>
                <a:cs typeface="Times New Roman" pitchFamily="18" charset="0"/>
              </a:rPr>
              <a:t>("TIME", </a:t>
            </a:r>
            <a:r>
              <a:rPr lang="en-US" dirty="0" err="1" smtClean="0">
                <a:solidFill>
                  <a:srgbClr val="FF0000"/>
                </a:solidFill>
                <a:latin typeface="Times New Roman" pitchFamily="18" charset="0"/>
                <a:cs typeface="Times New Roman" pitchFamily="18" charset="0"/>
              </a:rPr>
              <a:t>ignore.case</a:t>
            </a:r>
            <a:r>
              <a:rPr lang="en-US" dirty="0" smtClean="0">
                <a:solidFill>
                  <a:srgbClr val="FF0000"/>
                </a:solidFill>
                <a:latin typeface="Times New Roman" pitchFamily="18" charset="0"/>
                <a:cs typeface="Times New Roman" pitchFamily="18" charset="0"/>
              </a:rPr>
              <a:t> = FALSE))</a:t>
            </a:r>
          </a:p>
          <a:p>
            <a:pPr>
              <a:lnSpc>
                <a:spcPct val="150000"/>
              </a:lnSpc>
            </a:pPr>
            <a:endParaRPr lang="en-US" dirty="0"/>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Select columns with select()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41432" cy="838200"/>
          </a:xfrm>
        </p:spPr>
        <p:txBody>
          <a:bodyPr>
            <a:noAutofit/>
          </a:bodyPr>
          <a:lstStyle/>
          <a:p>
            <a:pPr algn="ctr"/>
            <a:r>
              <a:rPr lang="en-US" b="1" dirty="0" smtClean="0">
                <a:latin typeface="Times New Roman" pitchFamily="18" charset="0"/>
                <a:cs typeface="Times New Roman" pitchFamily="18" charset="0"/>
              </a:rPr>
              <a:t>Sub topic: Add new variables with mutate</a:t>
            </a:r>
            <a:r>
              <a:rPr lang="en-US" b="1" dirty="0" smtClean="0">
                <a:latin typeface="Times New Roman" pitchFamily="18" charset="0"/>
                <a:cs typeface="Times New Roman" pitchFamily="18" charset="0"/>
              </a:rPr>
              <a: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Refer Video </a:t>
            </a:r>
            <a:r>
              <a:rPr lang="en-US" b="1"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724297"/>
            <a:ext cx="9076266" cy="4088673"/>
          </a:xfrm>
        </p:spPr>
        <p:txBody>
          <a:bodyPr>
            <a:noAutofit/>
          </a:bodyPr>
          <a:lstStyle/>
          <a:p>
            <a:pPr>
              <a:lnSpc>
                <a:spcPct val="150000"/>
              </a:lnSpc>
            </a:pPr>
            <a:r>
              <a:rPr lang="en-US" dirty="0" smtClean="0">
                <a:latin typeface="Times New Roman" pitchFamily="18" charset="0"/>
                <a:cs typeface="Times New Roman" pitchFamily="18" charset="0"/>
              </a:rPr>
              <a:t>To add new columns that are functions of existing columns </a:t>
            </a:r>
          </a:p>
          <a:p>
            <a:pPr>
              <a:lnSpc>
                <a:spcPct val="150000"/>
              </a:lnSpc>
            </a:pPr>
            <a:r>
              <a:rPr lang="en-US" dirty="0" smtClean="0">
                <a:latin typeface="Times New Roman" pitchFamily="18" charset="0"/>
                <a:cs typeface="Times New Roman" pitchFamily="18" charset="0"/>
              </a:rPr>
              <a:t>mutate() always adds new columns at the end of  dataset</a:t>
            </a:r>
          </a:p>
          <a:p>
            <a:pPr>
              <a:lnSpc>
                <a:spcPct val="150000"/>
              </a:lnSpc>
            </a:pPr>
            <a:r>
              <a:rPr lang="en-US" dirty="0" smtClean="0">
                <a:latin typeface="Times New Roman" pitchFamily="18" charset="0"/>
                <a:cs typeface="Times New Roman" pitchFamily="18" charset="0"/>
              </a:rPr>
              <a:t>create a narrower dataset to see the new variables.</a:t>
            </a:r>
          </a:p>
          <a:p>
            <a:pPr>
              <a:lnSpc>
                <a:spcPct val="150000"/>
              </a:lnSpc>
            </a:pPr>
            <a:r>
              <a:rPr lang="en-US" dirty="0" err="1" smtClean="0">
                <a:solidFill>
                  <a:srgbClr val="FF0000"/>
                </a:solidFill>
                <a:latin typeface="Times New Roman" pitchFamily="18" charset="0"/>
                <a:cs typeface="Times New Roman" pitchFamily="18" charset="0"/>
              </a:rPr>
              <a:t>flights_sml</a:t>
            </a:r>
            <a:r>
              <a:rPr lang="en-US" dirty="0" smtClean="0">
                <a:solidFill>
                  <a:srgbClr val="FF0000"/>
                </a:solidFill>
                <a:latin typeface="Times New Roman" pitchFamily="18" charset="0"/>
                <a:cs typeface="Times New Roman" pitchFamily="18" charset="0"/>
              </a:rPr>
              <a:t> &lt;- select(flights, </a:t>
            </a:r>
            <a:r>
              <a:rPr lang="en-US" dirty="0" err="1" smtClean="0">
                <a:solidFill>
                  <a:srgbClr val="FF0000"/>
                </a:solidFill>
                <a:latin typeface="Times New Roman" pitchFamily="18" charset="0"/>
                <a:cs typeface="Times New Roman" pitchFamily="18" charset="0"/>
              </a:rPr>
              <a:t>year:day</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ends_with</a:t>
            </a:r>
            <a:r>
              <a:rPr lang="en-US" dirty="0" smtClean="0">
                <a:solidFill>
                  <a:srgbClr val="FF0000"/>
                </a:solidFill>
                <a:latin typeface="Times New Roman" pitchFamily="18" charset="0"/>
                <a:cs typeface="Times New Roman" pitchFamily="18" charset="0"/>
              </a:rPr>
              <a:t>("delay"), distance,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 )</a:t>
            </a:r>
          </a:p>
          <a:p>
            <a:pPr>
              <a:lnSpc>
                <a:spcPct val="150000"/>
              </a:lnSpc>
            </a:pPr>
            <a:r>
              <a:rPr lang="en-US" dirty="0" smtClean="0">
                <a:solidFill>
                  <a:srgbClr val="FF0000"/>
                </a:solidFill>
                <a:latin typeface="Times New Roman" pitchFamily="18" charset="0"/>
                <a:cs typeface="Times New Roman" pitchFamily="18" charset="0"/>
              </a:rPr>
              <a:t> mutate(</a:t>
            </a:r>
            <a:r>
              <a:rPr lang="en-US" dirty="0" err="1" smtClean="0">
                <a:solidFill>
                  <a:srgbClr val="FF0000"/>
                </a:solidFill>
                <a:latin typeface="Times New Roman" pitchFamily="18" charset="0"/>
                <a:cs typeface="Times New Roman" pitchFamily="18" charset="0"/>
              </a:rPr>
              <a:t>flights_sml</a:t>
            </a:r>
            <a:r>
              <a:rPr lang="en-US" dirty="0" smtClean="0">
                <a:solidFill>
                  <a:srgbClr val="FF0000"/>
                </a:solidFill>
                <a:latin typeface="Times New Roman" pitchFamily="18" charset="0"/>
                <a:cs typeface="Times New Roman" pitchFamily="18" charset="0"/>
              </a:rPr>
              <a:t>, gain =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speed = distance /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 * 60)</a:t>
            </a:r>
          </a:p>
          <a:p>
            <a:pPr>
              <a:lnSpc>
                <a:spcPct val="150000"/>
              </a:lnSpc>
            </a:pPr>
            <a:r>
              <a:rPr lang="en-US" dirty="0" smtClean="0">
                <a:latin typeface="Times New Roman" pitchFamily="18" charset="0"/>
                <a:cs typeface="Times New Roman" pitchFamily="18" charset="0"/>
              </a:rPr>
              <a:t>Refer the columns that just created</a:t>
            </a:r>
          </a:p>
          <a:p>
            <a:pPr>
              <a:lnSpc>
                <a:spcPct val="150000"/>
              </a:lnSpc>
            </a:pPr>
            <a:r>
              <a:rPr lang="en-US" dirty="0" smtClean="0">
                <a:solidFill>
                  <a:srgbClr val="FF0000"/>
                </a:solidFill>
                <a:latin typeface="Times New Roman" pitchFamily="18" charset="0"/>
                <a:cs typeface="Times New Roman" pitchFamily="18" charset="0"/>
              </a:rPr>
              <a:t>mutate(</a:t>
            </a:r>
            <a:r>
              <a:rPr lang="en-US" dirty="0" err="1" smtClean="0">
                <a:solidFill>
                  <a:srgbClr val="FF0000"/>
                </a:solidFill>
                <a:latin typeface="Times New Roman" pitchFamily="18" charset="0"/>
                <a:cs typeface="Times New Roman" pitchFamily="18" charset="0"/>
              </a:rPr>
              <a:t>flights_sml</a:t>
            </a:r>
            <a:r>
              <a:rPr lang="en-US" dirty="0" smtClean="0">
                <a:solidFill>
                  <a:srgbClr val="FF0000"/>
                </a:solidFill>
                <a:latin typeface="Times New Roman" pitchFamily="18" charset="0"/>
                <a:cs typeface="Times New Roman" pitchFamily="18" charset="0"/>
              </a:rPr>
              <a:t>, gain =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hours =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 / 60, </a:t>
            </a:r>
            <a:r>
              <a:rPr lang="en-US" dirty="0" err="1" smtClean="0">
                <a:solidFill>
                  <a:srgbClr val="FF0000"/>
                </a:solidFill>
                <a:latin typeface="Times New Roman" pitchFamily="18" charset="0"/>
                <a:cs typeface="Times New Roman" pitchFamily="18" charset="0"/>
              </a:rPr>
              <a:t>gain_per_hour</a:t>
            </a:r>
            <a:r>
              <a:rPr lang="en-US" dirty="0" smtClean="0">
                <a:solidFill>
                  <a:srgbClr val="FF0000"/>
                </a:solidFill>
                <a:latin typeface="Times New Roman" pitchFamily="18" charset="0"/>
                <a:cs typeface="Times New Roman" pitchFamily="18" charset="0"/>
              </a:rPr>
              <a:t> = gain / hours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1972491"/>
            <a:ext cx="8596668" cy="4068871"/>
          </a:xfrm>
        </p:spPr>
        <p:txBody>
          <a:bodyPr>
            <a:normAutofit lnSpcReduction="10000"/>
          </a:bodyPr>
          <a:lstStyle/>
          <a:p>
            <a:pPr>
              <a:lnSpc>
                <a:spcPct val="150000"/>
              </a:lnSpc>
            </a:pPr>
            <a:r>
              <a:rPr lang="en-US" dirty="0" smtClean="0">
                <a:latin typeface="Times New Roman" pitchFamily="18" charset="0"/>
                <a:cs typeface="Times New Roman" pitchFamily="18" charset="0"/>
              </a:rPr>
              <a:t>To keep the new variables, use transmute()</a:t>
            </a:r>
          </a:p>
          <a:p>
            <a:pPr>
              <a:lnSpc>
                <a:spcPct val="150000"/>
              </a:lnSpc>
            </a:pPr>
            <a:r>
              <a:rPr lang="en-US" dirty="0" smtClean="0">
                <a:solidFill>
                  <a:srgbClr val="FF0000"/>
                </a:solidFill>
                <a:latin typeface="Times New Roman" pitchFamily="18" charset="0"/>
                <a:cs typeface="Times New Roman" pitchFamily="18" charset="0"/>
              </a:rPr>
              <a:t>transmute(flights, gain =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hours =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 / 60, </a:t>
            </a:r>
            <a:r>
              <a:rPr lang="en-US" dirty="0" err="1" smtClean="0">
                <a:solidFill>
                  <a:srgbClr val="FF0000"/>
                </a:solidFill>
                <a:latin typeface="Times New Roman" pitchFamily="18" charset="0"/>
                <a:cs typeface="Times New Roman" pitchFamily="18" charset="0"/>
              </a:rPr>
              <a:t>gain_per_hour</a:t>
            </a:r>
            <a:r>
              <a:rPr lang="en-US" dirty="0" smtClean="0">
                <a:solidFill>
                  <a:srgbClr val="FF0000"/>
                </a:solidFill>
                <a:latin typeface="Times New Roman" pitchFamily="18" charset="0"/>
                <a:cs typeface="Times New Roman" pitchFamily="18" charset="0"/>
              </a:rPr>
              <a:t> = gain / hours )</a:t>
            </a:r>
          </a:p>
          <a:p>
            <a:pPr>
              <a:lnSpc>
                <a:spcPct val="150000"/>
              </a:lnSpc>
            </a:pPr>
            <a:r>
              <a:rPr lang="en-HK" dirty="0" smtClean="0">
                <a:solidFill>
                  <a:schemeClr val="tx1"/>
                </a:solidFill>
                <a:latin typeface="Times New Roman" pitchFamily="18" charset="0"/>
                <a:cs typeface="Times New Roman" pitchFamily="18" charset="0"/>
              </a:rPr>
              <a:t>When  </a:t>
            </a:r>
            <a:r>
              <a:rPr lang="en-US" dirty="0" smtClean="0">
                <a:solidFill>
                  <a:schemeClr val="tx1"/>
                </a:solidFill>
                <a:latin typeface="Times New Roman" pitchFamily="18" charset="0"/>
                <a:cs typeface="Times New Roman" pitchFamily="18" charset="0"/>
              </a:rPr>
              <a:t>create </a:t>
            </a:r>
            <a:r>
              <a:rPr lang="en-US" dirty="0" smtClean="0">
                <a:latin typeface="Times New Roman" pitchFamily="18" charset="0"/>
                <a:cs typeface="Times New Roman" pitchFamily="18" charset="0"/>
              </a:rPr>
              <a:t>new variables can use:</a:t>
            </a:r>
          </a:p>
          <a:p>
            <a:pPr>
              <a:lnSpc>
                <a:spcPct val="150000"/>
              </a:lnSpc>
            </a:pPr>
            <a:r>
              <a:rPr lang="en-US" dirty="0" smtClean="0">
                <a:latin typeface="Times New Roman" pitchFamily="18" charset="0"/>
                <a:cs typeface="Times New Roman" pitchFamily="18" charset="0"/>
              </a:rPr>
              <a:t>Arithmetic operators +, -, *, /, ^</a:t>
            </a:r>
          </a:p>
          <a:p>
            <a:pPr>
              <a:lnSpc>
                <a:spcPct val="150000"/>
              </a:lnSpc>
            </a:pPr>
            <a:r>
              <a:rPr lang="en-US" dirty="0" smtClean="0">
                <a:latin typeface="Times New Roman" pitchFamily="18" charset="0"/>
                <a:cs typeface="Times New Roman" pitchFamily="18" charset="0"/>
              </a:rPr>
              <a:t>Modular arithmetic (%/% and %%)--%/% (integer division) and %% (remainder)</a:t>
            </a:r>
          </a:p>
          <a:p>
            <a:pPr>
              <a:lnSpc>
                <a:spcPct val="150000"/>
              </a:lnSpc>
            </a:pPr>
            <a:r>
              <a:rPr lang="en-US" dirty="0" smtClean="0">
                <a:latin typeface="Times New Roman" pitchFamily="18" charset="0"/>
                <a:cs typeface="Times New Roman" pitchFamily="18" charset="0"/>
              </a:rPr>
              <a:t>For example, in the flights dataset, compute hour and minute from </a:t>
            </a:r>
            <a:r>
              <a:rPr lang="en-US" dirty="0" err="1" smtClean="0">
                <a:latin typeface="Times New Roman" pitchFamily="18" charset="0"/>
                <a:cs typeface="Times New Roman" pitchFamily="18" charset="0"/>
              </a:rPr>
              <a:t>dep_time</a:t>
            </a:r>
            <a:r>
              <a:rPr lang="en-US" dirty="0" smtClean="0">
                <a:latin typeface="Times New Roman" pitchFamily="18" charset="0"/>
                <a:cs typeface="Times New Roman" pitchFamily="18" charset="0"/>
              </a:rPr>
              <a:t> with:</a:t>
            </a:r>
          </a:p>
          <a:p>
            <a:pPr>
              <a:lnSpc>
                <a:spcPct val="150000"/>
              </a:lnSpc>
            </a:pPr>
            <a:r>
              <a:rPr lang="en-US" dirty="0" smtClean="0">
                <a:solidFill>
                  <a:srgbClr val="FF0000"/>
                </a:solidFill>
                <a:latin typeface="Times New Roman" pitchFamily="18" charset="0"/>
                <a:cs typeface="Times New Roman" pitchFamily="18" charset="0"/>
              </a:rPr>
              <a:t>transmute(flights,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hour =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 100, minute =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 100 ) </a:t>
            </a:r>
          </a:p>
          <a:p>
            <a:pPr>
              <a:lnSpc>
                <a:spcPct val="150000"/>
              </a:lnSpc>
            </a:pPr>
            <a:endParaRPr lang="en-US" dirty="0">
              <a:latin typeface="Times New Roman" pitchFamily="18" charset="0"/>
              <a:cs typeface="Times New Roman" pitchFamily="18" charset="0"/>
            </a:endParaRPr>
          </a:p>
        </p:txBody>
      </p:sp>
      <p:sp>
        <p:nvSpPr>
          <p:cNvPr id="6" name="Title 1"/>
          <p:cNvSpPr>
            <a:spLocks noGrp="1"/>
          </p:cNvSpPr>
          <p:nvPr>
            <p:ph type="title"/>
          </p:nvPr>
        </p:nvSpPr>
        <p:spPr/>
        <p:txBody>
          <a:bodyPr>
            <a:noAutofit/>
          </a:bodyPr>
          <a:lstStyle/>
          <a:p>
            <a:pPr algn="ctr"/>
            <a:r>
              <a:rPr lang="en-US" b="1" dirty="0" smtClean="0">
                <a:latin typeface="Times New Roman" pitchFamily="18" charset="0"/>
                <a:cs typeface="Times New Roman" pitchFamily="18" charset="0"/>
              </a:rPr>
              <a:t>Sub topic: Add new variables with mutate</a:t>
            </a:r>
            <a:r>
              <a:rPr lang="en-US" b="1" dirty="0" smtClean="0">
                <a:latin typeface="Times New Roman" pitchFamily="18" charset="0"/>
                <a:cs typeface="Times New Roman" pitchFamily="18" charset="0"/>
              </a:rPr>
              <a:t>() Refer Video 3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5320"/>
          </a:xfrm>
        </p:spPr>
        <p:txBody>
          <a:bodyPr>
            <a:normAutofit fontScale="90000"/>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3</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29138" y="1567544"/>
            <a:ext cx="10426095" cy="4669762"/>
          </a:xfrm>
        </p:spPr>
        <p:txBody>
          <a:bodyPr>
            <a:noAutofit/>
          </a:bodyPr>
          <a:lstStyle/>
          <a:p>
            <a:pPr>
              <a:lnSpc>
                <a:spcPct val="150000"/>
              </a:lnSpc>
              <a:spcBef>
                <a:spcPts val="0"/>
              </a:spcBef>
            </a:pPr>
            <a:r>
              <a:rPr lang="en-US" dirty="0" smtClean="0">
                <a:latin typeface="Times New Roman" pitchFamily="18" charset="0"/>
                <a:cs typeface="Times New Roman" pitchFamily="18" charset="0"/>
              </a:rPr>
              <a:t>1. Currently </a:t>
            </a:r>
            <a:r>
              <a:rPr lang="en-US" dirty="0" err="1" smtClean="0">
                <a:latin typeface="Times New Roman" pitchFamily="18" charset="0"/>
                <a:cs typeface="Times New Roman" pitchFamily="18" charset="0"/>
              </a:rPr>
              <a:t>dep_time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sched_dep_time</a:t>
            </a:r>
            <a:r>
              <a:rPr lang="en-US" dirty="0" smtClean="0">
                <a:latin typeface="Times New Roman" pitchFamily="18" charset="0"/>
                <a:cs typeface="Times New Roman" pitchFamily="18" charset="0"/>
              </a:rPr>
              <a:t> are convenient to look at, but hard to compute with because they’re not really continuous numbers. Convert them to a more convenient representation of number of minutes since midnight.</a:t>
            </a:r>
          </a:p>
          <a:p>
            <a:pPr>
              <a:lnSpc>
                <a:spcPct val="150000"/>
              </a:lnSpc>
              <a:spcBef>
                <a:spcPts val="0"/>
              </a:spcBef>
            </a:pPr>
            <a:r>
              <a:rPr lang="en-US" dirty="0" smtClean="0">
                <a:latin typeface="Times New Roman" pitchFamily="18" charset="0"/>
                <a:cs typeface="Times New Roman" pitchFamily="18" charset="0"/>
              </a:rPr>
              <a:t>1504 %/% 100    </a:t>
            </a:r>
            <a:r>
              <a:rPr lang="en-US" i="1" dirty="0" smtClean="0">
                <a:latin typeface="Times New Roman" pitchFamily="18" charset="0"/>
                <a:cs typeface="Times New Roman" pitchFamily="18" charset="0"/>
              </a:rPr>
              <a:t> [1] 15   // Separate hours</a:t>
            </a:r>
          </a:p>
          <a:p>
            <a:pPr>
              <a:lnSpc>
                <a:spcPct val="150000"/>
              </a:lnSpc>
              <a:spcBef>
                <a:spcPts val="0"/>
              </a:spcBef>
            </a:pPr>
            <a:r>
              <a:rPr lang="en-US" dirty="0" smtClean="0">
                <a:latin typeface="Times New Roman" pitchFamily="18" charset="0"/>
                <a:cs typeface="Times New Roman" pitchFamily="18" charset="0"/>
              </a:rPr>
              <a:t>1504 %% 100    </a:t>
            </a:r>
            <a:r>
              <a:rPr lang="en-US" i="1" dirty="0" smtClean="0">
                <a:latin typeface="Times New Roman" pitchFamily="18" charset="0"/>
                <a:cs typeface="Times New Roman" pitchFamily="18" charset="0"/>
              </a:rPr>
              <a:t> [1] 4       // Separate Minutes</a:t>
            </a:r>
          </a:p>
          <a:p>
            <a:pPr>
              <a:lnSpc>
                <a:spcPct val="150000"/>
              </a:lnSpc>
              <a:spcBef>
                <a:spcPts val="0"/>
              </a:spcBef>
            </a:pPr>
            <a:r>
              <a:rPr lang="en-US" dirty="0" smtClean="0">
                <a:latin typeface="Times New Roman" pitchFamily="18" charset="0"/>
                <a:cs typeface="Times New Roman" pitchFamily="18" charset="0"/>
              </a:rPr>
              <a:t>1504 %/% 100 * 60 + 1504 %% 100   //Convert  into total minutes</a:t>
            </a:r>
          </a:p>
          <a:p>
            <a:pPr>
              <a:lnSpc>
                <a:spcPct val="150000"/>
              </a:lnSpc>
              <a:spcBef>
                <a:spcPts val="0"/>
              </a:spcBef>
            </a:pPr>
            <a:r>
              <a:rPr lang="en-US" i="1" dirty="0" smtClean="0">
                <a:latin typeface="Times New Roman" pitchFamily="18" charset="0"/>
                <a:cs typeface="Times New Roman" pitchFamily="18" charset="0"/>
              </a:rPr>
              <a:t>904    // Total minutes</a:t>
            </a:r>
          </a:p>
          <a:p>
            <a:pPr>
              <a:lnSpc>
                <a:spcPct val="150000"/>
              </a:lnSpc>
              <a:spcBef>
                <a:spcPts val="0"/>
              </a:spcBef>
            </a:pPr>
            <a:r>
              <a:rPr lang="en-US" dirty="0" smtClean="0">
                <a:latin typeface="Times New Roman" pitchFamily="18" charset="0"/>
                <a:cs typeface="Times New Roman" pitchFamily="18" charset="0"/>
              </a:rPr>
              <a:t>904%% 1440   // Since midnight ,,,1440 Total minutes for midnight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2480"/>
          </a:xfrm>
        </p:spPr>
        <p:txBody>
          <a:bodyPr>
            <a:normAutofit fontScale="90000"/>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 Refer Video 3</a:t>
            </a:r>
            <a:endParaRPr lang="en-US" dirty="0"/>
          </a:p>
        </p:txBody>
      </p:sp>
      <p:sp>
        <p:nvSpPr>
          <p:cNvPr id="3" name="Content Placeholder 2"/>
          <p:cNvSpPr>
            <a:spLocks noGrp="1"/>
          </p:cNvSpPr>
          <p:nvPr>
            <p:ph idx="1"/>
          </p:nvPr>
        </p:nvSpPr>
        <p:spPr>
          <a:xfrm>
            <a:off x="546705" y="1319350"/>
            <a:ext cx="9121986" cy="3444239"/>
          </a:xfrm>
        </p:spPr>
        <p:txBody>
          <a:bodyPr>
            <a:noAutofit/>
          </a:bodyPr>
          <a:lstStyle/>
          <a:p>
            <a:pPr>
              <a:lnSpc>
                <a:spcPct val="150000"/>
              </a:lnSpc>
            </a:pPr>
            <a:r>
              <a:rPr lang="en-US" dirty="0" err="1" smtClean="0">
                <a:solidFill>
                  <a:srgbClr val="FF0000"/>
                </a:solidFill>
                <a:latin typeface="Times New Roman" pitchFamily="18" charset="0"/>
                <a:cs typeface="Times New Roman" pitchFamily="18" charset="0"/>
              </a:rPr>
              <a:t>flights_times</a:t>
            </a:r>
            <a:r>
              <a:rPr lang="en-US" dirty="0" smtClean="0">
                <a:solidFill>
                  <a:srgbClr val="FF0000"/>
                </a:solidFill>
                <a:latin typeface="Times New Roman" pitchFamily="18" charset="0"/>
                <a:cs typeface="Times New Roman" pitchFamily="18" charset="0"/>
              </a:rPr>
              <a:t> &lt;-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(flights, </a:t>
            </a:r>
            <a:r>
              <a:rPr lang="en-US" dirty="0" err="1" smtClean="0">
                <a:solidFill>
                  <a:srgbClr val="FF0000"/>
                </a:solidFill>
                <a:latin typeface="Times New Roman" pitchFamily="18" charset="0"/>
                <a:cs typeface="Times New Roman" pitchFamily="18" charset="0"/>
              </a:rPr>
              <a:t>dep_time_mins</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 100 * 60 +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 100) %% 1440, </a:t>
            </a:r>
            <a:r>
              <a:rPr lang="en-US" dirty="0" err="1" smtClean="0">
                <a:solidFill>
                  <a:srgbClr val="FF0000"/>
                </a:solidFill>
                <a:latin typeface="Times New Roman" pitchFamily="18" charset="0"/>
                <a:cs typeface="Times New Roman" pitchFamily="18" charset="0"/>
              </a:rPr>
              <a:t>sched_dep_time_mins</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sched_dep_time</a:t>
            </a:r>
            <a:r>
              <a:rPr lang="en-US" dirty="0" smtClean="0">
                <a:solidFill>
                  <a:srgbClr val="FF0000"/>
                </a:solidFill>
                <a:latin typeface="Times New Roman" pitchFamily="18" charset="0"/>
                <a:cs typeface="Times New Roman" pitchFamily="18" charset="0"/>
              </a:rPr>
              <a:t> %/% 100 * 60 + </a:t>
            </a:r>
            <a:r>
              <a:rPr lang="en-US" dirty="0" err="1" smtClean="0">
                <a:solidFill>
                  <a:srgbClr val="FF0000"/>
                </a:solidFill>
                <a:latin typeface="Times New Roman" pitchFamily="18" charset="0"/>
                <a:cs typeface="Times New Roman" pitchFamily="18" charset="0"/>
              </a:rPr>
              <a:t>sched_dep_time</a:t>
            </a:r>
            <a:r>
              <a:rPr lang="en-US" dirty="0" smtClean="0">
                <a:solidFill>
                  <a:srgbClr val="FF0000"/>
                </a:solidFill>
                <a:latin typeface="Times New Roman" pitchFamily="18" charset="0"/>
                <a:cs typeface="Times New Roman" pitchFamily="18" charset="0"/>
              </a:rPr>
              <a:t> %% 100) %% 1440 )</a:t>
            </a:r>
          </a:p>
          <a:p>
            <a:pPr>
              <a:lnSpc>
                <a:spcPct val="150000"/>
              </a:lnSpc>
            </a:pPr>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flights_times</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dep_time_mins</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sched_dep_time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sched_dep_time_mins</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833573" y="3334838"/>
            <a:ext cx="9825718" cy="256957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836" y="1447800"/>
            <a:ext cx="8596668" cy="5242559"/>
          </a:xfrm>
        </p:spPr>
        <p:txBody>
          <a:bodyPr>
            <a:noAutofit/>
          </a:bodyPr>
          <a:lstStyle/>
          <a:p>
            <a:r>
              <a:rPr lang="en-US" dirty="0" smtClean="0">
                <a:latin typeface="Times New Roman" pitchFamily="18" charset="0"/>
                <a:cs typeface="Times New Roman" pitchFamily="18" charset="0"/>
              </a:rPr>
              <a:t>2. Compare </a:t>
            </a:r>
            <a:r>
              <a:rPr lang="en-US" dirty="0" err="1" smtClean="0">
                <a:latin typeface="Times New Roman" pitchFamily="18" charset="0"/>
                <a:cs typeface="Times New Roman" pitchFamily="18" charset="0"/>
              </a:rPr>
              <a:t>air_time</a:t>
            </a:r>
            <a:r>
              <a:rPr lang="en-US" dirty="0" smtClean="0">
                <a:latin typeface="Times New Roman" pitchFamily="18" charset="0"/>
                <a:cs typeface="Times New Roman" pitchFamily="18" charset="0"/>
              </a:rPr>
              <a:t> with </a:t>
            </a:r>
            <a:r>
              <a:rPr lang="en-US" dirty="0" err="1" smtClean="0">
                <a:latin typeface="Times New Roman" pitchFamily="18" charset="0"/>
                <a:cs typeface="Times New Roman" pitchFamily="18" charset="0"/>
              </a:rPr>
              <a:t>arr_time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dep_time</a:t>
            </a:r>
            <a:r>
              <a:rPr lang="en-US" dirty="0" smtClean="0">
                <a:latin typeface="Times New Roman" pitchFamily="18" charset="0"/>
                <a:cs typeface="Times New Roman" pitchFamily="18" charset="0"/>
              </a:rPr>
              <a:t>. What do you expect to see? What do you see? What do you need to do to fix it?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air_time</a:t>
            </a:r>
            <a:r>
              <a:rPr lang="en-US" dirty="0" smtClean="0">
                <a:latin typeface="Times New Roman" pitchFamily="18" charset="0"/>
                <a:cs typeface="Times New Roman" pitchFamily="18" charset="0"/>
              </a:rPr>
              <a:t> is the difference between the arrival (</a:t>
            </a:r>
            <a:r>
              <a:rPr lang="en-US" dirty="0" err="1" smtClean="0">
                <a:latin typeface="Times New Roman" pitchFamily="18" charset="0"/>
                <a:cs typeface="Times New Roman" pitchFamily="18" charset="0"/>
              </a:rPr>
              <a:t>arr_time</a:t>
            </a:r>
            <a:r>
              <a:rPr lang="en-US" dirty="0" smtClean="0">
                <a:latin typeface="Times New Roman" pitchFamily="18" charset="0"/>
                <a:cs typeface="Times New Roman" pitchFamily="18" charset="0"/>
              </a:rPr>
              <a:t>) and departure times (</a:t>
            </a:r>
            <a:r>
              <a:rPr lang="en-US" dirty="0" err="1" smtClean="0">
                <a:latin typeface="Times New Roman" pitchFamily="18" charset="0"/>
                <a:cs typeface="Times New Roman" pitchFamily="18" charset="0"/>
              </a:rPr>
              <a:t>dep_time</a:t>
            </a:r>
            <a:r>
              <a:rPr lang="en-US" dirty="0" smtClean="0">
                <a:latin typeface="Times New Roman" pitchFamily="18" charset="0"/>
                <a:cs typeface="Times New Roman" pitchFamily="18" charset="0"/>
              </a:rPr>
              <a:t>). In other words, </a:t>
            </a:r>
            <a:r>
              <a:rPr lang="en-US" dirty="0" err="1" smtClean="0">
                <a:latin typeface="Times New Roman" pitchFamily="18" charset="0"/>
                <a:cs typeface="Times New Roman" pitchFamily="18" charset="0"/>
              </a:rPr>
              <a:t>air_time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arr_time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dep_time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First need to convert the times to a form more convenient to arithmetic operations </a:t>
            </a:r>
          </a:p>
          <a:p>
            <a:r>
              <a:rPr lang="en-US" dirty="0" err="1" smtClean="0">
                <a:solidFill>
                  <a:srgbClr val="FF0000"/>
                </a:solidFill>
                <a:latin typeface="Times New Roman" pitchFamily="18" charset="0"/>
                <a:cs typeface="Times New Roman" pitchFamily="18" charset="0"/>
              </a:rPr>
              <a:t>flights_airtime</a:t>
            </a:r>
            <a:r>
              <a:rPr lang="en-US" dirty="0" smtClean="0">
                <a:solidFill>
                  <a:srgbClr val="FF0000"/>
                </a:solidFill>
                <a:latin typeface="Times New Roman" pitchFamily="18" charset="0"/>
                <a:cs typeface="Times New Roman" pitchFamily="18" charset="0"/>
              </a:rPr>
              <a:t> &lt;-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(flights,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 100 * 60 +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 100) %% 1440, </a:t>
            </a:r>
            <a:r>
              <a:rPr lang="en-US" dirty="0" err="1" smtClean="0">
                <a:solidFill>
                  <a:srgbClr val="FF0000"/>
                </a:solidFill>
                <a:latin typeface="Times New Roman" pitchFamily="18" charset="0"/>
                <a:cs typeface="Times New Roman" pitchFamily="18" charset="0"/>
              </a:rPr>
              <a:t>arr_time</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arr_time</a:t>
            </a:r>
            <a:r>
              <a:rPr lang="en-US" dirty="0" smtClean="0">
                <a:solidFill>
                  <a:srgbClr val="FF0000"/>
                </a:solidFill>
                <a:latin typeface="Times New Roman" pitchFamily="18" charset="0"/>
                <a:cs typeface="Times New Roman" pitchFamily="18" charset="0"/>
              </a:rPr>
              <a:t> %/% 100 * 60 + </a:t>
            </a:r>
            <a:r>
              <a:rPr lang="en-US" dirty="0" err="1" smtClean="0">
                <a:solidFill>
                  <a:srgbClr val="FF0000"/>
                </a:solidFill>
                <a:latin typeface="Times New Roman" pitchFamily="18" charset="0"/>
                <a:cs typeface="Times New Roman" pitchFamily="18" charset="0"/>
              </a:rPr>
              <a:t>arr_time</a:t>
            </a:r>
            <a:r>
              <a:rPr lang="en-US" dirty="0" smtClean="0">
                <a:solidFill>
                  <a:srgbClr val="FF0000"/>
                </a:solidFill>
                <a:latin typeface="Times New Roman" pitchFamily="18" charset="0"/>
                <a:cs typeface="Times New Roman" pitchFamily="18" charset="0"/>
              </a:rPr>
              <a:t> %% 100) %% 1440, </a:t>
            </a:r>
            <a:r>
              <a:rPr lang="en-US" dirty="0" err="1" smtClean="0">
                <a:solidFill>
                  <a:srgbClr val="FF0000"/>
                </a:solidFill>
                <a:latin typeface="Times New Roman" pitchFamily="18" charset="0"/>
                <a:cs typeface="Times New Roman" pitchFamily="18" charset="0"/>
              </a:rPr>
              <a:t>air_time_diff</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arr_time</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a:t>
            </a:r>
          </a:p>
          <a:p>
            <a:r>
              <a:rPr lang="en-HK" dirty="0" smtClean="0">
                <a:solidFill>
                  <a:srgbClr val="FF0000"/>
                </a:solidFill>
                <a:latin typeface="Times New Roman" pitchFamily="18" charset="0"/>
                <a:cs typeface="Times New Roman" pitchFamily="18" charset="0"/>
              </a:rPr>
              <a:t>head(</a:t>
            </a:r>
            <a:r>
              <a:rPr lang="en-HK" dirty="0" err="1" smtClean="0">
                <a:solidFill>
                  <a:srgbClr val="FF0000"/>
                </a:solidFill>
                <a:latin typeface="Times New Roman" pitchFamily="18" charset="0"/>
                <a:cs typeface="Times New Roman" pitchFamily="18" charset="0"/>
              </a:rPr>
              <a:t>flights_airtime$air_time_diff</a:t>
            </a:r>
            <a:r>
              <a:rPr lang="en-HK" dirty="0" smtClean="0">
                <a:solidFill>
                  <a:srgbClr val="FF0000"/>
                </a:solidFill>
                <a:latin typeface="Times New Roman" pitchFamily="18" charset="0"/>
                <a:cs typeface="Times New Roman" pitchFamily="18" charset="0"/>
              </a:rPr>
              <a:t> )  ;   head(</a:t>
            </a:r>
            <a:r>
              <a:rPr lang="en-HK" dirty="0" err="1" smtClean="0">
                <a:solidFill>
                  <a:srgbClr val="FF0000"/>
                </a:solidFill>
                <a:latin typeface="Times New Roman" pitchFamily="18" charset="0"/>
                <a:cs typeface="Times New Roman" pitchFamily="18" charset="0"/>
              </a:rPr>
              <a:t>flights$air_time</a:t>
            </a:r>
            <a:r>
              <a:rPr lang="en-HK" dirty="0" smtClean="0">
                <a:solidFill>
                  <a:srgbClr val="FF0000"/>
                </a:solidFill>
                <a:latin typeface="Times New Roman" pitchFamily="18" charset="0"/>
                <a:cs typeface="Times New Roman" pitchFamily="18" charset="0"/>
              </a:rPr>
              <a:t>)</a:t>
            </a:r>
            <a:endParaRPr lang="en-US" dirty="0" smtClean="0">
              <a:solidFill>
                <a:srgbClr val="FF0000"/>
              </a:solidFill>
              <a:latin typeface="Times New Roman" pitchFamily="18" charset="0"/>
              <a:cs typeface="Times New Roman" pitchFamily="18" charset="0"/>
            </a:endParaRPr>
          </a:p>
          <a:p>
            <a:r>
              <a:rPr lang="en-HK" dirty="0" smtClean="0">
                <a:latin typeface="Times New Roman" pitchFamily="18" charset="0"/>
                <a:cs typeface="Times New Roman" pitchFamily="18" charset="0"/>
              </a:rPr>
              <a:t>But the calculated </a:t>
            </a:r>
            <a:r>
              <a:rPr lang="en-HK" dirty="0" err="1" smtClean="0">
                <a:latin typeface="Times New Roman" pitchFamily="18" charset="0"/>
                <a:cs typeface="Times New Roman" pitchFamily="18" charset="0"/>
              </a:rPr>
              <a:t>air_time</a:t>
            </a:r>
            <a:r>
              <a:rPr lang="en-HK" dirty="0" smtClean="0">
                <a:latin typeface="Times New Roman" pitchFamily="18" charset="0"/>
                <a:cs typeface="Times New Roman" pitchFamily="18" charset="0"/>
              </a:rPr>
              <a:t> and the values under column </a:t>
            </a:r>
            <a:r>
              <a:rPr lang="en-HK" dirty="0" err="1" smtClean="0">
                <a:latin typeface="Times New Roman" pitchFamily="18" charset="0"/>
                <a:cs typeface="Times New Roman" pitchFamily="18" charset="0"/>
              </a:rPr>
              <a:t>air_time</a:t>
            </a:r>
            <a:r>
              <a:rPr lang="en-HK" dirty="0" smtClean="0">
                <a:latin typeface="Times New Roman" pitchFamily="18" charset="0"/>
                <a:cs typeface="Times New Roman" pitchFamily="18" charset="0"/>
              </a:rPr>
              <a:t> are not equal because of 2 reasons</a:t>
            </a:r>
          </a:p>
          <a:p>
            <a:r>
              <a:rPr lang="en-HK"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The flight may passes midnight, so </a:t>
            </a:r>
            <a:r>
              <a:rPr lang="en-US" dirty="0" err="1" smtClean="0">
                <a:latin typeface="Times New Roman" pitchFamily="18" charset="0"/>
                <a:cs typeface="Times New Roman" pitchFamily="18" charset="0"/>
              </a:rPr>
              <a:t>arr_time</a:t>
            </a:r>
            <a:r>
              <a:rPr lang="en-US" dirty="0" smtClean="0">
                <a:latin typeface="Times New Roman" pitchFamily="18" charset="0"/>
                <a:cs typeface="Times New Roman" pitchFamily="18" charset="0"/>
              </a:rPr>
              <a:t> &lt; </a:t>
            </a:r>
            <a:r>
              <a:rPr lang="en-US" dirty="0" err="1" smtClean="0">
                <a:latin typeface="Times New Roman" pitchFamily="18" charset="0"/>
                <a:cs typeface="Times New Roman" pitchFamily="18" charset="0"/>
              </a:rPr>
              <a:t>dep_time</a:t>
            </a:r>
            <a:r>
              <a:rPr lang="en-US" dirty="0" smtClean="0">
                <a:latin typeface="Times New Roman" pitchFamily="18" charset="0"/>
                <a:cs typeface="Times New Roman" pitchFamily="18" charset="0"/>
              </a:rPr>
              <a:t>. In these cases, the difference in airtime should be by 24 hours (1,440 minutes).</a:t>
            </a:r>
          </a:p>
          <a:p>
            <a:r>
              <a:rPr lang="en-US" dirty="0" smtClean="0">
                <a:latin typeface="Times New Roman" pitchFamily="18" charset="0"/>
                <a:cs typeface="Times New Roman" pitchFamily="18" charset="0"/>
              </a:rPr>
              <a:t>2. The flight crosses time zones, and the total air time will be off by hours </a:t>
            </a: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51738" y="335280"/>
            <a:ext cx="8596312" cy="792163"/>
          </a:xfrm>
        </p:spPr>
        <p:txBody>
          <a:bodyPr>
            <a:normAutofit fontScale="90000"/>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3</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86841"/>
            <a:ext cx="8596668" cy="4654522"/>
          </a:xfrm>
        </p:spPr>
        <p:txBody>
          <a:bodyPr>
            <a:noAutofit/>
          </a:bodyPr>
          <a:lstStyle/>
          <a:p>
            <a:r>
              <a:rPr lang="en-US" sz="2000" dirty="0" smtClean="0">
                <a:latin typeface="Times New Roman" pitchFamily="18" charset="0"/>
                <a:cs typeface="Times New Roman" pitchFamily="18" charset="0"/>
              </a:rPr>
              <a:t>3. Compare </a:t>
            </a:r>
            <a:r>
              <a:rPr lang="en-US" sz="2000" dirty="0" err="1" smtClean="0">
                <a:latin typeface="Times New Roman" pitchFamily="18" charset="0"/>
                <a:cs typeface="Times New Roman" pitchFamily="18" charset="0"/>
              </a:rPr>
              <a:t>dep_time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sched_dep_time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 How would you expect those three numbers to be related?</a:t>
            </a:r>
          </a:p>
          <a:p>
            <a:r>
              <a:rPr lang="en-US" sz="2000" dirty="0" smtClean="0">
                <a:latin typeface="Times New Roman" pitchFamily="18" charset="0"/>
                <a:cs typeface="Times New Roman" pitchFamily="18" charset="0"/>
              </a:rPr>
              <a:t>The departure delay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 to be equal to the difference between scheduled departure time (</a:t>
            </a:r>
            <a:r>
              <a:rPr lang="en-US" sz="2000" dirty="0" err="1" smtClean="0">
                <a:latin typeface="Times New Roman" pitchFamily="18" charset="0"/>
                <a:cs typeface="Times New Roman" pitchFamily="18" charset="0"/>
              </a:rPr>
              <a:t>sched_dep_time</a:t>
            </a:r>
            <a:r>
              <a:rPr lang="en-US" sz="2000" dirty="0" smtClean="0">
                <a:latin typeface="Times New Roman" pitchFamily="18" charset="0"/>
                <a:cs typeface="Times New Roman" pitchFamily="18" charset="0"/>
              </a:rPr>
              <a:t>), and actual departure time (</a:t>
            </a:r>
            <a:r>
              <a:rPr lang="en-US" sz="2000" dirty="0" err="1" smtClean="0">
                <a:latin typeface="Times New Roman" pitchFamily="18" charset="0"/>
                <a:cs typeface="Times New Roman" pitchFamily="18" charset="0"/>
              </a:rPr>
              <a:t>dep_time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dep_time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sched_dep_time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dep_delay</a:t>
            </a:r>
            <a:r>
              <a:rPr lang="en-US" sz="2000" dirty="0" smtClean="0">
                <a:latin typeface="Times New Roman" pitchFamily="18" charset="0"/>
                <a:cs typeface="Times New Roman" pitchFamily="18" charset="0"/>
              </a:rPr>
              <a:t>.</a:t>
            </a:r>
          </a:p>
          <a:p>
            <a:r>
              <a:rPr lang="en-US" sz="2000" dirty="0" err="1" smtClean="0">
                <a:solidFill>
                  <a:srgbClr val="FF0000"/>
                </a:solidFill>
                <a:latin typeface="Times New Roman" pitchFamily="18" charset="0"/>
                <a:cs typeface="Times New Roman" pitchFamily="18" charset="0"/>
              </a:rPr>
              <a:t>flights_deptime</a:t>
            </a:r>
            <a:r>
              <a:rPr lang="en-US" sz="2000" dirty="0" smtClean="0">
                <a:solidFill>
                  <a:srgbClr val="FF0000"/>
                </a:solidFill>
                <a:latin typeface="Times New Roman" pitchFamily="18" charset="0"/>
                <a:cs typeface="Times New Roman" pitchFamily="18" charset="0"/>
              </a:rPr>
              <a:t> &lt;- </a:t>
            </a:r>
            <a:r>
              <a:rPr lang="en-US" sz="2000" b="1" dirty="0" smtClean="0">
                <a:solidFill>
                  <a:srgbClr val="FF0000"/>
                </a:solidFill>
                <a:latin typeface="Times New Roman" pitchFamily="18" charset="0"/>
                <a:cs typeface="Times New Roman" pitchFamily="18" charset="0"/>
              </a:rPr>
              <a:t>mutate</a:t>
            </a:r>
            <a:r>
              <a:rPr lang="en-US" sz="2000" dirty="0" smtClean="0">
                <a:solidFill>
                  <a:srgbClr val="FF0000"/>
                </a:solidFill>
                <a:latin typeface="Times New Roman" pitchFamily="18" charset="0"/>
                <a:cs typeface="Times New Roman" pitchFamily="18" charset="0"/>
              </a:rPr>
              <a:t>(flights, </a:t>
            </a:r>
            <a:r>
              <a:rPr lang="en-US" sz="2000" dirty="0" err="1" smtClean="0">
                <a:solidFill>
                  <a:srgbClr val="FF0000"/>
                </a:solidFill>
                <a:latin typeface="Times New Roman" pitchFamily="18" charset="0"/>
                <a:cs typeface="Times New Roman" pitchFamily="18" charset="0"/>
              </a:rPr>
              <a:t>dep_time_min</a:t>
            </a:r>
            <a:r>
              <a:rPr lang="en-US" sz="2000" dirty="0" smtClean="0">
                <a:solidFill>
                  <a:srgbClr val="FF0000"/>
                </a:solidFill>
                <a:latin typeface="Times New Roman" pitchFamily="18" charset="0"/>
                <a:cs typeface="Times New Roman" pitchFamily="18" charset="0"/>
              </a:rPr>
              <a:t> = (</a:t>
            </a:r>
            <a:r>
              <a:rPr lang="en-US" sz="2000" dirty="0" err="1" smtClean="0">
                <a:solidFill>
                  <a:srgbClr val="FF0000"/>
                </a:solidFill>
                <a:latin typeface="Times New Roman" pitchFamily="18" charset="0"/>
                <a:cs typeface="Times New Roman" pitchFamily="18" charset="0"/>
              </a:rPr>
              <a:t>dep_time</a:t>
            </a:r>
            <a:r>
              <a:rPr lang="en-US" sz="2000" dirty="0" smtClean="0">
                <a:solidFill>
                  <a:srgbClr val="FF0000"/>
                </a:solidFill>
                <a:latin typeface="Times New Roman" pitchFamily="18" charset="0"/>
                <a:cs typeface="Times New Roman" pitchFamily="18" charset="0"/>
              </a:rPr>
              <a:t> %/% 100 * 60 + </a:t>
            </a:r>
            <a:r>
              <a:rPr lang="en-US" sz="2000" dirty="0" err="1" smtClean="0">
                <a:solidFill>
                  <a:srgbClr val="FF0000"/>
                </a:solidFill>
                <a:latin typeface="Times New Roman" pitchFamily="18" charset="0"/>
                <a:cs typeface="Times New Roman" pitchFamily="18" charset="0"/>
              </a:rPr>
              <a:t>dep_time</a:t>
            </a:r>
            <a:r>
              <a:rPr lang="en-US" sz="2000" dirty="0" smtClean="0">
                <a:solidFill>
                  <a:srgbClr val="FF0000"/>
                </a:solidFill>
                <a:latin typeface="Times New Roman" pitchFamily="18" charset="0"/>
                <a:cs typeface="Times New Roman" pitchFamily="18" charset="0"/>
              </a:rPr>
              <a:t> %% 100) %% 1440, </a:t>
            </a:r>
            <a:r>
              <a:rPr lang="en-US" sz="2000" dirty="0" err="1" smtClean="0">
                <a:solidFill>
                  <a:srgbClr val="FF0000"/>
                </a:solidFill>
                <a:latin typeface="Times New Roman" pitchFamily="18" charset="0"/>
                <a:cs typeface="Times New Roman" pitchFamily="18" charset="0"/>
              </a:rPr>
              <a:t>sched_dep_time_min</a:t>
            </a:r>
            <a:r>
              <a:rPr lang="en-US" sz="2000" dirty="0" smtClean="0">
                <a:solidFill>
                  <a:srgbClr val="FF0000"/>
                </a:solidFill>
                <a:latin typeface="Times New Roman" pitchFamily="18" charset="0"/>
                <a:cs typeface="Times New Roman" pitchFamily="18" charset="0"/>
              </a:rPr>
              <a:t> = (</a:t>
            </a:r>
            <a:r>
              <a:rPr lang="en-US" sz="2000" dirty="0" err="1" smtClean="0">
                <a:solidFill>
                  <a:srgbClr val="FF0000"/>
                </a:solidFill>
                <a:latin typeface="Times New Roman" pitchFamily="18" charset="0"/>
                <a:cs typeface="Times New Roman" pitchFamily="18" charset="0"/>
              </a:rPr>
              <a:t>sched_dep_time</a:t>
            </a:r>
            <a:r>
              <a:rPr lang="en-US" sz="2000" dirty="0" smtClean="0">
                <a:solidFill>
                  <a:srgbClr val="FF0000"/>
                </a:solidFill>
                <a:latin typeface="Times New Roman" pitchFamily="18" charset="0"/>
                <a:cs typeface="Times New Roman" pitchFamily="18" charset="0"/>
              </a:rPr>
              <a:t> %/% 100 * 60 + </a:t>
            </a:r>
            <a:r>
              <a:rPr lang="en-US" sz="2000" dirty="0" err="1" smtClean="0">
                <a:solidFill>
                  <a:srgbClr val="FF0000"/>
                </a:solidFill>
                <a:latin typeface="Times New Roman" pitchFamily="18" charset="0"/>
                <a:cs typeface="Times New Roman" pitchFamily="18" charset="0"/>
              </a:rPr>
              <a:t>sched_dep_time</a:t>
            </a:r>
            <a:r>
              <a:rPr lang="en-US" sz="2000" dirty="0" smtClean="0">
                <a:solidFill>
                  <a:srgbClr val="FF0000"/>
                </a:solidFill>
                <a:latin typeface="Times New Roman" pitchFamily="18" charset="0"/>
                <a:cs typeface="Times New Roman" pitchFamily="18" charset="0"/>
              </a:rPr>
              <a:t> %% 100) %% 1440, </a:t>
            </a:r>
            <a:r>
              <a:rPr lang="en-US" sz="2000" dirty="0" err="1" smtClean="0">
                <a:solidFill>
                  <a:srgbClr val="FF0000"/>
                </a:solidFill>
                <a:latin typeface="Times New Roman" pitchFamily="18" charset="0"/>
                <a:cs typeface="Times New Roman" pitchFamily="18" charset="0"/>
              </a:rPr>
              <a:t>dep_delay_diff</a:t>
            </a:r>
            <a:r>
              <a:rPr lang="en-US" sz="2000" dirty="0" smtClean="0">
                <a:solidFill>
                  <a:srgbClr val="FF0000"/>
                </a:solidFill>
                <a:latin typeface="Times New Roman" pitchFamily="18" charset="0"/>
                <a:cs typeface="Times New Roman" pitchFamily="18" charset="0"/>
              </a:rPr>
              <a:t> =  </a:t>
            </a:r>
            <a:r>
              <a:rPr lang="en-US" sz="2000" dirty="0" err="1" smtClean="0">
                <a:solidFill>
                  <a:srgbClr val="FF0000"/>
                </a:solidFill>
                <a:latin typeface="Times New Roman" pitchFamily="18" charset="0"/>
                <a:cs typeface="Times New Roman" pitchFamily="18" charset="0"/>
              </a:rPr>
              <a:t>dep_time_min</a:t>
            </a:r>
            <a:r>
              <a:rPr lang="en-US" sz="2000" dirty="0" smtClean="0">
                <a:solidFill>
                  <a:srgbClr val="FF0000"/>
                </a:solidFill>
                <a:latin typeface="Times New Roman" pitchFamily="18" charset="0"/>
                <a:cs typeface="Times New Roman" pitchFamily="18" charset="0"/>
              </a:rPr>
              <a:t> - </a:t>
            </a:r>
            <a:r>
              <a:rPr lang="en-US" sz="2000" dirty="0" err="1" smtClean="0">
                <a:solidFill>
                  <a:srgbClr val="FF0000"/>
                </a:solidFill>
                <a:latin typeface="Times New Roman" pitchFamily="18" charset="0"/>
                <a:cs typeface="Times New Roman" pitchFamily="18" charset="0"/>
              </a:rPr>
              <a:t>sched_dep_time_min</a:t>
            </a:r>
            <a:r>
              <a:rPr lang="en-US" sz="2000" dirty="0" smtClean="0">
                <a:solidFill>
                  <a:srgbClr val="FF0000"/>
                </a:solidFill>
                <a:latin typeface="Times New Roman" pitchFamily="18" charset="0"/>
                <a:cs typeface="Times New Roman" pitchFamily="18" charset="0"/>
              </a:rPr>
              <a:t> )</a:t>
            </a:r>
          </a:p>
          <a:p>
            <a:r>
              <a:rPr lang="en-HK" sz="2000" dirty="0" smtClean="0">
                <a:solidFill>
                  <a:srgbClr val="FF0000"/>
                </a:solidFill>
                <a:latin typeface="Times New Roman" pitchFamily="18" charset="0"/>
                <a:cs typeface="Times New Roman" pitchFamily="18" charset="0"/>
              </a:rPr>
              <a:t>head(</a:t>
            </a:r>
            <a:r>
              <a:rPr lang="en-HK" sz="2000" dirty="0" err="1" smtClean="0">
                <a:solidFill>
                  <a:srgbClr val="FF0000"/>
                </a:solidFill>
                <a:latin typeface="Times New Roman" pitchFamily="18" charset="0"/>
                <a:cs typeface="Times New Roman" pitchFamily="18" charset="0"/>
              </a:rPr>
              <a:t>flights_deptime$dep_delay_diff</a:t>
            </a:r>
            <a:r>
              <a:rPr lang="en-HK" sz="2000" dirty="0" smtClean="0">
                <a:solidFill>
                  <a:srgbClr val="FF0000"/>
                </a:solidFill>
                <a:latin typeface="Times New Roman" pitchFamily="18" charset="0"/>
                <a:cs typeface="Times New Roman" pitchFamily="18" charset="0"/>
              </a:rPr>
              <a:t>); head(</a:t>
            </a:r>
            <a:r>
              <a:rPr lang="en-HK" sz="2000" dirty="0" err="1" smtClean="0">
                <a:solidFill>
                  <a:srgbClr val="FF0000"/>
                </a:solidFill>
                <a:latin typeface="Times New Roman" pitchFamily="18" charset="0"/>
                <a:cs typeface="Times New Roman" pitchFamily="18" charset="0"/>
              </a:rPr>
              <a:t>flights$dep_delay</a:t>
            </a:r>
            <a:r>
              <a:rPr lang="en-HK" sz="2000" dirty="0" smtClean="0">
                <a:solidFill>
                  <a:srgbClr val="FF0000"/>
                </a:solidFill>
                <a:latin typeface="Times New Roman" pitchFamily="18" charset="0"/>
                <a:cs typeface="Times New Roman" pitchFamily="18" charset="0"/>
              </a:rPr>
              <a:t>) </a:t>
            </a:r>
            <a:endParaRPr lang="en-US" sz="2000"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Does </a:t>
            </a:r>
            <a:r>
              <a:rPr lang="en-US" sz="2000" dirty="0" err="1" smtClean="0">
                <a:latin typeface="Times New Roman" pitchFamily="18" charset="0"/>
                <a:cs typeface="Times New Roman" pitchFamily="18" charset="0"/>
              </a:rPr>
              <a:t>dep_delay_diff</a:t>
            </a:r>
            <a:r>
              <a:rPr lang="en-US" sz="2000" dirty="0" smtClean="0">
                <a:latin typeface="Times New Roman" pitchFamily="18" charset="0"/>
                <a:cs typeface="Times New Roman" pitchFamily="18" charset="0"/>
              </a:rPr>
              <a:t> equal zero </a:t>
            </a:r>
            <a:r>
              <a:rPr lang="en-US" sz="2000" dirty="0" err="1" smtClean="0">
                <a:latin typeface="Times New Roman" pitchFamily="18" charset="0"/>
                <a:cs typeface="Times New Roman" pitchFamily="18" charset="0"/>
              </a:rPr>
              <a:t>dept_delay</a:t>
            </a:r>
            <a:r>
              <a:rPr lang="en-US" sz="2000" dirty="0" smtClean="0">
                <a:latin typeface="Times New Roman" pitchFamily="18" charset="0"/>
                <a:cs typeface="Times New Roman" pitchFamily="18" charset="0"/>
              </a:rPr>
              <a:t> for all rows?     No </a:t>
            </a:r>
          </a:p>
          <a:p>
            <a:r>
              <a:rPr lang="en-US" sz="2000" dirty="0" smtClean="0">
                <a:latin typeface="Times New Roman" pitchFamily="18" charset="0"/>
                <a:cs typeface="Times New Roman" pitchFamily="18" charset="0"/>
              </a:rPr>
              <a:t>Because a flight was scheduled to depart before midnight, but was delayed after midnight.</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546705" y="269966"/>
            <a:ext cx="8596668" cy="1320800"/>
          </a:xfrm>
        </p:spPr>
        <p:txBody>
          <a:bodyPr>
            <a:normAutofit/>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3</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80904"/>
            <a:ext cx="8596668" cy="4547842"/>
          </a:xfrm>
        </p:spPr>
        <p:txBody>
          <a:bodyPr>
            <a:normAutofit/>
          </a:bodyPr>
          <a:lstStyle/>
          <a:p>
            <a:r>
              <a:rPr lang="en-US" dirty="0" smtClean="0">
                <a:latin typeface="Times New Roman" pitchFamily="18" charset="0"/>
                <a:cs typeface="Times New Roman" pitchFamily="18" charset="0"/>
              </a:rPr>
              <a:t>4. Find the 10 most delayed flights using a ranking function. How do you want to handle ties? Carefully read the documentation for </a:t>
            </a:r>
            <a:r>
              <a:rPr lang="en-US" dirty="0" err="1" smtClean="0">
                <a:latin typeface="Times New Roman" pitchFamily="18" charset="0"/>
                <a:cs typeface="Times New Roman" pitchFamily="18" charset="0"/>
              </a:rPr>
              <a:t>min_rank</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package provides multiple functions for ranking, which differ in how they handle tied values </a:t>
            </a:r>
            <a:r>
              <a:rPr lang="en-US" dirty="0" err="1" smtClean="0">
                <a:latin typeface="Times New Roman" pitchFamily="18" charset="0"/>
                <a:cs typeface="Times New Roman" pitchFamily="18" charset="0"/>
              </a:rPr>
              <a:t>row_number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min_rank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dense_rank</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For example :</a:t>
            </a:r>
          </a:p>
          <a:p>
            <a:r>
              <a:rPr lang="en-US" dirty="0" err="1" smtClean="0">
                <a:solidFill>
                  <a:srgbClr val="FF0000"/>
                </a:solidFill>
                <a:latin typeface="Times New Roman" pitchFamily="18" charset="0"/>
                <a:cs typeface="Times New Roman" pitchFamily="18" charset="0"/>
              </a:rPr>
              <a:t>rankme</a:t>
            </a:r>
            <a:r>
              <a:rPr lang="en-US" dirty="0" smtClean="0">
                <a:solidFill>
                  <a:srgbClr val="FF0000"/>
                </a:solidFill>
                <a:latin typeface="Times New Roman" pitchFamily="18" charset="0"/>
                <a:cs typeface="Times New Roman" pitchFamily="18" charset="0"/>
              </a:rPr>
              <a:t> &lt;- </a:t>
            </a:r>
            <a:r>
              <a:rPr lang="en-US" b="1" dirty="0" err="1" smtClean="0">
                <a:solidFill>
                  <a:srgbClr val="FF0000"/>
                </a:solidFill>
                <a:latin typeface="Times New Roman" pitchFamily="18" charset="0"/>
                <a:cs typeface="Times New Roman" pitchFamily="18" charset="0"/>
              </a:rPr>
              <a:t>tibble</a:t>
            </a:r>
            <a:r>
              <a:rPr lang="en-US" dirty="0" smtClean="0">
                <a:solidFill>
                  <a:srgbClr val="FF0000"/>
                </a:solidFill>
                <a:latin typeface="Times New Roman" pitchFamily="18" charset="0"/>
                <a:cs typeface="Times New Roman" pitchFamily="18" charset="0"/>
              </a:rPr>
              <a:t>( x = </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(10, 5, 1, 5, 5) )</a:t>
            </a:r>
          </a:p>
          <a:p>
            <a:r>
              <a:rPr lang="en-US" dirty="0" err="1" smtClean="0">
                <a:solidFill>
                  <a:srgbClr val="FF0000"/>
                </a:solidFill>
                <a:latin typeface="Times New Roman" pitchFamily="18" charset="0"/>
                <a:cs typeface="Times New Roman" pitchFamily="18" charset="0"/>
              </a:rPr>
              <a:t>rankme</a:t>
            </a:r>
            <a:r>
              <a:rPr lang="en-US" dirty="0" smtClean="0">
                <a:solidFill>
                  <a:srgbClr val="FF0000"/>
                </a:solidFill>
                <a:latin typeface="Times New Roman" pitchFamily="18" charset="0"/>
                <a:cs typeface="Times New Roman" pitchFamily="18" charset="0"/>
              </a:rPr>
              <a:t> &lt;-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rankme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x_row_number</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row_number</a:t>
            </a:r>
            <a:r>
              <a:rPr lang="en-US" dirty="0" smtClean="0">
                <a:solidFill>
                  <a:srgbClr val="FF0000"/>
                </a:solidFill>
                <a:latin typeface="Times New Roman" pitchFamily="18" charset="0"/>
                <a:cs typeface="Times New Roman" pitchFamily="18" charset="0"/>
              </a:rPr>
              <a:t>(x), </a:t>
            </a:r>
            <a:r>
              <a:rPr lang="en-US" dirty="0" err="1" smtClean="0">
                <a:solidFill>
                  <a:srgbClr val="FF0000"/>
                </a:solidFill>
                <a:latin typeface="Times New Roman" pitchFamily="18" charset="0"/>
                <a:cs typeface="Times New Roman" pitchFamily="18" charset="0"/>
              </a:rPr>
              <a:t>x_min_rank</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min_rank</a:t>
            </a:r>
            <a:r>
              <a:rPr lang="en-US" dirty="0" smtClean="0">
                <a:solidFill>
                  <a:srgbClr val="FF0000"/>
                </a:solidFill>
                <a:latin typeface="Times New Roman" pitchFamily="18" charset="0"/>
                <a:cs typeface="Times New Roman" pitchFamily="18" charset="0"/>
              </a:rPr>
              <a:t>(x), </a:t>
            </a:r>
            <a:r>
              <a:rPr lang="en-US" dirty="0" err="1" smtClean="0">
                <a:solidFill>
                  <a:srgbClr val="FF0000"/>
                </a:solidFill>
                <a:latin typeface="Times New Roman" pitchFamily="18" charset="0"/>
                <a:cs typeface="Times New Roman" pitchFamily="18" charset="0"/>
              </a:rPr>
              <a:t>x_dense_rank</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dense_rank</a:t>
            </a:r>
            <a:r>
              <a:rPr lang="en-US" dirty="0" smtClean="0">
                <a:solidFill>
                  <a:srgbClr val="FF0000"/>
                </a:solidFill>
                <a:latin typeface="Times New Roman" pitchFamily="18" charset="0"/>
                <a:cs typeface="Times New Roman" pitchFamily="18" charset="0"/>
              </a:rPr>
              <a:t>(x) )</a:t>
            </a:r>
          </a:p>
          <a:p>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rankme</a:t>
            </a:r>
            <a:r>
              <a:rPr lang="en-US" dirty="0" smtClean="0">
                <a:solidFill>
                  <a:srgbClr val="FF0000"/>
                </a:solidFill>
                <a:latin typeface="Times New Roman" pitchFamily="18" charset="0"/>
                <a:cs typeface="Times New Roman" pitchFamily="18" charset="0"/>
              </a:rPr>
              <a:t>, x)</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3</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192225" y="4950824"/>
            <a:ext cx="4755832" cy="172850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57F1E4F-1CFF-5643-939E-217C01CDF565}"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carrier---Two letter carrier abbreviation. See </a:t>
            </a:r>
            <a:r>
              <a:rPr lang="en-US" dirty="0" smtClean="0">
                <a:latin typeface="Times New Roman" pitchFamily="18" charset="0"/>
                <a:cs typeface="Times New Roman" pitchFamily="18" charset="0"/>
                <a:hlinkClick r:id="rId2"/>
              </a:rPr>
              <a:t>airlines</a:t>
            </a:r>
            <a:r>
              <a:rPr lang="en-US" dirty="0" smtClean="0">
                <a:latin typeface="Times New Roman" pitchFamily="18" charset="0"/>
                <a:cs typeface="Times New Roman" pitchFamily="18" charset="0"/>
              </a:rPr>
              <a:t>  data set to get name.</a:t>
            </a:r>
          </a:p>
          <a:p>
            <a:pPr>
              <a:lnSpc>
                <a:spcPct val="150000"/>
              </a:lnSpc>
            </a:pPr>
            <a:r>
              <a:rPr lang="en-US" dirty="0" smtClean="0">
                <a:latin typeface="Times New Roman" pitchFamily="18" charset="0"/>
                <a:cs typeface="Times New Roman" pitchFamily="18" charset="0"/>
              </a:rPr>
              <a:t>flight----Flight number.</a:t>
            </a:r>
          </a:p>
          <a:p>
            <a:pPr>
              <a:lnSpc>
                <a:spcPct val="150000"/>
              </a:lnSpc>
            </a:pP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----Plane tail number. See </a:t>
            </a:r>
            <a:r>
              <a:rPr lang="en-US" dirty="0" smtClean="0">
                <a:latin typeface="Times New Roman" pitchFamily="18" charset="0"/>
                <a:cs typeface="Times New Roman" pitchFamily="18" charset="0"/>
                <a:hlinkClick r:id="rId3"/>
              </a:rPr>
              <a:t>planes</a:t>
            </a:r>
            <a:r>
              <a:rPr lang="en-US" dirty="0" smtClean="0">
                <a:latin typeface="Times New Roman" pitchFamily="18" charset="0"/>
                <a:cs typeface="Times New Roman" pitchFamily="18" charset="0"/>
              </a:rPr>
              <a:t> data set  for additional metadata.</a:t>
            </a:r>
          </a:p>
          <a:p>
            <a:pPr>
              <a:lnSpc>
                <a:spcPct val="150000"/>
              </a:lnSpc>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a:srcRect/>
          <a:stretch>
            <a:fillRect/>
          </a:stretch>
        </p:blipFill>
        <p:spPr bwMode="auto">
          <a:xfrm>
            <a:off x="404948" y="4114800"/>
            <a:ext cx="2133600" cy="2416629"/>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2386285" y="4153990"/>
            <a:ext cx="2638425" cy="2390502"/>
          </a:xfrm>
          <a:prstGeom prst="rect">
            <a:avLst/>
          </a:prstGeom>
          <a:noFill/>
          <a:ln w="9525">
            <a:noFill/>
            <a:miter lim="800000"/>
            <a:headEnd/>
            <a:tailEnd/>
          </a:ln>
          <a:effectLst/>
        </p:spPr>
      </p:pic>
      <p:pic>
        <p:nvPicPr>
          <p:cNvPr id="3076" name="Picture 4"/>
          <p:cNvPicPr>
            <a:picLocks noChangeAspect="1" noChangeArrowheads="1"/>
          </p:cNvPicPr>
          <p:nvPr/>
        </p:nvPicPr>
        <p:blipFill>
          <a:blip r:embed="rId6"/>
          <a:srcRect/>
          <a:stretch>
            <a:fillRect/>
          </a:stretch>
        </p:blipFill>
        <p:spPr bwMode="auto">
          <a:xfrm>
            <a:off x="5245553" y="4284617"/>
            <a:ext cx="5619750" cy="2254841"/>
          </a:xfrm>
          <a:prstGeom prst="rect">
            <a:avLst/>
          </a:prstGeom>
          <a:noFill/>
          <a:ln w="9525">
            <a:noFill/>
            <a:miter lim="800000"/>
            <a:headEnd/>
            <a:tailEnd/>
          </a:ln>
          <a:effectLst/>
        </p:spPr>
      </p:pic>
      <p:sp>
        <p:nvSpPr>
          <p:cNvPr id="7" name="Title 1"/>
          <p:cNvSpPr>
            <a:spLocks noGrp="1"/>
          </p:cNvSpPr>
          <p:nvPr>
            <p:ph type="title"/>
          </p:nvPr>
        </p:nvSpPr>
        <p:spPr/>
        <p:txBody>
          <a:bodyPr/>
          <a:lstStyle/>
          <a:p>
            <a:pPr algn="ctr"/>
            <a:r>
              <a:rPr lang="en-US" b="1" dirty="0" smtClean="0">
                <a:latin typeface="Times New Roman" pitchFamily="18" charset="0"/>
                <a:cs typeface="Times New Roman" pitchFamily="18" charset="0"/>
              </a:rPr>
              <a:t>Flights dataset- nycflyights13::flights</a:t>
            </a:r>
            <a:endParaRPr lang="en-US"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flights_delayed</a:t>
            </a:r>
            <a:r>
              <a:rPr lang="en-US" dirty="0" smtClean="0">
                <a:latin typeface="Times New Roman" pitchFamily="18" charset="0"/>
                <a:cs typeface="Times New Roman" pitchFamily="18" charset="0"/>
              </a:rPr>
              <a:t> &lt;- mutate(flights, </a:t>
            </a:r>
            <a:r>
              <a:rPr lang="en-US" dirty="0" err="1" smtClean="0">
                <a:latin typeface="Times New Roman" pitchFamily="18" charset="0"/>
                <a:cs typeface="Times New Roman" pitchFamily="18" charset="0"/>
              </a:rPr>
              <a:t>dep_delay_min_rank</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min_rank</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desc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dep_delay</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flights_delayed</a:t>
            </a:r>
            <a:r>
              <a:rPr lang="en-US" dirty="0" smtClean="0">
                <a:latin typeface="Times New Roman" pitchFamily="18" charset="0"/>
                <a:cs typeface="Times New Roman" pitchFamily="18" charset="0"/>
              </a:rPr>
              <a:t> &lt;- filter( </a:t>
            </a:r>
            <a:r>
              <a:rPr lang="en-US" dirty="0" err="1" smtClean="0">
                <a:latin typeface="Times New Roman" pitchFamily="18" charset="0"/>
                <a:cs typeface="Times New Roman" pitchFamily="18" charset="0"/>
              </a:rPr>
              <a:t>flights_delayed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dep_delay_min_rank</a:t>
            </a:r>
            <a:r>
              <a:rPr lang="en-US" dirty="0" smtClean="0">
                <a:latin typeface="Times New Roman" pitchFamily="18" charset="0"/>
                <a:cs typeface="Times New Roman" pitchFamily="18" charset="0"/>
              </a:rPr>
              <a:t> &gt; 10 ))</a:t>
            </a:r>
          </a:p>
          <a:p>
            <a:r>
              <a:rPr lang="en-US" dirty="0" smtClean="0">
                <a:latin typeface="Times New Roman" pitchFamily="18" charset="0"/>
                <a:cs typeface="Times New Roman" pitchFamily="18" charset="0"/>
              </a:rPr>
              <a:t>select(</a:t>
            </a:r>
            <a:r>
              <a:rPr lang="en-US" dirty="0" err="1" smtClean="0">
                <a:latin typeface="Times New Roman" pitchFamily="18" charset="0"/>
                <a:cs typeface="Times New Roman" pitchFamily="18" charset="0"/>
              </a:rPr>
              <a:t>flights_delayed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dep_delay,dep_delay_min_rank</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3</a:t>
            </a:r>
            <a:endParaRPr lang="en-US" b="1"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a:srcRect/>
          <a:stretch>
            <a:fillRect/>
          </a:stretch>
        </p:blipFill>
        <p:spPr bwMode="auto">
          <a:xfrm>
            <a:off x="1152661" y="3692706"/>
            <a:ext cx="3510779" cy="252125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50423"/>
            <a:ext cx="8596668" cy="4290940"/>
          </a:xfrm>
        </p:spPr>
        <p:txBody>
          <a:bodyPr>
            <a:normAutofit/>
          </a:bodyPr>
          <a:lstStyle/>
          <a:p>
            <a:r>
              <a:rPr lang="en-US" dirty="0" smtClean="0">
                <a:latin typeface="Times New Roman" pitchFamily="18" charset="0"/>
                <a:cs typeface="Times New Roman" pitchFamily="18" charset="0"/>
              </a:rPr>
              <a:t>5. What does 1:3 + 1:10 return? Why?</a:t>
            </a:r>
          </a:p>
          <a:p>
            <a:r>
              <a:rPr lang="en-US" dirty="0" smtClean="0">
                <a:latin typeface="Times New Roman" pitchFamily="18" charset="0"/>
                <a:cs typeface="Times New Roman" pitchFamily="18" charset="0"/>
              </a:rPr>
              <a:t>The code given in the question returns the following.</a:t>
            </a:r>
          </a:p>
          <a:p>
            <a:r>
              <a:rPr lang="en-US" dirty="0" smtClean="0">
                <a:latin typeface="Times New Roman" pitchFamily="18" charset="0"/>
                <a:cs typeface="Times New Roman" pitchFamily="18" charset="0"/>
              </a:rPr>
              <a:t>1:3 + 1:10 </a:t>
            </a:r>
          </a:p>
          <a:p>
            <a:r>
              <a:rPr lang="en-US" i="1" dirty="0" smtClean="0">
                <a:latin typeface="Times New Roman" pitchFamily="18" charset="0"/>
                <a:cs typeface="Times New Roman" pitchFamily="18" charset="0"/>
              </a:rPr>
              <a:t>#&gt; Warning in 1:3 + 1:10: </a:t>
            </a:r>
          </a:p>
          <a:p>
            <a:r>
              <a:rPr lang="en-US" i="1" dirty="0" smtClean="0">
                <a:latin typeface="Times New Roman" pitchFamily="18" charset="0"/>
                <a:cs typeface="Times New Roman" pitchFamily="18" charset="0"/>
              </a:rPr>
              <a:t>longer object length is not a multiple of shorter</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#&gt; object length</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#&gt;</a:t>
            </a:r>
          </a:p>
          <a:p>
            <a:r>
              <a:rPr lang="en-US" i="1" dirty="0" smtClean="0">
                <a:latin typeface="Times New Roman" pitchFamily="18" charset="0"/>
                <a:cs typeface="Times New Roman" pitchFamily="18" charset="0"/>
              </a:rPr>
              <a:t> [1] 2 4 6 5 7 9 8 10 12 11</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is equivalent to the following.</a:t>
            </a:r>
          </a:p>
          <a:p>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(1 + 1, 2 + 2, 3 + 3, 1 + 4, 2 + 5, 3 + 6, 1 + 7, 2 + 8, 3 + 9, 1 + 10) </a:t>
            </a:r>
          </a:p>
          <a:p>
            <a:r>
              <a:rPr lang="en-US" i="1" dirty="0" smtClean="0">
                <a:latin typeface="Times New Roman" pitchFamily="18" charset="0"/>
                <a:cs typeface="Times New Roman" pitchFamily="18" charset="0"/>
              </a:rPr>
              <a:t>#&gt; [1] 2 4 6 5 7 9 8 10 12 11</a:t>
            </a:r>
            <a:endParaRPr lang="en-US" dirty="0" smtClean="0">
              <a:latin typeface="Times New Roman" pitchFamily="18" charset="0"/>
              <a:cs typeface="Times New Roman" pitchFamily="18" charset="0"/>
            </a:endParaRPr>
          </a:p>
          <a:p>
            <a:endParaRPr lang="en-US" dirty="0"/>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3</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6. What trigonometric functions does R provide?</a:t>
            </a:r>
          </a:p>
          <a:p>
            <a:pPr>
              <a:lnSpc>
                <a:spcPct val="150000"/>
              </a:lnSpc>
            </a:pPr>
            <a:r>
              <a:rPr lang="en-US" dirty="0" smtClean="0">
                <a:latin typeface="Times New Roman" pitchFamily="18" charset="0"/>
                <a:cs typeface="Times New Roman" pitchFamily="18" charset="0"/>
              </a:rPr>
              <a:t>All trigonometric functions are all described in a single help page, named Trig. </a:t>
            </a:r>
          </a:p>
          <a:p>
            <a:pPr>
              <a:lnSpc>
                <a:spcPct val="150000"/>
              </a:lnSpc>
            </a:pPr>
            <a:r>
              <a:rPr lang="en-US" dirty="0" smtClean="0">
                <a:latin typeface="Times New Roman" pitchFamily="18" charset="0"/>
                <a:cs typeface="Times New Roman" pitchFamily="18" charset="0"/>
              </a:rPr>
              <a:t>R provides functions for the three primary trigonometric functions: sine (sin())), cosine (</a:t>
            </a:r>
            <a:r>
              <a:rPr lang="en-US" dirty="0" err="1" smtClean="0">
                <a:latin typeface="Times New Roman" pitchFamily="18" charset="0"/>
                <a:cs typeface="Times New Roman" pitchFamily="18" charset="0"/>
              </a:rPr>
              <a:t>cos</a:t>
            </a:r>
            <a:r>
              <a:rPr lang="en-US" dirty="0" smtClean="0">
                <a:latin typeface="Times New Roman" pitchFamily="18" charset="0"/>
                <a:cs typeface="Times New Roman" pitchFamily="18" charset="0"/>
              </a:rPr>
              <a:t>()), and tangent (tan()). </a:t>
            </a:r>
          </a:p>
          <a:p>
            <a:pPr>
              <a:lnSpc>
                <a:spcPct val="150000"/>
              </a:lnSpc>
            </a:pPr>
            <a:r>
              <a:rPr lang="en-US" dirty="0" smtClean="0">
                <a:latin typeface="Times New Roman" pitchFamily="18" charset="0"/>
                <a:cs typeface="Times New Roman" pitchFamily="18" charset="0"/>
              </a:rPr>
              <a:t>The input angles to all these functions are in  radians.</a:t>
            </a:r>
          </a:p>
          <a:p>
            <a:pPr>
              <a:lnSpc>
                <a:spcPct val="150000"/>
              </a:lnSpc>
            </a:pP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Add new variables with mutate() </a:t>
            </a:r>
            <a:r>
              <a:rPr lang="en-US" b="1" dirty="0" smtClean="0">
                <a:latin typeface="Times New Roman" pitchFamily="18" charset="0"/>
                <a:cs typeface="Times New Roman" pitchFamily="18" charset="0"/>
              </a:rPr>
              <a:t>Exercises</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Refer Video 3</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Grouped Summaries with summarize()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collapses a data frame to a single row</a:t>
            </a:r>
          </a:p>
          <a:p>
            <a:r>
              <a:rPr lang="en-US" dirty="0" smtClean="0">
                <a:solidFill>
                  <a:srgbClr val="FF0000"/>
                </a:solidFill>
                <a:latin typeface="Times New Roman" pitchFamily="18" charset="0"/>
                <a:cs typeface="Times New Roman" pitchFamily="18" charset="0"/>
              </a:rPr>
              <a:t>summarize(flights, delay = mean(</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na.rm = TRUE)) </a:t>
            </a:r>
          </a:p>
          <a:p>
            <a:r>
              <a:rPr lang="en-US" dirty="0" smtClean="0">
                <a:solidFill>
                  <a:srgbClr val="FF0000"/>
                </a:solidFill>
                <a:latin typeface="Times New Roman" pitchFamily="18" charset="0"/>
                <a:cs typeface="Times New Roman" pitchFamily="18" charset="0"/>
              </a:rPr>
              <a:t>12.6</a:t>
            </a:r>
          </a:p>
          <a:p>
            <a:r>
              <a:rPr lang="en-US" dirty="0" smtClean="0">
                <a:latin typeface="Times New Roman" pitchFamily="18" charset="0"/>
                <a:cs typeface="Times New Roman" pitchFamily="18" charset="0"/>
              </a:rPr>
              <a:t>summarize() is not very useful with out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a:t>
            </a:r>
          </a:p>
          <a:p>
            <a:r>
              <a:rPr lang="en-US" dirty="0" err="1" smtClean="0">
                <a:solidFill>
                  <a:srgbClr val="FF0000"/>
                </a:solidFill>
                <a:latin typeface="Times New Roman" pitchFamily="18" charset="0"/>
                <a:cs typeface="Times New Roman" pitchFamily="18" charset="0"/>
              </a:rPr>
              <a:t>by_day</a:t>
            </a:r>
            <a:r>
              <a:rPr lang="en-US" dirty="0" smtClean="0">
                <a:solidFill>
                  <a:srgbClr val="FF0000"/>
                </a:solidFill>
                <a:latin typeface="Times New Roman" pitchFamily="18" charset="0"/>
                <a:cs typeface="Times New Roman" pitchFamily="18" charset="0"/>
              </a:rPr>
              <a:t> &lt;- </a:t>
            </a:r>
            <a:r>
              <a:rPr lang="en-US"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(flights, year, month, day)</a:t>
            </a:r>
          </a:p>
          <a:p>
            <a:r>
              <a:rPr lang="en-US" dirty="0" smtClean="0">
                <a:solidFill>
                  <a:srgbClr val="FF0000"/>
                </a:solidFill>
                <a:latin typeface="Times New Roman" pitchFamily="18" charset="0"/>
                <a:cs typeface="Times New Roman" pitchFamily="18" charset="0"/>
              </a:rPr>
              <a:t> summarize(</a:t>
            </a:r>
            <a:r>
              <a:rPr lang="en-US" dirty="0" err="1" smtClean="0">
                <a:solidFill>
                  <a:srgbClr val="FF0000"/>
                </a:solidFill>
                <a:latin typeface="Times New Roman" pitchFamily="18" charset="0"/>
                <a:cs typeface="Times New Roman" pitchFamily="18" charset="0"/>
              </a:rPr>
              <a:t>by_day</a:t>
            </a:r>
            <a:r>
              <a:rPr lang="en-US" dirty="0" smtClean="0">
                <a:solidFill>
                  <a:srgbClr val="FF0000"/>
                </a:solidFill>
                <a:latin typeface="Times New Roman" pitchFamily="18" charset="0"/>
                <a:cs typeface="Times New Roman" pitchFamily="18" charset="0"/>
              </a:rPr>
              <a:t>, delay = mean(</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na.rm = TRUE))</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Combining Multiple Operations with the Pipe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To explore the relationship between the distance and average delay for each location.</a:t>
            </a:r>
          </a:p>
          <a:p>
            <a:r>
              <a:rPr lang="en-US" dirty="0" err="1" smtClean="0">
                <a:solidFill>
                  <a:srgbClr val="FF0000"/>
                </a:solidFill>
                <a:latin typeface="Times New Roman" pitchFamily="18" charset="0"/>
                <a:cs typeface="Times New Roman" pitchFamily="18" charset="0"/>
              </a:rPr>
              <a:t>by_dest</a:t>
            </a:r>
            <a:r>
              <a:rPr lang="en-US" dirty="0" smtClean="0">
                <a:solidFill>
                  <a:srgbClr val="FF0000"/>
                </a:solidFill>
                <a:latin typeface="Times New Roman" pitchFamily="18" charset="0"/>
                <a:cs typeface="Times New Roman" pitchFamily="18" charset="0"/>
              </a:rPr>
              <a:t> &lt;- </a:t>
            </a:r>
            <a:r>
              <a:rPr lang="en-US"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(flights, </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delay &lt;- summarize(</a:t>
            </a:r>
            <a:r>
              <a:rPr lang="en-US" dirty="0" err="1" smtClean="0">
                <a:solidFill>
                  <a:srgbClr val="FF0000"/>
                </a:solidFill>
                <a:latin typeface="Times New Roman" pitchFamily="18" charset="0"/>
                <a:cs typeface="Times New Roman" pitchFamily="18" charset="0"/>
              </a:rPr>
              <a:t>by_dest</a:t>
            </a:r>
            <a:r>
              <a:rPr lang="en-US" dirty="0" smtClean="0">
                <a:solidFill>
                  <a:srgbClr val="FF0000"/>
                </a:solidFill>
                <a:latin typeface="Times New Roman" pitchFamily="18" charset="0"/>
                <a:cs typeface="Times New Roman" pitchFamily="18" charset="0"/>
              </a:rPr>
              <a:t>, count = n(), dist = mean(distance, na.rm = TRUE), delay = mean(</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na.rm = TRUE) )</a:t>
            </a:r>
          </a:p>
          <a:p>
            <a:r>
              <a:rPr lang="en-US" dirty="0" smtClean="0">
                <a:solidFill>
                  <a:srgbClr val="FF0000"/>
                </a:solidFill>
                <a:latin typeface="Times New Roman" pitchFamily="18" charset="0"/>
                <a:cs typeface="Times New Roman" pitchFamily="18" charset="0"/>
              </a:rPr>
              <a:t> delay &lt;- filter(delay, count &gt; 20, </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 "HNL")</a:t>
            </a:r>
          </a:p>
          <a:p>
            <a:r>
              <a:rPr lang="en-US" dirty="0" smtClean="0">
                <a:latin typeface="Times New Roman" pitchFamily="18" charset="0"/>
                <a:cs typeface="Times New Roman" pitchFamily="18" charset="0"/>
              </a:rPr>
              <a:t>There are three steps to prepare this data: </a:t>
            </a:r>
          </a:p>
          <a:p>
            <a:r>
              <a:rPr lang="en-US" dirty="0" smtClean="0">
                <a:latin typeface="Times New Roman" pitchFamily="18" charset="0"/>
                <a:cs typeface="Times New Roman" pitchFamily="18" charset="0"/>
              </a:rPr>
              <a:t>1. Group flights by destination. </a:t>
            </a:r>
          </a:p>
          <a:p>
            <a:r>
              <a:rPr lang="en-US" dirty="0" smtClean="0">
                <a:latin typeface="Times New Roman" pitchFamily="18" charset="0"/>
                <a:cs typeface="Times New Roman" pitchFamily="18" charset="0"/>
              </a:rPr>
              <a:t>2. Summarize to compute distance, average delay, and number of flights.</a:t>
            </a:r>
          </a:p>
          <a:p>
            <a:r>
              <a:rPr lang="en-US" dirty="0" smtClean="0">
                <a:latin typeface="Times New Roman" pitchFamily="18" charset="0"/>
                <a:cs typeface="Times New Roman" pitchFamily="18" charset="0"/>
              </a:rPr>
              <a:t> 3. Filter to remove noisy points and Honolulu airport, which is almost twice as far away as the next closest airport.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The above  code is complicated to write because give each intermediate data frame a name, so this slows down analysis. </a:t>
            </a:r>
          </a:p>
          <a:p>
            <a:pPr>
              <a:lnSpc>
                <a:spcPct val="150000"/>
              </a:lnSpc>
            </a:pPr>
            <a:r>
              <a:rPr lang="en-US" dirty="0" smtClean="0">
                <a:solidFill>
                  <a:srgbClr val="FF0000"/>
                </a:solidFill>
                <a:latin typeface="Times New Roman" pitchFamily="18" charset="0"/>
                <a:cs typeface="Times New Roman" pitchFamily="18" charset="0"/>
              </a:rPr>
              <a:t>delays &lt;- flights %&gt;% </a:t>
            </a:r>
            <a:r>
              <a:rPr lang="en-US"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%&gt;% summarize( count = n(), dist = mean(distance, na.rm = TRUE), delay = mean(</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na.rm = TRUE) ) %&gt;% filter(count &gt; 20, </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 "HNL")</a:t>
            </a:r>
          </a:p>
          <a:p>
            <a:pPr>
              <a:lnSpc>
                <a:spcPct val="150000"/>
              </a:lnSpc>
            </a:pPr>
            <a:r>
              <a:rPr lang="en-HK" dirty="0" smtClean="0">
                <a:solidFill>
                  <a:schemeClr val="tx1"/>
                </a:solidFill>
                <a:latin typeface="Times New Roman" pitchFamily="18" charset="0"/>
                <a:cs typeface="Times New Roman" pitchFamily="18" charset="0"/>
              </a:rPr>
              <a:t>If na.rm is missing, then the result </a:t>
            </a:r>
          </a:p>
          <a:p>
            <a:pPr>
              <a:lnSpc>
                <a:spcPct val="150000"/>
              </a:lnSpc>
            </a:pPr>
            <a:r>
              <a:rPr lang="en-HK" dirty="0" smtClean="0">
                <a:solidFill>
                  <a:schemeClr val="tx1"/>
                </a:solidFill>
                <a:latin typeface="Times New Roman" pitchFamily="18" charset="0"/>
                <a:cs typeface="Times New Roman" pitchFamily="18" charset="0"/>
              </a:rPr>
              <a:t>will be missing value as per the rule</a:t>
            </a:r>
            <a:endParaRPr lang="en-US" dirty="0">
              <a:solidFill>
                <a:schemeClr val="tx1"/>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Combining Multiple Operations with the Pipe</a:t>
            </a:r>
            <a:endParaRPr lang="en-US"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042127" y="4114937"/>
            <a:ext cx="3017656" cy="274306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Grouping by Multiple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750423"/>
            <a:ext cx="9145935" cy="4290939"/>
          </a:xfrm>
        </p:spPr>
        <p:txBody>
          <a:bodyPr>
            <a:normAutofit fontScale="92500" lnSpcReduction="10000"/>
          </a:bodyPr>
          <a:lstStyle/>
          <a:p>
            <a:pPr>
              <a:lnSpc>
                <a:spcPct val="150000"/>
              </a:lnSpc>
            </a:pPr>
            <a:r>
              <a:rPr lang="en-US" dirty="0" smtClean="0">
                <a:latin typeface="Times New Roman" pitchFamily="18" charset="0"/>
                <a:cs typeface="Times New Roman" pitchFamily="18" charset="0"/>
              </a:rPr>
              <a:t>When you group by multiple variables, each summary peels off one level of the grouping. That makes it easy to progressively roll up a dataset</a:t>
            </a:r>
          </a:p>
          <a:p>
            <a:pPr>
              <a:lnSpc>
                <a:spcPct val="150000"/>
              </a:lnSpc>
            </a:pPr>
            <a:r>
              <a:rPr lang="en-US" dirty="0" smtClean="0">
                <a:latin typeface="Times New Roman" pitchFamily="18" charset="0"/>
                <a:cs typeface="Times New Roman" pitchFamily="18" charset="0"/>
              </a:rPr>
              <a:t>daily &lt;-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(flights, year, month, day)</a:t>
            </a:r>
          </a:p>
          <a:p>
            <a:pPr>
              <a:lnSpc>
                <a:spcPct val="150000"/>
              </a:lnSpc>
            </a:pPr>
            <a:r>
              <a:rPr lang="en-US" dirty="0" err="1" smtClean="0">
                <a:latin typeface="Times New Roman" pitchFamily="18" charset="0"/>
                <a:cs typeface="Times New Roman" pitchFamily="18" charset="0"/>
              </a:rPr>
              <a:t>per_day</a:t>
            </a:r>
            <a:r>
              <a:rPr lang="en-US" dirty="0" smtClean="0">
                <a:latin typeface="Times New Roman" pitchFamily="18" charset="0"/>
                <a:cs typeface="Times New Roman" pitchFamily="18" charset="0"/>
              </a:rPr>
              <a:t> &lt;- summarize(daily, flights = n())</a:t>
            </a:r>
          </a:p>
          <a:p>
            <a:pPr>
              <a:lnSpc>
                <a:spcPct val="150000"/>
              </a:lnSpc>
            </a:pPr>
            <a:r>
              <a:rPr lang="en-US" dirty="0" err="1" smtClean="0">
                <a:latin typeface="Times New Roman" pitchFamily="18" charset="0"/>
                <a:cs typeface="Times New Roman" pitchFamily="18" charset="0"/>
              </a:rPr>
              <a:t>per_month</a:t>
            </a:r>
            <a:r>
              <a:rPr lang="en-US" dirty="0" smtClean="0">
                <a:latin typeface="Times New Roman" pitchFamily="18" charset="0"/>
                <a:cs typeface="Times New Roman" pitchFamily="18" charset="0"/>
              </a:rPr>
              <a:t> &lt;- summarize(</a:t>
            </a:r>
            <a:r>
              <a:rPr lang="en-US" dirty="0" err="1" smtClean="0">
                <a:latin typeface="Times New Roman" pitchFamily="18" charset="0"/>
                <a:cs typeface="Times New Roman" pitchFamily="18" charset="0"/>
              </a:rPr>
              <a:t>per_day</a:t>
            </a:r>
            <a:r>
              <a:rPr lang="en-US" dirty="0" smtClean="0">
                <a:latin typeface="Times New Roman" pitchFamily="18" charset="0"/>
                <a:cs typeface="Times New Roman" pitchFamily="18" charset="0"/>
              </a:rPr>
              <a:t>, flights = sum(flights))</a:t>
            </a:r>
          </a:p>
          <a:p>
            <a:pPr>
              <a:lnSpc>
                <a:spcPct val="150000"/>
              </a:lnSpc>
            </a:pPr>
            <a:r>
              <a:rPr lang="en-US" dirty="0" err="1" smtClean="0">
                <a:latin typeface="Times New Roman" pitchFamily="18" charset="0"/>
                <a:cs typeface="Times New Roman" pitchFamily="18" charset="0"/>
              </a:rPr>
              <a:t>per_year</a:t>
            </a:r>
            <a:r>
              <a:rPr lang="en-US" dirty="0" smtClean="0">
                <a:latin typeface="Times New Roman" pitchFamily="18" charset="0"/>
                <a:cs typeface="Times New Roman" pitchFamily="18" charset="0"/>
              </a:rPr>
              <a:t> &lt;- summarize(</a:t>
            </a:r>
            <a:r>
              <a:rPr lang="en-US" dirty="0" err="1" smtClean="0">
                <a:latin typeface="Times New Roman" pitchFamily="18" charset="0"/>
                <a:cs typeface="Times New Roman" pitchFamily="18" charset="0"/>
              </a:rPr>
              <a:t>per_month</a:t>
            </a:r>
            <a:r>
              <a:rPr lang="en-US" dirty="0" smtClean="0">
                <a:latin typeface="Times New Roman" pitchFamily="18" charset="0"/>
                <a:cs typeface="Times New Roman" pitchFamily="18" charset="0"/>
              </a:rPr>
              <a:t>, flights = sum(flights))</a:t>
            </a:r>
          </a:p>
          <a:p>
            <a:pPr>
              <a:lnSpc>
                <a:spcPct val="150000"/>
              </a:lnSpc>
            </a:pPr>
            <a:r>
              <a:rPr lang="en-US" dirty="0" smtClean="0">
                <a:latin typeface="Times New Roman" pitchFamily="18" charset="0"/>
                <a:cs typeface="Times New Roman" pitchFamily="18" charset="0"/>
              </a:rPr>
              <a:t>it’s OK for sums and counts, but need to think about calculating means and variances</a:t>
            </a:r>
          </a:p>
          <a:p>
            <a:pPr>
              <a:lnSpc>
                <a:spcPct val="150000"/>
              </a:lnSpc>
            </a:pPr>
            <a:r>
              <a:rPr lang="en-US" dirty="0" smtClean="0">
                <a:latin typeface="Times New Roman" pitchFamily="18" charset="0"/>
                <a:cs typeface="Times New Roman" pitchFamily="18" charset="0"/>
              </a:rPr>
              <a:t>In other words, the sum of </a:t>
            </a:r>
            <a:r>
              <a:rPr lang="en-US" dirty="0" err="1" smtClean="0">
                <a:latin typeface="Times New Roman" pitchFamily="18" charset="0"/>
                <a:cs typeface="Times New Roman" pitchFamily="18" charset="0"/>
              </a:rPr>
              <a:t>groupwise</a:t>
            </a:r>
            <a:r>
              <a:rPr lang="en-US" dirty="0" smtClean="0">
                <a:latin typeface="Times New Roman" pitchFamily="18" charset="0"/>
                <a:cs typeface="Times New Roman" pitchFamily="18" charset="0"/>
              </a:rPr>
              <a:t> sums is the overall sum, but the median of </a:t>
            </a:r>
            <a:r>
              <a:rPr lang="en-US" dirty="0" err="1" smtClean="0">
                <a:latin typeface="Times New Roman" pitchFamily="18" charset="0"/>
                <a:cs typeface="Times New Roman" pitchFamily="18" charset="0"/>
              </a:rPr>
              <a:t>groupwise</a:t>
            </a:r>
            <a:r>
              <a:rPr lang="en-US" dirty="0" smtClean="0">
                <a:latin typeface="Times New Roman" pitchFamily="18" charset="0"/>
                <a:cs typeface="Times New Roman" pitchFamily="18" charset="0"/>
              </a:rPr>
              <a:t> medians is not the overall median.</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Ungrouping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remove grouping, and return to operations on ungrouped data, use ungroup()</a:t>
            </a:r>
          </a:p>
          <a:p>
            <a:r>
              <a:rPr lang="en-US" dirty="0" smtClean="0">
                <a:solidFill>
                  <a:srgbClr val="FF0000"/>
                </a:solidFill>
                <a:latin typeface="Times New Roman" pitchFamily="18" charset="0"/>
                <a:cs typeface="Times New Roman" pitchFamily="18" charset="0"/>
              </a:rPr>
              <a:t>daily %&gt;% ungroup() %&gt;%     </a:t>
            </a:r>
            <a:r>
              <a:rPr lang="en-US" dirty="0" smtClean="0">
                <a:latin typeface="Times New Roman" pitchFamily="18" charset="0"/>
                <a:cs typeface="Times New Roman" pitchFamily="18" charset="0"/>
              </a:rPr>
              <a:t># no longer grouped by date </a:t>
            </a:r>
          </a:p>
          <a:p>
            <a:r>
              <a:rPr lang="en-US" dirty="0" smtClean="0">
                <a:solidFill>
                  <a:srgbClr val="FF0000"/>
                </a:solidFill>
                <a:latin typeface="Times New Roman" pitchFamily="18" charset="0"/>
                <a:cs typeface="Times New Roman" pitchFamily="18" charset="0"/>
              </a:rPr>
              <a:t>summarize(flights = n())     </a:t>
            </a:r>
            <a:r>
              <a:rPr lang="en-US" dirty="0" smtClean="0">
                <a:latin typeface="Times New Roman" pitchFamily="18" charset="0"/>
                <a:cs typeface="Times New Roman" pitchFamily="18" charset="0"/>
              </a:rPr>
              <a:t># all flights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1. Brainstorm at least five different ways to assess the typical delay characteristics of a group of flights. Consider the following scenarios:</a:t>
            </a:r>
          </a:p>
          <a:p>
            <a:pPr>
              <a:lnSpc>
                <a:spcPct val="150000"/>
              </a:lnSpc>
            </a:pPr>
            <a:r>
              <a:rPr lang="en-US" dirty="0" smtClean="0">
                <a:latin typeface="Times New Roman" pitchFamily="18" charset="0"/>
                <a:cs typeface="Times New Roman" pitchFamily="18" charset="0"/>
              </a:rPr>
              <a:t> A flight is 15 minutes early 50% of the time, and 15 minutes late 50% of the time.</a:t>
            </a:r>
          </a:p>
          <a:p>
            <a:pPr>
              <a:lnSpc>
                <a:spcPct val="150000"/>
              </a:lnSpc>
            </a:pPr>
            <a:r>
              <a:rPr lang="en-US" dirty="0" smtClean="0">
                <a:latin typeface="Times New Roman" pitchFamily="18" charset="0"/>
                <a:cs typeface="Times New Roman" pitchFamily="18" charset="0"/>
              </a:rPr>
              <a:t>A flight is always 10 minutes late. </a:t>
            </a:r>
          </a:p>
          <a:p>
            <a:pPr>
              <a:lnSpc>
                <a:spcPct val="150000"/>
              </a:lnSpc>
            </a:pPr>
            <a:r>
              <a:rPr lang="en-US" dirty="0" smtClean="0">
                <a:latin typeface="Times New Roman" pitchFamily="18" charset="0"/>
                <a:cs typeface="Times New Roman" pitchFamily="18" charset="0"/>
              </a:rPr>
              <a:t> A flight is 30 minutes early 50% of the time, and 30 minutes late 50% of the time. </a:t>
            </a:r>
          </a:p>
          <a:p>
            <a:pPr>
              <a:lnSpc>
                <a:spcPct val="150000"/>
              </a:lnSpc>
            </a:pPr>
            <a:r>
              <a:rPr lang="en-US" dirty="0" smtClean="0">
                <a:latin typeface="Times New Roman" pitchFamily="18" charset="0"/>
                <a:cs typeface="Times New Roman" pitchFamily="18" charset="0"/>
              </a:rPr>
              <a:t>99% of the time a flight is on time. 1% of the time it’s 2 hours late. </a:t>
            </a:r>
          </a:p>
          <a:p>
            <a:pPr>
              <a:lnSpc>
                <a:spcPct val="150000"/>
              </a:lnSpc>
            </a:pPr>
            <a:r>
              <a:rPr lang="en-US" dirty="0" smtClean="0">
                <a:latin typeface="Times New Roman" pitchFamily="18" charset="0"/>
                <a:cs typeface="Times New Roman" pitchFamily="18" charset="0"/>
              </a:rPr>
              <a:t>Which is more important: arrival delay or departure delay?</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Grouped Summaries with summarize()--Exercises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In many scenarios, arrival delay is more important. </a:t>
            </a:r>
          </a:p>
          <a:p>
            <a:pPr>
              <a:lnSpc>
                <a:spcPct val="150000"/>
              </a:lnSpc>
            </a:pPr>
            <a:r>
              <a:rPr lang="en-US" dirty="0" smtClean="0">
                <a:latin typeface="Times New Roman" pitchFamily="18" charset="0"/>
                <a:cs typeface="Times New Roman" pitchFamily="18" charset="0"/>
              </a:rPr>
              <a:t>In most cases, being arriving late is more costly to the passenger since it could disrupt the next stages of their travel, such as connecting flights or scheduled meetings.</a:t>
            </a:r>
          </a:p>
          <a:p>
            <a:pPr>
              <a:lnSpc>
                <a:spcPct val="150000"/>
              </a:lnSpc>
            </a:pPr>
            <a:r>
              <a:rPr lang="en-US" dirty="0" smtClean="0">
                <a:latin typeface="Times New Roman" pitchFamily="18" charset="0"/>
                <a:cs typeface="Times New Roman" pitchFamily="18" charset="0"/>
              </a:rPr>
              <a:t>If a departure is delayed without affecting the arrival time, this delay will not  affects plans .</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Grouped Summaries with summarize()--Exercises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769" y="1311503"/>
            <a:ext cx="8596668" cy="3880773"/>
          </a:xfrm>
        </p:spPr>
        <p:txBody>
          <a:bodyPr/>
          <a:lstStyle/>
          <a:p>
            <a:r>
              <a:rPr lang="en-US" dirty="0" smtClean="0">
                <a:latin typeface="Times New Roman" pitchFamily="18" charset="0"/>
                <a:cs typeface="Times New Roman" pitchFamily="18" charset="0"/>
              </a:rPr>
              <a:t>origin,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----Origin and destination. See </a:t>
            </a:r>
            <a:r>
              <a:rPr lang="en-US" dirty="0" smtClean="0">
                <a:latin typeface="Times New Roman" pitchFamily="18" charset="0"/>
                <a:cs typeface="Times New Roman" pitchFamily="18" charset="0"/>
                <a:hlinkClick r:id="rId2"/>
              </a:rPr>
              <a:t>airports</a:t>
            </a:r>
            <a:r>
              <a:rPr lang="en-US" dirty="0" smtClean="0">
                <a:latin typeface="Times New Roman" pitchFamily="18" charset="0"/>
                <a:cs typeface="Times New Roman" pitchFamily="18" charset="0"/>
              </a:rPr>
              <a:t>  data set for additional metadata.</a:t>
            </a:r>
          </a:p>
          <a:p>
            <a:r>
              <a:rPr lang="en-US" dirty="0" err="1" smtClean="0">
                <a:latin typeface="Times New Roman" pitchFamily="18" charset="0"/>
                <a:cs typeface="Times New Roman" pitchFamily="18" charset="0"/>
              </a:rPr>
              <a:t>air_time</a:t>
            </a:r>
            <a:r>
              <a:rPr lang="en-US" dirty="0" smtClean="0">
                <a:latin typeface="Times New Roman" pitchFamily="18" charset="0"/>
                <a:cs typeface="Times New Roman" pitchFamily="18" charset="0"/>
              </a:rPr>
              <a:t>----Amount of time spent in the air, in minutes.</a:t>
            </a:r>
          </a:p>
          <a:p>
            <a:r>
              <a:rPr lang="en-US" dirty="0" smtClean="0">
                <a:latin typeface="Times New Roman" pitchFamily="18" charset="0"/>
                <a:cs typeface="Times New Roman" pitchFamily="18" charset="0"/>
              </a:rPr>
              <a:t>Distance----Distance between airports, in miles.</a:t>
            </a:r>
          </a:p>
          <a:p>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Flights dataset- nycflyights13::flights</a:t>
            </a:r>
            <a:endParaRPr lang="en-US"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480741" y="2704283"/>
            <a:ext cx="2235352" cy="1880779"/>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804978" y="2711359"/>
            <a:ext cx="7817924" cy="1978207"/>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678588" y="4907145"/>
            <a:ext cx="2552663" cy="1715724"/>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59" y="1907177"/>
            <a:ext cx="8596668" cy="4499946"/>
          </a:xfrm>
        </p:spPr>
        <p:txBody>
          <a:bodyPr>
            <a:normAutofit/>
          </a:bodyPr>
          <a:lstStyle/>
          <a:p>
            <a:r>
              <a:rPr lang="en-US" dirty="0" smtClean="0">
                <a:latin typeface="Times New Roman" pitchFamily="18" charset="0"/>
                <a:cs typeface="Times New Roman" pitchFamily="18" charset="0"/>
              </a:rPr>
              <a:t>2. Come up with another approach that will give you the same output as </a:t>
            </a:r>
          </a:p>
          <a:p>
            <a:r>
              <a:rPr lang="en-US" dirty="0" err="1" smtClean="0">
                <a:latin typeface="Times New Roman" pitchFamily="18" charset="0"/>
                <a:cs typeface="Times New Roman" pitchFamily="18" charset="0"/>
              </a:rPr>
              <a:t>i.not_cancelled</a:t>
            </a:r>
            <a:r>
              <a:rPr lang="en-US" dirty="0" smtClean="0">
                <a:latin typeface="Times New Roman" pitchFamily="18" charset="0"/>
                <a:cs typeface="Times New Roman" pitchFamily="18" charset="0"/>
              </a:rPr>
              <a:t> %&gt;% count(</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and </a:t>
            </a:r>
          </a:p>
          <a:p>
            <a:r>
              <a:rPr lang="en-US" dirty="0" err="1" smtClean="0">
                <a:latin typeface="Times New Roman" pitchFamily="18" charset="0"/>
                <a:cs typeface="Times New Roman" pitchFamily="18" charset="0"/>
              </a:rPr>
              <a:t>ii.not_cancel</a:t>
            </a:r>
            <a:r>
              <a:rPr lang="en-US" dirty="0" smtClean="0">
                <a:latin typeface="Times New Roman" pitchFamily="18" charset="0"/>
                <a:cs typeface="Times New Roman" pitchFamily="18" charset="0"/>
              </a:rPr>
              <a:t> led %&gt;% count(</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 wt = distance) </a:t>
            </a:r>
          </a:p>
          <a:p>
            <a:r>
              <a:rPr lang="en-US" dirty="0" smtClean="0">
                <a:latin typeface="Times New Roman" pitchFamily="18" charset="0"/>
                <a:cs typeface="Times New Roman" pitchFamily="18" charset="0"/>
              </a:rPr>
              <a:t>(without using count())</a:t>
            </a:r>
          </a:p>
          <a:p>
            <a:r>
              <a:rPr lang="en-HK" b="1" dirty="0" smtClean="0">
                <a:latin typeface="Times New Roman" pitchFamily="18" charset="0"/>
                <a:cs typeface="Times New Roman" pitchFamily="18" charset="0"/>
              </a:rPr>
              <a:t>Answer: Given </a:t>
            </a:r>
            <a:r>
              <a:rPr lang="en-HK" b="1" dirty="0" err="1" smtClean="0">
                <a:latin typeface="Times New Roman" pitchFamily="18" charset="0"/>
                <a:cs typeface="Times New Roman" pitchFamily="18" charset="0"/>
              </a:rPr>
              <a:t>not_cancelled</a:t>
            </a:r>
            <a:endParaRPr lang="en-US" b="1" dirty="0" smtClean="0">
              <a:latin typeface="Times New Roman" pitchFamily="18" charset="0"/>
              <a:cs typeface="Times New Roman" pitchFamily="18" charset="0"/>
            </a:endParaRPr>
          </a:p>
          <a:p>
            <a:r>
              <a:rPr lang="en-US" dirty="0" err="1" smtClean="0">
                <a:solidFill>
                  <a:schemeClr val="accent5">
                    <a:lumMod val="60000"/>
                    <a:lumOff val="40000"/>
                  </a:schemeClr>
                </a:solidFill>
                <a:latin typeface="Times New Roman" pitchFamily="18" charset="0"/>
                <a:cs typeface="Times New Roman" pitchFamily="18" charset="0"/>
              </a:rPr>
              <a:t>not_cancelled</a:t>
            </a:r>
            <a:r>
              <a:rPr lang="en-US" dirty="0" smtClean="0">
                <a:solidFill>
                  <a:schemeClr val="accent5">
                    <a:lumMod val="60000"/>
                    <a:lumOff val="40000"/>
                  </a:schemeClr>
                </a:solidFill>
                <a:latin typeface="Times New Roman" pitchFamily="18" charset="0"/>
                <a:cs typeface="Times New Roman" pitchFamily="18" charset="0"/>
              </a:rPr>
              <a:t> &lt;- flights %&gt;% filter(!is.na(</a:t>
            </a:r>
            <a:r>
              <a:rPr lang="en-US" dirty="0" err="1" smtClean="0">
                <a:solidFill>
                  <a:schemeClr val="accent5">
                    <a:lumMod val="60000"/>
                    <a:lumOff val="40000"/>
                  </a:schemeClr>
                </a:solidFill>
                <a:latin typeface="Times New Roman" pitchFamily="18" charset="0"/>
                <a:cs typeface="Times New Roman" pitchFamily="18" charset="0"/>
              </a:rPr>
              <a:t>dep_delay</a:t>
            </a:r>
            <a:r>
              <a:rPr lang="en-US" dirty="0" smtClean="0">
                <a:solidFill>
                  <a:schemeClr val="accent5">
                    <a:lumMod val="60000"/>
                    <a:lumOff val="40000"/>
                  </a:schemeClr>
                </a:solidFill>
                <a:latin typeface="Times New Roman" pitchFamily="18" charset="0"/>
                <a:cs typeface="Times New Roman" pitchFamily="18" charset="0"/>
              </a:rPr>
              <a:t>), !is.na(</a:t>
            </a:r>
            <a:r>
              <a:rPr lang="en-US" dirty="0" err="1" smtClean="0">
                <a:solidFill>
                  <a:schemeClr val="accent5">
                    <a:lumMod val="60000"/>
                    <a:lumOff val="40000"/>
                  </a:schemeClr>
                </a:solidFill>
                <a:latin typeface="Times New Roman" pitchFamily="18" charset="0"/>
                <a:cs typeface="Times New Roman" pitchFamily="18" charset="0"/>
              </a:rPr>
              <a:t>arr_delay</a:t>
            </a:r>
            <a:r>
              <a:rPr lang="en-US" dirty="0" smtClean="0">
                <a:solidFill>
                  <a:schemeClr val="accent5">
                    <a:lumMod val="60000"/>
                    <a:lumOff val="40000"/>
                  </a:schemeClr>
                </a:solidFill>
                <a:latin typeface="Times New Roman" pitchFamily="18" charset="0"/>
                <a:cs typeface="Times New Roman" pitchFamily="18" charset="0"/>
              </a:rPr>
              <a:t>))</a:t>
            </a: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Instead of using the count() function, combine   the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summarise</a:t>
            </a:r>
            <a:r>
              <a:rPr lang="en-US" dirty="0" smtClean="0">
                <a:latin typeface="Times New Roman" pitchFamily="18" charset="0"/>
                <a:cs typeface="Times New Roman" pitchFamily="18" charset="0"/>
              </a:rPr>
              <a:t>() </a:t>
            </a:r>
          </a:p>
          <a:p>
            <a:r>
              <a:rPr lang="en-US" dirty="0" err="1" smtClean="0">
                <a:solidFill>
                  <a:srgbClr val="FF0000"/>
                </a:solidFill>
                <a:latin typeface="Times New Roman" pitchFamily="18" charset="0"/>
                <a:cs typeface="Times New Roman" pitchFamily="18" charset="0"/>
              </a:rPr>
              <a:t>not_cancelled</a:t>
            </a:r>
            <a:r>
              <a:rPr lang="en-US" dirty="0" smtClean="0">
                <a:solidFill>
                  <a:srgbClr val="FF0000"/>
                </a:solidFill>
                <a:latin typeface="Times New Roman" pitchFamily="18" charset="0"/>
                <a:cs typeface="Times New Roman" pitchFamily="18" charset="0"/>
              </a:rPr>
              <a:t> %&gt;% </a:t>
            </a:r>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%&gt;% </a:t>
            </a:r>
            <a:r>
              <a:rPr lang="en-US" b="1" dirty="0" err="1" smtClean="0">
                <a:solidFill>
                  <a:srgbClr val="FF0000"/>
                </a:solidFill>
                <a:latin typeface="Times New Roman" pitchFamily="18" charset="0"/>
                <a:cs typeface="Times New Roman" pitchFamily="18" charset="0"/>
              </a:rPr>
              <a:t>summarise</a:t>
            </a:r>
            <a:r>
              <a:rPr lang="en-US" dirty="0" smtClean="0">
                <a:solidFill>
                  <a:srgbClr val="FF0000"/>
                </a:solidFill>
                <a:latin typeface="Times New Roman" pitchFamily="18" charset="0"/>
                <a:cs typeface="Times New Roman" pitchFamily="18" charset="0"/>
              </a:rPr>
              <a:t>(n = n())</a:t>
            </a:r>
          </a:p>
          <a:p>
            <a:r>
              <a:rPr lang="en-HK" dirty="0" smtClean="0">
                <a:solidFill>
                  <a:schemeClr val="tx2"/>
                </a:solidFill>
                <a:latin typeface="Times New Roman" pitchFamily="18" charset="0"/>
                <a:cs typeface="Times New Roman" pitchFamily="18" charset="0"/>
              </a:rPr>
              <a:t>ii. Wt is weighting variable</a:t>
            </a:r>
          </a:p>
          <a:p>
            <a:r>
              <a:rPr lang="en-US" dirty="0" err="1" smtClean="0">
                <a:solidFill>
                  <a:srgbClr val="FF0000"/>
                </a:solidFill>
                <a:latin typeface="Times New Roman" pitchFamily="18" charset="0"/>
                <a:cs typeface="Times New Roman" pitchFamily="18" charset="0"/>
              </a:rPr>
              <a:t>not_cancelled</a:t>
            </a:r>
            <a:r>
              <a:rPr lang="en-US" dirty="0" smtClean="0">
                <a:solidFill>
                  <a:srgbClr val="FF0000"/>
                </a:solidFill>
                <a:latin typeface="Times New Roman" pitchFamily="18" charset="0"/>
                <a:cs typeface="Times New Roman" pitchFamily="18" charset="0"/>
              </a:rPr>
              <a:t> %&gt;% </a:t>
            </a:r>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%&gt;% </a:t>
            </a:r>
            <a:r>
              <a:rPr lang="en-US" b="1" dirty="0" err="1" smtClean="0">
                <a:solidFill>
                  <a:srgbClr val="FF0000"/>
                </a:solidFill>
                <a:latin typeface="Times New Roman" pitchFamily="18" charset="0"/>
                <a:cs typeface="Times New Roman" pitchFamily="18" charset="0"/>
              </a:rPr>
              <a:t>summarise</a:t>
            </a:r>
            <a:r>
              <a:rPr lang="en-US" dirty="0" smtClean="0">
                <a:solidFill>
                  <a:srgbClr val="FF0000"/>
                </a:solidFill>
                <a:latin typeface="Times New Roman" pitchFamily="18" charset="0"/>
                <a:cs typeface="Times New Roman" pitchFamily="18" charset="0"/>
              </a:rPr>
              <a:t>(n = </a:t>
            </a:r>
            <a:r>
              <a:rPr lang="en-US" b="1" dirty="0" smtClean="0">
                <a:solidFill>
                  <a:srgbClr val="FF0000"/>
                </a:solidFill>
                <a:latin typeface="Times New Roman" pitchFamily="18" charset="0"/>
                <a:cs typeface="Times New Roman" pitchFamily="18" charset="0"/>
              </a:rPr>
              <a:t>sum</a:t>
            </a:r>
            <a:r>
              <a:rPr lang="en-US" dirty="0" smtClean="0">
                <a:solidFill>
                  <a:srgbClr val="FF0000"/>
                </a:solidFill>
                <a:latin typeface="Times New Roman" pitchFamily="18" charset="0"/>
                <a:cs typeface="Times New Roman" pitchFamily="18" charset="0"/>
              </a:rPr>
              <a:t>(distance))</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Grouped Summaries with summarize()--Exercises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3. Our definition of cancelled flights (is.na(</a:t>
            </a:r>
            <a:r>
              <a:rPr lang="en-US" dirty="0" err="1" smtClean="0">
                <a:latin typeface="Times New Roman" pitchFamily="18" charset="0"/>
                <a:cs typeface="Times New Roman" pitchFamily="18" charset="0"/>
              </a:rPr>
              <a:t>dep_delay</a:t>
            </a:r>
            <a:r>
              <a:rPr lang="en-US" dirty="0" smtClean="0">
                <a:latin typeface="Times New Roman" pitchFamily="18" charset="0"/>
                <a:cs typeface="Times New Roman" pitchFamily="18" charset="0"/>
              </a:rPr>
              <a:t>) | is.na(</a:t>
            </a:r>
            <a:r>
              <a:rPr lang="en-US" dirty="0" err="1" smtClean="0">
                <a:latin typeface="Times New Roman" pitchFamily="18" charset="0"/>
                <a:cs typeface="Times New Roman" pitchFamily="18" charset="0"/>
              </a:rPr>
              <a:t>arr_delay</a:t>
            </a:r>
            <a:r>
              <a:rPr lang="en-US" dirty="0" smtClean="0">
                <a:latin typeface="Times New Roman" pitchFamily="18" charset="0"/>
                <a:cs typeface="Times New Roman" pitchFamily="18" charset="0"/>
              </a:rPr>
              <a:t>) ) is slightly suboptimal. Why? Which is the most important column?</a:t>
            </a:r>
          </a:p>
          <a:p>
            <a:pPr>
              <a:lnSpc>
                <a:spcPct val="150000"/>
              </a:lnSpc>
            </a:pPr>
            <a:endParaRPr lang="en-HK"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If the </a:t>
            </a:r>
            <a:r>
              <a:rPr lang="en-US" dirty="0" err="1" smtClean="0">
                <a:latin typeface="Times New Roman" pitchFamily="18" charset="0"/>
                <a:cs typeface="Times New Roman" pitchFamily="18" charset="0"/>
              </a:rPr>
              <a:t>dep_delay</a:t>
            </a:r>
            <a:r>
              <a:rPr lang="en-US" dirty="0" smtClean="0">
                <a:latin typeface="Times New Roman" pitchFamily="18" charset="0"/>
                <a:cs typeface="Times New Roman" pitchFamily="18" charset="0"/>
              </a:rPr>
              <a:t> is NULL then the flights are cancelled without any doubts.</a:t>
            </a:r>
          </a:p>
          <a:p>
            <a:pPr>
              <a:lnSpc>
                <a:spcPct val="150000"/>
              </a:lnSpc>
            </a:pPr>
            <a:r>
              <a:rPr lang="en-US" dirty="0" smtClean="0">
                <a:latin typeface="Times New Roman" pitchFamily="18" charset="0"/>
                <a:cs typeface="Times New Roman" pitchFamily="18" charset="0"/>
              </a:rPr>
              <a:t>But </a:t>
            </a:r>
            <a:r>
              <a:rPr lang="en-US" dirty="0" err="1" smtClean="0">
                <a:latin typeface="Times New Roman" pitchFamily="18" charset="0"/>
                <a:cs typeface="Times New Roman" pitchFamily="18" charset="0"/>
              </a:rPr>
              <a:t>arr_delay</a:t>
            </a:r>
            <a:r>
              <a:rPr lang="en-US" dirty="0" smtClean="0">
                <a:latin typeface="Times New Roman" pitchFamily="18" charset="0"/>
                <a:cs typeface="Times New Roman" pitchFamily="18" charset="0"/>
              </a:rPr>
              <a:t> is NULL then a flight may crashes, or if it is redirected and lands in an airport other than its specified destination.</a:t>
            </a:r>
          </a:p>
          <a:p>
            <a:pPr>
              <a:lnSpc>
                <a:spcPct val="150000"/>
              </a:lnSpc>
            </a:pPr>
            <a:r>
              <a:rPr lang="en-HK" dirty="0" smtClean="0">
                <a:latin typeface="Times New Roman" pitchFamily="18" charset="0"/>
                <a:cs typeface="Times New Roman" pitchFamily="18" charset="0"/>
              </a:rPr>
              <a:t>So </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arr_delay</a:t>
            </a:r>
            <a:r>
              <a:rPr lang="en-US" dirty="0" smtClean="0">
                <a:latin typeface="Times New Roman" pitchFamily="18" charset="0"/>
                <a:cs typeface="Times New Roman" pitchFamily="18" charset="0"/>
              </a:rPr>
              <a:t> column remains NULL for all diverted flights.</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Grouped Summaries with summarize()--Exercises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4. Look at the number of cancelled flights per day. Is there a pattern? Is the proportion of cancelled flights related to the average delay?</a:t>
            </a:r>
          </a:p>
          <a:p>
            <a:r>
              <a:rPr lang="en-US" dirty="0" err="1" smtClean="0">
                <a:solidFill>
                  <a:srgbClr val="FF0000"/>
                </a:solidFill>
                <a:latin typeface="Times New Roman" pitchFamily="18" charset="0"/>
                <a:cs typeface="Times New Roman" pitchFamily="18" charset="0"/>
              </a:rPr>
              <a:t>cancelled_per_day</a:t>
            </a:r>
            <a:r>
              <a:rPr lang="en-US" dirty="0" smtClean="0">
                <a:solidFill>
                  <a:srgbClr val="FF0000"/>
                </a:solidFill>
                <a:latin typeface="Times New Roman" pitchFamily="18" charset="0"/>
                <a:cs typeface="Times New Roman" pitchFamily="18" charset="0"/>
              </a:rPr>
              <a:t> &lt;- flights %&gt;%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(cancelled = (</a:t>
            </a:r>
            <a:r>
              <a:rPr lang="en-US" b="1" dirty="0" smtClean="0">
                <a:solidFill>
                  <a:srgbClr val="FF0000"/>
                </a:solidFill>
                <a:latin typeface="Times New Roman" pitchFamily="18" charset="0"/>
                <a:cs typeface="Times New Roman" pitchFamily="18" charset="0"/>
              </a:rPr>
              <a:t>is.na</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 </a:t>
            </a:r>
            <a:r>
              <a:rPr lang="en-US" b="1" dirty="0" smtClean="0">
                <a:solidFill>
                  <a:srgbClr val="FF0000"/>
                </a:solidFill>
                <a:latin typeface="Times New Roman" pitchFamily="18" charset="0"/>
                <a:cs typeface="Times New Roman" pitchFamily="18" charset="0"/>
              </a:rPr>
              <a:t>is.na</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%&gt;% </a:t>
            </a:r>
          </a:p>
          <a:p>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(year, month, day) %&gt;% </a:t>
            </a:r>
          </a:p>
          <a:p>
            <a:r>
              <a:rPr lang="en-US" b="1" dirty="0" err="1" smtClean="0">
                <a:solidFill>
                  <a:srgbClr val="FF0000"/>
                </a:solidFill>
                <a:latin typeface="Times New Roman" pitchFamily="18" charset="0"/>
                <a:cs typeface="Times New Roman" pitchFamily="18" charset="0"/>
              </a:rPr>
              <a:t>summarise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cancelled_num</a:t>
            </a:r>
            <a:r>
              <a:rPr lang="en-US" dirty="0" smtClean="0">
                <a:solidFill>
                  <a:srgbClr val="FF0000"/>
                </a:solidFill>
                <a:latin typeface="Times New Roman" pitchFamily="18" charset="0"/>
                <a:cs typeface="Times New Roman" pitchFamily="18" charset="0"/>
              </a:rPr>
              <a:t> = </a:t>
            </a:r>
            <a:r>
              <a:rPr lang="en-US" b="1" dirty="0" smtClean="0">
                <a:solidFill>
                  <a:srgbClr val="FF0000"/>
                </a:solidFill>
                <a:latin typeface="Times New Roman" pitchFamily="18" charset="0"/>
                <a:cs typeface="Times New Roman" pitchFamily="18" charset="0"/>
              </a:rPr>
              <a:t>sum</a:t>
            </a:r>
            <a:r>
              <a:rPr lang="en-US" dirty="0" smtClean="0">
                <a:solidFill>
                  <a:srgbClr val="FF0000"/>
                </a:solidFill>
                <a:latin typeface="Times New Roman" pitchFamily="18" charset="0"/>
                <a:cs typeface="Times New Roman" pitchFamily="18" charset="0"/>
              </a:rPr>
              <a:t>(cancelled), </a:t>
            </a:r>
            <a:r>
              <a:rPr lang="en-US" dirty="0" err="1" smtClean="0">
                <a:solidFill>
                  <a:srgbClr val="FF0000"/>
                </a:solidFill>
                <a:latin typeface="Times New Roman" pitchFamily="18" charset="0"/>
                <a:cs typeface="Times New Roman" pitchFamily="18" charset="0"/>
              </a:rPr>
              <a:t>flights_num</a:t>
            </a:r>
            <a:r>
              <a:rPr lang="en-US" dirty="0" smtClean="0">
                <a:solidFill>
                  <a:srgbClr val="FF0000"/>
                </a:solidFill>
                <a:latin typeface="Times New Roman" pitchFamily="18" charset="0"/>
                <a:cs typeface="Times New Roman" pitchFamily="18" charset="0"/>
              </a:rPr>
              <a:t> = </a:t>
            </a:r>
            <a:r>
              <a:rPr lang="en-US" b="1" dirty="0" smtClean="0">
                <a:solidFill>
                  <a:srgbClr val="FF0000"/>
                </a:solidFill>
                <a:latin typeface="Times New Roman" pitchFamily="18" charset="0"/>
                <a:cs typeface="Times New Roman" pitchFamily="18" charset="0"/>
              </a:rPr>
              <a:t>n</a:t>
            </a:r>
            <a:r>
              <a:rPr lang="en-US" dirty="0" smtClean="0">
                <a:solidFill>
                  <a:srgbClr val="FF0000"/>
                </a:solidFill>
                <a:latin typeface="Times New Roman" pitchFamily="18" charset="0"/>
                <a:cs typeface="Times New Roman" pitchFamily="18" charset="0"/>
              </a:rPr>
              <a:t>() )</a:t>
            </a:r>
          </a:p>
          <a:p>
            <a:r>
              <a:rPr lang="en-US" dirty="0" smtClean="0">
                <a:latin typeface="Times New Roman" pitchFamily="18" charset="0"/>
                <a:cs typeface="Times New Roman" pitchFamily="18" charset="0"/>
              </a:rPr>
              <a:t>Plotting </a:t>
            </a:r>
            <a:r>
              <a:rPr lang="en-US" dirty="0" err="1" smtClean="0">
                <a:latin typeface="Times New Roman" pitchFamily="18" charset="0"/>
                <a:cs typeface="Times New Roman" pitchFamily="18" charset="0"/>
              </a:rPr>
              <a:t>flights_num</a:t>
            </a:r>
            <a:r>
              <a:rPr lang="en-US" dirty="0" smtClean="0">
                <a:latin typeface="Times New Roman" pitchFamily="18" charset="0"/>
                <a:cs typeface="Times New Roman" pitchFamily="18" charset="0"/>
              </a:rPr>
              <a:t> against </a:t>
            </a:r>
            <a:r>
              <a:rPr lang="en-US" dirty="0" err="1" smtClean="0">
                <a:latin typeface="Times New Roman" pitchFamily="18" charset="0"/>
                <a:cs typeface="Times New Roman" pitchFamily="18" charset="0"/>
              </a:rPr>
              <a:t>cancelled_num</a:t>
            </a:r>
            <a:r>
              <a:rPr lang="en-US" dirty="0" smtClean="0">
                <a:latin typeface="Times New Roman" pitchFamily="18" charset="0"/>
                <a:cs typeface="Times New Roman" pitchFamily="18" charset="0"/>
              </a:rPr>
              <a:t> shows that the number of flights cancelled increases with the total number of flights.</a:t>
            </a:r>
          </a:p>
          <a:p>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cancelled_per_day</a:t>
            </a:r>
            <a:r>
              <a:rPr lang="en-US" dirty="0" smtClean="0">
                <a:solidFill>
                  <a:srgbClr val="FF0000"/>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flights_num</a:t>
            </a:r>
            <a:r>
              <a:rPr lang="en-US" dirty="0" smtClean="0">
                <a:solidFill>
                  <a:srgbClr val="FF0000"/>
                </a:solidFill>
                <a:latin typeface="Times New Roman" pitchFamily="18" charset="0"/>
                <a:cs typeface="Times New Roman" pitchFamily="18" charset="0"/>
              </a:rPr>
              <a:t>, y = </a:t>
            </a:r>
            <a:r>
              <a:rPr lang="en-US" dirty="0" err="1" smtClean="0">
                <a:solidFill>
                  <a:srgbClr val="FF0000"/>
                </a:solidFill>
                <a:latin typeface="Times New Roman" pitchFamily="18" charset="0"/>
                <a:cs typeface="Times New Roman" pitchFamily="18" charset="0"/>
              </a:rPr>
              <a:t>cancelled_num</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Grouped Summaries with summarize()--Exercises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63487"/>
            <a:ext cx="8596668" cy="4277876"/>
          </a:xfrm>
        </p:spPr>
        <p:txBody>
          <a:bodyPr>
            <a:noAutofit/>
          </a:bodyPr>
          <a:lstStyle/>
          <a:p>
            <a:r>
              <a:rPr lang="en-US" dirty="0" err="1" smtClean="0">
                <a:solidFill>
                  <a:srgbClr val="FF0000"/>
                </a:solidFill>
                <a:latin typeface="Times New Roman" pitchFamily="18" charset="0"/>
                <a:cs typeface="Times New Roman" pitchFamily="18" charset="0"/>
              </a:rPr>
              <a:t>cancelled_and_delays</a:t>
            </a:r>
            <a:r>
              <a:rPr lang="en-US" dirty="0" smtClean="0">
                <a:solidFill>
                  <a:srgbClr val="FF0000"/>
                </a:solidFill>
                <a:latin typeface="Times New Roman" pitchFamily="18" charset="0"/>
                <a:cs typeface="Times New Roman" pitchFamily="18" charset="0"/>
              </a:rPr>
              <a:t> &lt;-   flights %&gt;%</a:t>
            </a:r>
          </a:p>
          <a:p>
            <a:r>
              <a:rPr lang="en-US" dirty="0" smtClean="0">
                <a:solidFill>
                  <a:srgbClr val="FF0000"/>
                </a:solidFill>
                <a:latin typeface="Times New Roman" pitchFamily="18" charset="0"/>
                <a:cs typeface="Times New Roman" pitchFamily="18" charset="0"/>
              </a:rPr>
              <a:t>  mutate(cancelled = (is.na(</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 is.na(</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%&gt;%</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(year, month, day) %&gt;%</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summarise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cancelled_prop</a:t>
            </a:r>
            <a:r>
              <a:rPr lang="en-US" dirty="0" smtClean="0">
                <a:solidFill>
                  <a:srgbClr val="FF0000"/>
                </a:solidFill>
                <a:latin typeface="Times New Roman" pitchFamily="18" charset="0"/>
                <a:cs typeface="Times New Roman" pitchFamily="18" charset="0"/>
              </a:rPr>
              <a:t> = mean(cancelled),</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avg_dep_delay</a:t>
            </a:r>
            <a:r>
              <a:rPr lang="en-US" dirty="0" smtClean="0">
                <a:solidFill>
                  <a:srgbClr val="FF0000"/>
                </a:solidFill>
                <a:latin typeface="Times New Roman" pitchFamily="18" charset="0"/>
                <a:cs typeface="Times New Roman" pitchFamily="18" charset="0"/>
              </a:rPr>
              <a:t> = mean(</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na.rm = TRUE),</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avg_arr_delay</a:t>
            </a:r>
            <a:r>
              <a:rPr lang="en-US" dirty="0" smtClean="0">
                <a:solidFill>
                  <a:srgbClr val="FF0000"/>
                </a:solidFill>
                <a:latin typeface="Times New Roman" pitchFamily="18" charset="0"/>
                <a:cs typeface="Times New Roman" pitchFamily="18" charset="0"/>
              </a:rPr>
              <a:t> = mean(</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na.rm = TRUE)    ) </a:t>
            </a:r>
          </a:p>
          <a:p>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cancelled_and_delays</a:t>
            </a:r>
            <a:r>
              <a:rPr lang="en-US" dirty="0" smtClean="0">
                <a:solidFill>
                  <a:srgbClr val="FF0000"/>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avg_dep_delay</a:t>
            </a:r>
            <a:r>
              <a:rPr lang="en-US" dirty="0" smtClean="0">
                <a:solidFill>
                  <a:srgbClr val="FF0000"/>
                </a:solidFill>
                <a:latin typeface="Times New Roman" pitchFamily="18" charset="0"/>
                <a:cs typeface="Times New Roman" pitchFamily="18" charset="0"/>
              </a:rPr>
              <a:t>, y = </a:t>
            </a:r>
            <a:r>
              <a:rPr lang="en-US" dirty="0" err="1" smtClean="0">
                <a:solidFill>
                  <a:srgbClr val="FF0000"/>
                </a:solidFill>
                <a:latin typeface="Times New Roman" pitchFamily="18" charset="0"/>
                <a:cs typeface="Times New Roman" pitchFamily="18" charset="0"/>
              </a:rPr>
              <a:t>cancelled_prop</a:t>
            </a:r>
            <a:r>
              <a:rPr lang="en-US" dirty="0" smtClean="0">
                <a:solidFill>
                  <a:srgbClr val="FF0000"/>
                </a:solidFill>
                <a:latin typeface="Times New Roman" pitchFamily="18" charset="0"/>
                <a:cs typeface="Times New Roman" pitchFamily="18" charset="0"/>
              </a:rPr>
              <a:t>))</a:t>
            </a:r>
          </a:p>
          <a:p>
            <a:r>
              <a:rPr lang="en-US"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cancelled_and_delays</a:t>
            </a:r>
            <a:r>
              <a:rPr lang="en-US" dirty="0" smtClean="0">
                <a:solidFill>
                  <a:srgbClr val="FF0000"/>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avg_arr_delay</a:t>
            </a:r>
            <a:r>
              <a:rPr lang="en-US" dirty="0" smtClean="0">
                <a:solidFill>
                  <a:srgbClr val="FF0000"/>
                </a:solidFill>
                <a:latin typeface="Times New Roman" pitchFamily="18" charset="0"/>
                <a:cs typeface="Times New Roman" pitchFamily="18" charset="0"/>
              </a:rPr>
              <a:t>, y = </a:t>
            </a:r>
            <a:r>
              <a:rPr lang="en-US" dirty="0" err="1" smtClean="0">
                <a:solidFill>
                  <a:srgbClr val="FF0000"/>
                </a:solidFill>
                <a:latin typeface="Times New Roman" pitchFamily="18" charset="0"/>
                <a:cs typeface="Times New Roman" pitchFamily="18" charset="0"/>
              </a:rPr>
              <a:t>cancelled_prop</a:t>
            </a:r>
            <a:r>
              <a:rPr lang="en-US" dirty="0" smtClean="0">
                <a:solidFill>
                  <a:srgbClr val="FF0000"/>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There is a strong increasing relationship between both average departure delay and  </a:t>
            </a:r>
            <a:r>
              <a:rPr lang="en-US" dirty="0" err="1" smtClean="0">
                <a:latin typeface="Times New Roman" pitchFamily="18" charset="0"/>
                <a:cs typeface="Times New Roman" pitchFamily="18" charset="0"/>
              </a:rPr>
              <a:t>and</a:t>
            </a:r>
            <a:r>
              <a:rPr lang="en-US" dirty="0" smtClean="0">
                <a:latin typeface="Times New Roman" pitchFamily="18" charset="0"/>
                <a:cs typeface="Times New Roman" pitchFamily="18" charset="0"/>
              </a:rPr>
              <a:t> average arrival delay and the proportion of cancelled flights.</a:t>
            </a:r>
          </a:p>
          <a:p>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Grouped Summaries with summarize()--Exercises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Grouping is most useful in conjunction with summarize(), but  also do convenient operations with mutate() and filter()</a:t>
            </a:r>
          </a:p>
          <a:p>
            <a:r>
              <a:rPr lang="en-US" dirty="0" smtClean="0">
                <a:latin typeface="Times New Roman" pitchFamily="18" charset="0"/>
                <a:cs typeface="Times New Roman" pitchFamily="18" charset="0"/>
              </a:rPr>
              <a:t>Find all groups bigger than a threshold:</a:t>
            </a:r>
          </a:p>
          <a:p>
            <a:r>
              <a:rPr lang="en-US" dirty="0" err="1" smtClean="0">
                <a:solidFill>
                  <a:srgbClr val="FF0000"/>
                </a:solidFill>
                <a:latin typeface="Times New Roman" pitchFamily="18" charset="0"/>
                <a:cs typeface="Times New Roman" pitchFamily="18" charset="0"/>
              </a:rPr>
              <a:t>flights_sml</a:t>
            </a:r>
            <a:r>
              <a:rPr lang="en-US" dirty="0" smtClean="0">
                <a:solidFill>
                  <a:srgbClr val="FF0000"/>
                </a:solidFill>
                <a:latin typeface="Times New Roman" pitchFamily="18" charset="0"/>
                <a:cs typeface="Times New Roman" pitchFamily="18" charset="0"/>
              </a:rPr>
              <a:t> &lt;- select(flights, </a:t>
            </a:r>
            <a:r>
              <a:rPr lang="en-US" dirty="0" err="1" smtClean="0">
                <a:solidFill>
                  <a:srgbClr val="FF0000"/>
                </a:solidFill>
                <a:latin typeface="Times New Roman" pitchFamily="18" charset="0"/>
                <a:cs typeface="Times New Roman" pitchFamily="18" charset="0"/>
              </a:rPr>
              <a:t>year:day</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distance, </a:t>
            </a:r>
            <a:r>
              <a:rPr lang="en-US" dirty="0" err="1" smtClean="0">
                <a:solidFill>
                  <a:srgbClr val="FF0000"/>
                </a:solidFill>
                <a:latin typeface="Times New Roman" pitchFamily="18" charset="0"/>
                <a:cs typeface="Times New Roman" pitchFamily="18" charset="0"/>
              </a:rPr>
              <a:t>air_time</a:t>
            </a:r>
            <a:r>
              <a:rPr lang="en-US" dirty="0" smtClean="0">
                <a:solidFill>
                  <a:srgbClr val="FF0000"/>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head(</a:t>
            </a:r>
            <a:r>
              <a:rPr lang="en-US" dirty="0" err="1" smtClean="0">
                <a:solidFill>
                  <a:srgbClr val="FF0000"/>
                </a:solidFill>
                <a:latin typeface="Times New Roman" pitchFamily="18" charset="0"/>
                <a:cs typeface="Times New Roman" pitchFamily="18" charset="0"/>
              </a:rPr>
              <a:t>flights_sml</a:t>
            </a:r>
            <a:r>
              <a:rPr lang="en-US" dirty="0" smtClean="0">
                <a:solidFill>
                  <a:srgbClr val="FF0000"/>
                </a:solidFill>
                <a:latin typeface="Times New Roman" pitchFamily="18" charset="0"/>
                <a:cs typeface="Times New Roman" pitchFamily="18" charset="0"/>
              </a:rPr>
              <a:t> %&gt;%</a:t>
            </a:r>
          </a:p>
          <a:p>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%&gt;%</a:t>
            </a:r>
          </a:p>
          <a:p>
            <a:r>
              <a:rPr lang="en-US" dirty="0" smtClean="0">
                <a:solidFill>
                  <a:srgbClr val="FF0000"/>
                </a:solidFill>
                <a:latin typeface="Times New Roman" pitchFamily="18" charset="0"/>
                <a:cs typeface="Times New Roman" pitchFamily="18" charset="0"/>
              </a:rPr>
              <a:t>  filter(n() &gt; 365))</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Grouped Mutates (and Filters)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Grouped Mutates (and Filters)-Exercises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1. Refer back to the table of useful mutate and filtering functions. Describe how each operation changes when you combine it with grouping. </a:t>
            </a:r>
          </a:p>
          <a:p>
            <a:pPr>
              <a:lnSpc>
                <a:spcPct val="150000"/>
              </a:lnSpc>
            </a:pPr>
            <a:r>
              <a:rPr lang="en-US" dirty="0" smtClean="0">
                <a:latin typeface="Times New Roman" pitchFamily="18" charset="0"/>
                <a:cs typeface="Times New Roman" pitchFamily="18" charset="0"/>
              </a:rPr>
              <a:t>Summary functions (mean()), ranking functions (</a:t>
            </a:r>
            <a:r>
              <a:rPr lang="en-US" dirty="0" err="1" smtClean="0">
                <a:latin typeface="Times New Roman" pitchFamily="18" charset="0"/>
                <a:cs typeface="Times New Roman" pitchFamily="18" charset="0"/>
              </a:rPr>
              <a:t>min_rank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row_number</a:t>
            </a:r>
            <a:r>
              <a:rPr lang="en-US" dirty="0" smtClean="0">
                <a:latin typeface="Times New Roman" pitchFamily="18" charset="0"/>
                <a:cs typeface="Times New Roman" pitchFamily="18" charset="0"/>
              </a:rPr>
              <a:t>()), operate within each group when used with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 in mutate() or filter(). </a:t>
            </a:r>
          </a:p>
          <a:p>
            <a:pPr>
              <a:lnSpc>
                <a:spcPct val="150000"/>
              </a:lnSpc>
            </a:pPr>
            <a:r>
              <a:rPr lang="en-US" dirty="0" smtClean="0">
                <a:latin typeface="Times New Roman" pitchFamily="18" charset="0"/>
                <a:cs typeface="Times New Roman" pitchFamily="18" charset="0"/>
              </a:rPr>
              <a:t>Arithmetic operators (+, -), logical operators (&lt;, ==), modular arithmetic operators (%%, %/%) are not affected by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67989"/>
            <a:ext cx="8596668" cy="4173373"/>
          </a:xfrm>
        </p:spPr>
        <p:txBody>
          <a:bodyPr/>
          <a:lstStyle/>
          <a:p>
            <a:pPr>
              <a:lnSpc>
                <a:spcPct val="150000"/>
              </a:lnSpc>
            </a:pPr>
            <a:r>
              <a:rPr lang="en-US" b="1" dirty="0" err="1" smtClean="0">
                <a:solidFill>
                  <a:srgbClr val="FF0000"/>
                </a:solidFill>
                <a:latin typeface="Times New Roman" pitchFamily="18" charset="0"/>
                <a:cs typeface="Times New Roman" pitchFamily="18" charset="0"/>
              </a:rPr>
              <a:t>tibble</a:t>
            </a:r>
            <a:r>
              <a:rPr lang="en-US" dirty="0" smtClean="0">
                <a:solidFill>
                  <a:srgbClr val="FF0000"/>
                </a:solidFill>
                <a:latin typeface="Times New Roman" pitchFamily="18" charset="0"/>
                <a:cs typeface="Times New Roman" pitchFamily="18" charset="0"/>
              </a:rPr>
              <a:t>(x = 1:9, group = </a:t>
            </a:r>
            <a:r>
              <a:rPr lang="en-US" b="1" dirty="0" smtClean="0">
                <a:solidFill>
                  <a:srgbClr val="FF0000"/>
                </a:solidFill>
                <a:latin typeface="Times New Roman" pitchFamily="18" charset="0"/>
                <a:cs typeface="Times New Roman" pitchFamily="18" charset="0"/>
              </a:rPr>
              <a:t>rep</a:t>
            </a:r>
            <a:r>
              <a:rPr lang="en-US" dirty="0" smtClean="0">
                <a:solidFill>
                  <a:srgbClr val="FF0000"/>
                </a:solidFill>
                <a:latin typeface="Times New Roman" pitchFamily="18" charset="0"/>
                <a:cs typeface="Times New Roman" pitchFamily="18" charset="0"/>
              </a:rPr>
              <a:t>(</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("a", "b", "c"), each = 3)) %&gt;%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rnk</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min_rank</a:t>
            </a:r>
            <a:r>
              <a:rPr lang="en-US" dirty="0" smtClean="0">
                <a:solidFill>
                  <a:srgbClr val="FF0000"/>
                </a:solidFill>
                <a:latin typeface="Times New Roman" pitchFamily="18" charset="0"/>
                <a:cs typeface="Times New Roman" pitchFamily="18" charset="0"/>
              </a:rPr>
              <a:t>(x)) %&gt;%  </a:t>
            </a:r>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(group) %&gt;%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(rnk2 = </a:t>
            </a:r>
            <a:r>
              <a:rPr lang="en-US" b="1" dirty="0" err="1" smtClean="0">
                <a:solidFill>
                  <a:srgbClr val="FF0000"/>
                </a:solidFill>
                <a:latin typeface="Times New Roman" pitchFamily="18" charset="0"/>
                <a:cs typeface="Times New Roman" pitchFamily="18" charset="0"/>
              </a:rPr>
              <a:t>min_rank</a:t>
            </a:r>
            <a:r>
              <a:rPr lang="en-US" dirty="0" smtClean="0">
                <a:solidFill>
                  <a:srgbClr val="FF0000"/>
                </a:solidFill>
                <a:latin typeface="Times New Roman" pitchFamily="18" charset="0"/>
                <a:cs typeface="Times New Roman" pitchFamily="18" charset="0"/>
              </a:rPr>
              <a:t>(x))</a:t>
            </a:r>
          </a:p>
          <a:p>
            <a:pPr>
              <a:lnSpc>
                <a:spcPct val="150000"/>
              </a:lnSpc>
            </a:pPr>
            <a:r>
              <a:rPr lang="en-US" b="1" dirty="0" err="1" smtClean="0">
                <a:solidFill>
                  <a:srgbClr val="FF0000"/>
                </a:solidFill>
                <a:latin typeface="Times New Roman" pitchFamily="18" charset="0"/>
                <a:cs typeface="Times New Roman" pitchFamily="18" charset="0"/>
              </a:rPr>
              <a:t>tibble</a:t>
            </a:r>
            <a:r>
              <a:rPr lang="en-US" dirty="0" smtClean="0">
                <a:solidFill>
                  <a:srgbClr val="FF0000"/>
                </a:solidFill>
                <a:latin typeface="Times New Roman" pitchFamily="18" charset="0"/>
                <a:cs typeface="Times New Roman" pitchFamily="18" charset="0"/>
              </a:rPr>
              <a:t>(x = 1:9, group = </a:t>
            </a:r>
            <a:r>
              <a:rPr lang="en-US" b="1" dirty="0" smtClean="0">
                <a:solidFill>
                  <a:srgbClr val="FF0000"/>
                </a:solidFill>
                <a:latin typeface="Times New Roman" pitchFamily="18" charset="0"/>
                <a:cs typeface="Times New Roman" pitchFamily="18" charset="0"/>
              </a:rPr>
              <a:t>rep</a:t>
            </a:r>
            <a:r>
              <a:rPr lang="en-US" dirty="0" smtClean="0">
                <a:solidFill>
                  <a:srgbClr val="FF0000"/>
                </a:solidFill>
                <a:latin typeface="Times New Roman" pitchFamily="18" charset="0"/>
                <a:cs typeface="Times New Roman" pitchFamily="18" charset="0"/>
              </a:rPr>
              <a:t>(</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("a", "b", "c"), each = 3)) %&gt;%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(y = x + 2) %&gt;% </a:t>
            </a:r>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(group) %&gt;% </a:t>
            </a: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(z = x + 2)</a:t>
            </a:r>
          </a:p>
          <a:p>
            <a:pPr>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pic>
        <p:nvPicPr>
          <p:cNvPr id="5" name="Picture 2"/>
          <p:cNvPicPr>
            <a:picLocks noChangeAspect="1" noChangeArrowheads="1"/>
          </p:cNvPicPr>
          <p:nvPr/>
        </p:nvPicPr>
        <p:blipFill>
          <a:blip r:embed="rId2"/>
          <a:srcRect/>
          <a:stretch>
            <a:fillRect/>
          </a:stretch>
        </p:blipFill>
        <p:spPr bwMode="auto">
          <a:xfrm>
            <a:off x="711790" y="3913823"/>
            <a:ext cx="3559764" cy="2944177"/>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812303" y="3954780"/>
            <a:ext cx="3844078" cy="2903220"/>
          </a:xfrm>
          <a:prstGeom prst="rect">
            <a:avLst/>
          </a:prstGeom>
          <a:noFill/>
          <a:ln w="9525">
            <a:noFill/>
            <a:miter lim="800000"/>
            <a:headEnd/>
            <a:tailEnd/>
          </a:ln>
          <a:effectLst/>
        </p:spPr>
      </p:pic>
      <p:sp>
        <p:nvSpPr>
          <p:cNvPr id="7" name="Title 1"/>
          <p:cNvSpPr>
            <a:spLocks noGrp="1"/>
          </p:cNvSpPr>
          <p:nvPr>
            <p:ph type="title"/>
          </p:nvPr>
        </p:nvSpPr>
        <p:spPr/>
        <p:txBody>
          <a:bodyPr/>
          <a:lstStyle/>
          <a:p>
            <a:r>
              <a:rPr lang="en-US" b="1" dirty="0" smtClean="0">
                <a:latin typeface="Times New Roman" pitchFamily="18" charset="0"/>
                <a:cs typeface="Times New Roman" pitchFamily="18" charset="0"/>
              </a:rPr>
              <a:t>Grouped Mutates (and Filters)-Exercises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2. What time of day should you fly if you want to avoid delays as much as possible?</a:t>
            </a:r>
          </a:p>
          <a:p>
            <a:pPr>
              <a:lnSpc>
                <a:spcPct val="150000"/>
              </a:lnSpc>
            </a:pPr>
            <a:r>
              <a:rPr lang="en-US" dirty="0" smtClean="0">
                <a:latin typeface="Times New Roman" pitchFamily="18" charset="0"/>
                <a:cs typeface="Times New Roman" pitchFamily="18" charset="0"/>
              </a:rPr>
              <a:t>The flight which scheduled  earlier , its expected delay become low. This is because  earlier flight’s delays will affect later flights. So group by an hour to know the earlier flights.</a:t>
            </a:r>
          </a:p>
          <a:p>
            <a:pPr>
              <a:lnSpc>
                <a:spcPct val="150000"/>
              </a:lnSpc>
            </a:pPr>
            <a:r>
              <a:rPr lang="en-US" dirty="0" smtClean="0">
                <a:solidFill>
                  <a:srgbClr val="FF0000"/>
                </a:solidFill>
                <a:latin typeface="Times New Roman" pitchFamily="18" charset="0"/>
                <a:cs typeface="Times New Roman" pitchFamily="18" charset="0"/>
              </a:rPr>
              <a:t>flights %&gt;% </a:t>
            </a:r>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(hour) %&gt;% </a:t>
            </a:r>
          </a:p>
          <a:p>
            <a:pPr>
              <a:lnSpc>
                <a:spcPct val="150000"/>
              </a:lnSpc>
            </a:pPr>
            <a:r>
              <a:rPr lang="en-US" b="1" dirty="0" err="1" smtClean="0">
                <a:solidFill>
                  <a:srgbClr val="FF0000"/>
                </a:solidFill>
                <a:latin typeface="Times New Roman" pitchFamily="18" charset="0"/>
                <a:cs typeface="Times New Roman" pitchFamily="18" charset="0"/>
              </a:rPr>
              <a:t>summarise</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 </a:t>
            </a:r>
            <a:r>
              <a:rPr lang="en-US" b="1" dirty="0" smtClean="0">
                <a:solidFill>
                  <a:srgbClr val="FF0000"/>
                </a:solidFill>
                <a:latin typeface="Times New Roman" pitchFamily="18" charset="0"/>
                <a:cs typeface="Times New Roman" pitchFamily="18" charset="0"/>
              </a:rPr>
              <a:t>mean</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na.rm = TRUE)) %&gt;% </a:t>
            </a:r>
          </a:p>
          <a:p>
            <a:pPr>
              <a:lnSpc>
                <a:spcPct val="150000"/>
              </a:lnSpc>
            </a:pP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sp>
        <p:nvSpPr>
          <p:cNvPr id="5" name="Title 1"/>
          <p:cNvSpPr>
            <a:spLocks noGrp="1"/>
          </p:cNvSpPr>
          <p:nvPr>
            <p:ph type="title"/>
          </p:nvPr>
        </p:nvSpPr>
        <p:spPr/>
        <p:txBody>
          <a:bodyPr/>
          <a:lstStyle/>
          <a:p>
            <a:r>
              <a:rPr lang="en-US" b="1" dirty="0" smtClean="0">
                <a:latin typeface="Times New Roman" pitchFamily="18" charset="0"/>
                <a:cs typeface="Times New Roman" pitchFamily="18" charset="0"/>
              </a:rPr>
              <a:t>Grouped Mutates (and Filters)-Exercises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3. For each destination, compute the total minutes of delay. For each flight, compute the proportion of the total delay for its destination.</a:t>
            </a:r>
          </a:p>
          <a:p>
            <a:pPr>
              <a:lnSpc>
                <a:spcPct val="150000"/>
              </a:lnSpc>
            </a:pPr>
            <a:r>
              <a:rPr lang="en-US" dirty="0" smtClean="0">
                <a:solidFill>
                  <a:srgbClr val="FF0000"/>
                </a:solidFill>
                <a:latin typeface="Times New Roman" pitchFamily="18" charset="0"/>
                <a:cs typeface="Times New Roman" pitchFamily="18" charset="0"/>
              </a:rPr>
              <a:t>flights %&gt;% </a:t>
            </a:r>
            <a:r>
              <a:rPr lang="en-US" b="1" dirty="0" smtClean="0">
                <a:solidFill>
                  <a:srgbClr val="FF0000"/>
                </a:solidFill>
                <a:latin typeface="Times New Roman" pitchFamily="18" charset="0"/>
                <a:cs typeface="Times New Roman" pitchFamily="18" charset="0"/>
              </a:rPr>
              <a:t>filter</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&gt; 0) %&gt;% </a:t>
            </a:r>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%&gt;% </a:t>
            </a:r>
          </a:p>
          <a:p>
            <a:pPr>
              <a:lnSpc>
                <a:spcPct val="150000"/>
              </a:lnSpc>
            </a:pPr>
            <a:r>
              <a:rPr lang="en-US" b="1" dirty="0" smtClean="0">
                <a:solidFill>
                  <a:srgbClr val="FF0000"/>
                </a:solidFill>
                <a:latin typeface="Times New Roman" pitchFamily="18" charset="0"/>
                <a:cs typeface="Times New Roman" pitchFamily="18" charset="0"/>
              </a:rPr>
              <a:t>mutate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arr_delay_total</a:t>
            </a:r>
            <a:r>
              <a:rPr lang="en-US" dirty="0" smtClean="0">
                <a:solidFill>
                  <a:srgbClr val="FF0000"/>
                </a:solidFill>
                <a:latin typeface="Times New Roman" pitchFamily="18" charset="0"/>
                <a:cs typeface="Times New Roman" pitchFamily="18" charset="0"/>
              </a:rPr>
              <a:t> = </a:t>
            </a:r>
            <a:r>
              <a:rPr lang="en-US" b="1" dirty="0" smtClean="0">
                <a:solidFill>
                  <a:srgbClr val="FF0000"/>
                </a:solidFill>
                <a:latin typeface="Times New Roman" pitchFamily="18" charset="0"/>
                <a:cs typeface="Times New Roman" pitchFamily="18" charset="0"/>
              </a:rPr>
              <a:t>sum</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arr_delay_prop</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arr_delay_total</a:t>
            </a:r>
            <a:r>
              <a:rPr lang="en-US" dirty="0" smtClean="0">
                <a:solidFill>
                  <a:srgbClr val="FF0000"/>
                </a:solidFill>
                <a:latin typeface="Times New Roman" pitchFamily="18" charset="0"/>
                <a:cs typeface="Times New Roman" pitchFamily="18" charset="0"/>
              </a:rPr>
              <a:t> ) %&gt;% </a:t>
            </a:r>
          </a:p>
          <a:p>
            <a:pPr>
              <a:lnSpc>
                <a:spcPct val="150000"/>
              </a:lnSpc>
            </a:pPr>
            <a:r>
              <a:rPr lang="en-US" b="1" dirty="0" smtClean="0">
                <a:solidFill>
                  <a:srgbClr val="FF0000"/>
                </a:solidFill>
                <a:latin typeface="Times New Roman" pitchFamily="18" charset="0"/>
                <a:cs typeface="Times New Roman" pitchFamily="18" charset="0"/>
              </a:rPr>
              <a:t>select</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month, day, </a:t>
            </a:r>
            <a:r>
              <a:rPr lang="en-US" dirty="0" err="1" smtClean="0">
                <a:solidFill>
                  <a:srgbClr val="FF0000"/>
                </a:solidFill>
                <a:latin typeface="Times New Roman" pitchFamily="18" charset="0"/>
                <a:cs typeface="Times New Roman" pitchFamily="18" charset="0"/>
              </a:rPr>
              <a:t>dep_time</a:t>
            </a:r>
            <a:r>
              <a:rPr lang="en-US" dirty="0" smtClean="0">
                <a:solidFill>
                  <a:srgbClr val="FF0000"/>
                </a:solidFill>
                <a:latin typeface="Times New Roman" pitchFamily="18" charset="0"/>
                <a:cs typeface="Times New Roman" pitchFamily="18" charset="0"/>
              </a:rPr>
              <a:t>, carrier, flight, </a:t>
            </a:r>
            <a:r>
              <a:rPr lang="en-US" dirty="0" err="1" smtClean="0">
                <a:solidFill>
                  <a:srgbClr val="FF0000"/>
                </a:solidFill>
                <a:latin typeface="Times New Roman" pitchFamily="18" charset="0"/>
                <a:cs typeface="Times New Roman" pitchFamily="18" charset="0"/>
              </a:rPr>
              <a:t>arr_delay</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arr_delay_prop</a:t>
            </a:r>
            <a:r>
              <a:rPr lang="en-US" dirty="0" smtClean="0">
                <a:solidFill>
                  <a:srgbClr val="FF0000"/>
                </a:solidFill>
                <a:latin typeface="Times New Roman" pitchFamily="18" charset="0"/>
                <a:cs typeface="Times New Roman" pitchFamily="18" charset="0"/>
              </a:rPr>
              <a:t>) %&gt;% </a:t>
            </a:r>
            <a:r>
              <a:rPr lang="en-US" b="1" dirty="0" smtClean="0">
                <a:solidFill>
                  <a:srgbClr val="FF0000"/>
                </a:solidFill>
                <a:latin typeface="Times New Roman" pitchFamily="18" charset="0"/>
                <a:cs typeface="Times New Roman" pitchFamily="18" charset="0"/>
              </a:rPr>
              <a:t>arrange</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desc</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arr_delay_prop</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sp>
        <p:nvSpPr>
          <p:cNvPr id="5" name="Title 1"/>
          <p:cNvSpPr>
            <a:spLocks noGrp="1"/>
          </p:cNvSpPr>
          <p:nvPr>
            <p:ph type="title"/>
          </p:nvPr>
        </p:nvSpPr>
        <p:spPr/>
        <p:txBody>
          <a:bodyPr/>
          <a:lstStyle/>
          <a:p>
            <a:r>
              <a:rPr lang="en-US" b="1" dirty="0" smtClean="0">
                <a:latin typeface="Times New Roman" pitchFamily="18" charset="0"/>
                <a:cs typeface="Times New Roman" pitchFamily="18" charset="0"/>
              </a:rPr>
              <a:t>Grouped Mutates (and Filters)-Exercises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Unit II Summary</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58046" y="1336158"/>
            <a:ext cx="8568834" cy="5521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hour, minute-----Time of scheduled departure broken into hour and minutes.</a:t>
            </a:r>
          </a:p>
          <a:p>
            <a:r>
              <a:rPr lang="en-US" dirty="0" err="1" smtClean="0">
                <a:latin typeface="Times New Roman" pitchFamily="18" charset="0"/>
                <a:cs typeface="Times New Roman" pitchFamily="18" charset="0"/>
              </a:rPr>
              <a:t>time_hour</a:t>
            </a:r>
            <a:r>
              <a:rPr lang="en-US" dirty="0" smtClean="0">
                <a:latin typeface="Times New Roman" pitchFamily="18" charset="0"/>
                <a:cs typeface="Times New Roman" pitchFamily="18" charset="0"/>
              </a:rPr>
              <a:t>-----Scheduled date and hour of the flight</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Flights dataset- nycflyights13::flights</a:t>
            </a:r>
            <a:endParaRPr lang="en-US"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162583" y="3984443"/>
            <a:ext cx="5322434" cy="207455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Types of variables</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fontScale="92500" lnSpcReduction="10000"/>
          </a:bodyPr>
          <a:lstStyle/>
          <a:p>
            <a:pPr>
              <a:lnSpc>
                <a:spcPct val="150000"/>
              </a:lnSpc>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stands for integers.</a:t>
            </a:r>
          </a:p>
          <a:p>
            <a:pPr>
              <a:lnSpc>
                <a:spcPct val="150000"/>
              </a:lnSpc>
            </a:pPr>
            <a:r>
              <a:rPr lang="en-US" dirty="0" smtClean="0">
                <a:latin typeface="Times New Roman" pitchFamily="18" charset="0"/>
                <a:cs typeface="Times New Roman" pitchFamily="18" charset="0"/>
              </a:rPr>
              <a:t>dbl stands for doubles, or real numbers.</a:t>
            </a:r>
          </a:p>
          <a:p>
            <a:pPr>
              <a:lnSpc>
                <a:spcPct val="150000"/>
              </a:lnSpc>
            </a:pPr>
            <a:r>
              <a:rPr lang="en-US" dirty="0" err="1" smtClean="0">
                <a:latin typeface="Times New Roman" pitchFamily="18" charset="0"/>
                <a:cs typeface="Times New Roman" pitchFamily="18" charset="0"/>
              </a:rPr>
              <a:t>chr</a:t>
            </a:r>
            <a:r>
              <a:rPr lang="en-US" dirty="0" smtClean="0">
                <a:latin typeface="Times New Roman" pitchFamily="18" charset="0"/>
                <a:cs typeface="Times New Roman" pitchFamily="18" charset="0"/>
              </a:rPr>
              <a:t> stands for character vectors, or strings.</a:t>
            </a:r>
          </a:p>
          <a:p>
            <a:pPr>
              <a:lnSpc>
                <a:spcPct val="150000"/>
              </a:lnSpc>
            </a:pPr>
            <a:r>
              <a:rPr lang="en-US" dirty="0" err="1" smtClean="0">
                <a:latin typeface="Times New Roman" pitchFamily="18" charset="0"/>
                <a:cs typeface="Times New Roman" pitchFamily="18" charset="0"/>
              </a:rPr>
              <a:t>dttm</a:t>
            </a:r>
            <a:r>
              <a:rPr lang="en-US" dirty="0" smtClean="0">
                <a:latin typeface="Times New Roman" pitchFamily="18" charset="0"/>
                <a:cs typeface="Times New Roman" pitchFamily="18" charset="0"/>
              </a:rPr>
              <a:t> stands for date-times (a date + a time).</a:t>
            </a:r>
          </a:p>
          <a:p>
            <a:pPr>
              <a:lnSpc>
                <a:spcPct val="150000"/>
              </a:lnSpc>
            </a:pPr>
            <a:r>
              <a:rPr lang="en-US" dirty="0" err="1" smtClean="0">
                <a:latin typeface="Times New Roman" pitchFamily="18" charset="0"/>
                <a:cs typeface="Times New Roman" pitchFamily="18" charset="0"/>
              </a:rPr>
              <a:t>lgl</a:t>
            </a:r>
            <a:r>
              <a:rPr lang="en-US" dirty="0" smtClean="0">
                <a:latin typeface="Times New Roman" pitchFamily="18" charset="0"/>
                <a:cs typeface="Times New Roman" pitchFamily="18" charset="0"/>
              </a:rPr>
              <a:t> stands for logical, vectors that contain only TRUE or FALSE. </a:t>
            </a:r>
          </a:p>
          <a:p>
            <a:pPr>
              <a:lnSpc>
                <a:spcPct val="150000"/>
              </a:lnSpc>
            </a:pPr>
            <a:r>
              <a:rPr lang="en-US" dirty="0" err="1" smtClean="0">
                <a:latin typeface="Times New Roman" pitchFamily="18" charset="0"/>
                <a:cs typeface="Times New Roman" pitchFamily="18" charset="0"/>
              </a:rPr>
              <a:t>fctr</a:t>
            </a:r>
            <a:r>
              <a:rPr lang="en-US" dirty="0" smtClean="0">
                <a:latin typeface="Times New Roman" pitchFamily="18" charset="0"/>
                <a:cs typeface="Times New Roman" pitchFamily="18" charset="0"/>
              </a:rPr>
              <a:t> stands for factors, which R uses to represent categorical variables with fixed possible values.</a:t>
            </a:r>
          </a:p>
          <a:p>
            <a:pPr>
              <a:lnSpc>
                <a:spcPct val="150000"/>
              </a:lnSpc>
            </a:pPr>
            <a:r>
              <a:rPr lang="en-US" dirty="0" smtClean="0">
                <a:latin typeface="Times New Roman" pitchFamily="18" charset="0"/>
                <a:cs typeface="Times New Roman" pitchFamily="18" charset="0"/>
              </a:rPr>
              <a:t>date stands for dates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smtClean="0">
                <a:latin typeface="Times New Roman" pitchFamily="18" charset="0"/>
                <a:cs typeface="Times New Roman" pitchFamily="18" charset="0"/>
              </a:rPr>
              <a:t>dplyr</a:t>
            </a:r>
            <a:r>
              <a:rPr lang="en-US" b="1" dirty="0" smtClean="0">
                <a:latin typeface="Times New Roman" pitchFamily="18" charset="0"/>
                <a:cs typeface="Times New Roman" pitchFamily="18" charset="0"/>
              </a:rPr>
              <a:t> Basics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85894" y="1352869"/>
            <a:ext cx="8596668" cy="4880291"/>
          </a:xfrm>
        </p:spPr>
        <p:txBody>
          <a:bodyPr>
            <a:normAutofit/>
          </a:bodyPr>
          <a:lstStyle/>
          <a:p>
            <a:pPr>
              <a:lnSpc>
                <a:spcPct val="150000"/>
              </a:lnSpc>
            </a:pPr>
            <a:r>
              <a:rPr lang="en-US" dirty="0" smtClean="0">
                <a:latin typeface="Times New Roman" pitchFamily="18" charset="0"/>
                <a:cs typeface="Times New Roman" pitchFamily="18" charset="0"/>
              </a:rPr>
              <a:t>Pick observations by their values (filter()). </a:t>
            </a:r>
          </a:p>
          <a:p>
            <a:pPr>
              <a:lnSpc>
                <a:spcPct val="150000"/>
              </a:lnSpc>
            </a:pPr>
            <a:r>
              <a:rPr lang="en-US" dirty="0" smtClean="0">
                <a:latin typeface="Times New Roman" pitchFamily="18" charset="0"/>
                <a:cs typeface="Times New Roman" pitchFamily="18" charset="0"/>
              </a:rPr>
              <a:t>Reorder the rows (arrange()).</a:t>
            </a:r>
          </a:p>
          <a:p>
            <a:pPr>
              <a:lnSpc>
                <a:spcPct val="150000"/>
              </a:lnSpc>
            </a:pPr>
            <a:r>
              <a:rPr lang="en-US" dirty="0" smtClean="0">
                <a:latin typeface="Times New Roman" pitchFamily="18" charset="0"/>
                <a:cs typeface="Times New Roman" pitchFamily="18" charset="0"/>
              </a:rPr>
              <a:t>Pick variables by their names (select()).</a:t>
            </a:r>
          </a:p>
          <a:p>
            <a:pPr>
              <a:lnSpc>
                <a:spcPct val="150000"/>
              </a:lnSpc>
            </a:pPr>
            <a:r>
              <a:rPr lang="en-US" dirty="0" smtClean="0">
                <a:latin typeface="Times New Roman" pitchFamily="18" charset="0"/>
                <a:cs typeface="Times New Roman" pitchFamily="18" charset="0"/>
              </a:rPr>
              <a:t>Create new variables with functions of existing variables (mutate()).</a:t>
            </a:r>
          </a:p>
          <a:p>
            <a:pPr>
              <a:lnSpc>
                <a:spcPct val="150000"/>
              </a:lnSpc>
            </a:pPr>
            <a:r>
              <a:rPr lang="en-US" dirty="0" smtClean="0">
                <a:latin typeface="Times New Roman" pitchFamily="18" charset="0"/>
                <a:cs typeface="Times New Roman" pitchFamily="18" charset="0"/>
              </a:rPr>
              <a:t>Collapse many values down to a single summary (summa </a:t>
            </a:r>
            <a:r>
              <a:rPr lang="en-US" dirty="0" err="1" smtClean="0">
                <a:latin typeface="Times New Roman" pitchFamily="18" charset="0"/>
                <a:cs typeface="Times New Roman" pitchFamily="18" charset="0"/>
              </a:rPr>
              <a:t>rize</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These can all be used in conjunction with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 which changes the scope of each function from operating on the entire dataset to operating on it group-by-group.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84961"/>
            <a:ext cx="8596668" cy="4456402"/>
          </a:xfrm>
        </p:spPr>
        <p:txBody>
          <a:bodyPr>
            <a:normAutofit/>
          </a:bodyPr>
          <a:lstStyle/>
          <a:p>
            <a:pPr>
              <a:lnSpc>
                <a:spcPct val="150000"/>
              </a:lnSpc>
            </a:pPr>
            <a:r>
              <a:rPr lang="en-US" dirty="0" smtClean="0">
                <a:latin typeface="Times New Roman" pitchFamily="18" charset="0"/>
                <a:cs typeface="Times New Roman" pitchFamily="18" charset="0"/>
              </a:rPr>
              <a:t>The above six functions provide the verbs for a language of data manipulation</a:t>
            </a:r>
          </a:p>
          <a:p>
            <a:pPr>
              <a:lnSpc>
                <a:spcPct val="150000"/>
              </a:lnSpc>
            </a:pPr>
            <a:r>
              <a:rPr lang="en-US" dirty="0" smtClean="0">
                <a:latin typeface="Times New Roman" pitchFamily="18" charset="0"/>
                <a:cs typeface="Times New Roman" pitchFamily="18" charset="0"/>
              </a:rPr>
              <a:t>All verbs work similarly:</a:t>
            </a:r>
          </a:p>
          <a:p>
            <a:pPr>
              <a:lnSpc>
                <a:spcPct val="150000"/>
              </a:lnSpc>
            </a:pPr>
            <a:r>
              <a:rPr lang="en-US" dirty="0" smtClean="0">
                <a:latin typeface="Times New Roman" pitchFamily="18" charset="0"/>
                <a:cs typeface="Times New Roman" pitchFamily="18" charset="0"/>
              </a:rPr>
              <a:t>1. The first argument is a data frame. </a:t>
            </a:r>
          </a:p>
          <a:p>
            <a:pPr>
              <a:lnSpc>
                <a:spcPct val="150000"/>
              </a:lnSpc>
            </a:pPr>
            <a:r>
              <a:rPr lang="en-US" dirty="0" smtClean="0">
                <a:latin typeface="Times New Roman" pitchFamily="18" charset="0"/>
                <a:cs typeface="Times New Roman" pitchFamily="18" charset="0"/>
              </a:rPr>
              <a:t>2. The subsequent arguments describe what to do with the data frame, using the variable names (without quotes). </a:t>
            </a:r>
          </a:p>
          <a:p>
            <a:pPr>
              <a:lnSpc>
                <a:spcPct val="150000"/>
              </a:lnSpc>
            </a:pPr>
            <a:r>
              <a:rPr lang="en-US" dirty="0" smtClean="0">
                <a:latin typeface="Times New Roman" pitchFamily="18" charset="0"/>
                <a:cs typeface="Times New Roman" pitchFamily="18" charset="0"/>
              </a:rPr>
              <a:t>3. The result is a new data frame.</a:t>
            </a: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77863" y="609600"/>
            <a:ext cx="8596312" cy="762000"/>
          </a:xfrm>
        </p:spPr>
        <p:txBody>
          <a:bodyPr>
            <a:normAutofit/>
          </a:bodyPr>
          <a:lstStyle/>
          <a:p>
            <a:pPr algn="ctr"/>
            <a:r>
              <a:rPr lang="en-US" b="1" dirty="0" err="1" smtClean="0">
                <a:latin typeface="Times New Roman" pitchFamily="18" charset="0"/>
                <a:cs typeface="Times New Roman" pitchFamily="18" charset="0"/>
              </a:rPr>
              <a:t>dplyr</a:t>
            </a:r>
            <a:r>
              <a:rPr lang="en-US" b="1" dirty="0" smtClean="0">
                <a:latin typeface="Times New Roman" pitchFamily="18" charset="0"/>
                <a:cs typeface="Times New Roman" pitchFamily="18" charset="0"/>
              </a:rPr>
              <a:t> Basics -Functions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3142</TotalTime>
  <Words>3350</Words>
  <Application>Microsoft Office PowerPoint</Application>
  <PresentationFormat>Custom</PresentationFormat>
  <Paragraphs>457</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Facet</vt:lpstr>
      <vt:lpstr>Unit II- Topic :Data Transformation with dplyr  Sub Topic: Introduction</vt:lpstr>
      <vt:lpstr>Flights dataset- nycflyights13::flights</vt:lpstr>
      <vt:lpstr>Flights dataset- nycflyights13::flights</vt:lpstr>
      <vt:lpstr>Flights dataset- nycflyights13::flights</vt:lpstr>
      <vt:lpstr>Flights dataset- nycflyights13::flights</vt:lpstr>
      <vt:lpstr>Flights dataset- nycflyights13::flights</vt:lpstr>
      <vt:lpstr>Types of variables</vt:lpstr>
      <vt:lpstr>dplyr Basics -Functions</vt:lpstr>
      <vt:lpstr>dplyr Basics -Functions</vt:lpstr>
      <vt:lpstr>Sub Topic: Filter Rows with filter() Refer Video 1</vt:lpstr>
      <vt:lpstr>Comparisons  Refer Video 1</vt:lpstr>
      <vt:lpstr>Logical Operators Refer Video 1</vt:lpstr>
      <vt:lpstr>Few Examples Refer Video 1</vt:lpstr>
      <vt:lpstr>Missing Values Refer Video 1</vt:lpstr>
      <vt:lpstr>Filter Rows with filter() –Exercises Refer Video 2</vt:lpstr>
      <vt:lpstr>Filter Rows with filter() –Exercises Refer Video 2</vt:lpstr>
      <vt:lpstr>Filter Rows with filter() –Exercises Refer Video 2</vt:lpstr>
      <vt:lpstr>Filter Rows with filter() –Exercises  Refer Video 2</vt:lpstr>
      <vt:lpstr>Filter Rows with filter() –Exercises               Refer Video 2</vt:lpstr>
      <vt:lpstr>Filter Rows with filter() –Exercises                   Refer Video 2</vt:lpstr>
      <vt:lpstr>Sub Topic: Arrange rows with arrange() </vt:lpstr>
      <vt:lpstr>Arrange rows with arrange()--Exercises  </vt:lpstr>
      <vt:lpstr>Arrange rows with arrange()--Exercises  </vt:lpstr>
      <vt:lpstr>Arrange rows with arrange()--Exercises  </vt:lpstr>
      <vt:lpstr>Sub Topic :Select columns with select() </vt:lpstr>
      <vt:lpstr>Sub Topic :Select columns with select() </vt:lpstr>
      <vt:lpstr>Sub Topic :Select columns with select() </vt:lpstr>
      <vt:lpstr>Select columns with select() --Exercises</vt:lpstr>
      <vt:lpstr>Select columns with select() --Exercises</vt:lpstr>
      <vt:lpstr>Select columns with select() --Exercises</vt:lpstr>
      <vt:lpstr>Select columns with select() --Exercises</vt:lpstr>
      <vt:lpstr>Select columns with select() --Exercises</vt:lpstr>
      <vt:lpstr>Sub topic: Add new variables with mutate() Refer Video 3 </vt:lpstr>
      <vt:lpstr>Sub topic: Add new variables with mutate() Refer Video 3  </vt:lpstr>
      <vt:lpstr>Add new variables with mutate() Exercises  Refer Video 3</vt:lpstr>
      <vt:lpstr>Add new variables with mutate() Exercises Refer Video 3</vt:lpstr>
      <vt:lpstr>Add new variables with mutate() Exercises  Refer Video 3</vt:lpstr>
      <vt:lpstr>Add new variables with mutate() Exercises  Refer Video 3</vt:lpstr>
      <vt:lpstr>Add new variables with mutate() Exercises  Refer Video 3</vt:lpstr>
      <vt:lpstr>Add new variables with mutate() Exercises  Refer Video 3</vt:lpstr>
      <vt:lpstr>Add new variables with mutate() Exercises  Refer Video 3</vt:lpstr>
      <vt:lpstr>Add new variables with mutate() Exercises  Refer Video 3</vt:lpstr>
      <vt:lpstr>Sub Topic: Grouped Summaries with summarize()</vt:lpstr>
      <vt:lpstr>Combining Multiple Operations with the Pipe</vt:lpstr>
      <vt:lpstr>Combining Multiple Operations with the Pipe</vt:lpstr>
      <vt:lpstr>Grouping by Multiple Variables</vt:lpstr>
      <vt:lpstr>Ungrouping</vt:lpstr>
      <vt:lpstr>Grouped Summaries with summarize()--Exercises</vt:lpstr>
      <vt:lpstr>Grouped Summaries with summarize()--Exercises</vt:lpstr>
      <vt:lpstr>Grouped Summaries with summarize()--Exercises</vt:lpstr>
      <vt:lpstr>Grouped Summaries with summarize()--Exercises</vt:lpstr>
      <vt:lpstr>Grouped Summaries with summarize()--Exercises</vt:lpstr>
      <vt:lpstr>Grouped Summaries with summarize()--Exercises</vt:lpstr>
      <vt:lpstr>Sub Topic: Grouped Mutates (and Filters)</vt:lpstr>
      <vt:lpstr>Grouped Mutates (and Filters)-Exercises</vt:lpstr>
      <vt:lpstr>Grouped Mutates (and Filters)-Exercises</vt:lpstr>
      <vt:lpstr>Grouped Mutates (and Filters)-Exercises</vt:lpstr>
      <vt:lpstr>Grouped Mutates (and Filters)-Exercises</vt:lpstr>
      <vt:lpstr>Unit II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c:creator>
  <cp:lastModifiedBy>harshu</cp:lastModifiedBy>
  <cp:revision>245</cp:revision>
  <dcterms:created xsi:type="dcterms:W3CDTF">2019-06-08T09:30:57Z</dcterms:created>
  <dcterms:modified xsi:type="dcterms:W3CDTF">2020-08-21T04:51:04Z</dcterms:modified>
</cp:coreProperties>
</file>