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47" r:id="rId2"/>
    <p:sldId id="348" r:id="rId3"/>
    <p:sldId id="349" r:id="rId4"/>
    <p:sldId id="350" r:id="rId5"/>
    <p:sldId id="352" r:id="rId6"/>
    <p:sldId id="411" r:id="rId7"/>
    <p:sldId id="412" r:id="rId8"/>
    <p:sldId id="353" r:id="rId9"/>
    <p:sldId id="354" r:id="rId10"/>
    <p:sldId id="356" r:id="rId11"/>
    <p:sldId id="359" r:id="rId12"/>
    <p:sldId id="413" r:id="rId13"/>
    <p:sldId id="414" r:id="rId14"/>
    <p:sldId id="415" r:id="rId15"/>
    <p:sldId id="361" r:id="rId16"/>
    <p:sldId id="416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98" r:id="rId25"/>
    <p:sldId id="417" r:id="rId26"/>
    <p:sldId id="370" r:id="rId27"/>
    <p:sldId id="371" r:id="rId28"/>
    <p:sldId id="372" r:id="rId29"/>
    <p:sldId id="373" r:id="rId30"/>
    <p:sldId id="418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419" r:id="rId44"/>
    <p:sldId id="420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Unit III--Topic: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Sub.Topic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1208" y="2130109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frame 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simply a matrix, but can have columns with different types (numeric, character, logical). Rows are observations (individuals) and columns are variables. 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subtype of a data frame that is optimized for data science applications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have a refined print method that shows only the first 10 rows, and all the columns that fit on screen. This makes it much easier to work with large data. 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library(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tidyverse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HK" dirty="0" smtClean="0">
                <a:latin typeface="Times New Roman" pitchFamily="18" charset="0"/>
                <a:cs typeface="Times New Roman" pitchFamily="18" charset="0"/>
              </a:rPr>
              <a:t>library(</a:t>
            </a:r>
            <a:r>
              <a:rPr lang="en-HK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HK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956" y="1321526"/>
            <a:ext cx="9420255" cy="4517571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Compare and contrast the following operations on a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data.frame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and equivalent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What is different? Why might the default data frame behaviors cause you frustration?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data.frame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1, xyz = "a")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df$x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[, "xyz"]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[, c("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 "xyz")]</a:t>
            </a:r>
          </a:p>
          <a:p>
            <a:r>
              <a:rPr lang="en-HK" dirty="0" smtClean="0">
                <a:latin typeface="Times New Roman" pitchFamily="18" charset="0"/>
                <a:cs typeface="Times New Roman" pitchFamily="18" charset="0"/>
              </a:rPr>
              <a:t>It works for data frame but error in </a:t>
            </a:r>
            <a:r>
              <a:rPr lang="en-HK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-Exercises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407" y="4573695"/>
            <a:ext cx="4167050" cy="196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2841" y="2377440"/>
            <a:ext cx="5338519" cy="402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If you have the name of a variable stored in an object, e.g.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&lt;- "mpg", how can you extract the reference variable from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the double bracket, like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[[1]].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Cannot use the dollar sign, because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var$mpg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would look for a column named mpg.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-Exercises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82" y="1280161"/>
            <a:ext cx="9433317" cy="4264814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Practice referring to non-syntactic names in the following data frame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Extracting the variable called 1.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this example, create a dataset called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exampe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with columns named 1 and 2.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example &lt;-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 `1` = 1:10, `2` = `1` * 2)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extract the variable named 1: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example[["1"]]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 Plotting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scatterplot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2.</a:t>
            </a:r>
          </a:p>
          <a:p>
            <a:pPr lvl="1"/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ggplot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(example,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(x = `1`, y = `2`)) +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geom_point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a new column called 3 which is 2 divided by 1.</a:t>
            </a:r>
          </a:p>
          <a:p>
            <a:pPr lvl="1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Example&lt;-mutate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(example, `3` = `2` / `1`)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Renaming the columns to one, two and three.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example &lt;-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(example, one = `1`, two = `2`, three = `3`)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7482" y="22642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Tibbles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with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tibble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-Exercises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What does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 do? When might you use it?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function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 converts named vectors to a data frame with names and values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 = 1, b = 2, c = 3))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Tibbles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with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tibble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-Exercises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9527" y="4323399"/>
            <a:ext cx="2797521" cy="184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831" y="1442132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 What option controls how many additional column names are printed at the footer of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help page for the print() method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objects is discussed in ?print.tbl. The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n_extra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argument determines the number of extra columns to print information for.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print(flights)</a:t>
            </a:r>
          </a:p>
          <a:p>
            <a:pPr>
              <a:lnSpc>
                <a:spcPct val="150000"/>
              </a:lnSpc>
            </a:pPr>
            <a:endParaRPr lang="en-H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flights,n_extra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Tibbles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with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tibble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-Exercises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894" y="5623152"/>
            <a:ext cx="11044918" cy="49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520" y="3909468"/>
            <a:ext cx="10766789" cy="55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Topic: Data Import with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readr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Sub.Topic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Introduction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82" y="1912394"/>
            <a:ext cx="8596668" cy="3769949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chapter concern with how to read plain-text rectangular files into R</a:t>
            </a:r>
          </a:p>
          <a:p>
            <a:r>
              <a:rPr lang="en-HK" dirty="0" smtClean="0">
                <a:latin typeface="Times New Roman" pitchFamily="18" charset="0"/>
                <a:cs typeface="Times New Roman" pitchFamily="18" charset="0"/>
              </a:rPr>
              <a:t>library(</a:t>
            </a:r>
            <a:r>
              <a:rPr lang="en-HK" dirty="0" err="1" smtClean="0">
                <a:latin typeface="Times New Roman" pitchFamily="18" charset="0"/>
                <a:cs typeface="Times New Roman" pitchFamily="18" charset="0"/>
              </a:rPr>
              <a:t>tidyverse</a:t>
            </a:r>
            <a:r>
              <a:rPr lang="en-HK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HK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HK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HK" dirty="0" err="1" smtClean="0">
                <a:latin typeface="Times New Roman" pitchFamily="18" charset="0"/>
                <a:cs typeface="Times New Roman" pitchFamily="18" charset="0"/>
              </a:rPr>
              <a:t>readr</a:t>
            </a:r>
            <a:r>
              <a:rPr lang="en-HK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r>
              <a:rPr lang="en-HK" dirty="0" smtClean="0">
                <a:latin typeface="Times New Roman" pitchFamily="18" charset="0"/>
                <a:cs typeface="Times New Roman" pitchFamily="18" charset="0"/>
              </a:rPr>
              <a:t>library(</a:t>
            </a:r>
            <a:r>
              <a:rPr lang="en-HK" dirty="0" err="1" smtClean="0">
                <a:latin typeface="Times New Roman" pitchFamily="18" charset="0"/>
                <a:cs typeface="Times New Roman" pitchFamily="18" charset="0"/>
              </a:rPr>
              <a:t>readr</a:t>
            </a:r>
            <a:r>
              <a:rPr lang="en-HK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b="1" dirty="0" err="1" smtClean="0">
                <a:latin typeface="Times New Roman" pitchFamily="18" charset="0"/>
                <a:cs typeface="Times New Roman" pitchFamily="18" charset="0"/>
              </a:rPr>
              <a:t>Sub.Topic</a:t>
            </a:r>
            <a:r>
              <a:rPr lang="en-HK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Getting Started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readr’s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functions are concerned with turning flat files into data frames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readr’s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functions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reads comma-delimited files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read_csv2() reads semicolon-separated files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read_tsv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reads tab-delimited files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read_delim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reads in files with any delimiter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read_fwf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reads fixed-width files.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Specify fields either by their widths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fwf_widths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or their position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fwf_positions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().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reads a common variation of fixed-width files where columns are separated by white space.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read_log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reads Apache style log files.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b="1" dirty="0" err="1" smtClean="0">
                <a:latin typeface="Times New Roman" pitchFamily="18" charset="0"/>
                <a:cs typeface="Times New Roman" pitchFamily="18" charset="0"/>
              </a:rPr>
              <a:t>Sub.Topic</a:t>
            </a:r>
            <a:r>
              <a:rPr lang="en-HK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Getting Started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208" y="1533572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first argument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is the path to the file to read: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heights &lt;-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("data/heights.csv")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Prints out a column specification that gives the name and type of each column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Inline CSV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creating reproducible examples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	1,2,3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	4,5,6")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1926" y="4480559"/>
            <a:ext cx="3680188" cy="179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208" y="1611949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skip = n to skip the first n lines;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use comment = "#" to drop all lines that start with (e.g.) #: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("The first line of metadata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 The second line of metadata 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1,2,3", skip = 2)</a:t>
            </a:r>
          </a:p>
          <a:p>
            <a:pPr>
              <a:lnSpc>
                <a:spcPct val="15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("# A comment I want to skip 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1,2,3", comment = "#")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4052" y="2246812"/>
            <a:ext cx="3720186" cy="161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9258" y="4831101"/>
            <a:ext cx="3579222" cy="143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Sub.Topic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Creating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586" y="1690326"/>
            <a:ext cx="8596668" cy="219805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Force a data frame to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as_tibble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(iris)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2792730"/>
            <a:ext cx="6584660" cy="232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col_names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FALSE to tell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not to treat the first row as headings, and instead label them sequentially from X1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("1,2,3\n4,5,6",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col_names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FALSE)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col_names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character vector,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which will be used as the column names: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("1,2,3\n4,5,6",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col_names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c("x", "y", "z"))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2763" y="2713945"/>
            <a:ext cx="3612787" cy="188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7109" y="5179694"/>
            <a:ext cx="4965795" cy="143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represent missing values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\n1,2,.",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".")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1365" y="2324781"/>
            <a:ext cx="4310802" cy="171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583474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Compared to Base 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9167"/>
            <a:ext cx="8596668" cy="50161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a few good reasons to favor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functions over the base equivalents: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are typically much faster (~10x) than their base equivalents.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produce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they don’t convert character vectors to factors, use row names, 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column names. These are common sources of frustration with the base R functions.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are more reproducible. Base R functions inherit some behavior from your operating system and environment variables, so import code that works on your computer might not work on someone else’s.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Getting Started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Exercises Refer Video1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76103"/>
            <a:ext cx="9433317" cy="456525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What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would you use to read a file where fields are separated with “|”?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read_delim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delim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"|")</a:t>
            </a:r>
          </a:p>
          <a:p>
            <a:r>
              <a:rPr lang="en-HK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Apart from file, skip, and comment, what other arguments 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read_tsv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have in common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HK" dirty="0" smtClean="0">
                <a:latin typeface="Times New Roman" pitchFamily="18" charset="0"/>
                <a:cs typeface="Times New Roman" pitchFamily="18" charset="0"/>
              </a:rPr>
              <a:t>Execute the command to know the remaining arguments: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formals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)),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formals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read_tsv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))) 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[1] "file" "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col_names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" "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col_types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" 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[4] "locale" "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" "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quoted_na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[7] "quote" "comment" "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trim_ws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" 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[10] "skip" "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n_max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" "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guess_max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" 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[13] "progress" "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skip_empty_rows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14" y="1352869"/>
            <a:ext cx="8596668" cy="46974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col_names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col_types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are used to specify the column names and how to parse the columns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locale is important for determining things like the encoding and whether “.” or “,” is used as a decimal mark.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quoted_na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control which strings are treated as missing values when parsing vectors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trim_ws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trims whitespace before and after cells before parsing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n_max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sets how many rows to read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guess_max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sets how many rows to use when guessing the column type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progress determines whether a progress bar is shown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Getting Started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Exercises-- Refer Video1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HK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the most important arguments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read_fwf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most important argument to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read_fwf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 which reads “fixed-width formats”, is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col_positions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which tells the function where data columns begin and end.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Getting Started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Exercises Refer Video1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654" y="1550989"/>
            <a:ext cx="8596668" cy="46212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Sometimes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strings in a CSV file contain commas. To prevent them from causing problems they need to be surrounded by a quoting character, like " or '. By convention,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assumes that the quoting character will be ", and if you want to change it you’ll need to use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read_delim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instead. What arguments do you need to specify to read the following text into a data frame?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\n1,'a,b'“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read_delim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(), need to specify a delimiter, in this case ",", and a quote argument.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x&lt;-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"x,y \n 1,'a,b'"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read_delim(x, ",", quote = "'")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Getting Started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Exercises Refer Video1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9382" y="5042263"/>
            <a:ext cx="5767074" cy="143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65" y="1358538"/>
            <a:ext cx="9603136" cy="4180114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Identify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wrong with each of the following inline CSV files.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What happens when you run the code?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\n1,2,3\n4,5,6")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Only two columns are specified in the header “a” and “b”, but the rows have three columns, so the last column is dropped.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\n1,2\n1,2,3,4")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numbers of columns in the data do not match the number of columns in the header (three).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\n\"1")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opening quote "1 is dropped because it is not closed, and a is treated as an integer.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5894" y="230777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Getting Started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Exercises Refer Video1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Sub. Topic: Parsing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Vector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19" y="1677264"/>
            <a:ext cx="9250437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functions take a character vector and return a more specialized vector like a logical, integer, or date: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parse_logical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(c("TRUE", "FALSE", "NA")))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[1:3] TRUE FALSE NA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(c("1", "2", "3")))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#&gt;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[1:3] 1 2 3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(c("2010-01-01", "1979-10-14")))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 Date[1:2], format: "2010-01-01" "1979-10-14"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8355"/>
            <a:ext cx="8596668" cy="45130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argument specifies which strings should be treated as missing: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(c("1", "231", ".", "456"),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".")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parsing fails, get a warning &amp;  the failures will be missing in the output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&lt;-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(c("123", "345",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 "123.45"))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there are many parsing failures, use problems() to get the complete set.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returns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which you can then manipulate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dplyr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problems(x)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6420" y="4640308"/>
            <a:ext cx="5781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Sub. Topic: Parsing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Vector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50251"/>
          </a:xfrm>
        </p:spPr>
        <p:txBody>
          <a:bodyPr>
            <a:normAutofit/>
          </a:bodyPr>
          <a:lstStyle/>
          <a:p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( x = 1:5, y = 1, z = x ^ 2 + y )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5030" y="2885123"/>
            <a:ext cx="3752850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Sub.Topic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Creating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97" y="1729515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eight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particularly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important parsers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parse_logical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parse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logicals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respectively.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parse_double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is a strict numeric parser,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is a flexible numeric parser.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parse_character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parse characters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parse_factor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creates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factors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parse_datetime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(),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parse various date and time specifications.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Sub. Topic: Parsing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Vector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Parsing Numbers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problems to parse a number,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People write numbers differently in different parts of the world. For example, some countries use . in between the integer and fractional parts of a real number, while others use ,.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are often surrounded by other characters that provide some context, like “$1000” or “10%”.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often contain “grouping” characters to make them easier to read, like “1,000,000”, and these grouping characters vary around the world.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address the first problem,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readr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has the notion of a “locale,” and  setting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decimal_mark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argument: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parse_double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("1.23")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#&gt; [1] 1.23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parse_double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("1,23", locale = locale(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decimal_mark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","))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#&gt; [1] 1.23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Parsing Numbers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addresses the second problem: it ignores nonnumeric characters before and after the number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("$100")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#&gt; [1] 100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("20%")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#&gt; [1] 20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("It cost $123.45")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#&gt; [1] 123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Parsing Numbers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585" y="1371601"/>
            <a:ext cx="9276563" cy="51008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final problem is addressed by the combination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parse_num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and the locale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will ignore the “grouping mark”: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 Used in America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("$123,456,789")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[1] 1.23e+08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 Used in many parts of Europe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 "123.456.789",  locale = locale(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grouping_mark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".") 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[1] 1.23e+08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 Used in Switzerland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 "123'456'789",  locale = locale(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grouping_mark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"'") 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#&gt; [1] 1.23e+08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377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Parsing Numbers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b="1" dirty="0" smtClean="0">
                <a:latin typeface="Times New Roman" pitchFamily="18" charset="0"/>
                <a:cs typeface="Times New Roman" pitchFamily="18" charset="0"/>
              </a:rPr>
              <a:t>Parsing </a:t>
            </a:r>
            <a:r>
              <a:rPr lang="en-HK" b="1" dirty="0" smtClean="0">
                <a:latin typeface="Times New Roman" pitchFamily="18" charset="0"/>
                <a:cs typeface="Times New Roman" pitchFamily="18" charset="0"/>
              </a:rPr>
              <a:t>Strings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Representation of a string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charToRaw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charToRaw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("Hadley")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[1] 48 61 64 6c 65 79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Each hexadecimal number represents a byte of information: 48 is H, 61 is a, and so 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encoding is called ASCII (American Standard Code for Information Interchange)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UTF-8 can encode just about every character used by humans today, as well as many extra symbols (like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!).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uses UTF-8 everywhere: it assumes data is UTF-8 encoded when read it, and always uses it when writing.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642" y="1854926"/>
            <a:ext cx="9263501" cy="472875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 &lt;- "El Ni\xf1o was particularly bad this year“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x2 &lt;- "\x82\xb1\x82\xf1\x82\xc9\x82\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xbf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\x82\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fix the problem specify the encoding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parse_char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parse_character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(x1, locale = locale(encoding = "Latin1"))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#&gt; [1] "El Niño was particularly bad this year“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parse_character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(x2, locale = locale(encoding = "Shift-JIS"))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[1] " </a:t>
            </a:r>
            <a:r>
              <a:rPr lang="ja-JP" altLang="en-US" smtClean="0">
                <a:latin typeface="Times New Roman" pitchFamily="18" charset="0"/>
                <a:cs typeface="Times New Roman" pitchFamily="18" charset="0"/>
              </a:rPr>
              <a:t>こんにちは 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“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b="1" dirty="0" smtClean="0">
                <a:latin typeface="Times New Roman" pitchFamily="18" charset="0"/>
                <a:cs typeface="Times New Roman" pitchFamily="18" charset="0"/>
              </a:rPr>
              <a:t>Parsing </a:t>
            </a:r>
            <a:r>
              <a:rPr lang="en-HK" b="1" dirty="0" smtClean="0">
                <a:latin typeface="Times New Roman" pitchFamily="18" charset="0"/>
                <a:cs typeface="Times New Roman" pitchFamily="18" charset="0"/>
              </a:rPr>
              <a:t>Strings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provides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guess_encoding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to find the correct encoding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guess_encoding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charToRaw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(x1))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    encoding confidence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1 ISO-8859-1       0.46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2 ISO-8859-9       0.23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guess_encoding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charToRaw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(x2))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  encoding confidence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1   KOI8-R       0.42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b="1" dirty="0" smtClean="0">
                <a:latin typeface="Times New Roman" pitchFamily="18" charset="0"/>
                <a:cs typeface="Times New Roman" pitchFamily="18" charset="0"/>
              </a:rPr>
              <a:t>Parsing </a:t>
            </a:r>
            <a:r>
              <a:rPr lang="en-HK" b="1" dirty="0" smtClean="0">
                <a:latin typeface="Times New Roman" pitchFamily="18" charset="0"/>
                <a:cs typeface="Times New Roman" pitchFamily="18" charset="0"/>
              </a:rPr>
              <a:t>Strings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b="1" dirty="0" smtClean="0">
                <a:latin typeface="Times New Roman" pitchFamily="18" charset="0"/>
                <a:cs typeface="Times New Roman" pitchFamily="18" charset="0"/>
              </a:rPr>
              <a:t>Parsing </a:t>
            </a:r>
            <a:r>
              <a:rPr lang="en-HK" b="1" dirty="0" smtClean="0">
                <a:latin typeface="Times New Roman" pitchFamily="18" charset="0"/>
                <a:cs typeface="Times New Roman" pitchFamily="18" charset="0"/>
              </a:rPr>
              <a:t>Factors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203" y="1350692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 uses factors to represent categorical variables that have a known set of possible values.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parse_factor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a vector of known levels to generate a warning whenever an unexpected value is present: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fruit &lt;- c("apple", "banana")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parse_factor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(c("apple", "banana",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bananana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"), levels = fruit)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407" y="3669983"/>
            <a:ext cx="7354388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Dates, Date-Times,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Times </a:t>
            </a:r>
            <a:r>
              <a:rPr lang="en-HK" b="1" dirty="0" smtClean="0">
                <a:latin typeface="Times New Roman" pitchFamily="18" charset="0"/>
                <a:cs typeface="Times New Roman" pitchFamily="18" charset="0"/>
              </a:rPr>
              <a:t>Refer Video 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119809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parse_datetime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expects an ISO8601 date-time.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ISO8601 is an international standard in which the components of a date are organized from biggest to smallest: year, month, day, hour, minute, second: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parse_datetime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("2010-10-01T2010")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[1] "2010-10-01 20:10:00 UTC"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 If time is omitted, it will be set to midnight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parse_datetime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("20101010")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#&gt; [1] "2010-10-10 UTC"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40557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It’s possible for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have column names that are not valid R variable names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`:)` = "smile", ` ` = "space", `2000` = "number" 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3675" y="3530918"/>
            <a:ext cx="4911646" cy="280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Sub.Topic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Creating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82" y="2037806"/>
            <a:ext cx="9498632" cy="4193178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expects a four-digit year, a - or /, the month, a or /, then the day: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("2010-10-01")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[1] "2010-10-01"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expects the hour, :, minutes, optionally : and seconds, and an optional a.m./p.m.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library(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("01:10 am")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#&gt; 01:10:00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("20:10:01")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#&gt; 20:10:01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 R doesn’t have a great built-in class for time data, so we use the one provided in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package.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Dates, Date-Times,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Times-  </a:t>
            </a:r>
            <a:r>
              <a:rPr lang="en-HK" b="1" dirty="0" smtClean="0">
                <a:latin typeface="Times New Roman" pitchFamily="18" charset="0"/>
                <a:cs typeface="Times New Roman" pitchFamily="18" charset="0"/>
              </a:rPr>
              <a:t>Refer </a:t>
            </a:r>
            <a:r>
              <a:rPr lang="en-HK" b="1" dirty="0" smtClean="0">
                <a:latin typeface="Times New Roman" pitchFamily="18" charset="0"/>
                <a:cs typeface="Times New Roman" pitchFamily="18" charset="0"/>
              </a:rPr>
              <a:t>Video 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date-time format: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Year %Y (4 digits).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%y (2 digits; 00-69 → 2000-2069, 70-99 → 1970-1999).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Month %m (2 digits).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%b (abbreviated name, like “Jan”).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%B (full name, “January”).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Day %d (2 digits).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("01/02/15", "%m/%d/%y")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[1] "2015-01-02"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Dates, Date-Times,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Times</a:t>
            </a:r>
            <a:r>
              <a:rPr lang="en-HK" b="1" dirty="0" smtClean="0">
                <a:latin typeface="Times New Roman" pitchFamily="18" charset="0"/>
                <a:cs typeface="Times New Roman" pitchFamily="18" charset="0"/>
              </a:rPr>
              <a:t>– Refer </a:t>
            </a:r>
            <a:r>
              <a:rPr lang="en-HK" b="1" dirty="0" smtClean="0">
                <a:latin typeface="Times New Roman" pitchFamily="18" charset="0"/>
                <a:cs typeface="Times New Roman" pitchFamily="18" charset="0"/>
              </a:rPr>
              <a:t>Video 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Sub. Topic: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Vector --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Exercisesc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What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the most important arguments to locale()?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locale object has arguments to set the following: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 and time formats: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date_names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date_format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time_format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zone: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tz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numbers: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decimal_mark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grouping_mark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encoding: encoding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5921"/>
            <a:ext cx="9185123" cy="43954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What happens if you try and set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decimal_mark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group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ing_mark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the same character? What happens to the default 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grouping_mark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when you set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decimal_mark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",“? What happens to the default 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decimal_mark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when you set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grouping_mark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".“?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decimal and grouping marks are set to the same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locale throws an error: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decimal_mark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".",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grouping_mark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".")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decimal_mark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set to the comma ",", then the grouping mark is set to the period ".":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decimal_mark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",")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HK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 the grouping mark is set to a period, then the decimal mark is set to a comma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grouping_mark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".")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Sub. Topic: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Vector --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Exercises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7418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I didn’t discuss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date_format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time_format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options to locale(). What do they do? Construct an example that shows when they might be useful.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date format and time format are used for guessing column types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locale_custom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&lt;-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date_format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"Day %d Mon %M Year %y",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time_format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"Sec %S Min %M Hour %H")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date_custom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&lt;-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("Day 01 Mon 02 Year 03", "Day 03 Mon 01 Year 01")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parse_date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date_custom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parse_date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date_custom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locale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locale_custom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parse_time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time_custom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parse_time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time_custom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locale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locale_custom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Sub. Topic: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Vector --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Exercises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correct format string to parse each of the following dates and times: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d1 &lt;- "January 1, 2010"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(d1, "%B %d, %Y")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d2 &lt;- c("August 19 (2015)", "July 1 (2015)")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(d2, "%B %d (%Y)")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t2 &lt;-"11:15:10.12 PM"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(t2, "%H:%M:%OS %p") 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Sub. Topic: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Vector --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Exercises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Sub. Topic: Parsing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File- Strategy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uses a heuristic to figure out the type of each column: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reads the first 1000 rows and uses some heuristics to figure out the type of each column.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guess_parser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(), which returns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readr’s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best guess,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parse_guess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(), which uses that guess to parse the column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guess_parser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("2010-10-01")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[1] "date“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guess_parser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("15:01")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[1] "time"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guess_parser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(c("TRUE", "FALSE"))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[1] "logical"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guess_parser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(c("1", "5", "9"))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[1] "integer“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guess_parser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(c("12,352,561"))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[1] "number"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parse_guess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("2010-10-10"))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#&gt;  Date[1:1], format: "2010-10-10"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Sub. Topic: Parsing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File- Strategy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50423"/>
            <a:ext cx="9302689" cy="42909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heuristic tries each of the following types, stopping when it finds a match: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 Contains only “F”, “T”, “FALSE”, or “TRUE”.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integer Contains only numeric characters (and -).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double Contains only valid doubles (including numbers like 4.5e-5).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Contains valid doubles with the grouping mark inside.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Matches the default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time_format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 Matches the default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date_format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date-time Any ISO8601 date.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none of these rules apply, then the column will stay as a vector of strings.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Sub. Topic: Parsing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File- Strategy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71" y="326571"/>
            <a:ext cx="8596668" cy="74458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43" y="1058091"/>
            <a:ext cx="10086463" cy="54602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defaults don’t always work for larger files. There are two basic problems: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first thousand rows might be a special case,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guesses a type that is not sufficiently general.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example,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column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doubles that only contains integers in the first 1000 rows.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Second,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column might contain a lot of missing values.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first 1000 rows contain only NAs,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will guess that it’s a character vector, whereas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parse it as something more specific.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contains a challenging CSV that illustrates both of these problems: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challenge &lt;-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readr_example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("challenge.csv"))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readr_example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(), which finds the path to one of the files included with the package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problems(challenge)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460" y="426720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Sub.Topic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Versus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data.frame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82" y="1611949"/>
            <a:ext cx="9185124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two main differences in the usage of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versus a classic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data.frame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printing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subsetting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Printing 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have a refined print method that shows only the first 10 rows, and all the columns that fit on screen.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8177" y="3768090"/>
            <a:ext cx="50292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62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Strategy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014" y="1272315"/>
            <a:ext cx="9603135" cy="4762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good strategy is to work column by column until there are no problems remaining.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a lot of parsing problems with the x column—there are trailing characters after the integer value.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suggests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need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use a double parser instead.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fix the call, start by copying and pasting the column specification into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original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challenge &lt;-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readr_example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("challenge.csv"),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col_types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cols(    x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(),    y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col_character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 ) )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tweak the type of the x column: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challenge &lt;-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readr_example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("challenge.csv"),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col_types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cols(    x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col_double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(),    y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col_character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 ) 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fixes the first problem, but if we look at the last few rows, you’ll see that they’re dates stored in a character vector: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tail(challenge)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fix that by specifying that y is a date column: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challenge &lt;-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readr_example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("challenge.csv"),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col_types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cols(    x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col_double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(),    y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col_date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Strategy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71" y="217714"/>
            <a:ext cx="8596668" cy="788126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Other Strategies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208" y="1410788"/>
            <a:ext cx="9198186" cy="45458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a few other general strategies to help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previous example,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more row than the default,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correctly parse in one shot: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challenge2 &lt;-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readr_example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("challenge.csv"),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guess_max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1001)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frame: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 ~x,  ~y,  "1", "1.21",  "2", "2.32",  "3", "4.56" ) </a:t>
            </a:r>
          </a:p>
          <a:p>
            <a:pPr>
              <a:lnSpc>
                <a:spcPct val="150000"/>
              </a:lnSpc>
            </a:pPr>
            <a:r>
              <a:rPr lang="en-HK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type_convert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reading a very large file, set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n_max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10,000 or 100,000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Sub. Topic: Writing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File— Refer Video 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957" y="2252029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write_csv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write_tsv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functions increase the chances of the output file being read back in correctly by: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Always encoding strings in UTF-8.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Saving dates and date-times in ISO8601 format so they are easily parsed elsewhere.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export a CSV file to Excel, use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write_excel_csv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write_csv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(challenge, "challenge.csv")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 that the type information is lost when you save to CSV: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Challenge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4271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write_csv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(challenge, "challenge-2.csv")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("challenge-2.csv")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re-create the column specification every time  load in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two alternatives: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write_rds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are uniform wrappers around the base functions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saveRDS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store data in R’s custom binary format called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RDS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write_rds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(challenge, "challenge.rds")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("challenge.rds")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Sub. Topic: Writing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File—  Refer Video 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Sub. Topic: Other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Data--- Refer Video 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get other types of data into R-- starting with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tidyverse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packages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rectangular data: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haven reads SPSS,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SAS files.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readxl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reads Excel files (both 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xlsx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DBI, along with a database-specific backend (e.g.,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RSQLite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RPostgreSQL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etc.) allows to run SQL queries against a database and return a data frame.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271" y="1820955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Subsetting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:If you want to pull out a single variable, you need some new tools, $ and [[. [[ can extract by name or position;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 only extracts by name but is a little less typing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Compared to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data.frame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more strict: they never do partial matching, and they will generate a warning if the column to access does not exist.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3933" y="3800476"/>
            <a:ext cx="3171667" cy="263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Sub.Topic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Versus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data.frame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b="1" dirty="0" smtClean="0">
                <a:latin typeface="Times New Roman" pitchFamily="18" charset="0"/>
                <a:cs typeface="Times New Roman" pitchFamily="18" charset="0"/>
              </a:rPr>
              <a:t>Sub. Topic 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Interacting with Older Code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older functions don’t work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as.data.frame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to turn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back to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data.frame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as.data.frame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#&gt; [1]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data.frame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reason that some older functions don’t work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-Exercises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86990"/>
            <a:ext cx="9067558" cy="47764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1.How can you tell if an object is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 (Hint: try printing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mtcars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which is a regular data frame).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 print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mtcars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it prints all the columns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when we first convert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mtcars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to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as_tibble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(), it prints on the first ten observations. There are also some other differences in formatting of the printed data frame.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as_tibble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mtcars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the function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is_tibble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 to check whether a data frame is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not.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mtcars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frame is not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is_tibble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mtcars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#&gt; [1] FALSE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209" y="1429069"/>
            <a:ext cx="9172060" cy="47888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the diamonds and flights data 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is_tibble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(ggplot2::diamonds) 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#&gt; [1] TRUE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is_tibble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(nycflights13::flights) 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#&gt; [1] TRUE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is_tibble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as_tibble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mtcars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 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#&gt; [1] TRUE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generally, you can use the class() function to find out the class of an object.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mtcars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#&gt; [1] "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data.frame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Tibbles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-Exercises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4974</TotalTime>
  <Words>3401</Words>
  <Application>Microsoft Office PowerPoint</Application>
  <PresentationFormat>Custom</PresentationFormat>
  <Paragraphs>402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Facet</vt:lpstr>
      <vt:lpstr>Unit III--Topic: Tibbles with tibble  Sub.Topic: Introduction</vt:lpstr>
      <vt:lpstr>Sub.Topic: Creating Tibbles</vt:lpstr>
      <vt:lpstr>Sub.Topic: Creating Tibbles</vt:lpstr>
      <vt:lpstr>Sub.Topic: Creating Tibbles</vt:lpstr>
      <vt:lpstr>          Sub.Topic: Tibbles Versus data.frame</vt:lpstr>
      <vt:lpstr>          Sub.Topic: Tibbles Versus data.frame</vt:lpstr>
      <vt:lpstr>Sub. Topic : Interacting with Older Code</vt:lpstr>
      <vt:lpstr>Tibbles with tibble -Exercises</vt:lpstr>
      <vt:lpstr>Tibbles with tibble -Exercises</vt:lpstr>
      <vt:lpstr>Tibbles with tibble -Exercises</vt:lpstr>
      <vt:lpstr>Tibbles with tibble -Exercises</vt:lpstr>
      <vt:lpstr> </vt:lpstr>
      <vt:lpstr>Tibbles with tibble -Exercises</vt:lpstr>
      <vt:lpstr>Tibbles with tibble -Exercises</vt:lpstr>
      <vt:lpstr>Topic: Data Import with readr         Sub.Topic: Introduction </vt:lpstr>
      <vt:lpstr>Sub.Topic: Getting Started</vt:lpstr>
      <vt:lpstr>Sub.Topic: Getting Started</vt:lpstr>
      <vt:lpstr>    read_csv()</vt:lpstr>
      <vt:lpstr>    read_csv()</vt:lpstr>
      <vt:lpstr>    read_csv()</vt:lpstr>
      <vt:lpstr>    read_csv()</vt:lpstr>
      <vt:lpstr>Compared to Base R</vt:lpstr>
      <vt:lpstr>Getting Started –Exercises Refer Video1</vt:lpstr>
      <vt:lpstr>Getting Started –Exercises-- Refer Video1</vt:lpstr>
      <vt:lpstr>Getting Started –Exercises Refer Video1</vt:lpstr>
      <vt:lpstr>Getting Started –Exercises Refer Video1</vt:lpstr>
      <vt:lpstr>Getting Started –Exercises Refer Video1</vt:lpstr>
      <vt:lpstr>Sub. Topic: Parsing a Vector</vt:lpstr>
      <vt:lpstr>Sub. Topic: Parsing a Vector</vt:lpstr>
      <vt:lpstr>Sub. Topic: Parsing a Vector</vt:lpstr>
      <vt:lpstr>Parsing Numbers</vt:lpstr>
      <vt:lpstr>Parsing Numbers</vt:lpstr>
      <vt:lpstr>Parsing Numbers</vt:lpstr>
      <vt:lpstr>Parsing Numbers</vt:lpstr>
      <vt:lpstr>Parsing Strings</vt:lpstr>
      <vt:lpstr>Parsing Strings</vt:lpstr>
      <vt:lpstr>Parsing Strings</vt:lpstr>
      <vt:lpstr>Parsing Factors</vt:lpstr>
      <vt:lpstr>Dates, Date-Times, and Times Refer Video 2</vt:lpstr>
      <vt:lpstr>Dates, Date-Times, and Times-  Refer Video 2</vt:lpstr>
      <vt:lpstr>Dates, Date-Times, and Times– Refer Video 2</vt:lpstr>
      <vt:lpstr>Sub. Topic: Parsing a Vector --Exercisesc</vt:lpstr>
      <vt:lpstr>Sub. Topic: Parsing a Vector --Exercises</vt:lpstr>
      <vt:lpstr>Sub. Topic: Parsing a Vector --Exercises</vt:lpstr>
      <vt:lpstr>Sub. Topic: Parsing a Vector --Exercises</vt:lpstr>
      <vt:lpstr>Sub. Topic: Parsing a File- Strategy</vt:lpstr>
      <vt:lpstr>Sub. Topic: Parsing a File- Strategy</vt:lpstr>
      <vt:lpstr>Sub. Topic: Parsing a File- Strategy</vt:lpstr>
      <vt:lpstr>Problems</vt:lpstr>
      <vt:lpstr>Strategy</vt:lpstr>
      <vt:lpstr>Strategy</vt:lpstr>
      <vt:lpstr>Other Strategies</vt:lpstr>
      <vt:lpstr>Sub. Topic: Writing to a File— Refer Video 3</vt:lpstr>
      <vt:lpstr>Sub. Topic: Writing to a File—  Refer Video 3</vt:lpstr>
      <vt:lpstr>Sub. Topic: Other Types of Data--- Refer Video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</dc:creator>
  <cp:lastModifiedBy>harshu</cp:lastModifiedBy>
  <cp:revision>216</cp:revision>
  <dcterms:created xsi:type="dcterms:W3CDTF">2019-06-08T09:30:57Z</dcterms:created>
  <dcterms:modified xsi:type="dcterms:W3CDTF">2020-09-08T09:46:46Z</dcterms:modified>
</cp:coreProperties>
</file>