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7" r:id="rId2"/>
    <p:sldId id="349" r:id="rId3"/>
    <p:sldId id="350" r:id="rId4"/>
    <p:sldId id="351" r:id="rId5"/>
    <p:sldId id="352" r:id="rId6"/>
    <p:sldId id="353" r:id="rId7"/>
    <p:sldId id="354" r:id="rId8"/>
    <p:sldId id="355" r:id="rId9"/>
    <p:sldId id="356" r:id="rId10"/>
    <p:sldId id="357" r:id="rId11"/>
    <p:sldId id="358" r:id="rId12"/>
    <p:sldId id="359" r:id="rId13"/>
    <p:sldId id="360" r:id="rId14"/>
    <p:sldId id="364" r:id="rId15"/>
    <p:sldId id="361" r:id="rId16"/>
    <p:sldId id="366" r:id="rId17"/>
    <p:sldId id="367" r:id="rId18"/>
    <p:sldId id="370" r:id="rId19"/>
    <p:sldId id="377" r:id="rId20"/>
    <p:sldId id="378" r:id="rId21"/>
    <p:sldId id="400" r:id="rId22"/>
    <p:sldId id="380" r:id="rId23"/>
    <p:sldId id="381" r:id="rId24"/>
    <p:sldId id="382" r:id="rId25"/>
    <p:sldId id="383" r:id="rId26"/>
    <p:sldId id="401" r:id="rId27"/>
    <p:sldId id="402" r:id="rId28"/>
    <p:sldId id="386" r:id="rId29"/>
    <p:sldId id="387" r:id="rId30"/>
    <p:sldId id="388" r:id="rId31"/>
    <p:sldId id="391" r:id="rId32"/>
    <p:sldId id="392" r:id="rId33"/>
    <p:sldId id="393" r:id="rId34"/>
    <p:sldId id="395" r:id="rId35"/>
    <p:sldId id="403" r:id="rId36"/>
    <p:sldId id="404" r:id="rId37"/>
    <p:sldId id="397" r:id="rId38"/>
    <p:sldId id="398" r:id="rId39"/>
    <p:sldId id="399" r:id="rId40"/>
    <p:sldId id="405" r:id="rId41"/>
    <p:sldId id="406" r:id="rId42"/>
    <p:sldId id="407" r:id="rId43"/>
    <p:sldId id="408" r:id="rId44"/>
    <p:sldId id="409" r:id="rId45"/>
    <p:sldId id="412" r:id="rId46"/>
    <p:sldId id="413" r:id="rId47"/>
    <p:sldId id="414" r:id="rId48"/>
    <p:sldId id="415" r:id="rId49"/>
    <p:sldId id="416" r:id="rId50"/>
    <p:sldId id="417" r:id="rId51"/>
    <p:sldId id="418" r:id="rId52"/>
    <p:sldId id="419" r:id="rId53"/>
    <p:sldId id="420" r:id="rId54"/>
    <p:sldId id="421" r:id="rId55"/>
    <p:sldId id="422" r:id="rId56"/>
    <p:sldId id="423" r:id="rId57"/>
    <p:sldId id="424" r:id="rId58"/>
    <p:sldId id="425" r:id="rId59"/>
    <p:sldId id="426" r:id="rId60"/>
    <p:sldId id="427" r:id="rId61"/>
    <p:sldId id="428" r:id="rId62"/>
    <p:sldId id="429" r:id="rId63"/>
    <p:sldId id="430" r:id="rId64"/>
    <p:sldId id="431" r:id="rId65"/>
    <p:sldId id="432" r:id="rId66"/>
    <p:sldId id="437" r:id="rId67"/>
    <p:sldId id="433" r:id="rId68"/>
    <p:sldId id="436" r:id="rId69"/>
    <p:sldId id="435" r:id="rId70"/>
    <p:sldId id="438" r:id="rId71"/>
    <p:sldId id="439" r:id="rId72"/>
    <p:sldId id="440" r:id="rId73"/>
    <p:sldId id="441"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11/25/2020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smtClean="0">
                <a:latin typeface="Times New Roman" pitchFamily="18" charset="0"/>
                <a:cs typeface="Times New Roman" pitchFamily="18" charset="0"/>
              </a:rPr>
              <a:t>Unit V- Topic :Relational Data with </a:t>
            </a:r>
            <a:r>
              <a:rPr lang="en-US" b="1" dirty="0" err="1" smtClean="0">
                <a:latin typeface="Times New Roman" pitchFamily="18" charset="0"/>
                <a:cs typeface="Times New Roman" pitchFamily="18" charset="0"/>
              </a:rPr>
              <a:t>dplyr</a:t>
            </a:r>
            <a:r>
              <a:rPr lang="en-US" b="1" dirty="0" smtClean="0">
                <a:latin typeface="Times New Roman" pitchFamily="18" charset="0"/>
                <a:cs typeface="Times New Roman" pitchFamily="18" charset="0"/>
              </a:rPr>
              <a:t> Sub. Topic: Introduction </a:t>
            </a:r>
            <a:endParaRPr lang="en-US" b="1" dirty="0">
              <a:latin typeface="Times New Roman" pitchFamily="18" charset="0"/>
              <a:cs typeface="Times New Roman" pitchFamily="18" charset="0"/>
            </a:endParaRPr>
          </a:p>
        </p:txBody>
      </p:sp>
      <p:sp>
        <p:nvSpPr>
          <p:cNvPr id="5" name="Content Placeholder 4"/>
          <p:cNvSpPr>
            <a:spLocks noGrp="1"/>
          </p:cNvSpPr>
          <p:nvPr>
            <p:ph idx="1"/>
          </p:nvPr>
        </p:nvSpPr>
        <p:spPr>
          <a:xfrm>
            <a:off x="622742" y="1776633"/>
            <a:ext cx="9299179" cy="4528633"/>
          </a:xfrm>
        </p:spPr>
        <p:txBody>
          <a:bodyPr>
            <a:noAutofit/>
          </a:bodyPr>
          <a:lstStyle/>
          <a:p>
            <a:pPr>
              <a:lnSpc>
                <a:spcPct val="150000"/>
              </a:lnSpc>
              <a:spcBef>
                <a:spcPts val="0"/>
              </a:spcBef>
              <a:buNone/>
            </a:pPr>
            <a:r>
              <a:rPr lang="en-US" dirty="0" smtClean="0">
                <a:latin typeface="Times New Roman" pitchFamily="18" charset="0"/>
                <a:cs typeface="Times New Roman" pitchFamily="18" charset="0"/>
              </a:rPr>
              <a:t>		</a:t>
            </a:r>
          </a:p>
          <a:p>
            <a:pPr>
              <a:lnSpc>
                <a:spcPct val="150000"/>
              </a:lnSpc>
              <a:spcBef>
                <a:spcPts val="0"/>
              </a:spcBef>
            </a:pPr>
            <a:r>
              <a:rPr lang="en-US" dirty="0" smtClean="0">
                <a:latin typeface="Times New Roman" pitchFamily="18" charset="0"/>
                <a:cs typeface="Times New Roman" pitchFamily="18" charset="0"/>
              </a:rPr>
              <a:t>Multiple tables of data are called relational data because it is the relations, not just the individual datasets, that are important.</a:t>
            </a:r>
          </a:p>
          <a:p>
            <a:pPr>
              <a:lnSpc>
                <a:spcPct val="150000"/>
              </a:lnSpc>
              <a:spcBef>
                <a:spcPts val="0"/>
              </a:spcBef>
            </a:pPr>
            <a:r>
              <a:rPr lang="en-US" dirty="0" smtClean="0">
                <a:latin typeface="Times New Roman" pitchFamily="18" charset="0"/>
                <a:cs typeface="Times New Roman" pitchFamily="18" charset="0"/>
              </a:rPr>
              <a:t>There are three families of verbs designed to work with relational data: \</a:t>
            </a:r>
          </a:p>
          <a:p>
            <a:pPr>
              <a:lnSpc>
                <a:spcPct val="150000"/>
              </a:lnSpc>
              <a:spcBef>
                <a:spcPts val="0"/>
              </a:spcBef>
            </a:pPr>
            <a:r>
              <a:rPr lang="en-US" b="1" dirty="0" smtClean="0">
                <a:latin typeface="Times New Roman" pitchFamily="18" charset="0"/>
                <a:cs typeface="Times New Roman" pitchFamily="18" charset="0"/>
              </a:rPr>
              <a:t>Mutating joins</a:t>
            </a:r>
            <a:r>
              <a:rPr lang="en-US" dirty="0" smtClean="0">
                <a:latin typeface="Times New Roman" pitchFamily="18" charset="0"/>
                <a:cs typeface="Times New Roman" pitchFamily="18" charset="0"/>
              </a:rPr>
              <a:t>, which add new variables to one data frame from matching observations in another. </a:t>
            </a:r>
          </a:p>
          <a:p>
            <a:pPr>
              <a:lnSpc>
                <a:spcPct val="150000"/>
              </a:lnSpc>
              <a:spcBef>
                <a:spcPts val="0"/>
              </a:spcBef>
            </a:pPr>
            <a:r>
              <a:rPr lang="en-US" b="1" dirty="0" smtClean="0">
                <a:latin typeface="Times New Roman" pitchFamily="18" charset="0"/>
                <a:cs typeface="Times New Roman" pitchFamily="18" charset="0"/>
              </a:rPr>
              <a:t>Filtering joins</a:t>
            </a:r>
            <a:r>
              <a:rPr lang="en-US" dirty="0" smtClean="0">
                <a:latin typeface="Times New Roman" pitchFamily="18" charset="0"/>
                <a:cs typeface="Times New Roman" pitchFamily="18" charset="0"/>
              </a:rPr>
              <a:t>, which filter observations from one data frame based on whether or not they match an observation in the other table.</a:t>
            </a:r>
          </a:p>
          <a:p>
            <a:pPr>
              <a:lnSpc>
                <a:spcPct val="150000"/>
              </a:lnSpc>
              <a:spcBef>
                <a:spcPts val="0"/>
              </a:spcBef>
            </a:pPr>
            <a:r>
              <a:rPr lang="en-US" b="1" dirty="0" smtClean="0">
                <a:latin typeface="Times New Roman" pitchFamily="18" charset="0"/>
                <a:cs typeface="Times New Roman" pitchFamily="18" charset="0"/>
              </a:rPr>
              <a:t>Set operations</a:t>
            </a:r>
            <a:r>
              <a:rPr lang="en-US" dirty="0" smtClean="0">
                <a:latin typeface="Times New Roman" pitchFamily="18" charset="0"/>
                <a:cs typeface="Times New Roman" pitchFamily="18" charset="0"/>
              </a:rPr>
              <a:t>, which treat observations as if they were set elements.</a:t>
            </a:r>
          </a:p>
          <a:p>
            <a:pPr>
              <a:lnSpc>
                <a:spcPct val="150000"/>
              </a:lnSpc>
              <a:spcBef>
                <a:spcPts val="0"/>
              </a:spcBef>
            </a:pPr>
            <a:r>
              <a:rPr lang="en-US" dirty="0" err="1" smtClean="0">
                <a:latin typeface="Times New Roman" pitchFamily="18" charset="0"/>
                <a:cs typeface="Times New Roman" pitchFamily="18" charset="0"/>
              </a:rPr>
              <a:t>dplyr</a:t>
            </a:r>
            <a:r>
              <a:rPr lang="en-US" dirty="0" smtClean="0">
                <a:latin typeface="Times New Roman" pitchFamily="18" charset="0"/>
                <a:cs typeface="Times New Roman" pitchFamily="18" charset="0"/>
              </a:rPr>
              <a:t> is a little easier to use than SQL because </a:t>
            </a:r>
            <a:r>
              <a:rPr lang="en-US" dirty="0" err="1" smtClean="0">
                <a:latin typeface="Times New Roman" pitchFamily="18" charset="0"/>
                <a:cs typeface="Times New Roman" pitchFamily="18" charset="0"/>
              </a:rPr>
              <a:t>dplyr</a:t>
            </a:r>
            <a:r>
              <a:rPr lang="en-US" dirty="0" smtClean="0">
                <a:latin typeface="Times New Roman" pitchFamily="18" charset="0"/>
                <a:cs typeface="Times New Roman" pitchFamily="18" charset="0"/>
              </a:rPr>
              <a:t> is specialized to do data analysis: </a:t>
            </a:r>
          </a:p>
          <a:p>
            <a:pPr>
              <a:lnSpc>
                <a:spcPct val="150000"/>
              </a:lnSpc>
              <a:spcBef>
                <a:spcPts val="0"/>
              </a:spcBef>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038" y="2060960"/>
            <a:ext cx="8596668" cy="3880773"/>
          </a:xfrm>
        </p:spPr>
        <p:txBody>
          <a:bodyPr>
            <a:normAutofit/>
          </a:bodyPr>
          <a:lstStyle/>
          <a:p>
            <a:pPr>
              <a:lnSpc>
                <a:spcPct val="150000"/>
              </a:lnSpc>
            </a:pPr>
            <a:r>
              <a:rPr lang="en-US" dirty="0" smtClean="0">
                <a:latin typeface="Times New Roman" pitchFamily="18" charset="0"/>
                <a:cs typeface="Times New Roman" pitchFamily="18" charset="0"/>
              </a:rPr>
              <a:t>2. I forgot to draw the relationship between weather and air ports. What is the relationship and how should it appear in the diagram?</a:t>
            </a:r>
          </a:p>
          <a:p>
            <a:pPr>
              <a:lnSpc>
                <a:spcPct val="150000"/>
              </a:lnSpc>
            </a:pPr>
            <a:r>
              <a:rPr lang="en-US" dirty="0" smtClean="0">
                <a:latin typeface="Times New Roman" pitchFamily="18" charset="0"/>
                <a:cs typeface="Times New Roman" pitchFamily="18" charset="0"/>
              </a:rPr>
              <a:t>The column </a:t>
            </a:r>
            <a:r>
              <a:rPr lang="en-US" dirty="0" err="1" smtClean="0">
                <a:latin typeface="Times New Roman" pitchFamily="18" charset="0"/>
                <a:cs typeface="Times New Roman" pitchFamily="18" charset="0"/>
              </a:rPr>
              <a:t>airports$faa</a:t>
            </a:r>
            <a:r>
              <a:rPr lang="en-US" dirty="0" smtClean="0">
                <a:latin typeface="Times New Roman" pitchFamily="18" charset="0"/>
                <a:cs typeface="Times New Roman" pitchFamily="18" charset="0"/>
              </a:rPr>
              <a:t> is a foreign key of  </a:t>
            </a:r>
            <a:r>
              <a:rPr lang="en-US" dirty="0" err="1" smtClean="0">
                <a:latin typeface="Times New Roman" pitchFamily="18" charset="0"/>
                <a:cs typeface="Times New Roman" pitchFamily="18" charset="0"/>
              </a:rPr>
              <a:t>weather$origin</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602230" y="3901440"/>
            <a:ext cx="7810500" cy="2606993"/>
          </a:xfrm>
          <a:prstGeom prst="rect">
            <a:avLst/>
          </a:prstGeom>
          <a:noFill/>
          <a:ln w="9525">
            <a:noFill/>
            <a:miter lim="800000"/>
            <a:headEnd/>
            <a:tailEnd/>
          </a:ln>
          <a:effectLst/>
        </p:spPr>
      </p:pic>
      <p:sp>
        <p:nvSpPr>
          <p:cNvPr id="5"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Prerequisites- nycights13 -Exercises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9213426" cy="4164011"/>
          </a:xfrm>
        </p:spPr>
        <p:txBody>
          <a:bodyPr>
            <a:noAutofit/>
          </a:bodyPr>
          <a:lstStyle/>
          <a:p>
            <a:pPr>
              <a:lnSpc>
                <a:spcPct val="150000"/>
              </a:lnSpc>
              <a:spcBef>
                <a:spcPts val="0"/>
              </a:spcBef>
            </a:pPr>
            <a:r>
              <a:rPr lang="en-US" dirty="0" smtClean="0">
                <a:latin typeface="Times New Roman" pitchFamily="18" charset="0"/>
                <a:cs typeface="Times New Roman" pitchFamily="18" charset="0"/>
              </a:rPr>
              <a:t>3. weather only contains information for the origin (NYC) airports. If it contained weather records for all airports in the USA, what additional relation would it define with flights? </a:t>
            </a:r>
          </a:p>
          <a:p>
            <a:pPr>
              <a:lnSpc>
                <a:spcPct val="150000"/>
              </a:lnSpc>
              <a:spcBef>
                <a:spcPts val="0"/>
              </a:spcBef>
            </a:pPr>
            <a:r>
              <a:rPr lang="en-US" dirty="0" smtClean="0">
                <a:latin typeface="Times New Roman" pitchFamily="18" charset="0"/>
                <a:cs typeface="Times New Roman" pitchFamily="18" charset="0"/>
              </a:rPr>
              <a:t>If the weather was included for all airports in the US, then it would provide the weather for the destination of each flight. </a:t>
            </a:r>
          </a:p>
          <a:p>
            <a:pPr>
              <a:lnSpc>
                <a:spcPct val="150000"/>
              </a:lnSpc>
              <a:spcBef>
                <a:spcPts val="0"/>
              </a:spcBef>
            </a:pPr>
            <a:r>
              <a:rPr lang="en-US" dirty="0" smtClean="0">
                <a:latin typeface="Times New Roman" pitchFamily="18" charset="0"/>
                <a:cs typeface="Times New Roman" pitchFamily="18" charset="0"/>
              </a:rPr>
              <a:t>The weather data frame columns (year, month, day, hour, origin) are a foreign key for the flights data frame columns (year, month, day, hour, </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a:t>
            </a:r>
          </a:p>
          <a:p>
            <a:pPr>
              <a:lnSpc>
                <a:spcPct val="150000"/>
              </a:lnSpc>
              <a:spcBef>
                <a:spcPts val="0"/>
              </a:spcBef>
            </a:pPr>
            <a:r>
              <a:rPr lang="en-US" dirty="0" smtClean="0">
                <a:latin typeface="Times New Roman" pitchFamily="18" charset="0"/>
                <a:cs typeface="Times New Roman" pitchFamily="18" charset="0"/>
              </a:rPr>
              <a:t>This would provide information about the weather at the destination.</a:t>
            </a:r>
          </a:p>
          <a:p>
            <a:pPr>
              <a:lnSpc>
                <a:spcPct val="150000"/>
              </a:lnSpc>
              <a:spcBef>
                <a:spcPts val="0"/>
              </a:spcBef>
            </a:pPr>
            <a:r>
              <a:rPr lang="en-US" dirty="0" smtClean="0">
                <a:latin typeface="Times New Roman" pitchFamily="18" charset="0"/>
                <a:cs typeface="Times New Roman" pitchFamily="18" charset="0"/>
              </a:rPr>
              <a:t>So adding  these  relationship prior to weather table is not necessary.</a:t>
            </a:r>
          </a:p>
          <a:p>
            <a:pPr>
              <a:lnSpc>
                <a:spcPct val="150000"/>
              </a:lnSpc>
              <a:spcBef>
                <a:spcPts val="0"/>
              </a:spcBef>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Prerequisites- nycights13 -Exercises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687" y="1751156"/>
            <a:ext cx="8596668" cy="3880773"/>
          </a:xfrm>
        </p:spPr>
        <p:txBody>
          <a:bodyPr>
            <a:normAutofit/>
          </a:bodyPr>
          <a:lstStyle/>
          <a:p>
            <a:pPr>
              <a:lnSpc>
                <a:spcPct val="150000"/>
              </a:lnSpc>
              <a:spcBef>
                <a:spcPts val="0"/>
              </a:spcBef>
            </a:pPr>
            <a:r>
              <a:rPr lang="en-US" dirty="0" smtClean="0">
                <a:latin typeface="Times New Roman" pitchFamily="18" charset="0"/>
                <a:cs typeface="Times New Roman" pitchFamily="18" charset="0"/>
              </a:rPr>
              <a:t>4. We know that some days of the year are “special,” and fewer people than usual fly on them. How might you represent that data as a data frame? What would be the primary keys of that table? How would it connect to the existing tables? </a:t>
            </a:r>
          </a:p>
          <a:p>
            <a:pPr lvl="1">
              <a:lnSpc>
                <a:spcPct val="150000"/>
              </a:lnSpc>
              <a:spcBef>
                <a:spcPts val="0"/>
              </a:spcBef>
            </a:pPr>
            <a:r>
              <a:rPr lang="en-US" sz="1800" dirty="0" smtClean="0">
                <a:latin typeface="Times New Roman" pitchFamily="18" charset="0"/>
                <a:cs typeface="Times New Roman" pitchFamily="18" charset="0"/>
              </a:rPr>
              <a:t>Add a table of special dates, with the following structure</a:t>
            </a:r>
          </a:p>
          <a:p>
            <a:pPr lvl="1">
              <a:lnSpc>
                <a:spcPct val="150000"/>
              </a:lnSpc>
              <a:spcBef>
                <a:spcPts val="0"/>
              </a:spcBef>
            </a:pPr>
            <a:r>
              <a:rPr lang="en-US" sz="1800" dirty="0" smtClean="0">
                <a:latin typeface="Times New Roman" pitchFamily="18" charset="0"/>
                <a:cs typeface="Times New Roman" pitchFamily="18" charset="0"/>
              </a:rPr>
              <a:t>The primary key of the table would be the (year, month, day) columns. The (year, month, day) columns could be used to join </a:t>
            </a:r>
            <a:r>
              <a:rPr lang="en-US" sz="1800" dirty="0" err="1" smtClean="0">
                <a:latin typeface="Times New Roman" pitchFamily="18" charset="0"/>
                <a:cs typeface="Times New Roman" pitchFamily="18" charset="0"/>
              </a:rPr>
              <a:t>special_days</a:t>
            </a:r>
            <a:r>
              <a:rPr lang="en-US" sz="1800" dirty="0" smtClean="0">
                <a:latin typeface="Times New Roman" pitchFamily="18" charset="0"/>
                <a:cs typeface="Times New Roman" pitchFamily="18" charset="0"/>
              </a:rPr>
              <a:t> with other tables.</a:t>
            </a:r>
          </a:p>
          <a:p>
            <a:pPr>
              <a:lnSpc>
                <a:spcPct val="150000"/>
              </a:lnSpc>
              <a:spcBef>
                <a:spcPts val="0"/>
              </a:spcBef>
            </a:pP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1746914" y="4435522"/>
            <a:ext cx="5352920" cy="2135875"/>
          </a:xfrm>
          <a:prstGeom prst="rect">
            <a:avLst/>
          </a:prstGeom>
          <a:noFill/>
          <a:ln w="9525">
            <a:noFill/>
            <a:miter lim="800000"/>
            <a:headEnd/>
            <a:tailEnd/>
          </a:ln>
          <a:effectLst/>
        </p:spPr>
      </p:pic>
      <p:sp>
        <p:nvSpPr>
          <p:cNvPr id="5"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Prerequisites- nycights13 -Exercises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3815"/>
            <a:ext cx="8596668" cy="1320800"/>
          </a:xfrm>
        </p:spPr>
        <p:txBody>
          <a:bodyPr/>
          <a:lstStyle/>
          <a:p>
            <a:pPr algn="ctr"/>
            <a:r>
              <a:rPr lang="en-US" b="1" dirty="0" smtClean="0">
                <a:latin typeface="Times New Roman" pitchFamily="18" charset="0"/>
                <a:cs typeface="Times New Roman" pitchFamily="18" charset="0"/>
              </a:rPr>
              <a:t>Sub. Topic: Keys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62094" y="1307149"/>
            <a:ext cx="9532784" cy="5307011"/>
          </a:xfrm>
        </p:spPr>
        <p:txBody>
          <a:bodyPr>
            <a:normAutofit/>
          </a:bodyPr>
          <a:lstStyle/>
          <a:p>
            <a:pPr>
              <a:lnSpc>
                <a:spcPct val="150000"/>
              </a:lnSpc>
              <a:spcBef>
                <a:spcPts val="0"/>
              </a:spcBef>
            </a:pPr>
            <a:r>
              <a:rPr lang="en-US" dirty="0" smtClean="0">
                <a:latin typeface="Times New Roman" pitchFamily="18" charset="0"/>
                <a:cs typeface="Times New Roman" pitchFamily="18" charset="0"/>
              </a:rPr>
              <a:t>The variables used to connect each pair of tables are called keys.</a:t>
            </a:r>
          </a:p>
          <a:p>
            <a:pPr>
              <a:lnSpc>
                <a:spcPct val="150000"/>
              </a:lnSpc>
              <a:spcBef>
                <a:spcPts val="0"/>
              </a:spcBef>
            </a:pPr>
            <a:r>
              <a:rPr lang="en-US" dirty="0" smtClean="0">
                <a:latin typeface="Times New Roman" pitchFamily="18" charset="0"/>
                <a:cs typeface="Times New Roman" pitchFamily="18" charset="0"/>
              </a:rPr>
              <a:t>A key is a variable (or set of variables) that uniquely identifies an observation</a:t>
            </a:r>
          </a:p>
          <a:p>
            <a:pPr>
              <a:lnSpc>
                <a:spcPct val="150000"/>
              </a:lnSpc>
              <a:spcBef>
                <a:spcPts val="0"/>
              </a:spcBef>
            </a:pPr>
            <a:r>
              <a:rPr lang="en-US" dirty="0" smtClean="0">
                <a:latin typeface="Times New Roman" pitchFamily="18" charset="0"/>
                <a:cs typeface="Times New Roman" pitchFamily="18" charset="0"/>
              </a:rPr>
              <a:t>In simple cases, a single variable is sufficient to identify an observation. For example, each plane is uniquely identified by its </a:t>
            </a:r>
            <a:r>
              <a:rPr lang="en-US" dirty="0" err="1" smtClean="0">
                <a:latin typeface="Times New Roman" pitchFamily="18" charset="0"/>
                <a:cs typeface="Times New Roman" pitchFamily="18" charset="0"/>
              </a:rPr>
              <a:t>tailnum</a:t>
            </a:r>
            <a:r>
              <a:rPr lang="en-US" dirty="0" smtClean="0">
                <a:latin typeface="Times New Roman" pitchFamily="18" charset="0"/>
                <a:cs typeface="Times New Roman" pitchFamily="18" charset="0"/>
              </a:rPr>
              <a:t>. </a:t>
            </a:r>
          </a:p>
          <a:p>
            <a:pPr>
              <a:lnSpc>
                <a:spcPct val="150000"/>
              </a:lnSpc>
              <a:spcBef>
                <a:spcPts val="0"/>
              </a:spcBef>
            </a:pPr>
            <a:r>
              <a:rPr lang="en-US" dirty="0" smtClean="0">
                <a:latin typeface="Times New Roman" pitchFamily="18" charset="0"/>
                <a:cs typeface="Times New Roman" pitchFamily="18" charset="0"/>
              </a:rPr>
              <a:t>In other cases, multiple variables may be needed. For example, to identify an observation in weather you need five </a:t>
            </a:r>
            <a:r>
              <a:rPr lang="en-US" dirty="0" err="1" smtClean="0">
                <a:latin typeface="Times New Roman" pitchFamily="18" charset="0"/>
                <a:cs typeface="Times New Roman" pitchFamily="18" charset="0"/>
              </a:rPr>
              <a:t>vari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ables</a:t>
            </a:r>
            <a:r>
              <a:rPr lang="en-US" dirty="0" smtClean="0">
                <a:latin typeface="Times New Roman" pitchFamily="18" charset="0"/>
                <a:cs typeface="Times New Roman" pitchFamily="18" charset="0"/>
              </a:rPr>
              <a:t>: year, month, day, hour, and origin.</a:t>
            </a:r>
          </a:p>
          <a:p>
            <a:pPr>
              <a:lnSpc>
                <a:spcPct val="150000"/>
              </a:lnSpc>
              <a:spcBef>
                <a:spcPts val="0"/>
              </a:spcBef>
            </a:pPr>
            <a:r>
              <a:rPr lang="en-US" b="1" dirty="0" smtClean="0">
                <a:latin typeface="Times New Roman" pitchFamily="18" charset="0"/>
                <a:cs typeface="Times New Roman" pitchFamily="18" charset="0"/>
              </a:rPr>
              <a:t>There are two types of keys: </a:t>
            </a:r>
          </a:p>
          <a:p>
            <a:pPr>
              <a:lnSpc>
                <a:spcPct val="150000"/>
              </a:lnSpc>
              <a:spcBef>
                <a:spcPts val="0"/>
              </a:spcBef>
            </a:pPr>
            <a:r>
              <a:rPr lang="en-US" b="1" dirty="0" smtClean="0">
                <a:latin typeface="Times New Roman" pitchFamily="18" charset="0"/>
                <a:cs typeface="Times New Roman" pitchFamily="18" charset="0"/>
              </a:rPr>
              <a:t>A primary key </a:t>
            </a:r>
            <a:r>
              <a:rPr lang="en-US" dirty="0" smtClean="0">
                <a:latin typeface="Times New Roman" pitchFamily="18" charset="0"/>
                <a:cs typeface="Times New Roman" pitchFamily="18" charset="0"/>
              </a:rPr>
              <a:t>uniquely identifies an observation in its own table. For example, </a:t>
            </a:r>
            <a:r>
              <a:rPr lang="en-US" dirty="0" err="1" smtClean="0">
                <a:latin typeface="Times New Roman" pitchFamily="18" charset="0"/>
                <a:cs typeface="Times New Roman" pitchFamily="18" charset="0"/>
              </a:rPr>
              <a:t>planes$tailnum</a:t>
            </a:r>
            <a:r>
              <a:rPr lang="en-US" dirty="0" smtClean="0">
                <a:latin typeface="Times New Roman" pitchFamily="18" charset="0"/>
                <a:cs typeface="Times New Roman" pitchFamily="18" charset="0"/>
              </a:rPr>
              <a:t> is a primary key because it uniquely identifies each plane in the planes table. </a:t>
            </a:r>
          </a:p>
          <a:p>
            <a:pPr>
              <a:lnSpc>
                <a:spcPct val="150000"/>
              </a:lnSpc>
              <a:spcBef>
                <a:spcPts val="0"/>
              </a:spcBef>
            </a:pPr>
            <a:r>
              <a:rPr lang="en-US" b="1" dirty="0" smtClean="0">
                <a:latin typeface="Times New Roman" pitchFamily="18" charset="0"/>
                <a:cs typeface="Times New Roman" pitchFamily="18" charset="0"/>
              </a:rPr>
              <a:t>A foreign key </a:t>
            </a:r>
            <a:r>
              <a:rPr lang="en-US" dirty="0" smtClean="0">
                <a:latin typeface="Times New Roman" pitchFamily="18" charset="0"/>
                <a:cs typeface="Times New Roman" pitchFamily="18" charset="0"/>
              </a:rPr>
              <a:t>uniquely identifies an observation in another table. For example, </a:t>
            </a:r>
            <a:r>
              <a:rPr lang="en-US" dirty="0" err="1" smtClean="0">
                <a:latin typeface="Times New Roman" pitchFamily="18" charset="0"/>
                <a:cs typeface="Times New Roman" pitchFamily="18" charset="0"/>
              </a:rPr>
              <a:t>flights$tailnum</a:t>
            </a:r>
            <a:r>
              <a:rPr lang="en-US" dirty="0" smtClean="0">
                <a:latin typeface="Times New Roman" pitchFamily="18" charset="0"/>
                <a:cs typeface="Times New Roman" pitchFamily="18" charset="0"/>
              </a:rPr>
              <a:t> is a foreign key because it appears in the flights table where it matches each flight to a unique plane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00164" y="1450905"/>
            <a:ext cx="9394714" cy="3880773"/>
          </a:xfrm>
        </p:spPr>
        <p:txBody>
          <a:bodyPr>
            <a:normAutofit/>
          </a:bodyPr>
          <a:lstStyle/>
          <a:p>
            <a:pPr>
              <a:lnSpc>
                <a:spcPct val="150000"/>
              </a:lnSpc>
            </a:pPr>
            <a:r>
              <a:rPr lang="en-US" dirty="0" smtClean="0">
                <a:latin typeface="Times New Roman" pitchFamily="18" charset="0"/>
                <a:cs typeface="Times New Roman" pitchFamily="18" charset="0"/>
              </a:rPr>
              <a:t>A variable can be both a primary key and a foreign key. For example, origin is part of the weather primary key, and is also a foreign key for the airport table.</a:t>
            </a:r>
          </a:p>
          <a:p>
            <a:pPr>
              <a:lnSpc>
                <a:spcPct val="150000"/>
              </a:lnSpc>
            </a:pPr>
            <a:r>
              <a:rPr lang="en-US" dirty="0" smtClean="0">
                <a:latin typeface="Times New Roman" pitchFamily="18" charset="0"/>
                <a:cs typeface="Times New Roman" pitchFamily="18" charset="0"/>
              </a:rPr>
              <a:t>To identify the primary keys in tables, it’s good practice to verify that they do indeed uniquely identify each observation. </a:t>
            </a:r>
          </a:p>
          <a:p>
            <a:pPr>
              <a:lnSpc>
                <a:spcPct val="150000"/>
              </a:lnSpc>
            </a:pPr>
            <a:r>
              <a:rPr lang="en-US" dirty="0" smtClean="0">
                <a:latin typeface="Times New Roman" pitchFamily="18" charset="0"/>
                <a:cs typeface="Times New Roman" pitchFamily="18" charset="0"/>
              </a:rPr>
              <a:t>One way to do that is to count() the primary keys and look for entries where n is greater than one</a:t>
            </a:r>
          </a:p>
          <a:p>
            <a:pPr>
              <a:lnSpc>
                <a:spcPct val="150000"/>
              </a:lnSpc>
            </a:pP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700287" y="3957692"/>
            <a:ext cx="3664267" cy="2660887"/>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091554" y="4062014"/>
            <a:ext cx="4733925" cy="2557150"/>
          </a:xfrm>
          <a:prstGeom prst="rect">
            <a:avLst/>
          </a:prstGeom>
          <a:noFill/>
          <a:ln w="9525">
            <a:noFill/>
            <a:miter lim="800000"/>
            <a:headEnd/>
            <a:tailEnd/>
          </a:ln>
          <a:effectLst/>
        </p:spPr>
      </p:pic>
      <p:sp>
        <p:nvSpPr>
          <p:cNvPr id="6"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Keys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628326"/>
            <a:ext cx="9121759" cy="3880773"/>
          </a:xfrm>
        </p:spPr>
        <p:txBody>
          <a:bodyPr>
            <a:normAutofit/>
          </a:bodyPr>
          <a:lstStyle/>
          <a:p>
            <a:pPr>
              <a:lnSpc>
                <a:spcPct val="150000"/>
              </a:lnSpc>
            </a:pPr>
            <a:r>
              <a:rPr lang="en-US" dirty="0" smtClean="0">
                <a:latin typeface="Times New Roman" pitchFamily="18" charset="0"/>
                <a:cs typeface="Times New Roman" pitchFamily="18" charset="0"/>
              </a:rPr>
              <a:t>Sometimes a table doesn’t have an explicit primary key: each row is an observation, but no combination of variables reliably identifies it.</a:t>
            </a:r>
          </a:p>
          <a:p>
            <a:pPr>
              <a:lnSpc>
                <a:spcPct val="150000"/>
              </a:lnSpc>
            </a:pPr>
            <a:r>
              <a:rPr lang="en-US" dirty="0" smtClean="0">
                <a:latin typeface="Times New Roman" pitchFamily="18" charset="0"/>
                <a:cs typeface="Times New Roman" pitchFamily="18" charset="0"/>
              </a:rPr>
              <a:t> For example, what’s the primary key in the flights table? it would be the date plus the flight or tail number,</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Keys</a:t>
            </a:r>
            <a:endParaRPr lang="en-US" b="1"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396240" y="3657600"/>
            <a:ext cx="4000659" cy="3200400"/>
          </a:xfrm>
          <a:prstGeom prst="rect">
            <a:avLst/>
          </a:prstGeom>
          <a:noFill/>
          <a:ln w="9525">
            <a:noFill/>
            <a:miter lim="800000"/>
            <a:headEnd/>
            <a:tailEnd/>
          </a:ln>
          <a:effectLst/>
        </p:spPr>
      </p:pic>
      <p:pic>
        <p:nvPicPr>
          <p:cNvPr id="6" name="Picture 3"/>
          <p:cNvPicPr>
            <a:picLocks noChangeAspect="1" noChangeArrowheads="1"/>
          </p:cNvPicPr>
          <p:nvPr/>
        </p:nvPicPr>
        <p:blipFill>
          <a:blip r:embed="rId3"/>
          <a:srcRect/>
          <a:stretch>
            <a:fillRect/>
          </a:stretch>
        </p:blipFill>
        <p:spPr bwMode="auto">
          <a:xfrm>
            <a:off x="5469980" y="3575713"/>
            <a:ext cx="4389783" cy="29194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If a table lacks a primary key, it’s sometimes useful to add one with mutate() and </a:t>
            </a:r>
            <a:r>
              <a:rPr lang="en-US" dirty="0" err="1" smtClean="0">
                <a:latin typeface="Times New Roman" pitchFamily="18" charset="0"/>
                <a:cs typeface="Times New Roman" pitchFamily="18" charset="0"/>
              </a:rPr>
              <a:t>row_number</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That makes it easier to match observations if done some filtering and want to check back in with the original data. </a:t>
            </a:r>
          </a:p>
          <a:p>
            <a:pPr>
              <a:lnSpc>
                <a:spcPct val="150000"/>
              </a:lnSpc>
            </a:pPr>
            <a:r>
              <a:rPr lang="en-US" dirty="0" smtClean="0">
                <a:latin typeface="Times New Roman" pitchFamily="18" charset="0"/>
                <a:cs typeface="Times New Roman" pitchFamily="18" charset="0"/>
              </a:rPr>
              <a:t>This is called a surrogate key.</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Keys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7814" y="1505269"/>
            <a:ext cx="8596668" cy="3880773"/>
          </a:xfrm>
        </p:spPr>
        <p:txBody>
          <a:bodyPr>
            <a:noAutofit/>
          </a:bodyPr>
          <a:lstStyle/>
          <a:p>
            <a:pPr>
              <a:lnSpc>
                <a:spcPct val="150000"/>
              </a:lnSpc>
            </a:pPr>
            <a:r>
              <a:rPr lang="en-US" dirty="0" smtClean="0">
                <a:latin typeface="Times New Roman" pitchFamily="18" charset="0"/>
                <a:cs typeface="Times New Roman" pitchFamily="18" charset="0"/>
              </a:rPr>
              <a:t>A primary key and the corresponding foreign key in another table form a relation. </a:t>
            </a:r>
          </a:p>
          <a:p>
            <a:pPr>
              <a:lnSpc>
                <a:spcPct val="150000"/>
              </a:lnSpc>
            </a:pPr>
            <a:r>
              <a:rPr lang="en-US" dirty="0" smtClean="0">
                <a:latin typeface="Times New Roman" pitchFamily="18" charset="0"/>
                <a:cs typeface="Times New Roman" pitchFamily="18" charset="0"/>
              </a:rPr>
              <a:t>Relations are typically one-to-many. For example, each flight has one plane, but each plane has many flights. </a:t>
            </a:r>
          </a:p>
          <a:p>
            <a:pPr>
              <a:lnSpc>
                <a:spcPct val="150000"/>
              </a:lnSpc>
            </a:pPr>
            <a:r>
              <a:rPr lang="en-US" dirty="0" smtClean="0">
                <a:latin typeface="Times New Roman" pitchFamily="18" charset="0"/>
                <a:cs typeface="Times New Roman" pitchFamily="18" charset="0"/>
              </a:rPr>
              <a:t>In other data, there is a 1-to-1 relationship. or many-to-many relations with a many-to-1 relation plus a 1-to-many relation.</a:t>
            </a:r>
          </a:p>
          <a:p>
            <a:pPr>
              <a:lnSpc>
                <a:spcPct val="150000"/>
              </a:lnSpc>
            </a:pPr>
            <a:r>
              <a:rPr lang="en-US" dirty="0" smtClean="0">
                <a:latin typeface="Times New Roman" pitchFamily="18" charset="0"/>
                <a:cs typeface="Times New Roman" pitchFamily="18" charset="0"/>
              </a:rPr>
              <a:t> For example, in this data there’s a many-to-many relationship between airlines and airports: each airline flies to many airports; each airport hosts many airlines.</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Keys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Keys-</a:t>
            </a:r>
            <a:r>
              <a:rPr lang="en-US" b="1" dirty="0" smtClean="0">
                <a:latin typeface="Times New Roman" pitchFamily="18" charset="0"/>
                <a:cs typeface="Times New Roman" pitchFamily="18" charset="0"/>
              </a:rPr>
              <a:t>Exercises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1. Add a surrogate key to flights</a:t>
            </a:r>
          </a:p>
          <a:p>
            <a:pPr>
              <a:lnSpc>
                <a:spcPct val="150000"/>
              </a:lnSpc>
            </a:pPr>
            <a:r>
              <a:rPr lang="en-US" sz="1800" dirty="0" smtClean="0">
                <a:latin typeface="Times New Roman" pitchFamily="18" charset="0"/>
                <a:cs typeface="Times New Roman" pitchFamily="18" charset="0"/>
              </a:rPr>
              <a:t>Add the column </a:t>
            </a:r>
            <a:r>
              <a:rPr lang="en-US" sz="1800" dirty="0" err="1" smtClean="0">
                <a:latin typeface="Times New Roman" pitchFamily="18" charset="0"/>
                <a:cs typeface="Times New Roman" pitchFamily="18" charset="0"/>
              </a:rPr>
              <a:t>flight_id</a:t>
            </a:r>
            <a:r>
              <a:rPr lang="en-US" sz="1800" dirty="0" smtClean="0">
                <a:latin typeface="Times New Roman" pitchFamily="18" charset="0"/>
                <a:cs typeface="Times New Roman" pitchFamily="18" charset="0"/>
              </a:rPr>
              <a:t> as a surrogate key. Sort the data prior to making the key, even though it is not strictly necessary, so the order of the rows has some meaning.</a:t>
            </a:r>
          </a:p>
          <a:p>
            <a:pPr>
              <a:lnSpc>
                <a:spcPct val="150000"/>
              </a:lnSpc>
            </a:pPr>
            <a:r>
              <a:rPr lang="en-HK" dirty="0" smtClean="0">
                <a:solidFill>
                  <a:srgbClr val="FF0000"/>
                </a:solidFill>
                <a:latin typeface="Times New Roman" pitchFamily="18" charset="0"/>
                <a:cs typeface="Times New Roman" pitchFamily="18" charset="0"/>
              </a:rPr>
              <a:t>flights%&gt;%arrange(year, month, day, </a:t>
            </a:r>
            <a:r>
              <a:rPr lang="en-HK" dirty="0" err="1" smtClean="0">
                <a:solidFill>
                  <a:srgbClr val="FF0000"/>
                </a:solidFill>
                <a:latin typeface="Times New Roman" pitchFamily="18" charset="0"/>
                <a:cs typeface="Times New Roman" pitchFamily="18" charset="0"/>
              </a:rPr>
              <a:t>sched_dep_time</a:t>
            </a:r>
            <a:r>
              <a:rPr lang="en-HK" dirty="0" smtClean="0">
                <a:solidFill>
                  <a:srgbClr val="FF0000"/>
                </a:solidFill>
                <a:latin typeface="Times New Roman" pitchFamily="18" charset="0"/>
                <a:cs typeface="Times New Roman" pitchFamily="18" charset="0"/>
              </a:rPr>
              <a:t>, carrier, flight)%&gt;%mutate(</a:t>
            </a:r>
            <a:r>
              <a:rPr lang="en-HK" dirty="0" err="1" smtClean="0">
                <a:solidFill>
                  <a:srgbClr val="FF0000"/>
                </a:solidFill>
                <a:latin typeface="Times New Roman" pitchFamily="18" charset="0"/>
                <a:cs typeface="Times New Roman" pitchFamily="18" charset="0"/>
              </a:rPr>
              <a:t>flight_id</a:t>
            </a:r>
            <a:r>
              <a:rPr lang="en-HK" dirty="0" smtClean="0">
                <a:solidFill>
                  <a:srgbClr val="FF0000"/>
                </a:solidFill>
                <a:latin typeface="Times New Roman" pitchFamily="18" charset="0"/>
                <a:cs typeface="Times New Roman" pitchFamily="18" charset="0"/>
              </a:rPr>
              <a:t>=</a:t>
            </a:r>
            <a:r>
              <a:rPr lang="en-HK" dirty="0" err="1" smtClean="0">
                <a:solidFill>
                  <a:srgbClr val="FF0000"/>
                </a:solidFill>
                <a:latin typeface="Times New Roman" pitchFamily="18" charset="0"/>
                <a:cs typeface="Times New Roman" pitchFamily="18" charset="0"/>
              </a:rPr>
              <a:t>row_number</a:t>
            </a:r>
            <a:r>
              <a:rPr lang="en-HK" dirty="0" smtClean="0">
                <a:solidFill>
                  <a:srgbClr val="FF0000"/>
                </a:solidFill>
                <a:latin typeface="Times New Roman" pitchFamily="18" charset="0"/>
                <a:cs typeface="Times New Roman" pitchFamily="18" charset="0"/>
              </a:rPr>
              <a:t>() )%&gt;%glimpse()</a:t>
            </a:r>
            <a:endParaRPr lang="en-US" sz="18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432561"/>
            <a:ext cx="8596668" cy="4608802"/>
          </a:xfrm>
        </p:spPr>
        <p:txBody>
          <a:bodyPr>
            <a:normAutofit/>
          </a:bodyPr>
          <a:lstStyle/>
          <a:p>
            <a:pPr>
              <a:lnSpc>
                <a:spcPct val="150000"/>
              </a:lnSpc>
            </a:pPr>
            <a:r>
              <a:rPr lang="en-US" dirty="0" smtClean="0">
                <a:latin typeface="Times New Roman" pitchFamily="18" charset="0"/>
                <a:cs typeface="Times New Roman" pitchFamily="18" charset="0"/>
              </a:rPr>
              <a:t>A mutating join allows to combine variables from two tables.</a:t>
            </a:r>
          </a:p>
          <a:p>
            <a:pPr>
              <a:lnSpc>
                <a:spcPct val="150000"/>
              </a:lnSpc>
            </a:pPr>
            <a:r>
              <a:rPr lang="en-US" dirty="0" smtClean="0">
                <a:latin typeface="Times New Roman" pitchFamily="18" charset="0"/>
                <a:cs typeface="Times New Roman" pitchFamily="18" charset="0"/>
              </a:rPr>
              <a:t> It first matches observations by their keys, then copies across variables from one table to the other.</a:t>
            </a:r>
          </a:p>
          <a:p>
            <a:pPr>
              <a:lnSpc>
                <a:spcPct val="150000"/>
              </a:lnSpc>
            </a:pPr>
            <a:r>
              <a:rPr lang="en-HK" dirty="0" smtClean="0">
                <a:latin typeface="Times New Roman" pitchFamily="18" charset="0"/>
                <a:cs typeface="Times New Roman" pitchFamily="18" charset="0"/>
              </a:rPr>
              <a:t>First </a:t>
            </a:r>
            <a:r>
              <a:rPr lang="en-US" dirty="0" smtClean="0">
                <a:latin typeface="Times New Roman" pitchFamily="18" charset="0"/>
                <a:cs typeface="Times New Roman" pitchFamily="18" charset="0"/>
              </a:rPr>
              <a:t>creating a narrower dataset from flights----flights2 &lt;- flights %&gt;% select(</a:t>
            </a:r>
            <a:r>
              <a:rPr lang="en-US" dirty="0" err="1" smtClean="0">
                <a:latin typeface="Times New Roman" pitchFamily="18" charset="0"/>
                <a:cs typeface="Times New Roman" pitchFamily="18" charset="0"/>
              </a:rPr>
              <a:t>year:day</a:t>
            </a:r>
            <a:r>
              <a:rPr lang="en-US" dirty="0" smtClean="0">
                <a:latin typeface="Times New Roman" pitchFamily="18" charset="0"/>
                <a:cs typeface="Times New Roman" pitchFamily="18" charset="0"/>
              </a:rPr>
              <a:t>, hour, origin, </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tailnum</a:t>
            </a:r>
            <a:r>
              <a:rPr lang="en-US" dirty="0" smtClean="0">
                <a:latin typeface="Times New Roman" pitchFamily="18" charset="0"/>
                <a:cs typeface="Times New Roman" pitchFamily="18" charset="0"/>
              </a:rPr>
              <a:t>, carrier)</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639378" y="3849549"/>
            <a:ext cx="5484665" cy="276415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91654"/>
          </a:xfrm>
        </p:spPr>
        <p:txBody>
          <a:bodyPr>
            <a:normAutofit/>
          </a:bodyPr>
          <a:lstStyle/>
          <a:p>
            <a:pPr algn="ctr"/>
            <a:r>
              <a:rPr lang="en-US" b="1" dirty="0" smtClean="0">
                <a:latin typeface="Times New Roman" pitchFamily="18" charset="0"/>
                <a:cs typeface="Times New Roman" pitchFamily="18" charset="0"/>
              </a:rPr>
              <a:t>Sub. Topic :Prerequisites- nycights13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Use the nycights13 package to learn about relational data. </a:t>
            </a:r>
          </a:p>
          <a:p>
            <a:pPr>
              <a:lnSpc>
                <a:spcPct val="150000"/>
              </a:lnSpc>
            </a:pPr>
            <a:r>
              <a:rPr lang="en-US" dirty="0" smtClean="0">
                <a:latin typeface="Times New Roman" pitchFamily="18" charset="0"/>
                <a:cs typeface="Times New Roman" pitchFamily="18" charset="0"/>
              </a:rPr>
              <a:t>nycights13 contains four </a:t>
            </a:r>
            <a:r>
              <a:rPr lang="en-US" dirty="0" err="1" smtClean="0">
                <a:latin typeface="Times New Roman" pitchFamily="18" charset="0"/>
                <a:cs typeface="Times New Roman" pitchFamily="18" charset="0"/>
              </a:rPr>
              <a:t>tibbles</a:t>
            </a:r>
            <a:r>
              <a:rPr lang="en-US" dirty="0" smtClean="0">
                <a:latin typeface="Times New Roman" pitchFamily="18" charset="0"/>
                <a:cs typeface="Times New Roman" pitchFamily="18" charset="0"/>
              </a:rPr>
              <a:t> that are related to the flights table</a:t>
            </a:r>
          </a:p>
          <a:p>
            <a:pPr>
              <a:lnSpc>
                <a:spcPct val="150000"/>
              </a:lnSpc>
            </a:pPr>
            <a:r>
              <a:rPr lang="en-US" dirty="0" smtClean="0">
                <a:latin typeface="Times New Roman" pitchFamily="18" charset="0"/>
                <a:cs typeface="Times New Roman" pitchFamily="18" charset="0"/>
              </a:rPr>
              <a:t>library(</a:t>
            </a:r>
            <a:r>
              <a:rPr lang="en-US" dirty="0" err="1" smtClean="0">
                <a:latin typeface="Times New Roman" pitchFamily="18" charset="0"/>
                <a:cs typeface="Times New Roman" pitchFamily="18" charset="0"/>
              </a:rPr>
              <a:t>tidyverse</a:t>
            </a:r>
            <a:r>
              <a:rPr lang="en-US" dirty="0" smtClean="0">
                <a:latin typeface="Times New Roman" pitchFamily="18" charset="0"/>
                <a:cs typeface="Times New Roman" pitchFamily="18" charset="0"/>
              </a:rPr>
              <a:t>)/library(</a:t>
            </a:r>
            <a:r>
              <a:rPr lang="en-US" dirty="0" err="1" smtClean="0">
                <a:latin typeface="Times New Roman" pitchFamily="18" charset="0"/>
                <a:cs typeface="Times New Roman" pitchFamily="18" charset="0"/>
              </a:rPr>
              <a:t>dplyr</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 library(nycflights13)</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9221" y="1448301"/>
            <a:ext cx="8985280" cy="4959322"/>
          </a:xfrm>
        </p:spPr>
        <p:txBody>
          <a:bodyPr>
            <a:normAutofit/>
          </a:bodyPr>
          <a:lstStyle/>
          <a:p>
            <a:pPr>
              <a:lnSpc>
                <a:spcPct val="150000"/>
              </a:lnSpc>
            </a:pPr>
            <a:r>
              <a:rPr lang="en-US" dirty="0" smtClean="0">
                <a:latin typeface="Times New Roman" pitchFamily="18" charset="0"/>
                <a:cs typeface="Times New Roman" pitchFamily="18" charset="0"/>
              </a:rPr>
              <a:t>To add the full airline name to the flights2 data, combine the airlines and flights2 data frames with </a:t>
            </a:r>
            <a:r>
              <a:rPr lang="en-US" dirty="0" err="1" smtClean="0">
                <a:latin typeface="Times New Roman" pitchFamily="18" charset="0"/>
                <a:cs typeface="Times New Roman" pitchFamily="18" charset="0"/>
              </a:rPr>
              <a:t>left_join</a:t>
            </a:r>
            <a:r>
              <a:rPr lang="en-US" dirty="0" smtClean="0">
                <a:latin typeface="Times New Roman" pitchFamily="18" charset="0"/>
                <a:cs typeface="Times New Roman" pitchFamily="18" charset="0"/>
              </a:rPr>
              <a:t>():</a:t>
            </a:r>
          </a:p>
          <a:p>
            <a:pPr>
              <a:lnSpc>
                <a:spcPct val="150000"/>
              </a:lnSpc>
            </a:pPr>
            <a:r>
              <a:rPr lang="en-US" dirty="0" smtClean="0">
                <a:solidFill>
                  <a:srgbClr val="FF0000"/>
                </a:solidFill>
                <a:latin typeface="Times New Roman" pitchFamily="18" charset="0"/>
                <a:cs typeface="Times New Roman" pitchFamily="18" charset="0"/>
              </a:rPr>
              <a:t>flights2 %&gt;% select(-origin, -</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%&gt;% </a:t>
            </a:r>
            <a:r>
              <a:rPr lang="en-US" dirty="0" err="1" smtClean="0">
                <a:solidFill>
                  <a:srgbClr val="FF0000"/>
                </a:solidFill>
                <a:latin typeface="Times New Roman" pitchFamily="18" charset="0"/>
                <a:cs typeface="Times New Roman" pitchFamily="18" charset="0"/>
              </a:rPr>
              <a:t>left_join</a:t>
            </a:r>
            <a:r>
              <a:rPr lang="en-US" dirty="0" smtClean="0">
                <a:solidFill>
                  <a:srgbClr val="FF0000"/>
                </a:solidFill>
                <a:latin typeface="Times New Roman" pitchFamily="18" charset="0"/>
                <a:cs typeface="Times New Roman" pitchFamily="18" charset="0"/>
              </a:rPr>
              <a:t>(airlines, by = "carrier")</a:t>
            </a:r>
          </a:p>
          <a:p>
            <a:pPr>
              <a:lnSpc>
                <a:spcPct val="150000"/>
              </a:lnSpc>
            </a:pPr>
            <a:r>
              <a:rPr lang="en-US" dirty="0" smtClean="0">
                <a:latin typeface="Times New Roman" pitchFamily="18" charset="0"/>
                <a:cs typeface="Times New Roman" pitchFamily="18" charset="0"/>
              </a:rPr>
              <a:t>The result of joining airlines to flights2 is an additional variable: name. This is why this type of join a mutating join</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3903260" y="3468383"/>
            <a:ext cx="6036405" cy="3116663"/>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60087"/>
            <a:ext cx="8596668" cy="3880773"/>
          </a:xfrm>
        </p:spPr>
        <p:txBody>
          <a:bodyPr/>
          <a:lstStyle/>
          <a:p>
            <a:pPr>
              <a:lnSpc>
                <a:spcPct val="150000"/>
              </a:lnSpc>
            </a:pPr>
            <a:r>
              <a:rPr lang="en-US" dirty="0" smtClean="0">
                <a:latin typeface="Times New Roman" pitchFamily="18" charset="0"/>
                <a:cs typeface="Times New Roman" pitchFamily="18" charset="0"/>
              </a:rPr>
              <a:t>Got to the same result using mutate() and R’s base </a:t>
            </a:r>
            <a:r>
              <a:rPr lang="en-US" dirty="0" err="1" smtClean="0">
                <a:latin typeface="Times New Roman" pitchFamily="18" charset="0"/>
                <a:cs typeface="Times New Roman" pitchFamily="18" charset="0"/>
              </a:rPr>
              <a:t>subsetting</a:t>
            </a:r>
            <a:r>
              <a:rPr lang="en-US" dirty="0" smtClean="0">
                <a:latin typeface="Times New Roman" pitchFamily="18" charset="0"/>
                <a:cs typeface="Times New Roman" pitchFamily="18" charset="0"/>
              </a:rPr>
              <a:t>:</a:t>
            </a:r>
          </a:p>
          <a:p>
            <a:pPr>
              <a:lnSpc>
                <a:spcPct val="150000"/>
              </a:lnSpc>
            </a:pPr>
            <a:r>
              <a:rPr lang="en-US" dirty="0" smtClean="0">
                <a:solidFill>
                  <a:srgbClr val="FF0000"/>
                </a:solidFill>
                <a:latin typeface="Times New Roman" pitchFamily="18" charset="0"/>
                <a:cs typeface="Times New Roman" pitchFamily="18" charset="0"/>
              </a:rPr>
              <a:t> flights2 %&gt;% select(-origin, -</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%&gt;% mutate(name = </a:t>
            </a:r>
            <a:r>
              <a:rPr lang="en-US" dirty="0" err="1" smtClean="0">
                <a:solidFill>
                  <a:srgbClr val="FF0000"/>
                </a:solidFill>
                <a:latin typeface="Times New Roman" pitchFamily="18" charset="0"/>
                <a:cs typeface="Times New Roman" pitchFamily="18" charset="0"/>
              </a:rPr>
              <a:t>airlines$name</a:t>
            </a:r>
            <a:r>
              <a:rPr lang="en-US" dirty="0" smtClean="0">
                <a:solidFill>
                  <a:srgbClr val="FF0000"/>
                </a:solidFill>
                <a:latin typeface="Times New Roman" pitchFamily="18" charset="0"/>
                <a:cs typeface="Times New Roman" pitchFamily="18" charset="0"/>
              </a:rPr>
              <a:t>[match(carrier, </a:t>
            </a:r>
            <a:r>
              <a:rPr lang="en-US" dirty="0" err="1" smtClean="0">
                <a:solidFill>
                  <a:srgbClr val="FF0000"/>
                </a:solidFill>
                <a:latin typeface="Times New Roman" pitchFamily="18" charset="0"/>
                <a:cs typeface="Times New Roman" pitchFamily="18" charset="0"/>
              </a:rPr>
              <a:t>airlines$carrier</a:t>
            </a:r>
            <a:r>
              <a:rPr lang="en-US" dirty="0" smtClean="0">
                <a:solidFill>
                  <a:srgbClr val="FF0000"/>
                </a:solidFill>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But this is hard to match multiple variables</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srcRect/>
          <a:stretch>
            <a:fillRect/>
          </a:stretch>
        </p:blipFill>
        <p:spPr bwMode="auto">
          <a:xfrm>
            <a:off x="1665295" y="3616657"/>
            <a:ext cx="6734261" cy="286603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629" y="2182278"/>
            <a:ext cx="8596668" cy="4486882"/>
          </a:xfrm>
        </p:spPr>
        <p:txBody>
          <a:bodyPr>
            <a:normAutofit/>
          </a:bodyPr>
          <a:lstStyle/>
          <a:p>
            <a:r>
              <a:rPr lang="en-US" b="1" dirty="0" smtClean="0">
                <a:latin typeface="Times New Roman" pitchFamily="18" charset="0"/>
                <a:cs typeface="Times New Roman" pitchFamily="18" charset="0"/>
              </a:rPr>
              <a:t>Understanding Joins</a:t>
            </a:r>
          </a:p>
          <a:p>
            <a:r>
              <a:rPr lang="en-US" dirty="0" smtClean="0">
                <a:latin typeface="Times New Roman" pitchFamily="18" charset="0"/>
                <a:cs typeface="Times New Roman" pitchFamily="18" charset="0"/>
              </a:rPr>
              <a:t>Four mutating join functions: the inner join, and the three outer joins</a:t>
            </a:r>
          </a:p>
          <a:p>
            <a:endParaRPr lang="en-US" dirty="0" smtClean="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914301" y="3456680"/>
            <a:ext cx="2953702" cy="2109787"/>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923845" y="3499286"/>
            <a:ext cx="4905147" cy="1844040"/>
          </a:xfrm>
          <a:prstGeom prst="rect">
            <a:avLst/>
          </a:prstGeom>
          <a:noFill/>
          <a:ln w="9525">
            <a:noFill/>
            <a:miter lim="800000"/>
            <a:headEnd/>
            <a:tailEnd/>
          </a:ln>
          <a:effectLst/>
        </p:spPr>
      </p:pic>
      <p:sp>
        <p:nvSpPr>
          <p:cNvPr id="6"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5660" y="1474413"/>
            <a:ext cx="9362364" cy="4090642"/>
          </a:xfrm>
        </p:spPr>
        <p:txBody>
          <a:bodyPr>
            <a:noAutofit/>
          </a:bodyPr>
          <a:lstStyle/>
          <a:p>
            <a:r>
              <a:rPr lang="en-US" b="1" u="sng" dirty="0" smtClean="0">
                <a:latin typeface="Times New Roman" pitchFamily="18" charset="0"/>
                <a:cs typeface="Times New Roman" pitchFamily="18" charset="0"/>
              </a:rPr>
              <a:t>Inner Join:</a:t>
            </a:r>
          </a:p>
          <a:p>
            <a:r>
              <a:rPr lang="en-US" dirty="0" smtClean="0">
                <a:latin typeface="Times New Roman" pitchFamily="18" charset="0"/>
                <a:cs typeface="Times New Roman" pitchFamily="18" charset="0"/>
              </a:rPr>
              <a:t>The simplest type of join is the inner join. An inner join matches pairs of observations whenever their keys are equal:</a:t>
            </a:r>
          </a:p>
          <a:p>
            <a:r>
              <a:rPr lang="en-US" dirty="0" smtClean="0">
                <a:latin typeface="Times New Roman" pitchFamily="18" charset="0"/>
                <a:cs typeface="Times New Roman" pitchFamily="18" charset="0"/>
              </a:rPr>
              <a:t>The most important property of an inner join is that unmatched rows are not included in the result.</a:t>
            </a:r>
          </a:p>
          <a:p>
            <a:r>
              <a:rPr lang="es-ES" dirty="0" smtClean="0">
                <a:latin typeface="Times New Roman" pitchFamily="18" charset="0"/>
                <a:cs typeface="Times New Roman" pitchFamily="18" charset="0"/>
              </a:rPr>
              <a:t>x &lt;- </a:t>
            </a:r>
            <a:r>
              <a:rPr lang="es-ES" dirty="0" err="1" smtClean="0">
                <a:latin typeface="Times New Roman" pitchFamily="18" charset="0"/>
                <a:cs typeface="Times New Roman" pitchFamily="18" charset="0"/>
              </a:rPr>
              <a:t>tribble</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key</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val_x</a:t>
            </a:r>
            <a:r>
              <a:rPr lang="es-ES" dirty="0" smtClean="0">
                <a:latin typeface="Times New Roman" pitchFamily="18" charset="0"/>
                <a:cs typeface="Times New Roman" pitchFamily="18" charset="0"/>
              </a:rPr>
              <a:t>,  1, "x1",  2, "x2",  3, "x3")</a:t>
            </a:r>
          </a:p>
          <a:p>
            <a:r>
              <a:rPr lang="es-ES" dirty="0" smtClean="0">
                <a:latin typeface="Times New Roman" pitchFamily="18" charset="0"/>
                <a:cs typeface="Times New Roman" pitchFamily="18" charset="0"/>
              </a:rPr>
              <a:t>y &lt;- </a:t>
            </a:r>
            <a:r>
              <a:rPr lang="es-ES" dirty="0" err="1" smtClean="0">
                <a:latin typeface="Times New Roman" pitchFamily="18" charset="0"/>
                <a:cs typeface="Times New Roman" pitchFamily="18" charset="0"/>
              </a:rPr>
              <a:t>tribble</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key</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val_y</a:t>
            </a:r>
            <a:r>
              <a:rPr lang="es-ES" dirty="0" smtClean="0">
                <a:latin typeface="Times New Roman" pitchFamily="18" charset="0"/>
                <a:cs typeface="Times New Roman" pitchFamily="18" charset="0"/>
              </a:rPr>
              <a:t>,  1, "y1",  2, "y2",  4, "y3")</a:t>
            </a:r>
          </a:p>
          <a:p>
            <a:r>
              <a:rPr lang="es-ES" dirty="0" smtClean="0">
                <a:latin typeface="Times New Roman" pitchFamily="18" charset="0"/>
                <a:cs typeface="Times New Roman" pitchFamily="18" charset="0"/>
              </a:rPr>
              <a:t>x %&gt;%  </a:t>
            </a:r>
            <a:r>
              <a:rPr lang="es-ES" dirty="0" err="1" smtClean="0">
                <a:latin typeface="Times New Roman" pitchFamily="18" charset="0"/>
                <a:cs typeface="Times New Roman" pitchFamily="18" charset="0"/>
              </a:rPr>
              <a:t>inner_join</a:t>
            </a:r>
            <a:r>
              <a:rPr lang="es-ES" dirty="0" smtClean="0">
                <a:latin typeface="Times New Roman" pitchFamily="18" charset="0"/>
                <a:cs typeface="Times New Roman" pitchFamily="18" charset="0"/>
              </a:rPr>
              <a:t>(y, </a:t>
            </a:r>
            <a:r>
              <a:rPr lang="es-ES" dirty="0" err="1" smtClean="0">
                <a:latin typeface="Times New Roman" pitchFamily="18" charset="0"/>
                <a:cs typeface="Times New Roman" pitchFamily="18" charset="0"/>
              </a:rPr>
              <a:t>by</a:t>
            </a:r>
            <a:r>
              <a:rPr lang="es-ES" dirty="0" smtClean="0">
                <a:latin typeface="Times New Roman" pitchFamily="18" charset="0"/>
                <a:cs typeface="Times New Roman" pitchFamily="18" charset="0"/>
              </a:rPr>
              <a:t> = "</a:t>
            </a:r>
            <a:r>
              <a:rPr lang="es-ES" dirty="0" err="1" smtClean="0">
                <a:latin typeface="Times New Roman" pitchFamily="18" charset="0"/>
                <a:cs typeface="Times New Roman" pitchFamily="18" charset="0"/>
              </a:rPr>
              <a:t>key</a:t>
            </a:r>
            <a:r>
              <a:rPr lang="es-E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586854" y="4912470"/>
            <a:ext cx="4789629" cy="1631632"/>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5695794" y="4537297"/>
            <a:ext cx="3405215" cy="2143282"/>
          </a:xfrm>
          <a:prstGeom prst="rect">
            <a:avLst/>
          </a:prstGeom>
          <a:noFill/>
          <a:ln w="9525">
            <a:noFill/>
            <a:miter lim="800000"/>
            <a:headEnd/>
            <a:tailEnd/>
          </a:ln>
          <a:effectLst/>
        </p:spPr>
      </p:pic>
      <p:sp>
        <p:nvSpPr>
          <p:cNvPr id="7"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b="1" u="sng" dirty="0" smtClean="0">
                <a:latin typeface="Times New Roman" pitchFamily="18" charset="0"/>
                <a:cs typeface="Times New Roman" pitchFamily="18" charset="0"/>
              </a:rPr>
              <a:t>Outer Joins</a:t>
            </a:r>
          </a:p>
          <a:p>
            <a:pPr>
              <a:lnSpc>
                <a:spcPct val="150000"/>
              </a:lnSpc>
            </a:pPr>
            <a:r>
              <a:rPr lang="en-US" dirty="0" smtClean="0">
                <a:latin typeface="Times New Roman" pitchFamily="18" charset="0"/>
                <a:cs typeface="Times New Roman" pitchFamily="18" charset="0"/>
              </a:rPr>
              <a:t>An inner join keeps observations that appear in both tables. </a:t>
            </a:r>
          </a:p>
          <a:p>
            <a:pPr>
              <a:lnSpc>
                <a:spcPct val="150000"/>
              </a:lnSpc>
            </a:pPr>
            <a:r>
              <a:rPr lang="en-US" dirty="0" smtClean="0">
                <a:latin typeface="Times New Roman" pitchFamily="18" charset="0"/>
                <a:cs typeface="Times New Roman" pitchFamily="18" charset="0"/>
              </a:rPr>
              <a:t>An outer join keeps observations that appear in at least one of the tables. </a:t>
            </a:r>
          </a:p>
          <a:p>
            <a:pPr>
              <a:lnSpc>
                <a:spcPct val="150000"/>
              </a:lnSpc>
            </a:pPr>
            <a:r>
              <a:rPr lang="en-US" b="1" dirty="0" smtClean="0">
                <a:latin typeface="Times New Roman" pitchFamily="18" charset="0"/>
                <a:cs typeface="Times New Roman" pitchFamily="18" charset="0"/>
              </a:rPr>
              <a:t>There are three types of outer joins: </a:t>
            </a:r>
          </a:p>
          <a:p>
            <a:pPr>
              <a:lnSpc>
                <a:spcPct val="150000"/>
              </a:lnSpc>
            </a:pPr>
            <a:r>
              <a:rPr lang="en-US" dirty="0" smtClean="0">
                <a:latin typeface="Times New Roman" pitchFamily="18" charset="0"/>
                <a:cs typeface="Times New Roman" pitchFamily="18" charset="0"/>
              </a:rPr>
              <a:t>• A left join keeps all observations in x.</a:t>
            </a:r>
          </a:p>
          <a:p>
            <a:pPr>
              <a:lnSpc>
                <a:spcPct val="150000"/>
              </a:lnSpc>
            </a:pPr>
            <a:r>
              <a:rPr lang="en-US" dirty="0" smtClean="0">
                <a:latin typeface="Times New Roman" pitchFamily="18" charset="0"/>
                <a:cs typeface="Times New Roman" pitchFamily="18" charset="0"/>
              </a:rPr>
              <a:t> • A right join keeps all observations in y. </a:t>
            </a:r>
          </a:p>
          <a:p>
            <a:pPr>
              <a:lnSpc>
                <a:spcPct val="150000"/>
              </a:lnSpc>
            </a:pPr>
            <a:r>
              <a:rPr lang="en-US" dirty="0" smtClean="0">
                <a:latin typeface="Times New Roman" pitchFamily="18" charset="0"/>
                <a:cs typeface="Times New Roman" pitchFamily="18" charset="0"/>
              </a:rPr>
              <a:t>• A full join keeps all observations in x and y.</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srcRect/>
          <a:stretch>
            <a:fillRect/>
          </a:stretch>
        </p:blipFill>
        <p:spPr bwMode="auto">
          <a:xfrm>
            <a:off x="0" y="1591548"/>
            <a:ext cx="5030338" cy="4795481"/>
          </a:xfrm>
          <a:prstGeom prst="rect">
            <a:avLst/>
          </a:prstGeom>
          <a:noFill/>
          <a:ln w="9525">
            <a:noFill/>
            <a:miter lim="800000"/>
            <a:headEnd/>
            <a:tailEnd/>
          </a:ln>
          <a:effectLst/>
        </p:spPr>
      </p:pic>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a:srcRect/>
          <a:stretch>
            <a:fillRect/>
          </a:stretch>
        </p:blipFill>
        <p:spPr bwMode="auto">
          <a:xfrm>
            <a:off x="4517408" y="2190012"/>
            <a:ext cx="5663821" cy="40060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8026" y="2160589"/>
            <a:ext cx="8596668" cy="3880773"/>
          </a:xfrm>
        </p:spPr>
        <p:txBody>
          <a:bodyPr/>
          <a:lstStyle/>
          <a:p>
            <a:r>
              <a:rPr lang="en-US" b="1" u="sng" dirty="0" smtClean="0">
                <a:latin typeface="Times New Roman" pitchFamily="18" charset="0"/>
                <a:cs typeface="Times New Roman" pitchFamily="18" charset="0"/>
              </a:rPr>
              <a:t>Duplicate Keys:</a:t>
            </a:r>
          </a:p>
          <a:p>
            <a:r>
              <a:rPr lang="en-US" dirty="0" smtClean="0">
                <a:latin typeface="Times New Roman" pitchFamily="18" charset="0"/>
                <a:cs typeface="Times New Roman" pitchFamily="18" charset="0"/>
              </a:rPr>
              <a:t>So far all the diagrams have assumed that the keys are unique.</a:t>
            </a:r>
          </a:p>
          <a:p>
            <a:r>
              <a:rPr lang="en-US" dirty="0" smtClean="0">
                <a:latin typeface="Times New Roman" pitchFamily="18" charset="0"/>
                <a:cs typeface="Times New Roman" pitchFamily="18" charset="0"/>
              </a:rPr>
              <a:t>But sometimes, the keys are not unique. </a:t>
            </a:r>
          </a:p>
          <a:p>
            <a:r>
              <a:rPr lang="en-US" b="1" dirty="0" smtClean="0">
                <a:latin typeface="Times New Roman" pitchFamily="18" charset="0"/>
                <a:cs typeface="Times New Roman" pitchFamily="18" charset="0"/>
              </a:rPr>
              <a:t>There are two possibilities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1. One table has duplicate keys.</a:t>
            </a:r>
          </a:p>
          <a:p>
            <a:r>
              <a:rPr lang="es-ES" dirty="0" smtClean="0">
                <a:latin typeface="Times New Roman" pitchFamily="18" charset="0"/>
                <a:cs typeface="Times New Roman" pitchFamily="18" charset="0"/>
              </a:rPr>
              <a:t>x &lt;- </a:t>
            </a:r>
            <a:r>
              <a:rPr lang="es-ES" dirty="0" err="1" smtClean="0">
                <a:latin typeface="Times New Roman" pitchFamily="18" charset="0"/>
                <a:cs typeface="Times New Roman" pitchFamily="18" charset="0"/>
              </a:rPr>
              <a:t>tribble</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key</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val_x</a:t>
            </a:r>
            <a:r>
              <a:rPr lang="es-ES" dirty="0" smtClean="0">
                <a:latin typeface="Times New Roman" pitchFamily="18" charset="0"/>
                <a:cs typeface="Times New Roman" pitchFamily="18" charset="0"/>
              </a:rPr>
              <a:t>,  1, "x1",  2, "x2",  2, "x3",  1, "x4")</a:t>
            </a:r>
          </a:p>
          <a:p>
            <a:r>
              <a:rPr lang="es-ES" dirty="0" smtClean="0">
                <a:latin typeface="Times New Roman" pitchFamily="18" charset="0"/>
                <a:cs typeface="Times New Roman" pitchFamily="18" charset="0"/>
              </a:rPr>
              <a:t>y &lt;- </a:t>
            </a:r>
            <a:r>
              <a:rPr lang="es-ES" dirty="0" err="1" smtClean="0">
                <a:latin typeface="Times New Roman" pitchFamily="18" charset="0"/>
                <a:cs typeface="Times New Roman" pitchFamily="18" charset="0"/>
              </a:rPr>
              <a:t>tribble</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key</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val_y</a:t>
            </a:r>
            <a:r>
              <a:rPr lang="es-ES" dirty="0" smtClean="0">
                <a:latin typeface="Times New Roman" pitchFamily="18" charset="0"/>
                <a:cs typeface="Times New Roman" pitchFamily="18" charset="0"/>
              </a:rPr>
              <a:t>,  1, "y1",  2, "y2")</a:t>
            </a:r>
          </a:p>
          <a:p>
            <a:r>
              <a:rPr lang="es-ES" dirty="0" err="1" smtClean="0">
                <a:latin typeface="Times New Roman" pitchFamily="18" charset="0"/>
                <a:cs typeface="Times New Roman" pitchFamily="18" charset="0"/>
              </a:rPr>
              <a:t>left_join</a:t>
            </a:r>
            <a:r>
              <a:rPr lang="es-ES" dirty="0" smtClean="0">
                <a:latin typeface="Times New Roman" pitchFamily="18" charset="0"/>
                <a:cs typeface="Times New Roman" pitchFamily="18" charset="0"/>
              </a:rPr>
              <a:t>(x, y, </a:t>
            </a:r>
            <a:r>
              <a:rPr lang="es-ES" dirty="0" err="1" smtClean="0">
                <a:latin typeface="Times New Roman" pitchFamily="18" charset="0"/>
                <a:cs typeface="Times New Roman" pitchFamily="18" charset="0"/>
              </a:rPr>
              <a:t>by</a:t>
            </a:r>
            <a:r>
              <a:rPr lang="es-ES" dirty="0" smtClean="0">
                <a:latin typeface="Times New Roman" pitchFamily="18" charset="0"/>
                <a:cs typeface="Times New Roman" pitchFamily="18" charset="0"/>
              </a:rPr>
              <a:t> = "</a:t>
            </a:r>
            <a:r>
              <a:rPr lang="es-ES" dirty="0" err="1" smtClean="0">
                <a:latin typeface="Times New Roman" pitchFamily="18" charset="0"/>
                <a:cs typeface="Times New Roman" pitchFamily="18" charset="0"/>
              </a:rPr>
              <a:t>key</a:t>
            </a:r>
            <a:r>
              <a:rPr lang="es-E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6926595" y="2502231"/>
            <a:ext cx="3743325" cy="1771650"/>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618" y="1655622"/>
            <a:ext cx="9258236" cy="3880773"/>
          </a:xfrm>
        </p:spPr>
        <p:txBody>
          <a:bodyPr/>
          <a:lstStyle/>
          <a:p>
            <a:pPr>
              <a:lnSpc>
                <a:spcPct val="150000"/>
              </a:lnSpc>
            </a:pPr>
            <a:r>
              <a:rPr lang="en-US" dirty="0" smtClean="0">
                <a:latin typeface="Times New Roman" pitchFamily="18" charset="0"/>
                <a:cs typeface="Times New Roman" pitchFamily="18" charset="0"/>
              </a:rPr>
              <a:t>2. Both tables have duplicate keys.</a:t>
            </a:r>
          </a:p>
          <a:p>
            <a:pPr>
              <a:lnSpc>
                <a:spcPct val="150000"/>
              </a:lnSpc>
            </a:pPr>
            <a:r>
              <a:rPr lang="en-US" dirty="0" smtClean="0">
                <a:latin typeface="Times New Roman" pitchFamily="18" charset="0"/>
                <a:cs typeface="Times New Roman" pitchFamily="18" charset="0"/>
              </a:rPr>
              <a:t>When join these tables, get all possible combinations, the Cartesian product as result.</a:t>
            </a:r>
          </a:p>
          <a:p>
            <a:pPr>
              <a:lnSpc>
                <a:spcPct val="150000"/>
              </a:lnSpc>
            </a:pPr>
            <a:r>
              <a:rPr lang="es-ES" dirty="0" smtClean="0">
                <a:latin typeface="Times New Roman" pitchFamily="18" charset="0"/>
                <a:cs typeface="Times New Roman" pitchFamily="18" charset="0"/>
              </a:rPr>
              <a:t>x &lt;- </a:t>
            </a:r>
            <a:r>
              <a:rPr lang="es-ES" dirty="0" err="1" smtClean="0">
                <a:latin typeface="Times New Roman" pitchFamily="18" charset="0"/>
                <a:cs typeface="Times New Roman" pitchFamily="18" charset="0"/>
              </a:rPr>
              <a:t>tribble</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key</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val_x</a:t>
            </a:r>
            <a:r>
              <a:rPr lang="es-ES" dirty="0" smtClean="0">
                <a:latin typeface="Times New Roman" pitchFamily="18" charset="0"/>
                <a:cs typeface="Times New Roman" pitchFamily="18" charset="0"/>
              </a:rPr>
              <a:t>,  1, "x1",  2, "x2",  2, "x3",  3, "x4")</a:t>
            </a:r>
          </a:p>
          <a:p>
            <a:pPr>
              <a:lnSpc>
                <a:spcPct val="150000"/>
              </a:lnSpc>
            </a:pPr>
            <a:r>
              <a:rPr lang="es-ES" dirty="0" smtClean="0">
                <a:latin typeface="Times New Roman" pitchFamily="18" charset="0"/>
                <a:cs typeface="Times New Roman" pitchFamily="18" charset="0"/>
              </a:rPr>
              <a:t>y &lt;- </a:t>
            </a:r>
            <a:r>
              <a:rPr lang="es-ES" dirty="0" err="1" smtClean="0">
                <a:latin typeface="Times New Roman" pitchFamily="18" charset="0"/>
                <a:cs typeface="Times New Roman" pitchFamily="18" charset="0"/>
              </a:rPr>
              <a:t>tribble</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key</a:t>
            </a:r>
            <a:r>
              <a:rPr lang="es-ES" dirty="0" smtClean="0">
                <a:latin typeface="Times New Roman" pitchFamily="18" charset="0"/>
                <a:cs typeface="Times New Roman" pitchFamily="18" charset="0"/>
              </a:rPr>
              <a:t>, ~</a:t>
            </a:r>
            <a:r>
              <a:rPr lang="es-ES" dirty="0" err="1" smtClean="0">
                <a:latin typeface="Times New Roman" pitchFamily="18" charset="0"/>
                <a:cs typeface="Times New Roman" pitchFamily="18" charset="0"/>
              </a:rPr>
              <a:t>val_y</a:t>
            </a:r>
            <a:r>
              <a:rPr lang="es-ES" dirty="0" smtClean="0">
                <a:latin typeface="Times New Roman" pitchFamily="18" charset="0"/>
                <a:cs typeface="Times New Roman" pitchFamily="18" charset="0"/>
              </a:rPr>
              <a:t>,  1, "y1",  2, "y2",  2, "y3",  3, "y4")</a:t>
            </a:r>
          </a:p>
          <a:p>
            <a:pPr>
              <a:lnSpc>
                <a:spcPct val="150000"/>
              </a:lnSpc>
            </a:pPr>
            <a:r>
              <a:rPr lang="es-ES" dirty="0" err="1" smtClean="0">
                <a:latin typeface="Times New Roman" pitchFamily="18" charset="0"/>
                <a:cs typeface="Times New Roman" pitchFamily="18" charset="0"/>
              </a:rPr>
              <a:t>left_join</a:t>
            </a:r>
            <a:r>
              <a:rPr lang="es-ES" dirty="0" smtClean="0">
                <a:latin typeface="Times New Roman" pitchFamily="18" charset="0"/>
                <a:cs typeface="Times New Roman" pitchFamily="18" charset="0"/>
              </a:rPr>
              <a:t>(x, y, </a:t>
            </a:r>
            <a:r>
              <a:rPr lang="es-ES" dirty="0" err="1" smtClean="0">
                <a:latin typeface="Times New Roman" pitchFamily="18" charset="0"/>
                <a:cs typeface="Times New Roman" pitchFamily="18" charset="0"/>
              </a:rPr>
              <a:t>by</a:t>
            </a:r>
            <a:r>
              <a:rPr lang="es-ES" dirty="0" smtClean="0">
                <a:latin typeface="Times New Roman" pitchFamily="18" charset="0"/>
                <a:cs typeface="Times New Roman" pitchFamily="18" charset="0"/>
              </a:rPr>
              <a:t> = "</a:t>
            </a:r>
            <a:r>
              <a:rPr lang="es-ES" dirty="0" err="1" smtClean="0">
                <a:latin typeface="Times New Roman" pitchFamily="18" charset="0"/>
                <a:cs typeface="Times New Roman" pitchFamily="18" charset="0"/>
              </a:rPr>
              <a:t>key</a:t>
            </a:r>
            <a:r>
              <a:rPr lang="es-E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4012442" y="4171311"/>
            <a:ext cx="4929969" cy="22002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490" y="1751157"/>
            <a:ext cx="9662613" cy="3880773"/>
          </a:xfrm>
        </p:spPr>
        <p:txBody>
          <a:bodyPr>
            <a:normAutofit/>
          </a:bodyPr>
          <a:lstStyle/>
          <a:p>
            <a:r>
              <a:rPr lang="en-US" b="1" u="sng" dirty="0" smtClean="0">
                <a:latin typeface="Times New Roman" pitchFamily="18" charset="0"/>
                <a:cs typeface="Times New Roman" pitchFamily="18" charset="0"/>
              </a:rPr>
              <a:t>Defining the Key Columns:</a:t>
            </a:r>
          </a:p>
          <a:p>
            <a:r>
              <a:rPr lang="en-US" dirty="0" smtClean="0">
                <a:latin typeface="Times New Roman" pitchFamily="18" charset="0"/>
                <a:cs typeface="Times New Roman" pitchFamily="18" charset="0"/>
              </a:rPr>
              <a:t>So far, the pairs of tables have always been joined by a single variable, and that variable has the same name in both tables. </a:t>
            </a:r>
          </a:p>
          <a:p>
            <a:r>
              <a:rPr lang="en-US" dirty="0" smtClean="0">
                <a:latin typeface="Times New Roman" pitchFamily="18" charset="0"/>
                <a:cs typeface="Times New Roman" pitchFamily="18" charset="0"/>
              </a:rPr>
              <a:t>That constraint was encoded by  "key". </a:t>
            </a:r>
          </a:p>
          <a:p>
            <a:r>
              <a:rPr lang="en-US" b="1" dirty="0" smtClean="0">
                <a:latin typeface="Times New Roman" pitchFamily="18" charset="0"/>
                <a:cs typeface="Times New Roman" pitchFamily="18" charset="0"/>
              </a:rPr>
              <a:t>Can use other values for by to connect the tables in other ways</a:t>
            </a:r>
          </a:p>
          <a:p>
            <a:r>
              <a:rPr lang="en-US" dirty="0" smtClean="0">
                <a:latin typeface="Times New Roman" pitchFamily="18" charset="0"/>
                <a:cs typeface="Times New Roman" pitchFamily="18" charset="0"/>
              </a:rPr>
              <a:t>1. The default, by = NULL, uses all variables that appear in both tables, the so-called natural join.</a:t>
            </a:r>
          </a:p>
          <a:p>
            <a:r>
              <a:rPr lang="en-US" dirty="0" smtClean="0">
                <a:solidFill>
                  <a:srgbClr val="FF0000"/>
                </a:solidFill>
                <a:latin typeface="Times New Roman" pitchFamily="18" charset="0"/>
                <a:cs typeface="Times New Roman" pitchFamily="18" charset="0"/>
              </a:rPr>
              <a:t>flights2 %&gt;% </a:t>
            </a:r>
            <a:r>
              <a:rPr lang="en-US" dirty="0" err="1" smtClean="0">
                <a:solidFill>
                  <a:srgbClr val="FF0000"/>
                </a:solidFill>
                <a:latin typeface="Times New Roman" pitchFamily="18" charset="0"/>
                <a:cs typeface="Times New Roman" pitchFamily="18" charset="0"/>
              </a:rPr>
              <a:t>left_join</a:t>
            </a:r>
            <a:r>
              <a:rPr lang="en-US" dirty="0" smtClean="0">
                <a:solidFill>
                  <a:srgbClr val="FF0000"/>
                </a:solidFill>
                <a:latin typeface="Times New Roman" pitchFamily="18" charset="0"/>
                <a:cs typeface="Times New Roman" pitchFamily="18" charset="0"/>
              </a:rPr>
              <a:t>(weather) </a:t>
            </a:r>
          </a:p>
          <a:p>
            <a:r>
              <a:rPr lang="en-US" b="1" dirty="0" smtClean="0">
                <a:latin typeface="Times New Roman" pitchFamily="18" charset="0"/>
                <a:cs typeface="Times New Roman" pitchFamily="18" charset="0"/>
              </a:rPr>
              <a:t>#&gt; Joining, by = c("year", "month", "day", "hour", #&gt; "origin") </a:t>
            </a:r>
            <a:endParaRPr lang="en-US" b="1"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srcRect/>
          <a:stretch>
            <a:fillRect/>
          </a:stretch>
        </p:blipFill>
        <p:spPr bwMode="auto">
          <a:xfrm>
            <a:off x="2294928" y="4817659"/>
            <a:ext cx="5185410" cy="2040341"/>
          </a:xfrm>
          <a:prstGeom prst="rect">
            <a:avLst/>
          </a:prstGeom>
          <a:noFill/>
          <a:ln w="9525">
            <a:noFill/>
            <a:miter lim="800000"/>
            <a:headEnd/>
            <a:tailEnd/>
          </a:ln>
          <a:effectLst/>
        </p:spPr>
      </p:pic>
      <p:sp>
        <p:nvSpPr>
          <p:cNvPr id="6"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899" y="1928577"/>
            <a:ext cx="9703558" cy="3880773"/>
          </a:xfrm>
        </p:spPr>
        <p:txBody>
          <a:bodyPr>
            <a:normAutofit/>
          </a:bodyPr>
          <a:lstStyle/>
          <a:p>
            <a:r>
              <a:rPr lang="en-US" dirty="0" smtClean="0">
                <a:latin typeface="Times New Roman" pitchFamily="18" charset="0"/>
                <a:cs typeface="Times New Roman" pitchFamily="18" charset="0"/>
              </a:rPr>
              <a:t>2. A character vector, by = "x". This is like a natural join, but uses only some of the common variables.</a:t>
            </a:r>
          </a:p>
          <a:p>
            <a:r>
              <a:rPr lang="en-US" dirty="0" smtClean="0">
                <a:latin typeface="Times New Roman" pitchFamily="18" charset="0"/>
                <a:cs typeface="Times New Roman" pitchFamily="18" charset="0"/>
              </a:rPr>
              <a:t> For example, flights and planes have year variables, but they mean different things so  only join by </a:t>
            </a:r>
            <a:r>
              <a:rPr lang="en-US" dirty="0" err="1" smtClean="0">
                <a:latin typeface="Times New Roman" pitchFamily="18" charset="0"/>
                <a:cs typeface="Times New Roman" pitchFamily="18" charset="0"/>
              </a:rPr>
              <a:t>tailnum</a:t>
            </a:r>
            <a:r>
              <a:rPr lang="en-US" dirty="0" smtClean="0">
                <a:latin typeface="Times New Roman" pitchFamily="18" charset="0"/>
                <a:cs typeface="Times New Roman" pitchFamily="18" charset="0"/>
              </a:rPr>
              <a:t>:</a:t>
            </a:r>
          </a:p>
          <a:p>
            <a:r>
              <a:rPr lang="en-US" dirty="0" smtClean="0">
                <a:solidFill>
                  <a:srgbClr val="FF0000"/>
                </a:solidFill>
                <a:latin typeface="Times New Roman" pitchFamily="18" charset="0"/>
                <a:cs typeface="Times New Roman" pitchFamily="18" charset="0"/>
              </a:rPr>
              <a:t>flights2 %&gt;% </a:t>
            </a:r>
            <a:r>
              <a:rPr lang="en-US" dirty="0" err="1" smtClean="0">
                <a:solidFill>
                  <a:srgbClr val="FF0000"/>
                </a:solidFill>
                <a:latin typeface="Times New Roman" pitchFamily="18" charset="0"/>
                <a:cs typeface="Times New Roman" pitchFamily="18" charset="0"/>
              </a:rPr>
              <a:t>left_join</a:t>
            </a:r>
            <a:r>
              <a:rPr lang="en-US" dirty="0" smtClean="0">
                <a:solidFill>
                  <a:srgbClr val="FF0000"/>
                </a:solidFill>
                <a:latin typeface="Times New Roman" pitchFamily="18" charset="0"/>
                <a:cs typeface="Times New Roman" pitchFamily="18" charset="0"/>
              </a:rPr>
              <a:t>(planes, by = "</a:t>
            </a:r>
            <a:r>
              <a:rPr lang="en-US" dirty="0" err="1" smtClean="0">
                <a:solidFill>
                  <a:srgbClr val="FF0000"/>
                </a:solidFill>
                <a:latin typeface="Times New Roman" pitchFamily="18" charset="0"/>
                <a:cs typeface="Times New Roman" pitchFamily="18" charset="0"/>
              </a:rPr>
              <a:t>tailnum</a:t>
            </a:r>
            <a:r>
              <a:rPr lang="en-US" dirty="0" smtClean="0">
                <a:solidFill>
                  <a:srgbClr val="FF0000"/>
                </a:solidFill>
                <a:latin typeface="Times New Roman" pitchFamily="18" charset="0"/>
                <a:cs typeface="Times New Roman" pitchFamily="18" charset="0"/>
              </a:rPr>
              <a:t>") </a:t>
            </a:r>
          </a:p>
          <a:p>
            <a:r>
              <a:rPr lang="en-US" dirty="0" smtClean="0">
                <a:latin typeface="Times New Roman" pitchFamily="18" charset="0"/>
                <a:cs typeface="Times New Roman" pitchFamily="18" charset="0"/>
              </a:rPr>
              <a:t>Note that the year variables (which appear in both input data frames, but are not constrained to be equal) are disambiguated in the output with a suffix.</a:t>
            </a:r>
            <a:endParaRPr lang="en-US" dirty="0">
              <a:solidFill>
                <a:srgbClr val="FF0000"/>
              </a:solidFill>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2324271" y="4437580"/>
            <a:ext cx="4210050" cy="2420420"/>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778451"/>
            <a:ext cx="8596668" cy="3880773"/>
          </a:xfrm>
        </p:spPr>
        <p:txBody>
          <a:bodyPr>
            <a:normAutofit/>
          </a:bodyPr>
          <a:lstStyle/>
          <a:p>
            <a:r>
              <a:rPr lang="en-US" b="1" dirty="0" smtClean="0">
                <a:latin typeface="Times New Roman" pitchFamily="18" charset="0"/>
                <a:cs typeface="Times New Roman" pitchFamily="18" charset="0"/>
              </a:rPr>
              <a:t>airlines</a:t>
            </a:r>
            <a:r>
              <a:rPr lang="en-US" dirty="0" smtClean="0">
                <a:latin typeface="Times New Roman" pitchFamily="18" charset="0"/>
                <a:cs typeface="Times New Roman" pitchFamily="18" charset="0"/>
              </a:rPr>
              <a:t> gives the full carrier name from its abbreviated code: </a:t>
            </a:r>
            <a:endParaRPr lang="en-US"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900752" y="2374710"/>
            <a:ext cx="6886887" cy="3837507"/>
          </a:xfrm>
          <a:prstGeom prst="rect">
            <a:avLst/>
          </a:prstGeom>
          <a:noFill/>
          <a:ln w="9525">
            <a:noFill/>
            <a:miter lim="800000"/>
            <a:headEnd/>
            <a:tailEnd/>
          </a:ln>
          <a:effectLst/>
        </p:spPr>
      </p:pic>
      <p:sp>
        <p:nvSpPr>
          <p:cNvPr id="6"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Sub. Topic :Prerequisites- nycights13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3. A named character vector: by = c("a" = "b"). This will match variable a in table x to variable b in table y. The variables from x will be used in the output.</a:t>
            </a:r>
          </a:p>
          <a:p>
            <a:pPr>
              <a:lnSpc>
                <a:spcPct val="150000"/>
              </a:lnSpc>
            </a:pPr>
            <a:r>
              <a:rPr lang="en-US" dirty="0" smtClean="0">
                <a:latin typeface="Times New Roman" pitchFamily="18" charset="0"/>
                <a:cs typeface="Times New Roman" pitchFamily="18" charset="0"/>
              </a:rPr>
              <a:t>For example, if  want to draw a map, then need to combine the flights data with the airports data, which contains the location (lat and long) of each airport. </a:t>
            </a:r>
          </a:p>
          <a:p>
            <a:pPr>
              <a:lnSpc>
                <a:spcPct val="150000"/>
              </a:lnSpc>
            </a:pPr>
            <a:r>
              <a:rPr lang="en-US" dirty="0" smtClean="0">
                <a:latin typeface="Times New Roman" pitchFamily="18" charset="0"/>
                <a:cs typeface="Times New Roman" pitchFamily="18" charset="0"/>
              </a:rPr>
              <a:t>Each flight has an origin and destination airport, so specify which one want to join to</a:t>
            </a:r>
          </a:p>
          <a:p>
            <a:pPr>
              <a:lnSpc>
                <a:spcPct val="150000"/>
              </a:lnSpc>
            </a:pPr>
            <a:r>
              <a:rPr lang="en-US" dirty="0" smtClean="0">
                <a:solidFill>
                  <a:srgbClr val="FF0000"/>
                </a:solidFill>
                <a:latin typeface="Times New Roman" pitchFamily="18" charset="0"/>
                <a:cs typeface="Times New Roman" pitchFamily="18" charset="0"/>
              </a:rPr>
              <a:t>flights2 %&gt;% </a:t>
            </a:r>
            <a:r>
              <a:rPr lang="en-US" dirty="0" err="1" smtClean="0">
                <a:solidFill>
                  <a:srgbClr val="FF0000"/>
                </a:solidFill>
                <a:latin typeface="Times New Roman" pitchFamily="18" charset="0"/>
                <a:cs typeface="Times New Roman" pitchFamily="18" charset="0"/>
              </a:rPr>
              <a:t>left_join</a:t>
            </a:r>
            <a:r>
              <a:rPr lang="en-US" dirty="0" smtClean="0">
                <a:solidFill>
                  <a:srgbClr val="FF0000"/>
                </a:solidFill>
                <a:latin typeface="Times New Roman" pitchFamily="18" charset="0"/>
                <a:cs typeface="Times New Roman" pitchFamily="18" charset="0"/>
              </a:rPr>
              <a:t>(airports, c("</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faa</a:t>
            </a:r>
            <a:r>
              <a:rPr lang="en-US" dirty="0" smtClean="0">
                <a:solidFill>
                  <a:srgbClr val="FF0000"/>
                </a:solidFill>
                <a:latin typeface="Times New Roman" pitchFamily="18" charset="0"/>
                <a:cs typeface="Times New Roman" pitchFamily="18" charset="0"/>
              </a:rPr>
              <a:t>"))</a:t>
            </a:r>
          </a:p>
          <a:p>
            <a:pPr>
              <a:lnSpc>
                <a:spcPct val="150000"/>
              </a:lnSpc>
            </a:pPr>
            <a:r>
              <a:rPr lang="en-US" dirty="0" smtClean="0">
                <a:solidFill>
                  <a:srgbClr val="FF0000"/>
                </a:solidFill>
                <a:latin typeface="Times New Roman" pitchFamily="18" charset="0"/>
                <a:cs typeface="Times New Roman" pitchFamily="18" charset="0"/>
              </a:rPr>
              <a:t>flights2 %&gt;% </a:t>
            </a:r>
            <a:r>
              <a:rPr lang="en-US" dirty="0" err="1" smtClean="0">
                <a:solidFill>
                  <a:srgbClr val="FF0000"/>
                </a:solidFill>
                <a:latin typeface="Times New Roman" pitchFamily="18" charset="0"/>
                <a:cs typeface="Times New Roman" pitchFamily="18" charset="0"/>
              </a:rPr>
              <a:t>left_join</a:t>
            </a:r>
            <a:r>
              <a:rPr lang="en-US" dirty="0" smtClean="0">
                <a:solidFill>
                  <a:srgbClr val="FF0000"/>
                </a:solidFill>
                <a:latin typeface="Times New Roman" pitchFamily="18" charset="0"/>
                <a:cs typeface="Times New Roman" pitchFamily="18" charset="0"/>
              </a:rPr>
              <a:t>(airports, c("origin" = "</a:t>
            </a:r>
            <a:r>
              <a:rPr lang="en-US" dirty="0" err="1" smtClean="0">
                <a:solidFill>
                  <a:srgbClr val="FF0000"/>
                </a:solidFill>
                <a:latin typeface="Times New Roman" pitchFamily="18" charset="0"/>
                <a:cs typeface="Times New Roman" pitchFamily="18" charset="0"/>
              </a:rPr>
              <a:t>faa</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Mutating Joins- Exercises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nSpc>
                <a:spcPct val="150000"/>
              </a:lnSpc>
            </a:pPr>
            <a:r>
              <a:rPr lang="en-US" dirty="0" smtClean="0">
                <a:latin typeface="Times New Roman" pitchFamily="18" charset="0"/>
                <a:cs typeface="Times New Roman" pitchFamily="18" charset="0"/>
              </a:rPr>
              <a:t>1. Compute the average delay by destination, then join on the air ports data frame so you can show the spatial distribution of delays. </a:t>
            </a:r>
          </a:p>
          <a:p>
            <a:pPr>
              <a:lnSpc>
                <a:spcPct val="150000"/>
              </a:lnSpc>
            </a:pPr>
            <a:r>
              <a:rPr lang="en-US" dirty="0" err="1" smtClean="0">
                <a:latin typeface="Times New Roman" pitchFamily="18" charset="0"/>
                <a:cs typeface="Times New Roman" pitchFamily="18" charset="0"/>
              </a:rPr>
              <a:t>avg_dest_delays</a:t>
            </a:r>
            <a:r>
              <a:rPr lang="en-US" dirty="0" smtClean="0">
                <a:latin typeface="Times New Roman" pitchFamily="18" charset="0"/>
                <a:cs typeface="Times New Roman" pitchFamily="18" charset="0"/>
              </a:rPr>
              <a:t> &lt;- flights %&gt;% </a:t>
            </a:r>
            <a:r>
              <a:rPr lang="en-US" b="1" dirty="0" err="1" smtClean="0">
                <a:latin typeface="Times New Roman" pitchFamily="18" charset="0"/>
                <a:cs typeface="Times New Roman" pitchFamily="18" charset="0"/>
              </a:rPr>
              <a:t>group_by</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%&gt;% </a:t>
            </a:r>
            <a:r>
              <a:rPr lang="en-US" b="1" dirty="0" err="1" smtClean="0">
                <a:latin typeface="Times New Roman" pitchFamily="18" charset="0"/>
                <a:cs typeface="Times New Roman" pitchFamily="18" charset="0"/>
              </a:rPr>
              <a:t>summarise</a:t>
            </a:r>
            <a:r>
              <a:rPr lang="en-US" dirty="0" smtClean="0">
                <a:latin typeface="Times New Roman" pitchFamily="18" charset="0"/>
                <a:cs typeface="Times New Roman" pitchFamily="18" charset="0"/>
              </a:rPr>
              <a:t>(delay = </a:t>
            </a:r>
            <a:r>
              <a:rPr lang="en-US" b="1" dirty="0" smtClean="0">
                <a:latin typeface="Times New Roman" pitchFamily="18" charset="0"/>
                <a:cs typeface="Times New Roman" pitchFamily="18" charset="0"/>
              </a:rPr>
              <a:t>mean</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arr_delay</a:t>
            </a:r>
            <a:r>
              <a:rPr lang="en-US" dirty="0" smtClean="0">
                <a:latin typeface="Times New Roman" pitchFamily="18" charset="0"/>
                <a:cs typeface="Times New Roman" pitchFamily="18" charset="0"/>
              </a:rPr>
              <a:t>, na.rm = TRUE)) %&gt;% </a:t>
            </a:r>
            <a:r>
              <a:rPr lang="en-US" b="1" dirty="0" err="1" smtClean="0">
                <a:latin typeface="Times New Roman" pitchFamily="18" charset="0"/>
                <a:cs typeface="Times New Roman" pitchFamily="18" charset="0"/>
              </a:rPr>
              <a:t>inner_join</a:t>
            </a:r>
            <a:r>
              <a:rPr lang="en-US" dirty="0" smtClean="0">
                <a:latin typeface="Times New Roman" pitchFamily="18" charset="0"/>
                <a:cs typeface="Times New Roman" pitchFamily="18" charset="0"/>
              </a:rPr>
              <a:t>(airports, by =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faa</a:t>
            </a:r>
            <a:r>
              <a:rPr lang="en-US" dirty="0" smtClean="0">
                <a:latin typeface="Times New Roman" pitchFamily="18" charset="0"/>
                <a:cs typeface="Times New Roman" pitchFamily="18" charset="0"/>
              </a:rPr>
              <a:t>"))</a:t>
            </a:r>
          </a:p>
          <a:p>
            <a:pPr>
              <a:lnSpc>
                <a:spcPct val="150000"/>
              </a:lnSpc>
            </a:pPr>
            <a:r>
              <a:rPr lang="en-US" dirty="0" err="1" smtClean="0">
                <a:latin typeface="Times New Roman" pitchFamily="18" charset="0"/>
                <a:cs typeface="Times New Roman" pitchFamily="18" charset="0"/>
              </a:rPr>
              <a:t>avg_dest_delays</a:t>
            </a:r>
            <a:r>
              <a:rPr lang="en-US" dirty="0" smtClean="0">
                <a:latin typeface="Times New Roman" pitchFamily="18" charset="0"/>
                <a:cs typeface="Times New Roman" pitchFamily="18" charset="0"/>
              </a:rPr>
              <a:t> %&gt;% </a:t>
            </a:r>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lon</a:t>
            </a:r>
            <a:r>
              <a:rPr lang="en-US" dirty="0" smtClean="0">
                <a:latin typeface="Times New Roman" pitchFamily="18" charset="0"/>
                <a:cs typeface="Times New Roman" pitchFamily="18" charset="0"/>
              </a:rPr>
              <a:t>, lat,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 delay))  + </a:t>
            </a:r>
            <a:r>
              <a:rPr lang="en-US"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7502" y="1837819"/>
            <a:ext cx="9838266" cy="3880773"/>
          </a:xfrm>
        </p:spPr>
        <p:txBody>
          <a:bodyPr>
            <a:normAutofit/>
          </a:bodyPr>
          <a:lstStyle/>
          <a:p>
            <a:pPr>
              <a:lnSpc>
                <a:spcPct val="150000"/>
              </a:lnSpc>
            </a:pPr>
            <a:r>
              <a:rPr lang="en-US" dirty="0" smtClean="0">
                <a:latin typeface="Times New Roman" pitchFamily="18" charset="0"/>
                <a:cs typeface="Times New Roman" pitchFamily="18" charset="0"/>
              </a:rPr>
              <a:t>2. Add the location of the origin and destination (i.e. the lat and </a:t>
            </a:r>
            <a:r>
              <a:rPr lang="en-US" dirty="0" err="1" smtClean="0">
                <a:latin typeface="Times New Roman" pitchFamily="18" charset="0"/>
                <a:cs typeface="Times New Roman" pitchFamily="18" charset="0"/>
              </a:rPr>
              <a:t>lon</a:t>
            </a:r>
            <a:r>
              <a:rPr lang="en-US" dirty="0" smtClean="0">
                <a:latin typeface="Times New Roman" pitchFamily="18" charset="0"/>
                <a:cs typeface="Times New Roman" pitchFamily="18" charset="0"/>
              </a:rPr>
              <a:t>) to flights.</a:t>
            </a:r>
          </a:p>
          <a:p>
            <a:pPr>
              <a:lnSpc>
                <a:spcPct val="150000"/>
              </a:lnSpc>
            </a:pPr>
            <a:r>
              <a:rPr lang="en-US" dirty="0" err="1" smtClean="0">
                <a:latin typeface="Times New Roman" pitchFamily="18" charset="0"/>
                <a:cs typeface="Times New Roman" pitchFamily="18" charset="0"/>
              </a:rPr>
              <a:t>airport_locations</a:t>
            </a:r>
            <a:r>
              <a:rPr lang="en-US" dirty="0" smtClean="0">
                <a:latin typeface="Times New Roman" pitchFamily="18" charset="0"/>
                <a:cs typeface="Times New Roman" pitchFamily="18" charset="0"/>
              </a:rPr>
              <a:t> &lt;- airports %&gt;% </a:t>
            </a:r>
            <a:r>
              <a:rPr lang="en-US" b="1" dirty="0" smtClean="0">
                <a:latin typeface="Times New Roman" pitchFamily="18" charset="0"/>
                <a:cs typeface="Times New Roman" pitchFamily="18" charset="0"/>
              </a:rPr>
              <a:t>select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faa</a:t>
            </a:r>
            <a:r>
              <a:rPr lang="en-US" dirty="0" smtClean="0">
                <a:latin typeface="Times New Roman" pitchFamily="18" charset="0"/>
                <a:cs typeface="Times New Roman" pitchFamily="18" charset="0"/>
              </a:rPr>
              <a:t>, lat, </a:t>
            </a:r>
            <a:r>
              <a:rPr lang="en-US" dirty="0" err="1" smtClean="0">
                <a:latin typeface="Times New Roman" pitchFamily="18" charset="0"/>
                <a:cs typeface="Times New Roman" pitchFamily="18" charset="0"/>
              </a:rPr>
              <a:t>lon</a:t>
            </a:r>
            <a:r>
              <a:rPr lang="en-US" dirty="0" smtClean="0">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flights %&gt;% </a:t>
            </a:r>
            <a:r>
              <a:rPr lang="en-US" b="1" dirty="0" smtClean="0">
                <a:latin typeface="Times New Roman" pitchFamily="18" charset="0"/>
                <a:cs typeface="Times New Roman" pitchFamily="18" charset="0"/>
              </a:rPr>
              <a:t>select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year:day</a:t>
            </a:r>
            <a:r>
              <a:rPr lang="en-US" dirty="0" smtClean="0">
                <a:latin typeface="Times New Roman" pitchFamily="18" charset="0"/>
                <a:cs typeface="Times New Roman" pitchFamily="18" charset="0"/>
              </a:rPr>
              <a:t>, hour, origin, </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%&gt;% </a:t>
            </a:r>
            <a:r>
              <a:rPr lang="en-US" b="1" dirty="0" err="1" smtClean="0">
                <a:latin typeface="Times New Roman" pitchFamily="18" charset="0"/>
                <a:cs typeface="Times New Roman" pitchFamily="18" charset="0"/>
              </a:rPr>
              <a:t>left_join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airport_locations</a:t>
            </a:r>
            <a:r>
              <a:rPr lang="en-US" dirty="0" smtClean="0">
                <a:latin typeface="Times New Roman" pitchFamily="18" charset="0"/>
                <a:cs typeface="Times New Roman" pitchFamily="18" charset="0"/>
              </a:rPr>
              <a:t>, by =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("origin" = "</a:t>
            </a:r>
            <a:r>
              <a:rPr lang="en-US" dirty="0" err="1" smtClean="0">
                <a:latin typeface="Times New Roman" pitchFamily="18" charset="0"/>
                <a:cs typeface="Times New Roman" pitchFamily="18" charset="0"/>
              </a:rPr>
              <a:t>faa</a:t>
            </a:r>
            <a:r>
              <a:rPr lang="en-US" dirty="0" smtClean="0">
                <a:latin typeface="Times New Roman" pitchFamily="18" charset="0"/>
                <a:cs typeface="Times New Roman" pitchFamily="18" charset="0"/>
              </a:rPr>
              <a:t>") ) %&gt;% </a:t>
            </a:r>
            <a:r>
              <a:rPr lang="en-US" b="1" dirty="0" err="1" smtClean="0">
                <a:latin typeface="Times New Roman" pitchFamily="18" charset="0"/>
                <a:cs typeface="Times New Roman" pitchFamily="18" charset="0"/>
              </a:rPr>
              <a:t>left_join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airport_locations</a:t>
            </a:r>
            <a:r>
              <a:rPr lang="en-US" dirty="0" smtClean="0">
                <a:latin typeface="Times New Roman" pitchFamily="18" charset="0"/>
                <a:cs typeface="Times New Roman" pitchFamily="18" charset="0"/>
              </a:rPr>
              <a:t>, by = </a:t>
            </a:r>
            <a:r>
              <a:rPr lang="en-US" b="1" dirty="0" smtClean="0">
                <a:latin typeface="Times New Roman" pitchFamily="18" charset="0"/>
                <a:cs typeface="Times New Roman" pitchFamily="18" charset="0"/>
              </a:rPr>
              <a:t>c</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faa</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srcRect/>
          <a:stretch>
            <a:fillRect/>
          </a:stretch>
        </p:blipFill>
        <p:spPr bwMode="auto">
          <a:xfrm>
            <a:off x="1821422" y="4194639"/>
            <a:ext cx="7495222" cy="1700213"/>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smtClean="0">
                <a:latin typeface="Times New Roman" pitchFamily="18" charset="0"/>
                <a:cs typeface="Times New Roman" pitchFamily="18" charset="0"/>
              </a:rPr>
              <a:t>Mutating Joins-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50000"/>
              </a:lnSpc>
            </a:pPr>
            <a:r>
              <a:rPr lang="en-US" dirty="0" smtClean="0">
                <a:latin typeface="Times New Roman" pitchFamily="18" charset="0"/>
                <a:cs typeface="Times New Roman" pitchFamily="18" charset="0"/>
              </a:rPr>
              <a:t>3. What weather conditions make it more likely to see a delay?</a:t>
            </a:r>
          </a:p>
          <a:p>
            <a:pPr>
              <a:lnSpc>
                <a:spcPct val="150000"/>
              </a:lnSpc>
            </a:pPr>
            <a:r>
              <a:rPr lang="en-US" dirty="0" smtClean="0">
                <a:latin typeface="Times New Roman" pitchFamily="18" charset="0"/>
                <a:cs typeface="Times New Roman" pitchFamily="18" charset="0"/>
              </a:rPr>
              <a:t>Almost any amount of rainfall is associated with a delay., so consider the variable </a:t>
            </a:r>
            <a:r>
              <a:rPr lang="en-US" dirty="0" err="1" smtClean="0">
                <a:latin typeface="Times New Roman" pitchFamily="18" charset="0"/>
                <a:cs typeface="Times New Roman" pitchFamily="18" charset="0"/>
              </a:rPr>
              <a:t>precip</a:t>
            </a:r>
            <a:r>
              <a:rPr lang="en-US" dirty="0" smtClean="0">
                <a:latin typeface="Times New Roman" pitchFamily="18" charset="0"/>
                <a:cs typeface="Times New Roman" pitchFamily="18" charset="0"/>
              </a:rPr>
              <a:t>--Precipitation, in inches</a:t>
            </a:r>
          </a:p>
          <a:p>
            <a:pPr>
              <a:lnSpc>
                <a:spcPct val="150000"/>
              </a:lnSpc>
            </a:pPr>
            <a:r>
              <a:rPr lang="en-US" dirty="0" err="1" smtClean="0">
                <a:solidFill>
                  <a:srgbClr val="FF0000"/>
                </a:solidFill>
                <a:latin typeface="Times New Roman" pitchFamily="18" charset="0"/>
                <a:cs typeface="Times New Roman" pitchFamily="18" charset="0"/>
              </a:rPr>
              <a:t>flight_weather</a:t>
            </a:r>
            <a:r>
              <a:rPr lang="en-US" dirty="0" smtClean="0">
                <a:solidFill>
                  <a:srgbClr val="FF0000"/>
                </a:solidFill>
                <a:latin typeface="Times New Roman" pitchFamily="18" charset="0"/>
                <a:cs typeface="Times New Roman" pitchFamily="18" charset="0"/>
              </a:rPr>
              <a:t> &lt;- flights %&gt;% </a:t>
            </a:r>
            <a:r>
              <a:rPr lang="en-US" b="1" dirty="0" err="1" smtClean="0">
                <a:solidFill>
                  <a:srgbClr val="FF0000"/>
                </a:solidFill>
                <a:latin typeface="Times New Roman" pitchFamily="18" charset="0"/>
                <a:cs typeface="Times New Roman" pitchFamily="18" charset="0"/>
              </a:rPr>
              <a:t>inner_join</a:t>
            </a:r>
            <a:r>
              <a:rPr lang="en-US" dirty="0" smtClean="0">
                <a:solidFill>
                  <a:srgbClr val="FF0000"/>
                </a:solidFill>
                <a:latin typeface="Times New Roman" pitchFamily="18" charset="0"/>
                <a:cs typeface="Times New Roman" pitchFamily="18" charset="0"/>
              </a:rPr>
              <a:t>(weather, by = </a:t>
            </a:r>
            <a:r>
              <a:rPr lang="en-US" b="1" dirty="0" smtClean="0">
                <a:solidFill>
                  <a:srgbClr val="FF0000"/>
                </a:solidFill>
                <a:latin typeface="Times New Roman" pitchFamily="18" charset="0"/>
                <a:cs typeface="Times New Roman" pitchFamily="18" charset="0"/>
              </a:rPr>
              <a:t>c</a:t>
            </a:r>
            <a:r>
              <a:rPr lang="en-US" dirty="0" smtClean="0">
                <a:solidFill>
                  <a:srgbClr val="FF0000"/>
                </a:solidFill>
                <a:latin typeface="Times New Roman" pitchFamily="18" charset="0"/>
                <a:cs typeface="Times New Roman" pitchFamily="18" charset="0"/>
              </a:rPr>
              <a:t>( "origin" = "origin", "year" = "year", "month" = "month", "day" = "day", "hour" = "hour" )) </a:t>
            </a:r>
          </a:p>
          <a:p>
            <a:pPr>
              <a:lnSpc>
                <a:spcPct val="150000"/>
              </a:lnSpc>
            </a:pPr>
            <a:r>
              <a:rPr lang="en-US" dirty="0" err="1" smtClean="0">
                <a:solidFill>
                  <a:srgbClr val="FF0000"/>
                </a:solidFill>
                <a:latin typeface="Times New Roman" pitchFamily="18" charset="0"/>
                <a:cs typeface="Times New Roman" pitchFamily="18" charset="0"/>
              </a:rPr>
              <a:t>flight_weather</a:t>
            </a:r>
            <a:r>
              <a:rPr lang="en-US" dirty="0" smtClean="0">
                <a:solidFill>
                  <a:srgbClr val="FF0000"/>
                </a:solidFill>
                <a:latin typeface="Times New Roman" pitchFamily="18" charset="0"/>
                <a:cs typeface="Times New Roman" pitchFamily="18" charset="0"/>
              </a:rPr>
              <a:t> %&gt;% </a:t>
            </a:r>
            <a:r>
              <a:rPr lang="en-US" b="1"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precip</a:t>
            </a:r>
            <a:r>
              <a:rPr lang="en-US" dirty="0" smtClean="0">
                <a:solidFill>
                  <a:srgbClr val="FF0000"/>
                </a:solidFill>
                <a:latin typeface="Times New Roman" pitchFamily="18" charset="0"/>
                <a:cs typeface="Times New Roman" pitchFamily="18" charset="0"/>
              </a:rPr>
              <a:t>) %&gt;% </a:t>
            </a:r>
            <a:r>
              <a:rPr lang="en-US" b="1" dirty="0" err="1" smtClean="0">
                <a:solidFill>
                  <a:srgbClr val="FF0000"/>
                </a:solidFill>
                <a:latin typeface="Times New Roman" pitchFamily="18" charset="0"/>
                <a:cs typeface="Times New Roman" pitchFamily="18" charset="0"/>
              </a:rPr>
              <a:t>summarise</a:t>
            </a:r>
            <a:r>
              <a:rPr lang="en-US" dirty="0" smtClean="0">
                <a:solidFill>
                  <a:srgbClr val="FF0000"/>
                </a:solidFill>
                <a:latin typeface="Times New Roman" pitchFamily="18" charset="0"/>
                <a:cs typeface="Times New Roman" pitchFamily="18" charset="0"/>
              </a:rPr>
              <a:t>(delay = </a:t>
            </a:r>
            <a:r>
              <a:rPr lang="en-US" b="1" dirty="0" smtClean="0">
                <a:solidFill>
                  <a:srgbClr val="FF0000"/>
                </a:solidFill>
                <a:latin typeface="Times New Roman" pitchFamily="18" charset="0"/>
                <a:cs typeface="Times New Roman" pitchFamily="18" charset="0"/>
              </a:rPr>
              <a:t>mean</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dep_delay</a:t>
            </a:r>
            <a:r>
              <a:rPr lang="en-US" dirty="0" smtClean="0">
                <a:solidFill>
                  <a:srgbClr val="FF0000"/>
                </a:solidFill>
                <a:latin typeface="Times New Roman" pitchFamily="18" charset="0"/>
                <a:cs typeface="Times New Roman" pitchFamily="18" charset="0"/>
              </a:rPr>
              <a:t>, na.rm = TRUE)) %&gt;% </a:t>
            </a:r>
            <a:r>
              <a:rPr lang="en-US" b="1" dirty="0" err="1" smtClean="0">
                <a:solidFill>
                  <a:srgbClr val="FF0000"/>
                </a:solidFill>
                <a:latin typeface="Times New Roman" pitchFamily="18" charset="0"/>
                <a:cs typeface="Times New Roman" pitchFamily="18" charset="0"/>
              </a:rPr>
              <a:t>ggplot</a:t>
            </a:r>
            <a:r>
              <a:rPr lang="en-US" dirty="0" smtClean="0">
                <a:solidFill>
                  <a:srgbClr val="FF0000"/>
                </a:solidFill>
                <a:latin typeface="Times New Roman" pitchFamily="18" charset="0"/>
                <a:cs typeface="Times New Roman" pitchFamily="18" charset="0"/>
              </a:rPr>
              <a:t>(</a:t>
            </a:r>
            <a:r>
              <a:rPr lang="en-US" b="1" dirty="0" err="1" smtClean="0">
                <a:solidFill>
                  <a:srgbClr val="FF0000"/>
                </a:solidFill>
                <a:latin typeface="Times New Roman" pitchFamily="18" charset="0"/>
                <a:cs typeface="Times New Roman" pitchFamily="18" charset="0"/>
              </a:rPr>
              <a:t>aes</a:t>
            </a:r>
            <a:r>
              <a:rPr lang="en-US" dirty="0" smtClean="0">
                <a:solidFill>
                  <a:srgbClr val="FF0000"/>
                </a:solidFill>
                <a:latin typeface="Times New Roman" pitchFamily="18" charset="0"/>
                <a:cs typeface="Times New Roman" pitchFamily="18" charset="0"/>
              </a:rPr>
              <a:t>(x = </a:t>
            </a:r>
            <a:r>
              <a:rPr lang="en-US" dirty="0" err="1" smtClean="0">
                <a:solidFill>
                  <a:srgbClr val="FF0000"/>
                </a:solidFill>
                <a:latin typeface="Times New Roman" pitchFamily="18" charset="0"/>
                <a:cs typeface="Times New Roman" pitchFamily="18" charset="0"/>
              </a:rPr>
              <a:t>precip</a:t>
            </a:r>
            <a:r>
              <a:rPr lang="en-US" dirty="0" smtClean="0">
                <a:solidFill>
                  <a:srgbClr val="FF0000"/>
                </a:solidFill>
                <a:latin typeface="Times New Roman" pitchFamily="18" charset="0"/>
                <a:cs typeface="Times New Roman" pitchFamily="18" charset="0"/>
              </a:rPr>
              <a:t>, y = delay)) + </a:t>
            </a:r>
            <a:r>
              <a:rPr lang="en-US" b="1" dirty="0" err="1" smtClean="0">
                <a:solidFill>
                  <a:srgbClr val="FF0000"/>
                </a:solidFill>
                <a:latin typeface="Times New Roman" pitchFamily="18" charset="0"/>
                <a:cs typeface="Times New Roman" pitchFamily="18" charset="0"/>
              </a:rPr>
              <a:t>geom_line</a:t>
            </a:r>
            <a:r>
              <a:rPr lang="en-US" dirty="0" smtClean="0">
                <a:solidFill>
                  <a:srgbClr val="FF0000"/>
                </a:solidFill>
                <a:latin typeface="Times New Roman" pitchFamily="18" charset="0"/>
                <a:cs typeface="Times New Roman" pitchFamily="18" charset="0"/>
              </a:rPr>
              <a:t>() + </a:t>
            </a:r>
            <a:r>
              <a:rPr lang="en-US" b="1" dirty="0" err="1" smtClean="0">
                <a:solidFill>
                  <a:srgbClr val="FF0000"/>
                </a:solidFill>
                <a:latin typeface="Times New Roman" pitchFamily="18" charset="0"/>
                <a:cs typeface="Times New Roman" pitchFamily="18" charset="0"/>
              </a:rPr>
              <a:t>geom_point</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Mutating Joins-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9271884" cy="3880773"/>
          </a:xfrm>
        </p:spPr>
        <p:txBody>
          <a:bodyPr>
            <a:normAutofit/>
          </a:bodyPr>
          <a:lstStyle/>
          <a:p>
            <a:pPr>
              <a:lnSpc>
                <a:spcPct val="150000"/>
              </a:lnSpc>
            </a:pPr>
            <a:r>
              <a:rPr lang="en-US" dirty="0" smtClean="0">
                <a:latin typeface="Times New Roman" pitchFamily="18" charset="0"/>
                <a:cs typeface="Times New Roman" pitchFamily="18" charset="0"/>
              </a:rPr>
              <a:t>4. What happened on June 13, 2013? Display the spatial pattern of delays, and then use Google to cross-reference with the weather.</a:t>
            </a:r>
          </a:p>
          <a:p>
            <a:pPr>
              <a:lnSpc>
                <a:spcPct val="150000"/>
              </a:lnSpc>
            </a:pPr>
            <a:r>
              <a:rPr lang="en-US" dirty="0" smtClean="0">
                <a:latin typeface="Times New Roman" pitchFamily="18" charset="0"/>
                <a:cs typeface="Times New Roman" pitchFamily="18" charset="0"/>
              </a:rPr>
              <a:t>flights %&gt;% filter(year == 2013, month == 6, day == 13) %&gt;% </a:t>
            </a:r>
            <a:r>
              <a:rPr lang="en-US" dirty="0" err="1" smtClean="0">
                <a:latin typeface="Times New Roman" pitchFamily="18" charset="0"/>
                <a:cs typeface="Times New Roman" pitchFamily="18" charset="0"/>
              </a:rPr>
              <a:t>group_by</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%&gt;% </a:t>
            </a:r>
            <a:r>
              <a:rPr lang="en-US" dirty="0" err="1" smtClean="0">
                <a:latin typeface="Times New Roman" pitchFamily="18" charset="0"/>
                <a:cs typeface="Times New Roman" pitchFamily="18" charset="0"/>
              </a:rPr>
              <a:t>summarise</a:t>
            </a:r>
            <a:r>
              <a:rPr lang="en-US" dirty="0" smtClean="0">
                <a:latin typeface="Times New Roman" pitchFamily="18" charset="0"/>
                <a:cs typeface="Times New Roman" pitchFamily="18" charset="0"/>
              </a:rPr>
              <a:t>(delay = mean(</a:t>
            </a:r>
            <a:r>
              <a:rPr lang="en-US" dirty="0" err="1" smtClean="0">
                <a:latin typeface="Times New Roman" pitchFamily="18" charset="0"/>
                <a:cs typeface="Times New Roman" pitchFamily="18" charset="0"/>
              </a:rPr>
              <a:t>arr_delay</a:t>
            </a:r>
            <a:r>
              <a:rPr lang="en-US" dirty="0" smtClean="0">
                <a:latin typeface="Times New Roman" pitchFamily="18" charset="0"/>
                <a:cs typeface="Times New Roman" pitchFamily="18" charset="0"/>
              </a:rPr>
              <a:t>, na.rm = TRUE)) %&gt;% </a:t>
            </a:r>
            <a:r>
              <a:rPr lang="en-US" dirty="0" err="1" smtClean="0">
                <a:latin typeface="Times New Roman" pitchFamily="18" charset="0"/>
                <a:cs typeface="Times New Roman" pitchFamily="18" charset="0"/>
              </a:rPr>
              <a:t>inner_join</a:t>
            </a:r>
            <a:r>
              <a:rPr lang="en-US" dirty="0" smtClean="0">
                <a:latin typeface="Times New Roman" pitchFamily="18" charset="0"/>
                <a:cs typeface="Times New Roman" pitchFamily="18" charset="0"/>
              </a:rPr>
              <a:t>(airports, by = c("</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faa</a:t>
            </a:r>
            <a:r>
              <a:rPr lang="en-US" dirty="0" smtClean="0">
                <a:latin typeface="Times New Roman" pitchFamily="18" charset="0"/>
                <a:cs typeface="Times New Roman" pitchFamily="18" charset="0"/>
              </a:rPr>
              <a:t>")) %&gt;% </a:t>
            </a:r>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 x = </a:t>
            </a:r>
            <a:r>
              <a:rPr lang="en-US" dirty="0" err="1" smtClean="0">
                <a:latin typeface="Times New Roman" pitchFamily="18" charset="0"/>
                <a:cs typeface="Times New Roman" pitchFamily="18" charset="0"/>
              </a:rPr>
              <a:t>lon,y</a:t>
            </a:r>
            <a:r>
              <a:rPr lang="en-US" dirty="0" smtClean="0">
                <a:latin typeface="Times New Roman" pitchFamily="18" charset="0"/>
                <a:cs typeface="Times New Roman" pitchFamily="18" charset="0"/>
              </a:rPr>
              <a:t> = lat, color = delay)) + </a:t>
            </a:r>
            <a:r>
              <a:rPr lang="en-US"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Mutating Joins-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latin typeface="Times New Roman" pitchFamily="18" charset="0"/>
                <a:cs typeface="Times New Roman" pitchFamily="18" charset="0"/>
              </a:rPr>
              <a:t>Other Implementations</a:t>
            </a:r>
          </a:p>
          <a:p>
            <a:r>
              <a:rPr lang="en-US" dirty="0" smtClean="0">
                <a:latin typeface="Times New Roman" pitchFamily="18" charset="0"/>
                <a:cs typeface="Times New Roman" pitchFamily="18" charset="0"/>
              </a:rPr>
              <a:t>base::merge() can perform all four types of mutating join:</a:t>
            </a:r>
          </a:p>
          <a:p>
            <a:pPr lvl="1"/>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dplyr</a:t>
            </a:r>
            <a:r>
              <a:rPr lang="en-US" dirty="0" smtClean="0">
                <a:latin typeface="Times New Roman" pitchFamily="18" charset="0"/>
                <a:cs typeface="Times New Roman" pitchFamily="18" charset="0"/>
              </a:rPr>
              <a:t>				 			merge</a:t>
            </a:r>
          </a:p>
          <a:p>
            <a:r>
              <a:rPr lang="en-US" dirty="0" err="1" smtClean="0">
                <a:latin typeface="Times New Roman" pitchFamily="18" charset="0"/>
                <a:cs typeface="Times New Roman" pitchFamily="18" charset="0"/>
              </a:rPr>
              <a:t>inner_join</a:t>
            </a:r>
            <a:r>
              <a:rPr lang="en-US" dirty="0" smtClean="0">
                <a:latin typeface="Times New Roman" pitchFamily="18" charset="0"/>
                <a:cs typeface="Times New Roman" pitchFamily="18" charset="0"/>
              </a:rPr>
              <a:t>(x, y) 		merge(x, y)</a:t>
            </a:r>
          </a:p>
          <a:p>
            <a:r>
              <a:rPr lang="en-US" dirty="0" err="1" smtClean="0">
                <a:latin typeface="Times New Roman" pitchFamily="18" charset="0"/>
                <a:cs typeface="Times New Roman" pitchFamily="18" charset="0"/>
              </a:rPr>
              <a:t>left_join</a:t>
            </a:r>
            <a:r>
              <a:rPr lang="en-US" dirty="0" smtClean="0">
                <a:latin typeface="Times New Roman" pitchFamily="18" charset="0"/>
                <a:cs typeface="Times New Roman" pitchFamily="18" charset="0"/>
              </a:rPr>
              <a:t>(x, y) 			merge(x, y, </a:t>
            </a:r>
            <a:r>
              <a:rPr lang="en-US" dirty="0" err="1" smtClean="0">
                <a:latin typeface="Times New Roman" pitchFamily="18" charset="0"/>
                <a:cs typeface="Times New Roman" pitchFamily="18" charset="0"/>
              </a:rPr>
              <a:t>all.x</a:t>
            </a:r>
            <a:r>
              <a:rPr lang="en-US" dirty="0" smtClean="0">
                <a:latin typeface="Times New Roman" pitchFamily="18" charset="0"/>
                <a:cs typeface="Times New Roman" pitchFamily="18" charset="0"/>
              </a:rPr>
              <a:t> = TRUE)</a:t>
            </a:r>
          </a:p>
          <a:p>
            <a:r>
              <a:rPr lang="en-US" dirty="0" err="1" smtClean="0">
                <a:latin typeface="Times New Roman" pitchFamily="18" charset="0"/>
                <a:cs typeface="Times New Roman" pitchFamily="18" charset="0"/>
              </a:rPr>
              <a:t>right_join</a:t>
            </a:r>
            <a:r>
              <a:rPr lang="en-US" dirty="0" smtClean="0">
                <a:latin typeface="Times New Roman" pitchFamily="18" charset="0"/>
                <a:cs typeface="Times New Roman" pitchFamily="18" charset="0"/>
              </a:rPr>
              <a:t>(x, y) 			merge(x, y, </a:t>
            </a:r>
            <a:r>
              <a:rPr lang="en-US" dirty="0" err="1" smtClean="0">
                <a:latin typeface="Times New Roman" pitchFamily="18" charset="0"/>
                <a:cs typeface="Times New Roman" pitchFamily="18" charset="0"/>
              </a:rPr>
              <a:t>all.y</a:t>
            </a:r>
            <a:r>
              <a:rPr lang="en-US" dirty="0" smtClean="0">
                <a:latin typeface="Times New Roman" pitchFamily="18" charset="0"/>
                <a:cs typeface="Times New Roman" pitchFamily="18" charset="0"/>
              </a:rPr>
              <a:t> = TRUE)</a:t>
            </a:r>
          </a:p>
          <a:p>
            <a:r>
              <a:rPr lang="en-US" dirty="0" err="1" smtClean="0">
                <a:latin typeface="Times New Roman" pitchFamily="18" charset="0"/>
                <a:cs typeface="Times New Roman" pitchFamily="18" charset="0"/>
              </a:rPr>
              <a:t>full_join</a:t>
            </a:r>
            <a:r>
              <a:rPr lang="en-US" dirty="0" smtClean="0">
                <a:latin typeface="Times New Roman" pitchFamily="18" charset="0"/>
                <a:cs typeface="Times New Roman" pitchFamily="18" charset="0"/>
              </a:rPr>
              <a:t>(x, y) 			merge(x, y, </a:t>
            </a:r>
            <a:r>
              <a:rPr lang="en-US" dirty="0" err="1" smtClean="0">
                <a:latin typeface="Times New Roman" pitchFamily="18" charset="0"/>
                <a:cs typeface="Times New Roman" pitchFamily="18" charset="0"/>
              </a:rPr>
              <a:t>all.x</a:t>
            </a:r>
            <a:r>
              <a:rPr lang="en-US" dirty="0" smtClean="0">
                <a:latin typeface="Times New Roman" pitchFamily="18" charset="0"/>
                <a:cs typeface="Times New Roman" pitchFamily="18" charset="0"/>
              </a:rPr>
              <a:t> = TRUE, </a:t>
            </a:r>
            <a:r>
              <a:rPr lang="en-US" dirty="0" err="1" smtClean="0">
                <a:latin typeface="Times New Roman" pitchFamily="18" charset="0"/>
                <a:cs typeface="Times New Roman" pitchFamily="18" charset="0"/>
              </a:rPr>
              <a:t>all.y</a:t>
            </a:r>
            <a:r>
              <a:rPr lang="en-US" dirty="0" smtClean="0">
                <a:latin typeface="Times New Roman" pitchFamily="18" charset="0"/>
                <a:cs typeface="Times New Roman" pitchFamily="18" charset="0"/>
              </a:rPr>
              <a:t> = TRUE)</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b="1" dirty="0" smtClean="0">
                <a:latin typeface="Times New Roman" pitchFamily="18" charset="0"/>
                <a:cs typeface="Times New Roman" pitchFamily="18" charset="0"/>
              </a:rPr>
              <a:t>Other Implementations</a:t>
            </a:r>
          </a:p>
          <a:p>
            <a:pPr lvl="1">
              <a:lnSpc>
                <a:spcPct val="150000"/>
              </a:lnSpc>
            </a:pPr>
            <a:r>
              <a:rPr lang="en-US" dirty="0" err="1" smtClean="0">
                <a:latin typeface="Times New Roman" pitchFamily="18" charset="0"/>
                <a:cs typeface="Times New Roman" pitchFamily="18" charset="0"/>
              </a:rPr>
              <a:t>dplyr</a:t>
            </a:r>
            <a:r>
              <a:rPr lang="en-US" dirty="0" smtClean="0">
                <a:latin typeface="Times New Roman" pitchFamily="18" charset="0"/>
                <a:cs typeface="Times New Roman" pitchFamily="18" charset="0"/>
              </a:rPr>
              <a:t> 									SQL </a:t>
            </a:r>
          </a:p>
          <a:p>
            <a:pPr>
              <a:lnSpc>
                <a:spcPct val="150000"/>
              </a:lnSpc>
            </a:pPr>
            <a:r>
              <a:rPr lang="en-US" dirty="0" err="1" smtClean="0">
                <a:latin typeface="Times New Roman" pitchFamily="18" charset="0"/>
                <a:cs typeface="Times New Roman" pitchFamily="18" charset="0"/>
              </a:rPr>
              <a:t>inner_join</a:t>
            </a:r>
            <a:r>
              <a:rPr lang="en-US" dirty="0" smtClean="0">
                <a:latin typeface="Times New Roman" pitchFamily="18" charset="0"/>
                <a:cs typeface="Times New Roman" pitchFamily="18" charset="0"/>
              </a:rPr>
              <a:t>(x, y, by = "z")		SELECT * FROM x INNER JOIN y USING (z)</a:t>
            </a:r>
          </a:p>
          <a:p>
            <a:pPr>
              <a:lnSpc>
                <a:spcPct val="150000"/>
              </a:lnSpc>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left_join</a:t>
            </a:r>
            <a:r>
              <a:rPr lang="en-US" dirty="0" smtClean="0">
                <a:latin typeface="Times New Roman" pitchFamily="18" charset="0"/>
                <a:cs typeface="Times New Roman" pitchFamily="18" charset="0"/>
              </a:rPr>
              <a:t>(x, y, by = "z") 		SELECT * FROM x LEFT OUTER JOIN y USING (z)</a:t>
            </a:r>
          </a:p>
          <a:p>
            <a:pPr>
              <a:lnSpc>
                <a:spcPct val="150000"/>
              </a:lnSpc>
            </a:pPr>
            <a:r>
              <a:rPr lang="en-US" dirty="0" err="1" smtClean="0">
                <a:latin typeface="Times New Roman" pitchFamily="18" charset="0"/>
                <a:cs typeface="Times New Roman" pitchFamily="18" charset="0"/>
              </a:rPr>
              <a:t>right_join</a:t>
            </a:r>
            <a:r>
              <a:rPr lang="en-US" dirty="0" smtClean="0">
                <a:latin typeface="Times New Roman" pitchFamily="18" charset="0"/>
                <a:cs typeface="Times New Roman" pitchFamily="18" charset="0"/>
              </a:rPr>
              <a:t>(x, y, by = "z") 	S	ELECT * FROM x RIGHT OUTER JOIN y USING (z) </a:t>
            </a:r>
            <a:r>
              <a:rPr lang="en-US" dirty="0" err="1" smtClean="0">
                <a:latin typeface="Times New Roman" pitchFamily="18" charset="0"/>
                <a:cs typeface="Times New Roman" pitchFamily="18" charset="0"/>
              </a:rPr>
              <a:t>full_join</a:t>
            </a:r>
            <a:r>
              <a:rPr lang="en-US" dirty="0" smtClean="0">
                <a:latin typeface="Times New Roman" pitchFamily="18" charset="0"/>
                <a:cs typeface="Times New Roman" pitchFamily="18" charset="0"/>
              </a:rPr>
              <a:t>(x, y, by = "z")		SELECT * FROM x FULL OUTER JOIN y USING (z)</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Sub. Topic: Mutating Joins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Sub.Topic</a:t>
            </a:r>
            <a:r>
              <a:rPr lang="en-US" b="1" dirty="0" smtClean="0">
                <a:latin typeface="Times New Roman" pitchFamily="18" charset="0"/>
                <a:cs typeface="Times New Roman" pitchFamily="18" charset="0"/>
              </a:rPr>
              <a:t> :Filtering Joins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pPr>
              <a:lnSpc>
                <a:spcPct val="150000"/>
              </a:lnSpc>
            </a:pPr>
            <a:r>
              <a:rPr lang="en-US" dirty="0" smtClean="0">
                <a:latin typeface="Times New Roman" pitchFamily="18" charset="0"/>
                <a:cs typeface="Times New Roman" pitchFamily="18" charset="0"/>
              </a:rPr>
              <a:t>Filtering joins match observations in the same way as mutating joins, but affect the observations, not the variables. </a:t>
            </a:r>
          </a:p>
          <a:p>
            <a:pPr>
              <a:lnSpc>
                <a:spcPct val="150000"/>
              </a:lnSpc>
            </a:pPr>
            <a:r>
              <a:rPr lang="en-US" dirty="0" smtClean="0">
                <a:latin typeface="Times New Roman" pitchFamily="18" charset="0"/>
                <a:cs typeface="Times New Roman" pitchFamily="18" charset="0"/>
              </a:rPr>
              <a:t>There are two types: </a:t>
            </a:r>
          </a:p>
          <a:p>
            <a:pPr>
              <a:lnSpc>
                <a:spcPct val="150000"/>
              </a:lnSpc>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semi_join</a:t>
            </a:r>
            <a:r>
              <a:rPr lang="en-US" dirty="0" smtClean="0">
                <a:latin typeface="Times New Roman" pitchFamily="18" charset="0"/>
                <a:cs typeface="Times New Roman" pitchFamily="18" charset="0"/>
              </a:rPr>
              <a:t>(x, y) keeps all observations in x that have a match in y. </a:t>
            </a:r>
          </a:p>
          <a:p>
            <a:pPr>
              <a:lnSpc>
                <a:spcPct val="150000"/>
              </a:lnSpc>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anti_join</a:t>
            </a:r>
            <a:r>
              <a:rPr lang="en-US" dirty="0" smtClean="0">
                <a:latin typeface="Times New Roman" pitchFamily="18" charset="0"/>
                <a:cs typeface="Times New Roman" pitchFamily="18" charset="0"/>
              </a:rPr>
              <a:t>(x, y) drops all observations in x that have a match in y.</a:t>
            </a:r>
          </a:p>
          <a:p>
            <a:pPr>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Semi-joins are useful for matching filtered summary tables back to the original rows.</a:t>
            </a:r>
          </a:p>
          <a:p>
            <a:pPr>
              <a:lnSpc>
                <a:spcPct val="150000"/>
              </a:lnSpc>
            </a:pPr>
            <a:r>
              <a:rPr lang="en-US" dirty="0" smtClean="0">
                <a:latin typeface="Times New Roman" pitchFamily="18" charset="0"/>
                <a:cs typeface="Times New Roman" pitchFamily="18" charset="0"/>
              </a:rPr>
              <a:t> For example, imagine you’ve found the top-10 most popular destinations: </a:t>
            </a:r>
          </a:p>
          <a:p>
            <a:pPr>
              <a:lnSpc>
                <a:spcPct val="150000"/>
              </a:lnSpc>
            </a:pPr>
            <a:r>
              <a:rPr lang="en-US" dirty="0" err="1" smtClean="0">
                <a:solidFill>
                  <a:srgbClr val="FF0000"/>
                </a:solidFill>
                <a:latin typeface="Times New Roman" pitchFamily="18" charset="0"/>
                <a:cs typeface="Times New Roman" pitchFamily="18" charset="0"/>
              </a:rPr>
              <a:t>top_dest</a:t>
            </a:r>
            <a:r>
              <a:rPr lang="en-US" dirty="0" smtClean="0">
                <a:solidFill>
                  <a:srgbClr val="FF0000"/>
                </a:solidFill>
                <a:latin typeface="Times New Roman" pitchFamily="18" charset="0"/>
                <a:cs typeface="Times New Roman" pitchFamily="18" charset="0"/>
              </a:rPr>
              <a:t> &lt;- flights %&gt;% count(</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sort = TRUE) %&gt;% head(10)</a:t>
            </a:r>
          </a:p>
          <a:p>
            <a:pPr>
              <a:lnSpc>
                <a:spcPct val="150000"/>
              </a:lnSpc>
            </a:pP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top_dest</a:t>
            </a:r>
            <a:endParaRPr lang="en-US" dirty="0">
              <a:solidFill>
                <a:srgbClr val="FF0000"/>
              </a:solidFill>
              <a:latin typeface="Times New Roman" pitchFamily="18" charset="0"/>
              <a:cs typeface="Times New Roman" pitchFamily="18" charset="0"/>
            </a:endParaRPr>
          </a:p>
        </p:txBody>
      </p:sp>
      <p:pic>
        <p:nvPicPr>
          <p:cNvPr id="70658" name="Picture 2"/>
          <p:cNvPicPr>
            <a:picLocks noChangeAspect="1" noChangeArrowheads="1"/>
          </p:cNvPicPr>
          <p:nvPr/>
        </p:nvPicPr>
        <p:blipFill>
          <a:blip r:embed="rId2"/>
          <a:srcRect/>
          <a:stretch>
            <a:fillRect/>
          </a:stretch>
        </p:blipFill>
        <p:spPr bwMode="auto">
          <a:xfrm>
            <a:off x="3226526" y="3958046"/>
            <a:ext cx="3252651" cy="2849399"/>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Sub.Topic</a:t>
            </a:r>
            <a:r>
              <a:rPr lang="en-US" b="1" dirty="0" smtClean="0">
                <a:latin typeface="Times New Roman" pitchFamily="18" charset="0"/>
                <a:cs typeface="Times New Roman" pitchFamily="18" charset="0"/>
              </a:rPr>
              <a:t> :Filtering Joins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Now ,find each flight that went to one of those destinations. </a:t>
            </a:r>
          </a:p>
          <a:p>
            <a:r>
              <a:rPr lang="en-US" dirty="0" smtClean="0">
                <a:solidFill>
                  <a:srgbClr val="FF0000"/>
                </a:solidFill>
                <a:latin typeface="Times New Roman" pitchFamily="18" charset="0"/>
                <a:cs typeface="Times New Roman" pitchFamily="18" charset="0"/>
              </a:rPr>
              <a:t>flights %&gt;% filter(</a:t>
            </a:r>
            <a:r>
              <a:rPr lang="en-US" dirty="0" err="1" smtClean="0">
                <a:solidFill>
                  <a:srgbClr val="FF0000"/>
                </a:solidFill>
                <a:latin typeface="Times New Roman" pitchFamily="18" charset="0"/>
                <a:cs typeface="Times New Roman" pitchFamily="18" charset="0"/>
              </a:rPr>
              <a:t>dest</a:t>
            </a:r>
            <a:r>
              <a:rPr lang="en-US" dirty="0" smtClean="0">
                <a:solidFill>
                  <a:srgbClr val="FF0000"/>
                </a:solidFill>
                <a:latin typeface="Times New Roman" pitchFamily="18" charset="0"/>
                <a:cs typeface="Times New Roman" pitchFamily="18" charset="0"/>
              </a:rPr>
              <a:t> %in% </a:t>
            </a:r>
            <a:r>
              <a:rPr lang="en-US" dirty="0" err="1" smtClean="0">
                <a:solidFill>
                  <a:srgbClr val="FF0000"/>
                </a:solidFill>
                <a:latin typeface="Times New Roman" pitchFamily="18" charset="0"/>
                <a:cs typeface="Times New Roman" pitchFamily="18" charset="0"/>
              </a:rPr>
              <a:t>top_dest$dest</a:t>
            </a:r>
            <a:r>
              <a:rPr lang="en-US" dirty="0" smtClean="0">
                <a:solidFill>
                  <a:srgbClr val="FF0000"/>
                </a:solidFill>
                <a:latin typeface="Times New Roman" pitchFamily="18" charset="0"/>
                <a:cs typeface="Times New Roman" pitchFamily="18" charset="0"/>
              </a:rPr>
              <a:t>)</a:t>
            </a:r>
          </a:p>
          <a:p>
            <a:r>
              <a:rPr lang="en-US" dirty="0" smtClean="0">
                <a:latin typeface="Times New Roman" pitchFamily="18" charset="0"/>
                <a:cs typeface="Times New Roman" pitchFamily="18" charset="0"/>
              </a:rPr>
              <a:t>But it’s difficult to extend that approach to multiple variables</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Sub.Topic</a:t>
            </a:r>
            <a:r>
              <a:rPr lang="en-US" b="1" dirty="0" smtClean="0">
                <a:latin typeface="Times New Roman" pitchFamily="18" charset="0"/>
                <a:cs typeface="Times New Roman" pitchFamily="18" charset="0"/>
              </a:rPr>
              <a:t> :Filtering Joins</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698853" y="3558539"/>
            <a:ext cx="7951770" cy="22544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latin typeface="Times New Roman" pitchFamily="18" charset="0"/>
                <a:cs typeface="Times New Roman" pitchFamily="18" charset="0"/>
              </a:rPr>
              <a:t>airports</a:t>
            </a:r>
            <a:r>
              <a:rPr lang="en-US" dirty="0" smtClean="0">
                <a:latin typeface="Times New Roman" pitchFamily="18" charset="0"/>
                <a:cs typeface="Times New Roman" pitchFamily="18" charset="0"/>
              </a:rPr>
              <a:t> gives information about each airport, identified by the </a:t>
            </a:r>
            <a:r>
              <a:rPr lang="en-US" dirty="0" err="1" smtClean="0">
                <a:latin typeface="Times New Roman" pitchFamily="18" charset="0"/>
                <a:cs typeface="Times New Roman" pitchFamily="18" charset="0"/>
              </a:rPr>
              <a:t>faa</a:t>
            </a:r>
            <a:r>
              <a:rPr lang="en-US" dirty="0" smtClean="0">
                <a:latin typeface="Times New Roman" pitchFamily="18" charset="0"/>
                <a:cs typeface="Times New Roman" pitchFamily="18" charset="0"/>
              </a:rPr>
              <a:t> airport code:</a:t>
            </a:r>
          </a:p>
          <a:p>
            <a:r>
              <a:rPr lang="en-US" dirty="0" smtClean="0">
                <a:latin typeface="Times New Roman" pitchFamily="18" charset="0"/>
                <a:cs typeface="Times New Roman" pitchFamily="18" charset="0"/>
              </a:rPr>
              <a:t>The variables..lat, </a:t>
            </a:r>
            <a:r>
              <a:rPr lang="en-US" dirty="0" err="1" smtClean="0">
                <a:latin typeface="Times New Roman" pitchFamily="18" charset="0"/>
                <a:cs typeface="Times New Roman" pitchFamily="18" charset="0"/>
              </a:rPr>
              <a:t>lon</a:t>
            </a:r>
            <a:r>
              <a:rPr lang="en-US" dirty="0" smtClean="0">
                <a:latin typeface="Times New Roman" pitchFamily="18" charset="0"/>
                <a:cs typeface="Times New Roman" pitchFamily="18" charset="0"/>
              </a:rPr>
              <a:t>--Location of </a:t>
            </a:r>
            <a:r>
              <a:rPr lang="en-US" dirty="0" err="1" smtClean="0">
                <a:latin typeface="Times New Roman" pitchFamily="18" charset="0"/>
                <a:cs typeface="Times New Roman" pitchFamily="18" charset="0"/>
              </a:rPr>
              <a:t>airport.,alt</a:t>
            </a:r>
            <a:r>
              <a:rPr lang="en-US" dirty="0" smtClean="0">
                <a:latin typeface="Times New Roman" pitchFamily="18" charset="0"/>
                <a:cs typeface="Times New Roman" pitchFamily="18" charset="0"/>
              </a:rPr>
              <a:t>---Altitude, in feet,  </a:t>
            </a:r>
            <a:r>
              <a:rPr lang="en-US" dirty="0" err="1" smtClean="0">
                <a:latin typeface="Times New Roman" pitchFamily="18" charset="0"/>
                <a:cs typeface="Times New Roman" pitchFamily="18" charset="0"/>
              </a:rPr>
              <a:t>tz</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Timezone</a:t>
            </a:r>
            <a:r>
              <a:rPr lang="en-US" dirty="0" smtClean="0">
                <a:latin typeface="Times New Roman" pitchFamily="18" charset="0"/>
                <a:cs typeface="Times New Roman" pitchFamily="18" charset="0"/>
              </a:rPr>
              <a:t> offset from GMT, </a:t>
            </a:r>
            <a:r>
              <a:rPr lang="en-US" dirty="0" err="1" smtClean="0">
                <a:latin typeface="Times New Roman" pitchFamily="18" charset="0"/>
                <a:cs typeface="Times New Roman" pitchFamily="18" charset="0"/>
              </a:rPr>
              <a:t>dst</a:t>
            </a:r>
            <a:r>
              <a:rPr lang="en-US" dirty="0" smtClean="0">
                <a:latin typeface="Times New Roman" pitchFamily="18" charset="0"/>
                <a:cs typeface="Times New Roman" pitchFamily="18" charset="0"/>
              </a:rPr>
              <a:t>---Daylight savings time zone</a:t>
            </a:r>
          </a:p>
          <a:p>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srcRect/>
          <a:stretch>
            <a:fillRect/>
          </a:stretch>
        </p:blipFill>
        <p:spPr bwMode="auto">
          <a:xfrm>
            <a:off x="1433016" y="3302758"/>
            <a:ext cx="6964224" cy="3125338"/>
          </a:xfrm>
          <a:prstGeom prst="rect">
            <a:avLst/>
          </a:prstGeom>
          <a:noFill/>
          <a:ln w="9525">
            <a:noFill/>
            <a:miter lim="800000"/>
            <a:headEnd/>
            <a:tailEnd/>
          </a:ln>
          <a:effectLst/>
        </p:spPr>
      </p:pic>
      <p:sp>
        <p:nvSpPr>
          <p:cNvPr id="6"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Sub. Topic :Prerequisites- nycights13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Use a semi-join, which connects the two tables like a mutating join, but instead of adding new columns, only keeps the rows in x that have a match in y:</a:t>
            </a:r>
          </a:p>
          <a:p>
            <a:pPr>
              <a:lnSpc>
                <a:spcPct val="150000"/>
              </a:lnSpc>
            </a:pPr>
            <a:r>
              <a:rPr lang="en-US" dirty="0" smtClean="0">
                <a:solidFill>
                  <a:srgbClr val="FF0000"/>
                </a:solidFill>
                <a:latin typeface="Times New Roman" pitchFamily="18" charset="0"/>
                <a:cs typeface="Times New Roman" pitchFamily="18" charset="0"/>
              </a:rPr>
              <a:t>flights %&gt;% </a:t>
            </a:r>
            <a:r>
              <a:rPr lang="en-US" dirty="0" err="1" smtClean="0">
                <a:solidFill>
                  <a:srgbClr val="FF0000"/>
                </a:solidFill>
                <a:latin typeface="Times New Roman" pitchFamily="18" charset="0"/>
                <a:cs typeface="Times New Roman" pitchFamily="18" charset="0"/>
              </a:rPr>
              <a:t>semi_join</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top_dest</a:t>
            </a:r>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1904455" y="3698966"/>
            <a:ext cx="7728147" cy="1944188"/>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Sub.Topic</a:t>
            </a:r>
            <a:r>
              <a:rPr lang="en-US" b="1" dirty="0" smtClean="0">
                <a:latin typeface="Times New Roman" pitchFamily="18" charset="0"/>
                <a:cs typeface="Times New Roman" pitchFamily="18" charset="0"/>
              </a:rPr>
              <a:t> :Filtering Joins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Graphical representation of semi-join:</a:t>
            </a:r>
          </a:p>
          <a:p>
            <a:pPr>
              <a:lnSpc>
                <a:spcPct val="150000"/>
              </a:lnSpc>
            </a:pPr>
            <a:endParaRPr lang="en-US" dirty="0" smtClean="0">
              <a:latin typeface="Times New Roman" pitchFamily="18" charset="0"/>
              <a:cs typeface="Times New Roman" pitchFamily="18" charset="0"/>
            </a:endParaRPr>
          </a:p>
          <a:p>
            <a:pPr>
              <a:lnSpc>
                <a:spcPct val="150000"/>
              </a:lnSpc>
            </a:pPr>
            <a:endParaRPr lang="en-US" dirty="0" smtClean="0">
              <a:latin typeface="Times New Roman" pitchFamily="18" charset="0"/>
              <a:cs typeface="Times New Roman" pitchFamily="18" charset="0"/>
            </a:endParaRPr>
          </a:p>
          <a:p>
            <a:pPr>
              <a:lnSpc>
                <a:spcPct val="150000"/>
              </a:lnSpc>
            </a:pPr>
            <a:r>
              <a:rPr lang="en-US" dirty="0" smtClean="0">
                <a:latin typeface="Times New Roman" pitchFamily="18" charset="0"/>
                <a:cs typeface="Times New Roman" pitchFamily="18" charset="0"/>
              </a:rPr>
              <a:t>Only the existence of a match is important; it doesn’t matter which observation is matched. This means that filtering joins never </a:t>
            </a:r>
            <a:r>
              <a:rPr lang="en-US" dirty="0" err="1" smtClean="0">
                <a:latin typeface="Times New Roman" pitchFamily="18" charset="0"/>
                <a:cs typeface="Times New Roman" pitchFamily="18" charset="0"/>
              </a:rPr>
              <a:t>dupli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cate</a:t>
            </a:r>
            <a:r>
              <a:rPr lang="en-US" dirty="0" smtClean="0">
                <a:latin typeface="Times New Roman" pitchFamily="18" charset="0"/>
                <a:cs typeface="Times New Roman" pitchFamily="18" charset="0"/>
              </a:rPr>
              <a:t> rows like mutating joins do: </a:t>
            </a:r>
            <a:endParaRPr lang="en-US"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5320938" y="1877106"/>
            <a:ext cx="4267200" cy="1493112"/>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3772172" y="4857750"/>
            <a:ext cx="4438650" cy="1686741"/>
          </a:xfrm>
          <a:prstGeom prst="rect">
            <a:avLst/>
          </a:prstGeom>
          <a:noFill/>
          <a:ln w="9525">
            <a:noFill/>
            <a:miter lim="800000"/>
            <a:headEnd/>
            <a:tailEnd/>
          </a:ln>
          <a:effectLst/>
        </p:spPr>
      </p:pic>
      <p:sp>
        <p:nvSpPr>
          <p:cNvPr id="6"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Sub.Topic</a:t>
            </a:r>
            <a:r>
              <a:rPr lang="en-US" b="1" dirty="0" smtClean="0">
                <a:latin typeface="Times New Roman" pitchFamily="18" charset="0"/>
                <a:cs typeface="Times New Roman" pitchFamily="18" charset="0"/>
              </a:rPr>
              <a:t> :Filtering Joins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The inverse of a semi-join is an anti-join.</a:t>
            </a:r>
          </a:p>
          <a:p>
            <a:pPr>
              <a:lnSpc>
                <a:spcPct val="150000"/>
              </a:lnSpc>
            </a:pPr>
            <a:r>
              <a:rPr lang="en-US" dirty="0" smtClean="0">
                <a:latin typeface="Times New Roman" pitchFamily="18" charset="0"/>
                <a:cs typeface="Times New Roman" pitchFamily="18" charset="0"/>
              </a:rPr>
              <a:t> An anti-join keeps the rows that don’t have a match:</a:t>
            </a:r>
          </a:p>
          <a:p>
            <a:pPr>
              <a:lnSpc>
                <a:spcPct val="150000"/>
              </a:lnSpc>
            </a:pPr>
            <a:r>
              <a:rPr lang="en-US" dirty="0" smtClean="0">
                <a:latin typeface="Times New Roman" pitchFamily="18" charset="0"/>
                <a:cs typeface="Times New Roman" pitchFamily="18" charset="0"/>
              </a:rPr>
              <a:t>Anti-joins are useful for diagnosing join mismatches. </a:t>
            </a:r>
          </a:p>
          <a:p>
            <a:pPr>
              <a:lnSpc>
                <a:spcPct val="150000"/>
              </a:lnSpc>
            </a:pPr>
            <a:r>
              <a:rPr lang="en-US" dirty="0" smtClean="0">
                <a:latin typeface="Times New Roman" pitchFamily="18" charset="0"/>
                <a:cs typeface="Times New Roman" pitchFamily="18" charset="0"/>
              </a:rPr>
              <a:t>For example, when connecting flights and planes, can find that there are many flights that don’t have a match in planes:</a:t>
            </a:r>
          </a:p>
          <a:p>
            <a:pPr>
              <a:lnSpc>
                <a:spcPct val="150000"/>
              </a:lnSpc>
            </a:pPr>
            <a:r>
              <a:rPr lang="en-US" dirty="0" smtClean="0">
                <a:solidFill>
                  <a:srgbClr val="FF0000"/>
                </a:solidFill>
                <a:latin typeface="Times New Roman" pitchFamily="18" charset="0"/>
                <a:cs typeface="Times New Roman" pitchFamily="18" charset="0"/>
              </a:rPr>
              <a:t>flights %&gt;% </a:t>
            </a:r>
            <a:r>
              <a:rPr lang="en-US" dirty="0" err="1" smtClean="0">
                <a:solidFill>
                  <a:srgbClr val="FF0000"/>
                </a:solidFill>
                <a:latin typeface="Times New Roman" pitchFamily="18" charset="0"/>
                <a:cs typeface="Times New Roman" pitchFamily="18" charset="0"/>
              </a:rPr>
              <a:t>anti_join</a:t>
            </a:r>
            <a:r>
              <a:rPr lang="en-US" dirty="0" smtClean="0">
                <a:solidFill>
                  <a:srgbClr val="FF0000"/>
                </a:solidFill>
                <a:latin typeface="Times New Roman" pitchFamily="18" charset="0"/>
                <a:cs typeface="Times New Roman" pitchFamily="18" charset="0"/>
              </a:rPr>
              <a:t>(planes, by = "</a:t>
            </a:r>
            <a:r>
              <a:rPr lang="en-US" dirty="0" err="1" smtClean="0">
                <a:solidFill>
                  <a:srgbClr val="FF0000"/>
                </a:solidFill>
                <a:latin typeface="Times New Roman" pitchFamily="18" charset="0"/>
                <a:cs typeface="Times New Roman" pitchFamily="18" charset="0"/>
              </a:rPr>
              <a:t>tailnum</a:t>
            </a:r>
            <a:r>
              <a:rPr lang="en-US" dirty="0" smtClean="0">
                <a:solidFill>
                  <a:srgbClr val="FF0000"/>
                </a:solidFill>
                <a:latin typeface="Times New Roman" pitchFamily="18" charset="0"/>
                <a:cs typeface="Times New Roman" pitchFamily="18" charset="0"/>
              </a:rPr>
              <a:t>") %&gt;% count(</a:t>
            </a:r>
            <a:r>
              <a:rPr lang="en-US" dirty="0" err="1" smtClean="0">
                <a:solidFill>
                  <a:srgbClr val="FF0000"/>
                </a:solidFill>
                <a:latin typeface="Times New Roman" pitchFamily="18" charset="0"/>
                <a:cs typeface="Times New Roman" pitchFamily="18" charset="0"/>
              </a:rPr>
              <a:t>tailnum</a:t>
            </a:r>
            <a:r>
              <a:rPr lang="en-US" dirty="0" smtClean="0">
                <a:solidFill>
                  <a:srgbClr val="FF0000"/>
                </a:solidFill>
                <a:latin typeface="Times New Roman" pitchFamily="18" charset="0"/>
                <a:cs typeface="Times New Roman" pitchFamily="18" charset="0"/>
              </a:rPr>
              <a:t>, sort = TRUE) </a:t>
            </a:r>
            <a:endParaRPr lang="en-US" dirty="0">
              <a:solidFill>
                <a:srgbClr val="FF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6443527" y="2187213"/>
            <a:ext cx="3726550" cy="1444261"/>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US" b="1" dirty="0" err="1" smtClean="0">
                <a:latin typeface="Times New Roman" pitchFamily="18" charset="0"/>
                <a:cs typeface="Times New Roman" pitchFamily="18" charset="0"/>
              </a:rPr>
              <a:t>Sub.Topic</a:t>
            </a:r>
            <a:r>
              <a:rPr lang="en-US" b="1" dirty="0" smtClean="0">
                <a:latin typeface="Times New Roman" pitchFamily="18" charset="0"/>
                <a:cs typeface="Times New Roman" pitchFamily="18" charset="0"/>
              </a:rPr>
              <a:t> :Filtering Joins</a:t>
            </a:r>
            <a:endParaRPr lang="en-US" b="1" dirty="0">
              <a:latin typeface="Times New Roman" pitchFamily="18" charset="0"/>
              <a:cs typeface="Times New Roman" pitchFamily="18" charset="0"/>
            </a:endParaRPr>
          </a:p>
        </p:txBody>
      </p:sp>
      <p:sp>
        <p:nvSpPr>
          <p:cNvPr id="6" name="Rectangle 5"/>
          <p:cNvSpPr/>
          <p:nvPr/>
        </p:nvSpPr>
        <p:spPr>
          <a:xfrm>
            <a:off x="7889875" y="5120625"/>
            <a:ext cx="3048000" cy="2169825"/>
          </a:xfrm>
          <a:prstGeom prst="rect">
            <a:avLst/>
          </a:prstGeom>
        </p:spPr>
        <p:txBody>
          <a:bodyPr>
            <a:spAutoFit/>
          </a:bodyPr>
          <a:lstStyle/>
          <a:p>
            <a:pPr marL="342900" lvl="0" indent="-342900">
              <a:lnSpc>
                <a:spcPct val="150000"/>
              </a:lnSpc>
              <a:spcBef>
                <a:spcPts val="1000"/>
              </a:spcBef>
              <a:buClr>
                <a:srgbClr val="90C226"/>
              </a:buClr>
              <a:buSzPct val="80000"/>
              <a:buFont typeface="Wingdings 3" charset="2"/>
              <a:buChar char=""/>
            </a:pPr>
            <a:r>
              <a:rPr lang="en-US" dirty="0" smtClean="0">
                <a:solidFill>
                  <a:srgbClr val="FF0000"/>
                </a:solidFill>
                <a:latin typeface="Times New Roman" pitchFamily="18" charset="0"/>
                <a:cs typeface="Times New Roman" pitchFamily="18" charset="0"/>
              </a:rPr>
              <a:t>flights %&gt;% </a:t>
            </a:r>
            <a:r>
              <a:rPr lang="en-US" dirty="0" err="1" smtClean="0">
                <a:solidFill>
                  <a:srgbClr val="FF0000"/>
                </a:solidFill>
                <a:latin typeface="Times New Roman" pitchFamily="18" charset="0"/>
                <a:cs typeface="Times New Roman" pitchFamily="18" charset="0"/>
              </a:rPr>
              <a:t>anti_join</a:t>
            </a:r>
            <a:r>
              <a:rPr lang="en-US" dirty="0" smtClean="0">
                <a:solidFill>
                  <a:srgbClr val="FF0000"/>
                </a:solidFill>
                <a:latin typeface="Times New Roman" pitchFamily="18" charset="0"/>
                <a:cs typeface="Times New Roman" pitchFamily="18" charset="0"/>
              </a:rPr>
              <a:t>(planes, by = "</a:t>
            </a:r>
            <a:r>
              <a:rPr lang="en-US" dirty="0" err="1" smtClean="0">
                <a:solidFill>
                  <a:srgbClr val="FF0000"/>
                </a:solidFill>
                <a:latin typeface="Times New Roman" pitchFamily="18" charset="0"/>
                <a:cs typeface="Times New Roman" pitchFamily="18" charset="0"/>
              </a:rPr>
              <a:t>tailnum</a:t>
            </a:r>
            <a:r>
              <a:rPr lang="en-US" dirty="0" smtClean="0">
                <a:solidFill>
                  <a:srgbClr val="FF0000"/>
                </a:solidFill>
                <a:latin typeface="Times New Roman" pitchFamily="18" charset="0"/>
                <a:cs typeface="Times New Roman" pitchFamily="18" charset="0"/>
              </a:rPr>
              <a:t>") %&gt;% count(</a:t>
            </a:r>
            <a:r>
              <a:rPr lang="en-US" dirty="0" err="1" smtClean="0">
                <a:solidFill>
                  <a:srgbClr val="FF0000"/>
                </a:solidFill>
                <a:latin typeface="Times New Roman" pitchFamily="18" charset="0"/>
                <a:cs typeface="Times New Roman" pitchFamily="18" charset="0"/>
              </a:rPr>
              <a:t>tailnum</a:t>
            </a:r>
            <a:r>
              <a:rPr lang="en-US" dirty="0" smtClean="0">
                <a:solidFill>
                  <a:srgbClr val="FF0000"/>
                </a:solidFill>
                <a:latin typeface="Times New Roman" pitchFamily="18" charset="0"/>
                <a:cs typeface="Times New Roman" pitchFamily="18" charset="0"/>
              </a:rPr>
              <a:t>, sort = TRUE) </a:t>
            </a:r>
            <a:endParaRPr lang="en-US"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271" y="2016897"/>
            <a:ext cx="9172060" cy="4227149"/>
          </a:xfrm>
        </p:spPr>
        <p:txBody>
          <a:bodyPr>
            <a:normAutofit fontScale="92500" lnSpcReduction="20000"/>
          </a:bodyPr>
          <a:lstStyle/>
          <a:p>
            <a:pPr>
              <a:lnSpc>
                <a:spcPct val="150000"/>
              </a:lnSpc>
            </a:pPr>
            <a:r>
              <a:rPr lang="en-US" dirty="0" smtClean="0">
                <a:latin typeface="Times New Roman" pitchFamily="18" charset="0"/>
                <a:cs typeface="Times New Roman" pitchFamily="18" charset="0"/>
              </a:rPr>
              <a:t>1. What does it mean for a flight to have a missing </a:t>
            </a:r>
            <a:r>
              <a:rPr lang="en-US" dirty="0" err="1" smtClean="0">
                <a:latin typeface="Times New Roman" pitchFamily="18" charset="0"/>
                <a:cs typeface="Times New Roman" pitchFamily="18" charset="0"/>
              </a:rPr>
              <a:t>tailnum</a:t>
            </a:r>
            <a:r>
              <a:rPr lang="en-US" dirty="0" smtClean="0">
                <a:latin typeface="Times New Roman" pitchFamily="18" charset="0"/>
                <a:cs typeface="Times New Roman" pitchFamily="18" charset="0"/>
              </a:rPr>
              <a:t>? What do the tail numbers that don’t have a matching record in planes have in common? (Hint: one variable explains ~90% of the problems.) </a:t>
            </a:r>
          </a:p>
          <a:p>
            <a:pPr>
              <a:lnSpc>
                <a:spcPct val="150000"/>
              </a:lnSpc>
            </a:pPr>
            <a:r>
              <a:rPr lang="en-US" dirty="0" smtClean="0">
                <a:latin typeface="Times New Roman" pitchFamily="18" charset="0"/>
                <a:cs typeface="Times New Roman" pitchFamily="18" charset="0"/>
              </a:rPr>
              <a:t>Flights that have a missing </a:t>
            </a:r>
            <a:r>
              <a:rPr lang="en-US" dirty="0" err="1" smtClean="0">
                <a:latin typeface="Times New Roman" pitchFamily="18" charset="0"/>
                <a:cs typeface="Times New Roman" pitchFamily="18" charset="0"/>
              </a:rPr>
              <a:t>tailnum</a:t>
            </a:r>
            <a:r>
              <a:rPr lang="en-US" dirty="0" smtClean="0">
                <a:latin typeface="Times New Roman" pitchFamily="18" charset="0"/>
                <a:cs typeface="Times New Roman" pitchFamily="18" charset="0"/>
              </a:rPr>
              <a:t> , meaning that the flight was canceled.</a:t>
            </a:r>
          </a:p>
          <a:p>
            <a:pPr>
              <a:lnSpc>
                <a:spcPct val="150000"/>
              </a:lnSpc>
            </a:pPr>
            <a:r>
              <a:rPr lang="en-US" dirty="0" smtClean="0">
                <a:solidFill>
                  <a:srgbClr val="FF0000"/>
                </a:solidFill>
                <a:latin typeface="Times New Roman" pitchFamily="18" charset="0"/>
                <a:cs typeface="Times New Roman" pitchFamily="18" charset="0"/>
              </a:rPr>
              <a:t>flights %&gt;% </a:t>
            </a:r>
            <a:r>
              <a:rPr lang="en-US" b="1" dirty="0" smtClean="0">
                <a:solidFill>
                  <a:srgbClr val="FF0000"/>
                </a:solidFill>
                <a:latin typeface="Times New Roman" pitchFamily="18" charset="0"/>
                <a:cs typeface="Times New Roman" pitchFamily="18" charset="0"/>
              </a:rPr>
              <a:t>filter</a:t>
            </a:r>
            <a:r>
              <a:rPr lang="en-US" dirty="0" smtClean="0">
                <a:solidFill>
                  <a:srgbClr val="FF0000"/>
                </a:solidFill>
                <a:latin typeface="Times New Roman" pitchFamily="18" charset="0"/>
                <a:cs typeface="Times New Roman" pitchFamily="18" charset="0"/>
              </a:rPr>
              <a:t>(</a:t>
            </a:r>
            <a:r>
              <a:rPr lang="en-US" b="1" dirty="0" smtClean="0">
                <a:solidFill>
                  <a:srgbClr val="FF0000"/>
                </a:solidFill>
                <a:latin typeface="Times New Roman" pitchFamily="18" charset="0"/>
                <a:cs typeface="Times New Roman" pitchFamily="18" charset="0"/>
              </a:rPr>
              <a:t>is.na</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tailnum</a:t>
            </a:r>
            <a:r>
              <a:rPr lang="en-US" dirty="0" smtClean="0">
                <a:solidFill>
                  <a:srgbClr val="FF0000"/>
                </a:solidFill>
                <a:latin typeface="Times New Roman" pitchFamily="18" charset="0"/>
                <a:cs typeface="Times New Roman" pitchFamily="18" charset="0"/>
              </a:rPr>
              <a:t>) )%&gt;% </a:t>
            </a:r>
            <a:r>
              <a:rPr lang="en-US" b="1" dirty="0" err="1" smtClean="0">
                <a:solidFill>
                  <a:srgbClr val="FF0000"/>
                </a:solidFill>
                <a:latin typeface="Times New Roman" pitchFamily="18" charset="0"/>
                <a:cs typeface="Times New Roman" pitchFamily="18" charset="0"/>
              </a:rPr>
              <a:t>nrow</a:t>
            </a:r>
            <a:r>
              <a:rPr lang="en-US" dirty="0" smtClean="0">
                <a:solidFill>
                  <a:srgbClr val="FF0000"/>
                </a:solidFill>
                <a:latin typeface="Times New Roman" pitchFamily="18" charset="0"/>
                <a:cs typeface="Times New Roman" pitchFamily="18" charset="0"/>
              </a:rPr>
              <a:t>()</a:t>
            </a:r>
          </a:p>
          <a:p>
            <a:pPr>
              <a:lnSpc>
                <a:spcPct val="150000"/>
              </a:lnSpc>
            </a:pPr>
            <a:r>
              <a:rPr lang="en-US" dirty="0" smtClean="0">
                <a:latin typeface="Times New Roman" pitchFamily="18" charset="0"/>
                <a:cs typeface="Times New Roman" pitchFamily="18" charset="0"/>
              </a:rPr>
              <a:t>Many of the tail numbers that don’t have a matching value in planes are registered to American Airlines (AA) or Envoy Airlines (MQ). The documentation for planes states</a:t>
            </a:r>
          </a:p>
          <a:p>
            <a:pPr>
              <a:lnSpc>
                <a:spcPct val="150000"/>
              </a:lnSpc>
            </a:pPr>
            <a:r>
              <a:rPr lang="en-US" dirty="0" smtClean="0">
                <a:latin typeface="Times New Roman" pitchFamily="18" charset="0"/>
                <a:cs typeface="Times New Roman" pitchFamily="18" charset="0"/>
              </a:rPr>
              <a:t>American Airways (AA) and Envoy Air (MQ) report fleet numbers rather than tail numbers so can’t be matched.</a:t>
            </a:r>
          </a:p>
          <a:p>
            <a:pPr>
              <a:lnSpc>
                <a:spcPct val="150000"/>
              </a:lnSpc>
            </a:pPr>
            <a:r>
              <a:rPr lang="en-US" dirty="0" smtClean="0">
                <a:solidFill>
                  <a:srgbClr val="FF0000"/>
                </a:solidFill>
                <a:latin typeface="Times New Roman" pitchFamily="18" charset="0"/>
                <a:cs typeface="Times New Roman" pitchFamily="18" charset="0"/>
              </a:rPr>
              <a:t>flights %&gt;% </a:t>
            </a:r>
            <a:r>
              <a:rPr lang="en-US" b="1" dirty="0" err="1" smtClean="0">
                <a:solidFill>
                  <a:srgbClr val="FF0000"/>
                </a:solidFill>
                <a:latin typeface="Times New Roman" pitchFamily="18" charset="0"/>
                <a:cs typeface="Times New Roman" pitchFamily="18" charset="0"/>
              </a:rPr>
              <a:t>anti_join</a:t>
            </a:r>
            <a:r>
              <a:rPr lang="en-US" dirty="0" smtClean="0">
                <a:solidFill>
                  <a:srgbClr val="FF0000"/>
                </a:solidFill>
                <a:latin typeface="Times New Roman" pitchFamily="18" charset="0"/>
                <a:cs typeface="Times New Roman" pitchFamily="18" charset="0"/>
              </a:rPr>
              <a:t>(planes, by = "</a:t>
            </a:r>
            <a:r>
              <a:rPr lang="en-US" dirty="0" err="1" smtClean="0">
                <a:solidFill>
                  <a:srgbClr val="FF0000"/>
                </a:solidFill>
                <a:latin typeface="Times New Roman" pitchFamily="18" charset="0"/>
                <a:cs typeface="Times New Roman" pitchFamily="18" charset="0"/>
              </a:rPr>
              <a:t>tailnum</a:t>
            </a:r>
            <a:r>
              <a:rPr lang="en-US" dirty="0" smtClean="0">
                <a:solidFill>
                  <a:srgbClr val="FF0000"/>
                </a:solidFill>
                <a:latin typeface="Times New Roman" pitchFamily="18" charset="0"/>
                <a:cs typeface="Times New Roman" pitchFamily="18" charset="0"/>
              </a:rPr>
              <a:t>") %&gt;% </a:t>
            </a:r>
            <a:r>
              <a:rPr lang="en-US" b="1" dirty="0" smtClean="0">
                <a:solidFill>
                  <a:srgbClr val="FF0000"/>
                </a:solidFill>
                <a:latin typeface="Times New Roman" pitchFamily="18" charset="0"/>
                <a:cs typeface="Times New Roman" pitchFamily="18" charset="0"/>
              </a:rPr>
              <a:t>count</a:t>
            </a:r>
            <a:r>
              <a:rPr lang="en-US" dirty="0" smtClean="0">
                <a:solidFill>
                  <a:srgbClr val="FF0000"/>
                </a:solidFill>
                <a:latin typeface="Times New Roman" pitchFamily="18" charset="0"/>
                <a:cs typeface="Times New Roman" pitchFamily="18" charset="0"/>
              </a:rPr>
              <a:t>(carrier, sort = TRUE)</a:t>
            </a:r>
          </a:p>
          <a:p>
            <a:pPr>
              <a:lnSpc>
                <a:spcPct val="150000"/>
              </a:lnSpc>
            </a:pPr>
            <a:endParaRPr lang="en-US"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Filtering Joins-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596668" cy="4187960"/>
          </a:xfrm>
        </p:spPr>
        <p:txBody>
          <a:bodyPr>
            <a:normAutofit fontScale="92500" lnSpcReduction="10000"/>
          </a:bodyPr>
          <a:lstStyle/>
          <a:p>
            <a:pPr>
              <a:lnSpc>
                <a:spcPct val="160000"/>
              </a:lnSpc>
              <a:spcBef>
                <a:spcPts val="0"/>
              </a:spcBef>
            </a:pPr>
            <a:r>
              <a:rPr lang="en-US" dirty="0" smtClean="0">
                <a:latin typeface="Times New Roman" pitchFamily="18" charset="0"/>
                <a:cs typeface="Times New Roman" pitchFamily="18" charset="0"/>
              </a:rPr>
              <a:t>2. Filter flights to only show flights with planes that have flown at least 100 flights.</a:t>
            </a:r>
          </a:p>
          <a:p>
            <a:pPr>
              <a:lnSpc>
                <a:spcPct val="160000"/>
              </a:lnSpc>
              <a:spcBef>
                <a:spcPts val="0"/>
              </a:spcBef>
            </a:pPr>
            <a:r>
              <a:rPr lang="en-US" dirty="0" smtClean="0">
                <a:solidFill>
                  <a:srgbClr val="FF0000"/>
                </a:solidFill>
                <a:latin typeface="Times New Roman" pitchFamily="18" charset="0"/>
                <a:cs typeface="Times New Roman" pitchFamily="18" charset="0"/>
              </a:rPr>
              <a:t>planes_with100 &lt;- flights %&gt;%</a:t>
            </a:r>
          </a:p>
          <a:p>
            <a:pPr>
              <a:lnSpc>
                <a:spcPct val="160000"/>
              </a:lnSpc>
              <a:spcBef>
                <a:spcPts val="0"/>
              </a:spcBef>
            </a:pPr>
            <a:r>
              <a:rPr lang="en-US" dirty="0" smtClean="0">
                <a:solidFill>
                  <a:srgbClr val="FF0000"/>
                </a:solidFill>
                <a:latin typeface="Times New Roman" pitchFamily="18" charset="0"/>
                <a:cs typeface="Times New Roman" pitchFamily="18" charset="0"/>
              </a:rPr>
              <a:t>  filter(!is.na(</a:t>
            </a:r>
            <a:r>
              <a:rPr lang="en-US" dirty="0" err="1" smtClean="0">
                <a:solidFill>
                  <a:srgbClr val="FF0000"/>
                </a:solidFill>
                <a:latin typeface="Times New Roman" pitchFamily="18" charset="0"/>
                <a:cs typeface="Times New Roman" pitchFamily="18" charset="0"/>
              </a:rPr>
              <a:t>tailnum</a:t>
            </a:r>
            <a:r>
              <a:rPr lang="en-US" dirty="0" smtClean="0">
                <a:solidFill>
                  <a:srgbClr val="FF0000"/>
                </a:solidFill>
                <a:latin typeface="Times New Roman" pitchFamily="18" charset="0"/>
                <a:cs typeface="Times New Roman" pitchFamily="18" charset="0"/>
              </a:rPr>
              <a:t>)) %&gt;%</a:t>
            </a:r>
          </a:p>
          <a:p>
            <a:pPr>
              <a:lnSpc>
                <a:spcPct val="160000"/>
              </a:lnSpc>
              <a:spcBef>
                <a:spcPts val="0"/>
              </a:spcBef>
            </a:pP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group_by</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tailnum</a:t>
            </a:r>
            <a:r>
              <a:rPr lang="en-US" dirty="0" smtClean="0">
                <a:solidFill>
                  <a:srgbClr val="FF0000"/>
                </a:solidFill>
                <a:latin typeface="Times New Roman" pitchFamily="18" charset="0"/>
                <a:cs typeface="Times New Roman" pitchFamily="18" charset="0"/>
              </a:rPr>
              <a:t>) %&gt;%</a:t>
            </a:r>
          </a:p>
          <a:p>
            <a:pPr>
              <a:lnSpc>
                <a:spcPct val="160000"/>
              </a:lnSpc>
              <a:spcBef>
                <a:spcPts val="0"/>
              </a:spcBef>
            </a:pPr>
            <a:r>
              <a:rPr lang="en-US" dirty="0" smtClean="0">
                <a:solidFill>
                  <a:srgbClr val="FF0000"/>
                </a:solidFill>
                <a:latin typeface="Times New Roman" pitchFamily="18" charset="0"/>
                <a:cs typeface="Times New Roman" pitchFamily="18" charset="0"/>
              </a:rPr>
              <a:t>  count() %&gt;%</a:t>
            </a:r>
          </a:p>
          <a:p>
            <a:pPr>
              <a:lnSpc>
                <a:spcPct val="160000"/>
              </a:lnSpc>
              <a:spcBef>
                <a:spcPts val="0"/>
              </a:spcBef>
            </a:pPr>
            <a:r>
              <a:rPr lang="en-US" dirty="0" smtClean="0">
                <a:solidFill>
                  <a:srgbClr val="FF0000"/>
                </a:solidFill>
                <a:latin typeface="Times New Roman" pitchFamily="18" charset="0"/>
                <a:cs typeface="Times New Roman" pitchFamily="18" charset="0"/>
              </a:rPr>
              <a:t>  filter(n &gt;= 100)</a:t>
            </a:r>
          </a:p>
          <a:p>
            <a:pPr>
              <a:lnSpc>
                <a:spcPct val="160000"/>
              </a:lnSpc>
              <a:spcBef>
                <a:spcPts val="0"/>
              </a:spcBef>
            </a:pPr>
            <a:r>
              <a:rPr lang="en-US" dirty="0" smtClean="0">
                <a:solidFill>
                  <a:srgbClr val="FF0000"/>
                </a:solidFill>
                <a:latin typeface="Times New Roman" pitchFamily="18" charset="0"/>
                <a:cs typeface="Times New Roman" pitchFamily="18" charset="0"/>
              </a:rPr>
              <a:t>planes_with100</a:t>
            </a:r>
          </a:p>
          <a:p>
            <a:pPr>
              <a:lnSpc>
                <a:spcPct val="160000"/>
              </a:lnSpc>
              <a:spcBef>
                <a:spcPts val="0"/>
              </a:spcBef>
            </a:pPr>
            <a:r>
              <a:rPr lang="en-US" dirty="0" smtClean="0">
                <a:solidFill>
                  <a:srgbClr val="FF0000"/>
                </a:solidFill>
                <a:latin typeface="Times New Roman" pitchFamily="18" charset="0"/>
                <a:cs typeface="Times New Roman" pitchFamily="18" charset="0"/>
              </a:rPr>
              <a:t>flights %&gt;%</a:t>
            </a:r>
          </a:p>
          <a:p>
            <a:pPr>
              <a:lnSpc>
                <a:spcPct val="160000"/>
              </a:lnSpc>
              <a:spcBef>
                <a:spcPts val="0"/>
              </a:spcBef>
            </a:pP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semi_join</a:t>
            </a:r>
            <a:r>
              <a:rPr lang="en-US" dirty="0" smtClean="0">
                <a:solidFill>
                  <a:srgbClr val="FF0000"/>
                </a:solidFill>
                <a:latin typeface="Times New Roman" pitchFamily="18" charset="0"/>
                <a:cs typeface="Times New Roman" pitchFamily="18" charset="0"/>
              </a:rPr>
              <a:t>(planes_with100, by = "</a:t>
            </a:r>
            <a:r>
              <a:rPr lang="en-US" dirty="0" err="1" smtClean="0">
                <a:solidFill>
                  <a:srgbClr val="FF0000"/>
                </a:solidFill>
                <a:latin typeface="Times New Roman" pitchFamily="18" charset="0"/>
                <a:cs typeface="Times New Roman" pitchFamily="18" charset="0"/>
              </a:rPr>
              <a:t>tailnum</a:t>
            </a:r>
            <a:r>
              <a:rPr lang="en-US" dirty="0" smtClean="0">
                <a:solidFill>
                  <a:srgbClr val="FF0000"/>
                </a:solidFill>
                <a:latin typeface="Times New Roman" pitchFamily="18" charset="0"/>
                <a:cs typeface="Times New Roman" pitchFamily="18" charset="0"/>
              </a:rPr>
              <a:t>")</a:t>
            </a:r>
          </a:p>
          <a:p>
            <a:pPr>
              <a:lnSpc>
                <a:spcPct val="160000"/>
              </a:lnSpc>
              <a:spcBef>
                <a:spcPts val="0"/>
              </a:spcBef>
            </a:pPr>
            <a:r>
              <a:rPr lang="en-US" dirty="0" smtClean="0">
                <a:solidFill>
                  <a:srgbClr val="FF0000"/>
                </a:solidFill>
                <a:latin typeface="Times New Roman" pitchFamily="18" charset="0"/>
                <a:cs typeface="Times New Roman" pitchFamily="18" charset="0"/>
              </a:rPr>
              <a:t> </a:t>
            </a:r>
            <a:endParaRPr lang="en-US"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Filtering Joins-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5. What does </a:t>
            </a:r>
            <a:r>
              <a:rPr lang="en-US" dirty="0" err="1" smtClean="0">
                <a:latin typeface="Times New Roman" pitchFamily="18" charset="0"/>
                <a:cs typeface="Times New Roman" pitchFamily="18" charset="0"/>
              </a:rPr>
              <a:t>anti_join</a:t>
            </a:r>
            <a:r>
              <a:rPr lang="en-US" dirty="0" smtClean="0">
                <a:latin typeface="Times New Roman" pitchFamily="18" charset="0"/>
                <a:cs typeface="Times New Roman" pitchFamily="18" charset="0"/>
              </a:rPr>
              <a:t>(flights, airports, by = c("</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faa</a:t>
            </a:r>
            <a:r>
              <a:rPr lang="en-US" dirty="0" smtClean="0">
                <a:latin typeface="Times New Roman" pitchFamily="18" charset="0"/>
                <a:cs typeface="Times New Roman" pitchFamily="18" charset="0"/>
              </a:rPr>
              <a:t>")) tell you? What does </a:t>
            </a:r>
            <a:r>
              <a:rPr lang="en-US" dirty="0" err="1" smtClean="0">
                <a:latin typeface="Times New Roman" pitchFamily="18" charset="0"/>
                <a:cs typeface="Times New Roman" pitchFamily="18" charset="0"/>
              </a:rPr>
              <a:t>anti_join</a:t>
            </a:r>
            <a:r>
              <a:rPr lang="en-US" dirty="0" smtClean="0">
                <a:latin typeface="Times New Roman" pitchFamily="18" charset="0"/>
                <a:cs typeface="Times New Roman" pitchFamily="18" charset="0"/>
              </a:rPr>
              <a:t>(airports, flights, by = c("</a:t>
            </a:r>
            <a:r>
              <a:rPr lang="en-US" dirty="0" err="1" smtClean="0">
                <a:latin typeface="Times New Roman" pitchFamily="18" charset="0"/>
                <a:cs typeface="Times New Roman" pitchFamily="18" charset="0"/>
              </a:rPr>
              <a:t>faa</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tell you? </a:t>
            </a:r>
          </a:p>
          <a:p>
            <a:pPr>
              <a:lnSpc>
                <a:spcPct val="150000"/>
              </a:lnSpc>
            </a:pPr>
            <a:r>
              <a:rPr lang="en-US" dirty="0" smtClean="0">
                <a:latin typeface="Times New Roman" pitchFamily="18" charset="0"/>
                <a:cs typeface="Times New Roman" pitchFamily="18" charset="0"/>
              </a:rPr>
              <a:t>The expression </a:t>
            </a:r>
            <a:r>
              <a:rPr lang="en-US" dirty="0" err="1" smtClean="0">
                <a:latin typeface="Times New Roman" pitchFamily="18" charset="0"/>
                <a:cs typeface="Times New Roman" pitchFamily="18" charset="0"/>
              </a:rPr>
              <a:t>anti_join</a:t>
            </a:r>
            <a:r>
              <a:rPr lang="en-US" dirty="0" smtClean="0">
                <a:latin typeface="Times New Roman" pitchFamily="18" charset="0"/>
                <a:cs typeface="Times New Roman" pitchFamily="18" charset="0"/>
              </a:rPr>
              <a:t>(flights, airports, by = c("</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faa</a:t>
            </a:r>
            <a:r>
              <a:rPr lang="en-US" dirty="0" smtClean="0">
                <a:latin typeface="Times New Roman" pitchFamily="18" charset="0"/>
                <a:cs typeface="Times New Roman" pitchFamily="18" charset="0"/>
              </a:rPr>
              <a:t>")) returns the flights that went to an airport that is not in the FAA list of destinations.</a:t>
            </a:r>
          </a:p>
          <a:p>
            <a:pPr>
              <a:lnSpc>
                <a:spcPct val="150000"/>
              </a:lnSpc>
            </a:pPr>
            <a:r>
              <a:rPr lang="en-US" dirty="0" smtClean="0">
                <a:latin typeface="Times New Roman" pitchFamily="18" charset="0"/>
                <a:cs typeface="Times New Roman" pitchFamily="18" charset="0"/>
              </a:rPr>
              <a:t> Since the FAA list only contains domestic airports, these are likely foreign flights. </a:t>
            </a:r>
          </a:p>
          <a:p>
            <a:pPr>
              <a:lnSpc>
                <a:spcPct val="150000"/>
              </a:lnSpc>
            </a:pPr>
            <a:r>
              <a:rPr lang="en-US" dirty="0" smtClean="0">
                <a:latin typeface="Times New Roman" pitchFamily="18" charset="0"/>
                <a:cs typeface="Times New Roman" pitchFamily="18" charset="0"/>
              </a:rPr>
              <a:t>The expression </a:t>
            </a:r>
            <a:r>
              <a:rPr lang="en-US" dirty="0" err="1" smtClean="0">
                <a:latin typeface="Times New Roman" pitchFamily="18" charset="0"/>
                <a:cs typeface="Times New Roman" pitchFamily="18" charset="0"/>
              </a:rPr>
              <a:t>anti_join</a:t>
            </a:r>
            <a:r>
              <a:rPr lang="en-US" dirty="0" smtClean="0">
                <a:latin typeface="Times New Roman" pitchFamily="18" charset="0"/>
                <a:cs typeface="Times New Roman" pitchFamily="18" charset="0"/>
              </a:rPr>
              <a:t>(airports, flights, by = c("</a:t>
            </a:r>
            <a:r>
              <a:rPr lang="en-US" dirty="0" err="1" smtClean="0">
                <a:latin typeface="Times New Roman" pitchFamily="18" charset="0"/>
                <a:cs typeface="Times New Roman" pitchFamily="18" charset="0"/>
              </a:rPr>
              <a:t>faa</a:t>
            </a:r>
            <a:r>
              <a:rPr lang="en-US"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returns the US airports that were not the destination of any flight in the data. </a:t>
            </a:r>
          </a:p>
          <a:p>
            <a:pPr>
              <a:lnSpc>
                <a:spcPct val="150000"/>
              </a:lnSpc>
            </a:pP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Filtering Joins-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a:t>
            </a:r>
            <a:r>
              <a:rPr lang="en-US" b="1" dirty="0" smtClean="0">
                <a:latin typeface="Times New Roman" pitchFamily="18" charset="0"/>
                <a:cs typeface="Times New Roman" pitchFamily="18" charset="0"/>
              </a:rPr>
              <a:t> Join Problems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nSpc>
                <a:spcPct val="150000"/>
              </a:lnSpc>
            </a:pPr>
            <a:r>
              <a:rPr lang="en-US" dirty="0" smtClean="0">
                <a:latin typeface="Times New Roman" pitchFamily="18" charset="0"/>
                <a:cs typeface="Times New Roman" pitchFamily="18" charset="0"/>
              </a:rPr>
              <a:t>Start by identifying the variables that form the primary key in each table. </a:t>
            </a:r>
          </a:p>
          <a:p>
            <a:pPr>
              <a:lnSpc>
                <a:spcPct val="150000"/>
              </a:lnSpc>
            </a:pPr>
            <a:r>
              <a:rPr lang="en-US" dirty="0" smtClean="0">
                <a:latin typeface="Times New Roman" pitchFamily="18" charset="0"/>
                <a:cs typeface="Times New Roman" pitchFamily="18" charset="0"/>
              </a:rPr>
              <a:t>Check that none of the variables in the primary key are missing. If a value is missing then it can’t identify an observation!</a:t>
            </a:r>
          </a:p>
          <a:p>
            <a:pPr>
              <a:lnSpc>
                <a:spcPct val="150000"/>
              </a:lnSpc>
            </a:pPr>
            <a:r>
              <a:rPr lang="en-US" dirty="0" smtClean="0">
                <a:latin typeface="Times New Roman" pitchFamily="18" charset="0"/>
                <a:cs typeface="Times New Roman" pitchFamily="18" charset="0"/>
              </a:rPr>
              <a:t>Check that your foreign keys match primary keys in another table. The best way to do this is with an </a:t>
            </a:r>
            <a:r>
              <a:rPr lang="en-US" dirty="0" err="1" smtClean="0">
                <a:latin typeface="Times New Roman" pitchFamily="18" charset="0"/>
                <a:cs typeface="Times New Roman" pitchFamily="18" charset="0"/>
              </a:rPr>
              <a:t>anti_join</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Set Operations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776549"/>
            <a:ext cx="8596668" cy="4264813"/>
          </a:xfrm>
        </p:spPr>
        <p:txBody>
          <a:bodyPr>
            <a:noAutofit/>
          </a:bodyPr>
          <a:lstStyle/>
          <a:p>
            <a:pPr>
              <a:lnSpc>
                <a:spcPct val="150000"/>
              </a:lnSpc>
            </a:pPr>
            <a:r>
              <a:rPr lang="en-US" dirty="0" smtClean="0">
                <a:latin typeface="Times New Roman" pitchFamily="18" charset="0"/>
                <a:cs typeface="Times New Roman" pitchFamily="18" charset="0"/>
              </a:rPr>
              <a:t>These expect the x and y inputs to have the same variables, and treat the observations like sets:</a:t>
            </a:r>
          </a:p>
          <a:p>
            <a:pPr>
              <a:lnSpc>
                <a:spcPct val="150000"/>
              </a:lnSpc>
            </a:pPr>
            <a:r>
              <a:rPr lang="en-US" dirty="0" smtClean="0">
                <a:latin typeface="Times New Roman" pitchFamily="18" charset="0"/>
                <a:cs typeface="Times New Roman" pitchFamily="18" charset="0"/>
              </a:rPr>
              <a:t>intersect(x, y) </a:t>
            </a:r>
          </a:p>
          <a:p>
            <a:pPr lvl="1">
              <a:lnSpc>
                <a:spcPct val="150000"/>
              </a:lnSpc>
            </a:pPr>
            <a:r>
              <a:rPr lang="en-US" sz="1800" dirty="0" smtClean="0">
                <a:latin typeface="Times New Roman" pitchFamily="18" charset="0"/>
                <a:cs typeface="Times New Roman" pitchFamily="18" charset="0"/>
              </a:rPr>
              <a:t>Return only observations in both x and y. </a:t>
            </a:r>
          </a:p>
          <a:p>
            <a:pPr>
              <a:lnSpc>
                <a:spcPct val="150000"/>
              </a:lnSpc>
            </a:pPr>
            <a:r>
              <a:rPr lang="en-US" dirty="0" smtClean="0">
                <a:latin typeface="Times New Roman" pitchFamily="18" charset="0"/>
                <a:cs typeface="Times New Roman" pitchFamily="18" charset="0"/>
              </a:rPr>
              <a:t>union(x, y) </a:t>
            </a:r>
          </a:p>
          <a:p>
            <a:pPr lvl="1">
              <a:lnSpc>
                <a:spcPct val="150000"/>
              </a:lnSpc>
            </a:pPr>
            <a:r>
              <a:rPr lang="en-US" sz="1800" dirty="0" smtClean="0">
                <a:latin typeface="Times New Roman" pitchFamily="18" charset="0"/>
                <a:cs typeface="Times New Roman" pitchFamily="18" charset="0"/>
              </a:rPr>
              <a:t>Return unique observations in x and y. </a:t>
            </a:r>
          </a:p>
          <a:p>
            <a:pPr>
              <a:lnSpc>
                <a:spcPct val="150000"/>
              </a:lnSpc>
            </a:pPr>
            <a:r>
              <a:rPr lang="en-US" dirty="0" err="1" smtClean="0">
                <a:latin typeface="Times New Roman" pitchFamily="18" charset="0"/>
                <a:cs typeface="Times New Roman" pitchFamily="18" charset="0"/>
              </a:rPr>
              <a:t>setdiff</a:t>
            </a:r>
            <a:r>
              <a:rPr lang="en-US" dirty="0" smtClean="0">
                <a:latin typeface="Times New Roman" pitchFamily="18" charset="0"/>
                <a:cs typeface="Times New Roman" pitchFamily="18" charset="0"/>
              </a:rPr>
              <a:t>(x, y) </a:t>
            </a:r>
          </a:p>
          <a:p>
            <a:pPr lvl="1">
              <a:lnSpc>
                <a:spcPct val="150000"/>
              </a:lnSpc>
            </a:pPr>
            <a:r>
              <a:rPr lang="en-US" sz="1800" dirty="0" smtClean="0">
                <a:latin typeface="Times New Roman" pitchFamily="18" charset="0"/>
                <a:cs typeface="Times New Roman" pitchFamily="18" charset="0"/>
              </a:rPr>
              <a:t>Return observations in x, but not in y.</a:t>
            </a:r>
            <a:endParaRPr lang="en-US" sz="1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df1 &lt;- </a:t>
            </a:r>
            <a:r>
              <a:rPr lang="en-US" dirty="0" err="1" smtClean="0"/>
              <a:t>tribble</a:t>
            </a:r>
            <a:r>
              <a:rPr lang="en-US" dirty="0" smtClean="0"/>
              <a:t>( ~x, ~y,  1, 1,  2, 1)</a:t>
            </a:r>
          </a:p>
          <a:p>
            <a:r>
              <a:rPr lang="en-US" dirty="0" smtClean="0"/>
              <a:t>df2 &lt;- </a:t>
            </a:r>
            <a:r>
              <a:rPr lang="en-US" dirty="0" err="1" smtClean="0"/>
              <a:t>tribble</a:t>
            </a:r>
            <a:r>
              <a:rPr lang="en-US" dirty="0" smtClean="0"/>
              <a:t>( ~x, ~y,  1, 1,  1, 2)</a:t>
            </a:r>
          </a:p>
          <a:p>
            <a:r>
              <a:rPr lang="en-US" dirty="0" smtClean="0"/>
              <a:t>intersect(df1,df2)</a:t>
            </a:r>
          </a:p>
          <a:p>
            <a:r>
              <a:rPr lang="en-US" dirty="0" smtClean="0"/>
              <a:t>union(df1, df2)</a:t>
            </a:r>
          </a:p>
          <a:p>
            <a:r>
              <a:rPr lang="en-US" dirty="0" err="1" smtClean="0"/>
              <a:t>setdiff</a:t>
            </a:r>
            <a:r>
              <a:rPr lang="en-US" dirty="0" smtClean="0"/>
              <a:t>(df1, df2)</a:t>
            </a:r>
          </a:p>
          <a:p>
            <a:r>
              <a:rPr lang="en-US" dirty="0" err="1" smtClean="0"/>
              <a:t>setdiff</a:t>
            </a:r>
            <a:r>
              <a:rPr lang="en-US" dirty="0" smtClean="0"/>
              <a:t>(df2, df1)</a:t>
            </a:r>
            <a:endParaRPr lang="en-US" dirty="0"/>
          </a:p>
        </p:txBody>
      </p:sp>
      <p:sp>
        <p:nvSpPr>
          <p:cNvPr id="4"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Set Operations</a:t>
            </a:r>
            <a:endParaRPr lang="en-US" b="1"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srcRect/>
          <a:stretch>
            <a:fillRect/>
          </a:stretch>
        </p:blipFill>
        <p:spPr bwMode="auto">
          <a:xfrm>
            <a:off x="5081451" y="1866900"/>
            <a:ext cx="4209234" cy="448164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Topic: </a:t>
            </a:r>
            <a:r>
              <a:rPr lang="en-US" b="1" dirty="0" smtClean="0">
                <a:latin typeface="Times New Roman" pitchFamily="18" charset="0"/>
                <a:cs typeface="Times New Roman" pitchFamily="18" charset="0"/>
              </a:rPr>
              <a:t>R Markdown </a:t>
            </a:r>
            <a:r>
              <a:rPr lang="en-US" b="1" dirty="0" err="1" smtClean="0">
                <a:latin typeface="Times New Roman" pitchFamily="18" charset="0"/>
                <a:cs typeface="Times New Roman" pitchFamily="18" charset="0"/>
              </a:rPr>
              <a:t>Sub.Topic</a:t>
            </a:r>
            <a:r>
              <a:rPr lang="en-US" b="1" dirty="0" smtClean="0">
                <a:latin typeface="Times New Roman" pitchFamily="18" charset="0"/>
                <a:cs typeface="Times New Roman" pitchFamily="18" charset="0"/>
              </a:rPr>
              <a:t>: Introduction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3" y="1894114"/>
            <a:ext cx="9328815" cy="4571999"/>
          </a:xfrm>
        </p:spPr>
        <p:txBody>
          <a:bodyPr>
            <a:normAutofit fontScale="92500" lnSpcReduction="20000"/>
          </a:bodyPr>
          <a:lstStyle/>
          <a:p>
            <a:pPr>
              <a:lnSpc>
                <a:spcPct val="150000"/>
              </a:lnSpc>
            </a:pPr>
            <a:r>
              <a:rPr lang="en-US" dirty="0" smtClean="0">
                <a:latin typeface="Times New Roman" pitchFamily="18" charset="0"/>
                <a:cs typeface="Times New Roman" pitchFamily="18" charset="0"/>
              </a:rPr>
              <a:t>R Markdown provides a unified authoring framework for data </a:t>
            </a:r>
            <a:r>
              <a:rPr lang="en-US" dirty="0" err="1" smtClean="0">
                <a:latin typeface="Times New Roman" pitchFamily="18" charset="0"/>
                <a:cs typeface="Times New Roman" pitchFamily="18" charset="0"/>
              </a:rPr>
              <a:t>sci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ence</a:t>
            </a:r>
            <a:r>
              <a:rPr lang="en-US" dirty="0" smtClean="0">
                <a:latin typeface="Times New Roman" pitchFamily="18" charset="0"/>
                <a:cs typeface="Times New Roman" pitchFamily="18" charset="0"/>
              </a:rPr>
              <a:t>, combining code, its results, and prose commentary. </a:t>
            </a:r>
          </a:p>
          <a:p>
            <a:pPr>
              <a:lnSpc>
                <a:spcPct val="150000"/>
              </a:lnSpc>
            </a:pPr>
            <a:r>
              <a:rPr lang="en-US" dirty="0" smtClean="0">
                <a:latin typeface="Times New Roman" pitchFamily="18" charset="0"/>
                <a:cs typeface="Times New Roman" pitchFamily="18" charset="0"/>
              </a:rPr>
              <a:t>R Markdown documents are fully reproducible and support dozens of output formats, like PDFs, Word files, slideshows, and more.</a:t>
            </a:r>
          </a:p>
          <a:p>
            <a:pPr>
              <a:lnSpc>
                <a:spcPct val="150000"/>
              </a:lnSpc>
            </a:pPr>
            <a:r>
              <a:rPr lang="en-US" dirty="0" smtClean="0">
                <a:latin typeface="Times New Roman" pitchFamily="18" charset="0"/>
                <a:cs typeface="Times New Roman" pitchFamily="18" charset="0"/>
              </a:rPr>
              <a:t>R Markdown files are designed to be used in three ways: </a:t>
            </a:r>
          </a:p>
          <a:p>
            <a:pPr>
              <a:lnSpc>
                <a:spcPct val="150000"/>
              </a:lnSpc>
            </a:pPr>
            <a:r>
              <a:rPr lang="en-US" dirty="0" smtClean="0">
                <a:latin typeface="Times New Roman" pitchFamily="18" charset="0"/>
                <a:cs typeface="Times New Roman" pitchFamily="18" charset="0"/>
              </a:rPr>
              <a:t>For communicating to decision makers, who want to focus on the conclusions, not the code behind the analysis. </a:t>
            </a:r>
          </a:p>
          <a:p>
            <a:pPr>
              <a:lnSpc>
                <a:spcPct val="150000"/>
              </a:lnSpc>
            </a:pPr>
            <a:r>
              <a:rPr lang="en-US" dirty="0" smtClean="0">
                <a:latin typeface="Times New Roman" pitchFamily="18" charset="0"/>
                <a:cs typeface="Times New Roman" pitchFamily="18" charset="0"/>
              </a:rPr>
              <a:t>For collaborating with other data scientists ,who are interested in both conclusions, and how to reached them (i.e., the code). </a:t>
            </a:r>
          </a:p>
          <a:p>
            <a:pPr>
              <a:lnSpc>
                <a:spcPct val="150000"/>
              </a:lnSpc>
            </a:pPr>
            <a:r>
              <a:rPr lang="en-US" dirty="0" smtClean="0">
                <a:latin typeface="Times New Roman" pitchFamily="18" charset="0"/>
                <a:cs typeface="Times New Roman" pitchFamily="18" charset="0"/>
              </a:rPr>
              <a:t>As an environment in which to do data science, as a modern day lab notebook where you can capture not only what you did, but also what you were thinking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5447" y="1737508"/>
            <a:ext cx="8596668" cy="3880773"/>
          </a:xfrm>
        </p:spPr>
        <p:txBody>
          <a:bodyPr>
            <a:normAutofit/>
          </a:bodyPr>
          <a:lstStyle/>
          <a:p>
            <a:r>
              <a:rPr lang="en-US" b="1" dirty="0" smtClean="0">
                <a:latin typeface="Times New Roman" pitchFamily="18" charset="0"/>
                <a:cs typeface="Times New Roman" pitchFamily="18" charset="0"/>
              </a:rPr>
              <a:t>planes</a:t>
            </a:r>
            <a:r>
              <a:rPr lang="en-US" dirty="0" smtClean="0">
                <a:latin typeface="Times New Roman" pitchFamily="18" charset="0"/>
                <a:cs typeface="Times New Roman" pitchFamily="18" charset="0"/>
              </a:rPr>
              <a:t> gives information about each plane, identified   by its </a:t>
            </a:r>
            <a:r>
              <a:rPr lang="en-US" dirty="0" err="1" smtClean="0">
                <a:latin typeface="Times New Roman" pitchFamily="18" charset="0"/>
                <a:cs typeface="Times New Roman" pitchFamily="18" charset="0"/>
              </a:rPr>
              <a:t>tailnum</a:t>
            </a:r>
            <a:r>
              <a:rPr lang="en-US" dirty="0" smtClean="0">
                <a:latin typeface="Times New Roman" pitchFamily="18" charset="0"/>
                <a:cs typeface="Times New Roman" pitchFamily="18" charset="0"/>
              </a:rPr>
              <a:t>: The variables</a:t>
            </a:r>
          </a:p>
          <a:p>
            <a:r>
              <a:rPr lang="en-US" dirty="0" smtClean="0">
                <a:latin typeface="Times New Roman" pitchFamily="18" charset="0"/>
                <a:cs typeface="Times New Roman" pitchFamily="18" charset="0"/>
              </a:rPr>
              <a:t> manufacturer, model---Manufacturer and model, engines, seats---Number of engines and seats, speed—Average speed in mph, engine---Type of engine.</a:t>
            </a:r>
          </a:p>
          <a:p>
            <a:endParaRPr lang="en-US"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2"/>
          <a:srcRect/>
          <a:stretch>
            <a:fillRect/>
          </a:stretch>
        </p:blipFill>
        <p:spPr bwMode="auto">
          <a:xfrm>
            <a:off x="1146414" y="2797790"/>
            <a:ext cx="7324980" cy="3520950"/>
          </a:xfrm>
          <a:prstGeom prst="rect">
            <a:avLst/>
          </a:prstGeom>
          <a:noFill/>
          <a:ln w="9525">
            <a:noFill/>
            <a:miter lim="800000"/>
            <a:headEnd/>
            <a:tailEnd/>
          </a:ln>
          <a:effectLst/>
        </p:spPr>
      </p:pic>
      <p:sp>
        <p:nvSpPr>
          <p:cNvPr id="6"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Sub. Topic :Prerequisites- nycights13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R Markdown Basics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598957" y="1585823"/>
            <a:ext cx="8596668" cy="3880773"/>
          </a:xfrm>
        </p:spPr>
        <p:txBody>
          <a:bodyPr/>
          <a:lstStyle/>
          <a:p>
            <a:pPr>
              <a:lnSpc>
                <a:spcPct val="150000"/>
              </a:lnSpc>
            </a:pPr>
            <a:r>
              <a:rPr lang="en-US" b="1" dirty="0" smtClean="0">
                <a:latin typeface="Times New Roman" pitchFamily="18" charset="0"/>
                <a:cs typeface="Times New Roman" pitchFamily="18" charset="0"/>
              </a:rPr>
              <a:t>Prerequisites </a:t>
            </a:r>
          </a:p>
          <a:p>
            <a:pPr>
              <a:lnSpc>
                <a:spcPct val="150000"/>
              </a:lnSpc>
            </a:pPr>
            <a:r>
              <a:rPr lang="en-US" dirty="0" smtClean="0">
                <a:latin typeface="Times New Roman" pitchFamily="18" charset="0"/>
                <a:cs typeface="Times New Roman" pitchFamily="18" charset="0"/>
              </a:rPr>
              <a:t>Need the </a:t>
            </a:r>
            <a:r>
              <a:rPr lang="en-US" dirty="0" err="1" smtClean="0">
                <a:latin typeface="Times New Roman" pitchFamily="18" charset="0"/>
                <a:cs typeface="Times New Roman" pitchFamily="18" charset="0"/>
              </a:rPr>
              <a:t>rmarkdown</a:t>
            </a:r>
            <a:r>
              <a:rPr lang="en-US" dirty="0" smtClean="0">
                <a:latin typeface="Times New Roman" pitchFamily="18" charset="0"/>
                <a:cs typeface="Times New Roman" pitchFamily="18" charset="0"/>
              </a:rPr>
              <a:t> package, but need not to explicitly install it or load it, as </a:t>
            </a:r>
            <a:r>
              <a:rPr lang="en-US" dirty="0" err="1" smtClean="0">
                <a:latin typeface="Times New Roman" pitchFamily="18" charset="0"/>
                <a:cs typeface="Times New Roman" pitchFamily="18" charset="0"/>
              </a:rPr>
              <a:t>RStudio</a:t>
            </a:r>
            <a:r>
              <a:rPr lang="en-US" dirty="0" smtClean="0">
                <a:latin typeface="Times New Roman" pitchFamily="18" charset="0"/>
                <a:cs typeface="Times New Roman" pitchFamily="18" charset="0"/>
              </a:rPr>
              <a:t> automatically does both when needed.</a:t>
            </a:r>
          </a:p>
          <a:p>
            <a:pPr>
              <a:lnSpc>
                <a:spcPct val="150000"/>
              </a:lnSpc>
            </a:pPr>
            <a:r>
              <a:rPr lang="en-US" dirty="0" smtClean="0">
                <a:latin typeface="Times New Roman" pitchFamily="18" charset="0"/>
                <a:cs typeface="Times New Roman" pitchFamily="18" charset="0"/>
              </a:rPr>
              <a:t>This is an R Markdown file, a plain-text file that has the extension .</a:t>
            </a:r>
            <a:r>
              <a:rPr lang="en-US" dirty="0" err="1" smtClean="0">
                <a:latin typeface="Times New Roman" pitchFamily="18" charset="0"/>
                <a:cs typeface="Times New Roman" pitchFamily="18" charset="0"/>
              </a:rPr>
              <a:t>Rmd</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1293631" y="3722914"/>
            <a:ext cx="7305675" cy="285586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8145" y="1625011"/>
            <a:ext cx="9315751" cy="4841103"/>
          </a:xfrm>
        </p:spPr>
        <p:txBody>
          <a:bodyPr>
            <a:normAutofit lnSpcReduction="10000"/>
          </a:bodyPr>
          <a:lstStyle/>
          <a:p>
            <a:pPr>
              <a:lnSpc>
                <a:spcPct val="150000"/>
              </a:lnSpc>
            </a:pPr>
            <a:r>
              <a:rPr lang="en-US" dirty="0" smtClean="0">
                <a:latin typeface="Times New Roman" pitchFamily="18" charset="0"/>
                <a:cs typeface="Times New Roman" pitchFamily="18" charset="0"/>
              </a:rPr>
              <a:t>The file contains three important types of content: </a:t>
            </a:r>
          </a:p>
          <a:p>
            <a:pPr>
              <a:lnSpc>
                <a:spcPct val="150000"/>
              </a:lnSpc>
            </a:pPr>
            <a:r>
              <a:rPr lang="en-US" dirty="0" smtClean="0">
                <a:latin typeface="Times New Roman" pitchFamily="18" charset="0"/>
                <a:cs typeface="Times New Roman" pitchFamily="18" charset="0"/>
              </a:rPr>
              <a:t>1. An (optional) YAML header surrounded by ---s. </a:t>
            </a:r>
          </a:p>
          <a:p>
            <a:pPr>
              <a:lnSpc>
                <a:spcPct val="150000"/>
              </a:lnSpc>
            </a:pPr>
            <a:r>
              <a:rPr lang="en-US" dirty="0" smtClean="0">
                <a:latin typeface="Times New Roman" pitchFamily="18" charset="0"/>
                <a:cs typeface="Times New Roman" pitchFamily="18" charset="0"/>
              </a:rPr>
              <a:t>2. Chunks of R code surrounded by ```. </a:t>
            </a:r>
          </a:p>
          <a:p>
            <a:pPr>
              <a:lnSpc>
                <a:spcPct val="150000"/>
              </a:lnSpc>
            </a:pPr>
            <a:r>
              <a:rPr lang="en-US" dirty="0" smtClean="0">
                <a:latin typeface="Times New Roman" pitchFamily="18" charset="0"/>
                <a:cs typeface="Times New Roman" pitchFamily="18" charset="0"/>
              </a:rPr>
              <a:t>3. Text mixed with simple text formatting like # heading and _italics_.</a:t>
            </a:r>
          </a:p>
          <a:p>
            <a:pPr>
              <a:lnSpc>
                <a:spcPct val="150000"/>
              </a:lnSpc>
            </a:pPr>
            <a:r>
              <a:rPr lang="en-US" dirty="0" smtClean="0">
                <a:latin typeface="Times New Roman" pitchFamily="18" charset="0"/>
                <a:cs typeface="Times New Roman" pitchFamily="18" charset="0"/>
              </a:rPr>
              <a:t>When  knit the document R Markdown sends the .</a:t>
            </a:r>
            <a:r>
              <a:rPr lang="en-US" dirty="0" err="1" smtClean="0">
                <a:latin typeface="Times New Roman" pitchFamily="18" charset="0"/>
                <a:cs typeface="Times New Roman" pitchFamily="18" charset="0"/>
              </a:rPr>
              <a:t>Rmd</a:t>
            </a:r>
            <a:r>
              <a:rPr lang="en-US" dirty="0" smtClean="0">
                <a:latin typeface="Times New Roman" pitchFamily="18" charset="0"/>
                <a:cs typeface="Times New Roman" pitchFamily="18" charset="0"/>
              </a:rPr>
              <a:t> file to </a:t>
            </a:r>
            <a:r>
              <a:rPr lang="en-US" dirty="0" err="1" smtClean="0">
                <a:latin typeface="Times New Roman" pitchFamily="18" charset="0"/>
                <a:cs typeface="Times New Roman" pitchFamily="18" charset="0"/>
              </a:rPr>
              <a:t>knitr</a:t>
            </a:r>
            <a:r>
              <a:rPr lang="en-US" dirty="0" smtClean="0">
                <a:latin typeface="Times New Roman" pitchFamily="18" charset="0"/>
                <a:cs typeface="Times New Roman" pitchFamily="18" charset="0"/>
              </a:rPr>
              <a:t>, which executes all of the code chunks and creates a new Markdown (.</a:t>
            </a:r>
            <a:r>
              <a:rPr lang="en-US" dirty="0" err="1" smtClean="0">
                <a:latin typeface="Times New Roman" pitchFamily="18" charset="0"/>
                <a:cs typeface="Times New Roman" pitchFamily="18" charset="0"/>
              </a:rPr>
              <a:t>md</a:t>
            </a:r>
            <a:r>
              <a:rPr lang="en-US" dirty="0" smtClean="0">
                <a:latin typeface="Times New Roman" pitchFamily="18" charset="0"/>
                <a:cs typeface="Times New Roman" pitchFamily="18" charset="0"/>
              </a:rPr>
              <a:t>) document that includes the code and its output. </a:t>
            </a:r>
          </a:p>
          <a:p>
            <a:pPr>
              <a:lnSpc>
                <a:spcPct val="150000"/>
              </a:lnSpc>
            </a:pPr>
            <a:r>
              <a:rPr lang="en-US" dirty="0" smtClean="0">
                <a:latin typeface="Times New Roman" pitchFamily="18" charset="0"/>
                <a:cs typeface="Times New Roman" pitchFamily="18" charset="0"/>
              </a:rPr>
              <a:t>The Markdown file generated by </a:t>
            </a:r>
            <a:r>
              <a:rPr lang="en-US" dirty="0" err="1" smtClean="0">
                <a:latin typeface="Times New Roman" pitchFamily="18" charset="0"/>
                <a:cs typeface="Times New Roman" pitchFamily="18" charset="0"/>
              </a:rPr>
              <a:t>knitr</a:t>
            </a:r>
            <a:r>
              <a:rPr lang="en-US" dirty="0" smtClean="0">
                <a:latin typeface="Times New Roman" pitchFamily="18" charset="0"/>
                <a:cs typeface="Times New Roman" pitchFamily="18" charset="0"/>
              </a:rPr>
              <a:t> is then processed by </a:t>
            </a:r>
            <a:r>
              <a:rPr lang="en-US" dirty="0" err="1" smtClean="0">
                <a:latin typeface="Times New Roman" pitchFamily="18" charset="0"/>
                <a:cs typeface="Times New Roman" pitchFamily="18" charset="0"/>
              </a:rPr>
              <a:t>pandoc</a:t>
            </a:r>
            <a:r>
              <a:rPr lang="en-US" dirty="0" smtClean="0">
                <a:latin typeface="Times New Roman" pitchFamily="18" charset="0"/>
                <a:cs typeface="Times New Roman" pitchFamily="18" charset="0"/>
              </a:rPr>
              <a:t>, which is responsible for creating the finished file. </a:t>
            </a:r>
          </a:p>
          <a:p>
            <a:pPr>
              <a:lnSpc>
                <a:spcPct val="150000"/>
              </a:lnSpc>
            </a:pPr>
            <a:r>
              <a:rPr lang="en-US" dirty="0" smtClean="0">
                <a:latin typeface="Times New Roman" pitchFamily="18" charset="0"/>
                <a:cs typeface="Times New Roman" pitchFamily="18" charset="0"/>
              </a:rPr>
              <a:t>The advantage of this two-step workflow is that to create a very wide range of output formats</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R Markdown Basics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2160589"/>
            <a:ext cx="9577009" cy="3880773"/>
          </a:xfrm>
        </p:spPr>
        <p:txBody>
          <a:bodyPr/>
          <a:lstStyle/>
          <a:p>
            <a:pPr>
              <a:lnSpc>
                <a:spcPct val="150000"/>
              </a:lnSpc>
            </a:pPr>
            <a:r>
              <a:rPr lang="en-US" dirty="0" smtClean="0">
                <a:latin typeface="Times New Roman" pitchFamily="18" charset="0"/>
                <a:cs typeface="Times New Roman" pitchFamily="18" charset="0"/>
              </a:rPr>
              <a:t>To get started with own .</a:t>
            </a:r>
            <a:r>
              <a:rPr lang="en-US" dirty="0" err="1" smtClean="0">
                <a:latin typeface="Times New Roman" pitchFamily="18" charset="0"/>
                <a:cs typeface="Times New Roman" pitchFamily="18" charset="0"/>
              </a:rPr>
              <a:t>Rmd</a:t>
            </a:r>
            <a:r>
              <a:rPr lang="en-US" dirty="0" smtClean="0">
                <a:latin typeface="Times New Roman" pitchFamily="18" charset="0"/>
                <a:cs typeface="Times New Roman" pitchFamily="18" charset="0"/>
              </a:rPr>
              <a:t> file, </a:t>
            </a:r>
          </a:p>
          <a:p>
            <a:pPr>
              <a:lnSpc>
                <a:spcPct val="150000"/>
              </a:lnSpc>
            </a:pPr>
            <a:r>
              <a:rPr lang="en-US" dirty="0" smtClean="0">
                <a:latin typeface="Times New Roman" pitchFamily="18" charset="0"/>
                <a:cs typeface="Times New Roman" pitchFamily="18" charset="0"/>
              </a:rPr>
              <a:t>select File → New File → R Markdown… </a:t>
            </a:r>
          </a:p>
          <a:p>
            <a:pPr>
              <a:lnSpc>
                <a:spcPct val="150000"/>
              </a:lnSpc>
            </a:pPr>
            <a:r>
              <a:rPr lang="en-US" dirty="0" smtClean="0">
                <a:latin typeface="Times New Roman" pitchFamily="18" charset="0"/>
                <a:cs typeface="Times New Roman" pitchFamily="18" charset="0"/>
              </a:rPr>
              <a:t>in the menu bar. </a:t>
            </a:r>
          </a:p>
          <a:p>
            <a:pPr>
              <a:lnSpc>
                <a:spcPct val="150000"/>
              </a:lnSpc>
            </a:pPr>
            <a:r>
              <a:rPr lang="en-US" dirty="0" err="1" smtClean="0">
                <a:latin typeface="Times New Roman" pitchFamily="18" charset="0"/>
                <a:cs typeface="Times New Roman" pitchFamily="18" charset="0"/>
              </a:rPr>
              <a:t>RStudio</a:t>
            </a:r>
            <a:r>
              <a:rPr lang="en-US" dirty="0" smtClean="0">
                <a:latin typeface="Times New Roman" pitchFamily="18" charset="0"/>
                <a:cs typeface="Times New Roman" pitchFamily="18" charset="0"/>
              </a:rPr>
              <a:t> will launch a wizard that can use to pre-populate  file with useful content that reminds  how the key features of R Markdown work.</a:t>
            </a:r>
            <a:endParaRPr lang="en-US"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838337" y="4988787"/>
            <a:ext cx="9416006" cy="1400175"/>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R Markdown Basics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 R Markdown Basics –Exercises-Refer Video 1</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3" y="2160589"/>
            <a:ext cx="9328815" cy="3880773"/>
          </a:xfrm>
        </p:spPr>
        <p:txBody>
          <a:bodyPr/>
          <a:lstStyle/>
          <a:p>
            <a:pPr>
              <a:lnSpc>
                <a:spcPct val="150000"/>
              </a:lnSpc>
            </a:pPr>
            <a:r>
              <a:rPr lang="en-US" dirty="0" smtClean="0">
                <a:latin typeface="Times New Roman" pitchFamily="18" charset="0"/>
                <a:cs typeface="Times New Roman" pitchFamily="18" charset="0"/>
              </a:rPr>
              <a:t>1. Create a new notebook using File → New File → R Notebook. Read the instructions. Practice running the chunks. Verify that you can modify the code, rerun it, and see modified output.</a:t>
            </a:r>
          </a:p>
          <a:p>
            <a:pPr>
              <a:lnSpc>
                <a:spcPct val="150000"/>
              </a:lnSpc>
            </a:pPr>
            <a:r>
              <a:rPr lang="en-US" dirty="0" smtClean="0">
                <a:latin typeface="Times New Roman" pitchFamily="18" charset="0"/>
                <a:cs typeface="Times New Roman" pitchFamily="18" charset="0"/>
              </a:rPr>
              <a:t>2. Create a new R Markdown document with File → New File → R Markdown… Knit it by clicking the appropriate button. Knit it by using the appropriate keyboard shortcut. Verify that you can modify the input and see the output update.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8823" y="1828801"/>
            <a:ext cx="9901646" cy="4872446"/>
          </a:xfrm>
        </p:spPr>
        <p:txBody>
          <a:bodyPr>
            <a:normAutofit lnSpcReduction="10000"/>
          </a:bodyPr>
          <a:lstStyle/>
          <a:p>
            <a:pPr>
              <a:lnSpc>
                <a:spcPct val="150000"/>
              </a:lnSpc>
              <a:spcBef>
                <a:spcPts val="0"/>
              </a:spcBef>
            </a:pPr>
            <a:r>
              <a:rPr lang="en-US" dirty="0" smtClean="0">
                <a:latin typeface="Times New Roman" pitchFamily="18" charset="0"/>
                <a:cs typeface="Times New Roman" pitchFamily="18" charset="0"/>
              </a:rPr>
              <a:t>3. Compare and contrast the R Notebook and R Markdown files you created earlier. How are the outputs similar? How are they different? How are the inputs similar? How are they different? What happens if you copy the YAML header from one to the other? </a:t>
            </a:r>
            <a:endParaRPr lang="en-US" dirty="0" smtClean="0">
              <a:latin typeface="Times New Roman" pitchFamily="18" charset="0"/>
              <a:cs typeface="Times New Roman" pitchFamily="18" charset="0"/>
            </a:endParaRPr>
          </a:p>
          <a:p>
            <a:pPr>
              <a:lnSpc>
                <a:spcPct val="150000"/>
              </a:lnSpc>
              <a:spcBef>
                <a:spcPts val="0"/>
              </a:spcBef>
            </a:pPr>
            <a:r>
              <a:rPr lang="en-US" dirty="0" err="1" smtClean="0">
                <a:latin typeface="Times New Roman" pitchFamily="18" charset="0"/>
                <a:cs typeface="Times New Roman" pitchFamily="18" charset="0"/>
              </a:rPr>
              <a:t>RStudio</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new file option has both R Markdown and R </a:t>
            </a:r>
            <a:r>
              <a:rPr lang="en-US" dirty="0" err="1" smtClean="0">
                <a:latin typeface="Times New Roman" pitchFamily="18" charset="0"/>
                <a:cs typeface="Times New Roman" pitchFamily="18" charset="0"/>
              </a:rPr>
              <a:t>NoteBook</a:t>
            </a:r>
            <a:r>
              <a:rPr lang="en-US" dirty="0" smtClean="0">
                <a:latin typeface="Times New Roman" pitchFamily="18" charset="0"/>
                <a:cs typeface="Times New Roman" pitchFamily="18" charset="0"/>
              </a:rPr>
              <a:t> and selecting either of them opens an R Markdown file but with minor differences.</a:t>
            </a:r>
          </a:p>
          <a:p>
            <a:pPr>
              <a:lnSpc>
                <a:spcPct val="150000"/>
              </a:lnSpc>
              <a:spcBef>
                <a:spcPts val="0"/>
              </a:spcBef>
            </a:pPr>
            <a:r>
              <a:rPr lang="en-HK" dirty="0" smtClean="0">
                <a:latin typeface="Times New Roman" pitchFamily="18" charset="0"/>
                <a:cs typeface="Times New Roman" pitchFamily="18" charset="0"/>
              </a:rPr>
              <a:t>R notebook will generate a file with extension of .</a:t>
            </a:r>
            <a:r>
              <a:rPr lang="en-HK" dirty="0" err="1" smtClean="0">
                <a:latin typeface="Times New Roman" pitchFamily="18" charset="0"/>
                <a:cs typeface="Times New Roman" pitchFamily="18" charset="0"/>
              </a:rPr>
              <a:t>nb</a:t>
            </a:r>
            <a:endParaRPr lang="en-US" dirty="0" smtClean="0">
              <a:latin typeface="Times New Roman" pitchFamily="18" charset="0"/>
              <a:cs typeface="Times New Roman" pitchFamily="18" charset="0"/>
            </a:endParaRPr>
          </a:p>
          <a:p>
            <a:pPr>
              <a:lnSpc>
                <a:spcPct val="150000"/>
              </a:lnSpc>
              <a:spcBef>
                <a:spcPts val="0"/>
              </a:spcBef>
            </a:pPr>
            <a:r>
              <a:rPr lang="en-US" dirty="0" smtClean="0">
                <a:latin typeface="Times New Roman" pitchFamily="18" charset="0"/>
                <a:cs typeface="Times New Roman" pitchFamily="18" charset="0"/>
              </a:rPr>
              <a:t>Both R notebooks and R markdown files and can be knit to produce HTML output.</a:t>
            </a:r>
          </a:p>
          <a:p>
            <a:pPr>
              <a:lnSpc>
                <a:spcPct val="150000"/>
              </a:lnSpc>
              <a:spcBef>
                <a:spcPts val="0"/>
              </a:spcBef>
            </a:pPr>
            <a:r>
              <a:rPr lang="en-US" dirty="0" smtClean="0">
                <a:latin typeface="Times New Roman" pitchFamily="18" charset="0"/>
                <a:cs typeface="Times New Roman" pitchFamily="18" charset="0"/>
              </a:rPr>
              <a:t>R notebook files show the output of code chunks inside the editor. This makes R notebook documents appealing for interactive exploration. </a:t>
            </a:r>
          </a:p>
          <a:p>
            <a:pPr>
              <a:lnSpc>
                <a:spcPct val="150000"/>
              </a:lnSpc>
              <a:spcBef>
                <a:spcPts val="0"/>
              </a:spcBef>
            </a:pPr>
            <a:r>
              <a:rPr lang="en-US" dirty="0" smtClean="0">
                <a:latin typeface="Times New Roman" pitchFamily="18" charset="0"/>
                <a:cs typeface="Times New Roman" pitchFamily="18" charset="0"/>
              </a:rPr>
              <a:t>This contrasts with R markdown files, which show their output inside the console, and do not show output inside the editor. In this R markdown file, the plot is displayed in the “Plot” tab, while the output of summary() is displayed in the tab.</a:t>
            </a: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 R Markdown Basics –Exercises-Refer Video 1</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a:t>
            </a:r>
            <a:r>
              <a:rPr lang="en-US" b="1" dirty="0" smtClean="0">
                <a:latin typeface="Times New Roman" pitchFamily="18" charset="0"/>
                <a:cs typeface="Times New Roman" pitchFamily="18" charset="0"/>
              </a:rPr>
              <a:t> Text Formatting with Markdown-Refer Video 2</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51208" y="2003834"/>
            <a:ext cx="8596668" cy="4854165"/>
          </a:xfrm>
        </p:spPr>
        <p:txBody>
          <a:bodyPr>
            <a:noAutofit/>
          </a:bodyPr>
          <a:lstStyle/>
          <a:p>
            <a:pPr>
              <a:lnSpc>
                <a:spcPct val="170000"/>
              </a:lnSpc>
              <a:spcBef>
                <a:spcPts val="0"/>
              </a:spcBef>
            </a:pPr>
            <a:r>
              <a:rPr lang="en-US" dirty="0" smtClean="0">
                <a:latin typeface="Times New Roman" pitchFamily="18" charset="0"/>
                <a:cs typeface="Times New Roman" pitchFamily="18" charset="0"/>
              </a:rPr>
              <a:t>Prose in .</a:t>
            </a:r>
            <a:r>
              <a:rPr lang="en-US" dirty="0" err="1" smtClean="0">
                <a:latin typeface="Times New Roman" pitchFamily="18" charset="0"/>
                <a:cs typeface="Times New Roman" pitchFamily="18" charset="0"/>
              </a:rPr>
              <a:t>Rmd</a:t>
            </a:r>
            <a:r>
              <a:rPr lang="en-US" dirty="0" smtClean="0">
                <a:latin typeface="Times New Roman" pitchFamily="18" charset="0"/>
                <a:cs typeface="Times New Roman" pitchFamily="18" charset="0"/>
              </a:rPr>
              <a:t> files is written in Markdown, a lightweight set of conventions for formatting plain-text files. </a:t>
            </a:r>
          </a:p>
          <a:p>
            <a:pPr>
              <a:lnSpc>
                <a:spcPct val="170000"/>
              </a:lnSpc>
              <a:spcBef>
                <a:spcPts val="0"/>
              </a:spcBef>
            </a:pPr>
            <a:r>
              <a:rPr lang="en-US" dirty="0" smtClean="0">
                <a:latin typeface="Times New Roman" pitchFamily="18" charset="0"/>
                <a:cs typeface="Times New Roman" pitchFamily="18" charset="0"/>
              </a:rPr>
              <a:t>Markdown is designed to be easy to read and easy to write. </a:t>
            </a:r>
          </a:p>
          <a:p>
            <a:pPr>
              <a:lnSpc>
                <a:spcPct val="170000"/>
              </a:lnSpc>
              <a:spcBef>
                <a:spcPts val="0"/>
              </a:spcBef>
            </a:pPr>
            <a:r>
              <a:rPr lang="en-US" dirty="0" smtClean="0">
                <a:latin typeface="Times New Roman" pitchFamily="18" charset="0"/>
                <a:cs typeface="Times New Roman" pitchFamily="18" charset="0"/>
              </a:rPr>
              <a:t>It is also very easy to learn.</a:t>
            </a:r>
          </a:p>
          <a:p>
            <a:pPr>
              <a:lnSpc>
                <a:spcPct val="170000"/>
              </a:lnSpc>
              <a:spcBef>
                <a:spcPts val="0"/>
              </a:spcBef>
            </a:pPr>
            <a:r>
              <a:rPr lang="en-US" dirty="0" smtClean="0">
                <a:latin typeface="Times New Roman" pitchFamily="18" charset="0"/>
                <a:cs typeface="Times New Roman" pitchFamily="18" charset="0"/>
              </a:rPr>
              <a:t>*italic* /**bold** </a:t>
            </a:r>
            <a:endParaRPr lang="en-HK" dirty="0" smtClean="0">
              <a:latin typeface="Times New Roman" pitchFamily="18" charset="0"/>
              <a:cs typeface="Times New Roman" pitchFamily="18" charset="0"/>
            </a:endParaRPr>
          </a:p>
          <a:p>
            <a:pPr>
              <a:lnSpc>
                <a:spcPct val="170000"/>
              </a:lnSpc>
              <a:spcBef>
                <a:spcPts val="0"/>
              </a:spcBef>
            </a:pPr>
            <a:r>
              <a:rPr lang="en-US" dirty="0" smtClean="0">
                <a:latin typeface="Times New Roman" pitchFamily="18" charset="0"/>
                <a:cs typeface="Times New Roman" pitchFamily="18" charset="0"/>
              </a:rPr>
              <a:t># 1st Level Header </a:t>
            </a:r>
          </a:p>
          <a:p>
            <a:r>
              <a:rPr lang="en-US" dirty="0" smtClean="0">
                <a:latin typeface="Times New Roman" pitchFamily="18" charset="0"/>
                <a:cs typeface="Times New Roman" pitchFamily="18" charset="0"/>
              </a:rPr>
              <a:t>## 2nd Level Header</a:t>
            </a:r>
          </a:p>
          <a:p>
            <a:r>
              <a:rPr lang="en-US" dirty="0" smtClean="0">
                <a:latin typeface="Times New Roman" pitchFamily="18" charset="0"/>
                <a:cs typeface="Times New Roman" pitchFamily="18" charset="0"/>
              </a:rPr>
              <a:t> ### 3rd Level Header</a:t>
            </a:r>
          </a:p>
          <a:p>
            <a:pPr>
              <a:lnSpc>
                <a:spcPct val="170000"/>
              </a:lnSpc>
              <a:spcBef>
                <a:spcPts val="0"/>
              </a:spcBef>
            </a:pPr>
            <a:endParaRPr lang="en-US" dirty="0" smtClean="0">
              <a:latin typeface="Times New Roman" pitchFamily="18" charset="0"/>
              <a:cs typeface="Times New Roman" pitchFamily="18" charset="0"/>
            </a:endParaRPr>
          </a:p>
          <a:p>
            <a:pPr>
              <a:lnSpc>
                <a:spcPct val="170000"/>
              </a:lnSpc>
              <a:spcBef>
                <a:spcPts val="0"/>
              </a:spcBef>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a:t>
            </a:r>
            <a:r>
              <a:rPr lang="en-US" b="1" dirty="0" smtClean="0">
                <a:latin typeface="Times New Roman" pitchFamily="18" charset="0"/>
                <a:cs typeface="Times New Roman" pitchFamily="18" charset="0"/>
              </a:rPr>
              <a:t> Text Formatting with Markdown-Refer Video 2</a:t>
            </a:r>
            <a:endParaRPr lang="en-US" b="1" dirty="0">
              <a:latin typeface="Times New Roman" pitchFamily="18" charset="0"/>
              <a:cs typeface="Times New Roman" pitchFamily="18" charset="0"/>
            </a:endParaRPr>
          </a:p>
        </p:txBody>
      </p:sp>
      <p:pic>
        <p:nvPicPr>
          <p:cNvPr id="4100" name="Picture 4"/>
          <p:cNvPicPr>
            <a:picLocks noGrp="1" noChangeAspect="1" noChangeArrowheads="1"/>
          </p:cNvPicPr>
          <p:nvPr>
            <p:ph idx="1"/>
          </p:nvPr>
        </p:nvPicPr>
        <p:blipFill>
          <a:blip r:embed="rId2"/>
          <a:srcRect/>
          <a:stretch>
            <a:fillRect/>
          </a:stretch>
        </p:blipFill>
        <p:spPr bwMode="auto">
          <a:xfrm>
            <a:off x="1384664" y="1786073"/>
            <a:ext cx="7667896" cy="477109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a:srcRect/>
          <a:stretch>
            <a:fillRect/>
          </a:stretch>
        </p:blipFill>
        <p:spPr bwMode="auto">
          <a:xfrm>
            <a:off x="1737361" y="1940255"/>
            <a:ext cx="6466114" cy="4900171"/>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a:t>
            </a:r>
            <a:r>
              <a:rPr lang="en-US" b="1" dirty="0" smtClean="0">
                <a:latin typeface="Times New Roman" pitchFamily="18" charset="0"/>
                <a:cs typeface="Times New Roman" pitchFamily="18" charset="0"/>
              </a:rPr>
              <a:t> Text Formatting with Markdown-Refer Video 2</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Code Chunks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763487"/>
            <a:ext cx="9172060" cy="4650376"/>
          </a:xfrm>
        </p:spPr>
        <p:txBody>
          <a:bodyPr>
            <a:noAutofit/>
          </a:bodyPr>
          <a:lstStyle/>
          <a:p>
            <a:pPr>
              <a:lnSpc>
                <a:spcPct val="150000"/>
              </a:lnSpc>
            </a:pPr>
            <a:r>
              <a:rPr lang="en-US" dirty="0" smtClean="0">
                <a:latin typeface="Times New Roman" pitchFamily="18" charset="0"/>
                <a:cs typeface="Times New Roman" pitchFamily="18" charset="0"/>
              </a:rPr>
              <a:t>To run code inside an R Markdown document, insert a chunk. </a:t>
            </a:r>
          </a:p>
          <a:p>
            <a:pPr>
              <a:lnSpc>
                <a:spcPct val="150000"/>
              </a:lnSpc>
            </a:pPr>
            <a:r>
              <a:rPr lang="en-US" dirty="0" smtClean="0">
                <a:latin typeface="Times New Roman" pitchFamily="18" charset="0"/>
                <a:cs typeface="Times New Roman" pitchFamily="18" charset="0"/>
              </a:rPr>
              <a:t>There are three ways to do so:</a:t>
            </a:r>
          </a:p>
          <a:p>
            <a:pPr lvl="1">
              <a:lnSpc>
                <a:spcPct val="150000"/>
              </a:lnSpc>
            </a:pPr>
            <a:r>
              <a:rPr lang="en-US" sz="1800" dirty="0" smtClean="0">
                <a:latin typeface="Times New Roman" pitchFamily="18" charset="0"/>
                <a:cs typeface="Times New Roman" pitchFamily="18" charset="0"/>
              </a:rPr>
              <a:t>1. The keyboard shortcut </a:t>
            </a:r>
            <a:r>
              <a:rPr lang="en-US" sz="1800" dirty="0" err="1" smtClean="0">
                <a:latin typeface="Times New Roman" pitchFamily="18" charset="0"/>
                <a:cs typeface="Times New Roman" pitchFamily="18" charset="0"/>
              </a:rPr>
              <a:t>Cmd</a:t>
            </a:r>
            <a:r>
              <a:rPr lang="en-US" sz="1800" dirty="0" smtClean="0">
                <a:latin typeface="Times New Roman" pitchFamily="18" charset="0"/>
                <a:cs typeface="Times New Roman" pitchFamily="18" charset="0"/>
              </a:rPr>
              <a:t>/Ctrl-Alt-I </a:t>
            </a:r>
          </a:p>
          <a:p>
            <a:pPr lvl="1">
              <a:lnSpc>
                <a:spcPct val="150000"/>
              </a:lnSpc>
            </a:pPr>
            <a:r>
              <a:rPr lang="en-US" sz="1800" dirty="0" smtClean="0">
                <a:latin typeface="Times New Roman" pitchFamily="18" charset="0"/>
                <a:cs typeface="Times New Roman" pitchFamily="18" charset="0"/>
              </a:rPr>
              <a:t>2. The “Insert” button icon in the editor toolbar </a:t>
            </a:r>
          </a:p>
          <a:p>
            <a:pPr lvl="1">
              <a:lnSpc>
                <a:spcPct val="150000"/>
              </a:lnSpc>
            </a:pPr>
            <a:r>
              <a:rPr lang="en-US" sz="1800" dirty="0" smtClean="0">
                <a:latin typeface="Times New Roman" pitchFamily="18" charset="0"/>
                <a:cs typeface="Times New Roman" pitchFamily="18" charset="0"/>
              </a:rPr>
              <a:t>3. By manually typing the chunk delimiters ```{r} and ```</a:t>
            </a:r>
          </a:p>
          <a:p>
            <a:pPr>
              <a:lnSpc>
                <a:spcPct val="150000"/>
              </a:lnSpc>
            </a:pPr>
            <a:r>
              <a:rPr lang="en-US" b="1" dirty="0" smtClean="0">
                <a:latin typeface="Times New Roman" pitchFamily="18" charset="0"/>
                <a:cs typeface="Times New Roman" pitchFamily="18" charset="0"/>
              </a:rPr>
              <a:t>Chunk Name </a:t>
            </a:r>
          </a:p>
          <a:p>
            <a:pPr>
              <a:lnSpc>
                <a:spcPct val="150000"/>
              </a:lnSpc>
            </a:pPr>
            <a:r>
              <a:rPr lang="en-US" dirty="0" smtClean="0">
                <a:latin typeface="Times New Roman" pitchFamily="18" charset="0"/>
                <a:cs typeface="Times New Roman" pitchFamily="18" charset="0"/>
              </a:rPr>
              <a:t>Chunks can be given an optional name: ```{r by-name}.</a:t>
            </a:r>
          </a:p>
          <a:p>
            <a:pPr>
              <a:lnSpc>
                <a:spcPct val="150000"/>
              </a:lnSpc>
            </a:pPr>
            <a:r>
              <a:rPr lang="en-US" dirty="0" smtClean="0">
                <a:latin typeface="Times New Roman" pitchFamily="18" charset="0"/>
                <a:cs typeface="Times New Roman" pitchFamily="18" charset="0"/>
              </a:rPr>
              <a:t>This is useful to navigate a specific chunks using the dropdown code navigator in the bottom-left of the script editor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150000"/>
              </a:lnSpc>
            </a:pPr>
            <a:r>
              <a:rPr lang="en-US" b="1" dirty="0" smtClean="0">
                <a:latin typeface="Times New Roman" pitchFamily="18" charset="0"/>
                <a:cs typeface="Times New Roman" pitchFamily="18" charset="0"/>
              </a:rPr>
              <a:t>Chunk Options </a:t>
            </a:r>
          </a:p>
          <a:p>
            <a:pPr>
              <a:lnSpc>
                <a:spcPct val="150000"/>
              </a:lnSpc>
            </a:pPr>
            <a:r>
              <a:rPr lang="en-US" dirty="0" smtClean="0">
                <a:latin typeface="Times New Roman" pitchFamily="18" charset="0"/>
                <a:cs typeface="Times New Roman" pitchFamily="18" charset="0"/>
              </a:rPr>
              <a:t>Chunk output can be customized with options, arguments supplied to the chunk header</a:t>
            </a:r>
          </a:p>
          <a:p>
            <a:pPr>
              <a:lnSpc>
                <a:spcPct val="150000"/>
              </a:lnSpc>
            </a:pPr>
            <a:r>
              <a:rPr lang="en-US" dirty="0" smtClean="0">
                <a:latin typeface="Times New Roman" pitchFamily="18" charset="0"/>
                <a:cs typeface="Times New Roman" pitchFamily="18" charset="0"/>
              </a:rPr>
              <a:t>The most important set of options</a:t>
            </a:r>
          </a:p>
          <a:p>
            <a:pPr>
              <a:lnSpc>
                <a:spcPct val="150000"/>
              </a:lnSpc>
            </a:pPr>
            <a:r>
              <a:rPr lang="en-US" dirty="0" err="1" smtClean="0">
                <a:latin typeface="Times New Roman" pitchFamily="18" charset="0"/>
                <a:cs typeface="Times New Roman" pitchFamily="18" charset="0"/>
              </a:rPr>
              <a:t>eval</a:t>
            </a:r>
            <a:r>
              <a:rPr lang="en-US" dirty="0" smtClean="0">
                <a:latin typeface="Times New Roman" pitchFamily="18" charset="0"/>
                <a:cs typeface="Times New Roman" pitchFamily="18" charset="0"/>
              </a:rPr>
              <a:t> = FALSE prevents code from being evaluated. (And obviously if the code is not run, no results will be generated.)</a:t>
            </a:r>
          </a:p>
          <a:p>
            <a:pPr>
              <a:lnSpc>
                <a:spcPct val="150000"/>
              </a:lnSpc>
            </a:pPr>
            <a:r>
              <a:rPr lang="en-US" dirty="0" smtClean="0">
                <a:latin typeface="Times New Roman" pitchFamily="18" charset="0"/>
                <a:cs typeface="Times New Roman" pitchFamily="18" charset="0"/>
              </a:rPr>
              <a:t>include = FALSE runs the code, but doesn’t show the code or results in the final document.</a:t>
            </a:r>
          </a:p>
          <a:p>
            <a:pPr>
              <a:lnSpc>
                <a:spcPct val="150000"/>
              </a:lnSpc>
            </a:pPr>
            <a:r>
              <a:rPr lang="en-US" dirty="0" smtClean="0">
                <a:latin typeface="Times New Roman" pitchFamily="18" charset="0"/>
                <a:cs typeface="Times New Roman" pitchFamily="18" charset="0"/>
              </a:rPr>
              <a:t>echo = FALSE prevents code, but not the results from appearing in the finished file.</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Code Chunks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8364" y="1409962"/>
            <a:ext cx="9703557" cy="3880773"/>
          </a:xfrm>
        </p:spPr>
        <p:txBody>
          <a:bodyPr>
            <a:normAutofit/>
          </a:bodyPr>
          <a:lstStyle/>
          <a:p>
            <a:r>
              <a:rPr lang="en-US" b="1" dirty="0" smtClean="0">
                <a:latin typeface="Times New Roman" pitchFamily="18" charset="0"/>
                <a:cs typeface="Times New Roman" pitchFamily="18" charset="0"/>
              </a:rPr>
              <a:t>weather </a:t>
            </a:r>
            <a:r>
              <a:rPr lang="en-US" dirty="0" smtClean="0">
                <a:latin typeface="Times New Roman" pitchFamily="18" charset="0"/>
                <a:cs typeface="Times New Roman" pitchFamily="18" charset="0"/>
              </a:rPr>
              <a:t>gives the weather at each NYC airport for each hour:</a:t>
            </a:r>
          </a:p>
          <a:p>
            <a:pPr>
              <a:lnSpc>
                <a:spcPct val="150000"/>
              </a:lnSpc>
              <a:spcBef>
                <a:spcPts val="0"/>
              </a:spcBef>
            </a:pPr>
            <a:r>
              <a:rPr lang="en-US" dirty="0" smtClean="0">
                <a:latin typeface="Times New Roman" pitchFamily="18" charset="0"/>
                <a:cs typeface="Times New Roman" pitchFamily="18" charset="0"/>
              </a:rPr>
              <a:t>The variables: --year, month, day, hour--Time of recording, </a:t>
            </a:r>
            <a:r>
              <a:rPr lang="en-US" dirty="0" err="1" smtClean="0">
                <a:latin typeface="Times New Roman" pitchFamily="18" charset="0"/>
                <a:cs typeface="Times New Roman" pitchFamily="18" charset="0"/>
              </a:rPr>
              <a:t>temp,dewp</a:t>
            </a:r>
            <a:r>
              <a:rPr lang="en-US" dirty="0" smtClean="0">
                <a:latin typeface="Times New Roman" pitchFamily="18" charset="0"/>
                <a:cs typeface="Times New Roman" pitchFamily="18" charset="0"/>
              </a:rPr>
              <a:t>---Temperature and </a:t>
            </a:r>
            <a:r>
              <a:rPr lang="en-US" dirty="0" err="1" smtClean="0">
                <a:latin typeface="Times New Roman" pitchFamily="18" charset="0"/>
                <a:cs typeface="Times New Roman" pitchFamily="18" charset="0"/>
              </a:rPr>
              <a:t>dewpoint</a:t>
            </a:r>
            <a:r>
              <a:rPr lang="en-US" dirty="0" smtClean="0">
                <a:latin typeface="Times New Roman" pitchFamily="18" charset="0"/>
                <a:cs typeface="Times New Roman" pitchFamily="18" charset="0"/>
              </a:rPr>
              <a:t> in F, humid---Relative humidity, </a:t>
            </a:r>
            <a:r>
              <a:rPr lang="en-US" dirty="0" err="1" smtClean="0">
                <a:latin typeface="Times New Roman" pitchFamily="18" charset="0"/>
                <a:cs typeface="Times New Roman" pitchFamily="18" charset="0"/>
              </a:rPr>
              <a:t>wind_dir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wind_speed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wind_gust</a:t>
            </a:r>
            <a:r>
              <a:rPr lang="en-US" dirty="0" smtClean="0">
                <a:latin typeface="Times New Roman" pitchFamily="18" charset="0"/>
                <a:cs typeface="Times New Roman" pitchFamily="18" charset="0"/>
              </a:rPr>
              <a:t>---Wind direction (in degrees), speed and gust speed (in mph), </a:t>
            </a:r>
            <a:r>
              <a:rPr lang="en-US" dirty="0" err="1" smtClean="0">
                <a:latin typeface="Times New Roman" pitchFamily="18" charset="0"/>
                <a:cs typeface="Times New Roman" pitchFamily="18" charset="0"/>
              </a:rPr>
              <a:t>precip</a:t>
            </a:r>
            <a:r>
              <a:rPr lang="en-US" dirty="0" smtClean="0">
                <a:latin typeface="Times New Roman" pitchFamily="18" charset="0"/>
                <a:cs typeface="Times New Roman" pitchFamily="18" charset="0"/>
              </a:rPr>
              <a:t>---Precipitation, in inches, pressure---Sea level pressure in </a:t>
            </a:r>
            <a:r>
              <a:rPr lang="en-US" dirty="0" err="1" smtClean="0">
                <a:latin typeface="Times New Roman" pitchFamily="18" charset="0"/>
                <a:cs typeface="Times New Roman" pitchFamily="18" charset="0"/>
              </a:rPr>
              <a:t>millibars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visib</a:t>
            </a:r>
            <a:r>
              <a:rPr lang="en-US" dirty="0" smtClean="0">
                <a:latin typeface="Times New Roman" pitchFamily="18" charset="0"/>
                <a:cs typeface="Times New Roman" pitchFamily="18" charset="0"/>
              </a:rPr>
              <a:t>---Visibility in miles, </a:t>
            </a:r>
            <a:r>
              <a:rPr lang="en-US" dirty="0" err="1" smtClean="0">
                <a:latin typeface="Times New Roman" pitchFamily="18" charset="0"/>
                <a:cs typeface="Times New Roman" pitchFamily="18" charset="0"/>
              </a:rPr>
              <a:t>time_hour</a:t>
            </a:r>
            <a:r>
              <a:rPr lang="en-US" dirty="0" smtClean="0">
                <a:latin typeface="Times New Roman" pitchFamily="18" charset="0"/>
                <a:cs typeface="Times New Roman" pitchFamily="18" charset="0"/>
              </a:rPr>
              <a:t>----Date and hour of the recording as a </a:t>
            </a:r>
            <a:r>
              <a:rPr lang="en-US" dirty="0" err="1" smtClean="0">
                <a:latin typeface="Times New Roman" pitchFamily="18" charset="0"/>
                <a:cs typeface="Times New Roman" pitchFamily="18" charset="0"/>
              </a:rPr>
              <a:t>POSIXct</a:t>
            </a:r>
            <a:r>
              <a:rPr lang="en-US" dirty="0" smtClean="0">
                <a:latin typeface="Times New Roman" pitchFamily="18" charset="0"/>
                <a:cs typeface="Times New Roman" pitchFamily="18" charset="0"/>
              </a:rPr>
              <a:t> date.</a:t>
            </a:r>
          </a:p>
          <a:p>
            <a:endParaRPr lang="en-US"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a:srcRect/>
          <a:stretch>
            <a:fillRect/>
          </a:stretch>
        </p:blipFill>
        <p:spPr bwMode="auto">
          <a:xfrm>
            <a:off x="2647666" y="3398293"/>
            <a:ext cx="7741919" cy="3166605"/>
          </a:xfrm>
          <a:prstGeom prst="rect">
            <a:avLst/>
          </a:prstGeom>
          <a:noFill/>
          <a:ln w="9525">
            <a:noFill/>
            <a:miter lim="800000"/>
            <a:headEnd/>
            <a:tailEnd/>
          </a:ln>
          <a:effectLst/>
        </p:spPr>
      </p:pic>
      <p:sp>
        <p:nvSpPr>
          <p:cNvPr id="6"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Sub. Topic :Prerequisites- nycights13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6522" y="1651138"/>
            <a:ext cx="9185123" cy="3880773"/>
          </a:xfrm>
        </p:spPr>
        <p:txBody>
          <a:bodyPr/>
          <a:lstStyle/>
          <a:p>
            <a:pPr>
              <a:lnSpc>
                <a:spcPct val="150000"/>
              </a:lnSpc>
            </a:pPr>
            <a:r>
              <a:rPr lang="en-US" dirty="0" smtClean="0">
                <a:latin typeface="Times New Roman" pitchFamily="18" charset="0"/>
                <a:cs typeface="Times New Roman" pitchFamily="18" charset="0"/>
              </a:rPr>
              <a:t>message = FALSE or warning = FALSE prevents messages or warnings from appearing in the finished file. </a:t>
            </a:r>
          </a:p>
          <a:p>
            <a:pPr>
              <a:lnSpc>
                <a:spcPct val="150000"/>
              </a:lnSpc>
            </a:pPr>
            <a:r>
              <a:rPr lang="en-US" dirty="0" smtClean="0">
                <a:latin typeface="Times New Roman" pitchFamily="18" charset="0"/>
                <a:cs typeface="Times New Roman" pitchFamily="18" charset="0"/>
              </a:rPr>
              <a:t>results = 'hide' hides printed output; </a:t>
            </a:r>
            <a:r>
              <a:rPr lang="en-US" dirty="0" err="1" smtClean="0">
                <a:latin typeface="Times New Roman" pitchFamily="18" charset="0"/>
                <a:cs typeface="Times New Roman" pitchFamily="18" charset="0"/>
              </a:rPr>
              <a:t>fig.show</a:t>
            </a:r>
            <a:r>
              <a:rPr lang="en-US" dirty="0" smtClean="0">
                <a:latin typeface="Times New Roman" pitchFamily="18" charset="0"/>
                <a:cs typeface="Times New Roman" pitchFamily="18" charset="0"/>
              </a:rPr>
              <a:t> = 'hide' hides plots.</a:t>
            </a:r>
          </a:p>
          <a:p>
            <a:pPr>
              <a:lnSpc>
                <a:spcPct val="150000"/>
              </a:lnSpc>
            </a:pPr>
            <a:r>
              <a:rPr lang="en-US" dirty="0" smtClean="0">
                <a:latin typeface="Times New Roman" pitchFamily="18" charset="0"/>
                <a:cs typeface="Times New Roman" pitchFamily="18" charset="0"/>
              </a:rPr>
              <a:t>error = TRUE causes the render to continue even if code returns an error</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Code Chunks</a:t>
            </a:r>
            <a:endParaRPr lang="en-US" b="1"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srcRect/>
          <a:stretch>
            <a:fillRect/>
          </a:stretch>
        </p:blipFill>
        <p:spPr bwMode="auto">
          <a:xfrm>
            <a:off x="1382622" y="3749039"/>
            <a:ext cx="7362825" cy="23382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208" y="1781766"/>
            <a:ext cx="8596668" cy="3880773"/>
          </a:xfrm>
        </p:spPr>
        <p:txBody>
          <a:bodyPr/>
          <a:lstStyle/>
          <a:p>
            <a:pPr>
              <a:lnSpc>
                <a:spcPct val="150000"/>
              </a:lnSpc>
            </a:pPr>
            <a:r>
              <a:rPr lang="en-US" b="1" dirty="0" smtClean="0">
                <a:latin typeface="Times New Roman" pitchFamily="18" charset="0"/>
                <a:cs typeface="Times New Roman" pitchFamily="18" charset="0"/>
              </a:rPr>
              <a:t>Table </a:t>
            </a:r>
          </a:p>
          <a:p>
            <a:pPr>
              <a:lnSpc>
                <a:spcPct val="150000"/>
              </a:lnSpc>
            </a:pPr>
            <a:r>
              <a:rPr lang="en-US" dirty="0" smtClean="0">
                <a:latin typeface="Times New Roman" pitchFamily="18" charset="0"/>
                <a:cs typeface="Times New Roman" pitchFamily="18" charset="0"/>
              </a:rPr>
              <a:t>By default, R Markdown prints data frames and matrices as you’d see them in the console</a:t>
            </a:r>
          </a:p>
          <a:p>
            <a:pPr>
              <a:lnSpc>
                <a:spcPct val="150000"/>
              </a:lnSpc>
            </a:pPr>
            <a:r>
              <a:rPr lang="en-US" dirty="0" smtClean="0">
                <a:latin typeface="Times New Roman" pitchFamily="18" charset="0"/>
                <a:cs typeface="Times New Roman" pitchFamily="18" charset="0"/>
              </a:rPr>
              <a:t>The data be displayed with additional formatting by using the </a:t>
            </a:r>
            <a:r>
              <a:rPr lang="en-US" dirty="0" err="1" smtClean="0">
                <a:latin typeface="Times New Roman" pitchFamily="18" charset="0"/>
                <a:cs typeface="Times New Roman" pitchFamily="18" charset="0"/>
              </a:rPr>
              <a:t>knitr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kable</a:t>
            </a:r>
            <a:r>
              <a:rPr lang="en-US" dirty="0" smtClean="0">
                <a:latin typeface="Times New Roman" pitchFamily="18" charset="0"/>
                <a:cs typeface="Times New Roman" pitchFamily="18" charset="0"/>
              </a:rPr>
              <a:t> function. </a:t>
            </a:r>
          </a:p>
          <a:p>
            <a:pPr>
              <a:lnSpc>
                <a:spcPct val="150000"/>
              </a:lnSpc>
            </a:pPr>
            <a:r>
              <a:rPr lang="en-US" dirty="0" smtClean="0">
                <a:latin typeface="Times New Roman" pitchFamily="18" charset="0"/>
                <a:cs typeface="Times New Roman" pitchFamily="18" charset="0"/>
              </a:rPr>
              <a:t>The following code generates Table </a:t>
            </a:r>
          </a:p>
          <a:p>
            <a:pPr>
              <a:lnSpc>
                <a:spcPct val="150000"/>
              </a:lnSpc>
            </a:pPr>
            <a:r>
              <a:rPr lang="en-US" dirty="0" smtClean="0">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knitr</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kable</a:t>
            </a:r>
            <a:r>
              <a:rPr lang="en-US" dirty="0" smtClean="0">
                <a:solidFill>
                  <a:srgbClr val="FF0000"/>
                </a:solidFill>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mtcars</a:t>
            </a:r>
            <a:r>
              <a:rPr lang="en-US" dirty="0" smtClean="0">
                <a:solidFill>
                  <a:srgbClr val="FF0000"/>
                </a:solidFill>
                <a:latin typeface="Times New Roman" pitchFamily="18" charset="0"/>
                <a:cs typeface="Times New Roman" pitchFamily="18" charset="0"/>
              </a:rPr>
              <a:t>[1:5, ] )</a:t>
            </a:r>
            <a:endParaRPr lang="en-US" dirty="0">
              <a:solidFill>
                <a:srgbClr val="FF0000"/>
              </a:solidFill>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srcRect/>
          <a:stretch>
            <a:fillRect/>
          </a:stretch>
        </p:blipFill>
        <p:spPr bwMode="auto">
          <a:xfrm>
            <a:off x="1802675" y="4859383"/>
            <a:ext cx="6808606" cy="1589995"/>
          </a:xfrm>
          <a:prstGeom prst="rect">
            <a:avLst/>
          </a:prstGeom>
          <a:noFill/>
          <a:ln w="9525">
            <a:noFill/>
            <a:miter lim="800000"/>
            <a:headEnd/>
            <a:tailEnd/>
          </a:ln>
          <a:effectLst/>
        </p:spPr>
      </p:pic>
      <p:sp>
        <p:nvSpPr>
          <p:cNvPr id="5"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Code Chunks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815737"/>
            <a:ext cx="8596668" cy="4225625"/>
          </a:xfrm>
        </p:spPr>
        <p:txBody>
          <a:bodyPr>
            <a:normAutofit fontScale="92500"/>
          </a:bodyPr>
          <a:lstStyle/>
          <a:p>
            <a:pPr>
              <a:lnSpc>
                <a:spcPct val="150000"/>
              </a:lnSpc>
            </a:pPr>
            <a:r>
              <a:rPr lang="en-US" b="1" dirty="0" smtClean="0">
                <a:latin typeface="Times New Roman" pitchFamily="18" charset="0"/>
                <a:cs typeface="Times New Roman" pitchFamily="18" charset="0"/>
              </a:rPr>
              <a:t>Caching</a:t>
            </a:r>
          </a:p>
          <a:p>
            <a:pPr>
              <a:lnSpc>
                <a:spcPct val="150000"/>
              </a:lnSpc>
            </a:pPr>
            <a:r>
              <a:rPr lang="en-US" dirty="0" smtClean="0">
                <a:latin typeface="Times New Roman" pitchFamily="18" charset="0"/>
                <a:cs typeface="Times New Roman" pitchFamily="18" charset="0"/>
              </a:rPr>
              <a:t>Normally, each knit of a document starts from a completely clean slate. </a:t>
            </a:r>
          </a:p>
          <a:p>
            <a:pPr>
              <a:lnSpc>
                <a:spcPct val="150000"/>
              </a:lnSpc>
            </a:pPr>
            <a:r>
              <a:rPr lang="en-US" dirty="0" smtClean="0">
                <a:latin typeface="Times New Roman" pitchFamily="18" charset="0"/>
                <a:cs typeface="Times New Roman" pitchFamily="18" charset="0"/>
              </a:rPr>
              <a:t>This is great for reproducibility, because it ensures that every important computation in code.</a:t>
            </a:r>
          </a:p>
          <a:p>
            <a:pPr>
              <a:lnSpc>
                <a:spcPct val="150000"/>
              </a:lnSpc>
            </a:pPr>
            <a:r>
              <a:rPr lang="en-US" dirty="0" smtClean="0">
                <a:latin typeface="Times New Roman" pitchFamily="18" charset="0"/>
                <a:cs typeface="Times New Roman" pitchFamily="18" charset="0"/>
              </a:rPr>
              <a:t>However, for some computations that take a long time. </a:t>
            </a:r>
          </a:p>
          <a:p>
            <a:pPr>
              <a:lnSpc>
                <a:spcPct val="150000"/>
              </a:lnSpc>
            </a:pPr>
            <a:r>
              <a:rPr lang="en-US" dirty="0" smtClean="0">
                <a:latin typeface="Times New Roman" pitchFamily="18" charset="0"/>
                <a:cs typeface="Times New Roman" pitchFamily="18" charset="0"/>
              </a:rPr>
              <a:t>The solution is cache = TRUE. </a:t>
            </a:r>
          </a:p>
          <a:p>
            <a:pPr>
              <a:lnSpc>
                <a:spcPct val="150000"/>
              </a:lnSpc>
            </a:pPr>
            <a:r>
              <a:rPr lang="en-US" dirty="0" smtClean="0">
                <a:latin typeface="Times New Roman" pitchFamily="18" charset="0"/>
                <a:cs typeface="Times New Roman" pitchFamily="18" charset="0"/>
              </a:rPr>
              <a:t>When set, this will save the output of the chunk to a specially named file on disk.</a:t>
            </a:r>
          </a:p>
          <a:p>
            <a:pPr>
              <a:lnSpc>
                <a:spcPct val="150000"/>
              </a:lnSpc>
            </a:pPr>
            <a:r>
              <a:rPr lang="en-US" dirty="0" smtClean="0">
                <a:latin typeface="Times New Roman" pitchFamily="18" charset="0"/>
                <a:cs typeface="Times New Roman" pitchFamily="18" charset="0"/>
              </a:rPr>
              <a:t> On subsequent runs, </a:t>
            </a:r>
            <a:r>
              <a:rPr lang="en-US" dirty="0" err="1" smtClean="0">
                <a:latin typeface="Times New Roman" pitchFamily="18" charset="0"/>
                <a:cs typeface="Times New Roman" pitchFamily="18" charset="0"/>
              </a:rPr>
              <a:t>knitr</a:t>
            </a:r>
            <a:r>
              <a:rPr lang="en-US" dirty="0" smtClean="0">
                <a:latin typeface="Times New Roman" pitchFamily="18" charset="0"/>
                <a:cs typeface="Times New Roman" pitchFamily="18" charset="0"/>
              </a:rPr>
              <a:t> will check to see if the code has changed, and if it hasn’t, it will reuse the cached results.</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Code Chunks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596668" cy="4697411"/>
          </a:xfrm>
        </p:spPr>
        <p:txBody>
          <a:bodyPr>
            <a:noAutofit/>
          </a:bodyPr>
          <a:lstStyle/>
          <a:p>
            <a:r>
              <a:rPr lang="en-US" dirty="0" smtClean="0">
                <a:latin typeface="Times New Roman" pitchFamily="18" charset="0"/>
                <a:cs typeface="Times New Roman" pitchFamily="18" charset="0"/>
              </a:rPr>
              <a:t>The caching system must be used with care, because by default it is based on the code only, not its dependencies. </a:t>
            </a:r>
          </a:p>
          <a:p>
            <a:r>
              <a:rPr lang="en-US" dirty="0" smtClean="0">
                <a:latin typeface="Times New Roman" pitchFamily="18" charset="0"/>
                <a:cs typeface="Times New Roman" pitchFamily="18" charset="0"/>
              </a:rPr>
              <a:t>For example, here the </a:t>
            </a:r>
            <a:r>
              <a:rPr lang="en-US" dirty="0" err="1" smtClean="0">
                <a:latin typeface="Times New Roman" pitchFamily="18" charset="0"/>
                <a:cs typeface="Times New Roman" pitchFamily="18" charset="0"/>
              </a:rPr>
              <a:t>processed_data</a:t>
            </a:r>
            <a:r>
              <a:rPr lang="en-US" dirty="0" smtClean="0">
                <a:latin typeface="Times New Roman" pitchFamily="18" charset="0"/>
                <a:cs typeface="Times New Roman" pitchFamily="18" charset="0"/>
              </a:rPr>
              <a:t> chunk depends on the </a:t>
            </a:r>
            <a:r>
              <a:rPr lang="en-US" dirty="0" err="1" smtClean="0">
                <a:latin typeface="Times New Roman" pitchFamily="18" charset="0"/>
                <a:cs typeface="Times New Roman" pitchFamily="18" charset="0"/>
              </a:rPr>
              <a:t>raw_data</a:t>
            </a:r>
            <a:r>
              <a:rPr lang="en-US" dirty="0" smtClean="0">
                <a:latin typeface="Times New Roman" pitchFamily="18" charset="0"/>
                <a:cs typeface="Times New Roman" pitchFamily="18" charset="0"/>
              </a:rPr>
              <a:t> chunk:</a:t>
            </a:r>
          </a:p>
          <a:p>
            <a:r>
              <a:rPr lang="en-US" dirty="0" smtClean="0">
                <a:solidFill>
                  <a:srgbClr val="FF0000"/>
                </a:solidFill>
                <a:latin typeface="Times New Roman" pitchFamily="18" charset="0"/>
                <a:cs typeface="Times New Roman" pitchFamily="18" charset="0"/>
              </a:rPr>
              <a:t>```{r </a:t>
            </a:r>
            <a:r>
              <a:rPr lang="en-US" dirty="0" err="1" smtClean="0">
                <a:solidFill>
                  <a:srgbClr val="FF0000"/>
                </a:solidFill>
                <a:latin typeface="Times New Roman" pitchFamily="18" charset="0"/>
                <a:cs typeface="Times New Roman" pitchFamily="18" charset="0"/>
              </a:rPr>
              <a:t>raw_data</a:t>
            </a:r>
            <a:r>
              <a:rPr lang="en-US" dirty="0" smtClean="0">
                <a:solidFill>
                  <a:srgbClr val="FF0000"/>
                </a:solidFill>
                <a:latin typeface="Times New Roman" pitchFamily="18" charset="0"/>
                <a:cs typeface="Times New Roman" pitchFamily="18" charset="0"/>
              </a:rPr>
              <a:t>}</a:t>
            </a:r>
          </a:p>
          <a:p>
            <a:r>
              <a:rPr lang="en-US" dirty="0" err="1" smtClean="0">
                <a:solidFill>
                  <a:srgbClr val="FF0000"/>
                </a:solidFill>
                <a:latin typeface="Times New Roman" pitchFamily="18" charset="0"/>
                <a:cs typeface="Times New Roman" pitchFamily="18" charset="0"/>
              </a:rPr>
              <a:t>rawdata</a:t>
            </a:r>
            <a:r>
              <a:rPr lang="en-US" dirty="0" smtClean="0">
                <a:solidFill>
                  <a:srgbClr val="FF0000"/>
                </a:solidFill>
                <a:latin typeface="Times New Roman" pitchFamily="18" charset="0"/>
                <a:cs typeface="Times New Roman" pitchFamily="18" charset="0"/>
              </a:rPr>
              <a:t> &lt;- </a:t>
            </a:r>
            <a:r>
              <a:rPr lang="en-US" dirty="0" err="1" smtClean="0">
                <a:solidFill>
                  <a:srgbClr val="FF0000"/>
                </a:solidFill>
                <a:latin typeface="Times New Roman" pitchFamily="18" charset="0"/>
                <a:cs typeface="Times New Roman" pitchFamily="18" charset="0"/>
              </a:rPr>
              <a:t>readr</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read_csv</a:t>
            </a:r>
            <a:r>
              <a:rPr lang="en-US" dirty="0" smtClean="0">
                <a:solidFill>
                  <a:srgbClr val="FF0000"/>
                </a:solidFill>
                <a:latin typeface="Times New Roman" pitchFamily="18" charset="0"/>
                <a:cs typeface="Times New Roman" pitchFamily="18" charset="0"/>
              </a:rPr>
              <a:t>("a_very_large_file.csv")</a:t>
            </a:r>
          </a:p>
          <a:p>
            <a:r>
              <a:rPr lang="en-US" dirty="0" smtClean="0">
                <a:solidFill>
                  <a:srgbClr val="FF0000"/>
                </a:solidFill>
                <a:latin typeface="Times New Roman" pitchFamily="18" charset="0"/>
                <a:cs typeface="Times New Roman" pitchFamily="18" charset="0"/>
              </a:rPr>
              <a:t>```</a:t>
            </a:r>
          </a:p>
          <a:p>
            <a:r>
              <a:rPr lang="en-US" dirty="0" smtClean="0">
                <a:solidFill>
                  <a:srgbClr val="FF0000"/>
                </a:solidFill>
                <a:latin typeface="Times New Roman" pitchFamily="18" charset="0"/>
                <a:cs typeface="Times New Roman" pitchFamily="18" charset="0"/>
              </a:rPr>
              <a:t>```{r </a:t>
            </a:r>
            <a:r>
              <a:rPr lang="en-US" dirty="0" err="1" smtClean="0">
                <a:solidFill>
                  <a:srgbClr val="FF0000"/>
                </a:solidFill>
                <a:latin typeface="Times New Roman" pitchFamily="18" charset="0"/>
                <a:cs typeface="Times New Roman" pitchFamily="18" charset="0"/>
              </a:rPr>
              <a:t>processed_data</a:t>
            </a:r>
            <a:r>
              <a:rPr lang="en-US" dirty="0" smtClean="0">
                <a:solidFill>
                  <a:srgbClr val="FF0000"/>
                </a:solidFill>
                <a:latin typeface="Times New Roman" pitchFamily="18" charset="0"/>
                <a:cs typeface="Times New Roman" pitchFamily="18" charset="0"/>
              </a:rPr>
              <a:t>, cached = TRUE}</a:t>
            </a:r>
          </a:p>
          <a:p>
            <a:r>
              <a:rPr lang="en-US" dirty="0" err="1" smtClean="0">
                <a:solidFill>
                  <a:srgbClr val="FF0000"/>
                </a:solidFill>
                <a:latin typeface="Times New Roman" pitchFamily="18" charset="0"/>
                <a:cs typeface="Times New Roman" pitchFamily="18" charset="0"/>
              </a:rPr>
              <a:t>processed_data</a:t>
            </a:r>
            <a:r>
              <a:rPr lang="en-US" dirty="0" smtClean="0">
                <a:solidFill>
                  <a:srgbClr val="FF0000"/>
                </a:solidFill>
                <a:latin typeface="Times New Roman" pitchFamily="18" charset="0"/>
                <a:cs typeface="Times New Roman" pitchFamily="18" charset="0"/>
              </a:rPr>
              <a:t> &lt;- </a:t>
            </a:r>
            <a:r>
              <a:rPr lang="en-US" dirty="0" err="1" smtClean="0">
                <a:solidFill>
                  <a:srgbClr val="FF0000"/>
                </a:solidFill>
                <a:latin typeface="Times New Roman" pitchFamily="18" charset="0"/>
                <a:cs typeface="Times New Roman" pitchFamily="18" charset="0"/>
              </a:rPr>
              <a:t>rawdata</a:t>
            </a:r>
            <a:r>
              <a:rPr lang="en-US" dirty="0" smtClean="0">
                <a:solidFill>
                  <a:srgbClr val="FF0000"/>
                </a:solidFill>
                <a:latin typeface="Times New Roman" pitchFamily="18" charset="0"/>
                <a:cs typeface="Times New Roman" pitchFamily="18" charset="0"/>
              </a:rPr>
              <a:t> %&gt;%</a:t>
            </a:r>
          </a:p>
          <a:p>
            <a:r>
              <a:rPr lang="en-US" dirty="0" smtClean="0">
                <a:solidFill>
                  <a:srgbClr val="FF0000"/>
                </a:solidFill>
                <a:latin typeface="Times New Roman" pitchFamily="18" charset="0"/>
                <a:cs typeface="Times New Roman" pitchFamily="18" charset="0"/>
              </a:rPr>
              <a:t> filter(!is.na(</a:t>
            </a:r>
            <a:r>
              <a:rPr lang="en-US" dirty="0" err="1" smtClean="0">
                <a:solidFill>
                  <a:srgbClr val="FF0000"/>
                </a:solidFill>
                <a:latin typeface="Times New Roman" pitchFamily="18" charset="0"/>
                <a:cs typeface="Times New Roman" pitchFamily="18" charset="0"/>
              </a:rPr>
              <a:t>import_var</a:t>
            </a:r>
            <a:r>
              <a:rPr lang="en-US" dirty="0" smtClean="0">
                <a:solidFill>
                  <a:srgbClr val="FF0000"/>
                </a:solidFill>
                <a:latin typeface="Times New Roman" pitchFamily="18" charset="0"/>
                <a:cs typeface="Times New Roman" pitchFamily="18" charset="0"/>
              </a:rPr>
              <a:t>)) %&gt;%</a:t>
            </a:r>
          </a:p>
          <a:p>
            <a:r>
              <a:rPr lang="en-US" dirty="0" smtClean="0">
                <a:solidFill>
                  <a:srgbClr val="FF0000"/>
                </a:solidFill>
                <a:latin typeface="Times New Roman" pitchFamily="18" charset="0"/>
                <a:cs typeface="Times New Roman" pitchFamily="18" charset="0"/>
              </a:rPr>
              <a:t> mutate(</a:t>
            </a:r>
            <a:r>
              <a:rPr lang="en-US" dirty="0" err="1" smtClean="0">
                <a:solidFill>
                  <a:srgbClr val="FF0000"/>
                </a:solidFill>
                <a:latin typeface="Times New Roman" pitchFamily="18" charset="0"/>
                <a:cs typeface="Times New Roman" pitchFamily="18" charset="0"/>
              </a:rPr>
              <a:t>new_variable</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complicated_transformation</a:t>
            </a:r>
            <a:r>
              <a:rPr lang="en-US" dirty="0" smtClean="0">
                <a:solidFill>
                  <a:srgbClr val="FF0000"/>
                </a:solidFill>
                <a:latin typeface="Times New Roman" pitchFamily="18" charset="0"/>
                <a:cs typeface="Times New Roman" pitchFamily="18" charset="0"/>
              </a:rPr>
              <a:t>(x, y, z))</a:t>
            </a:r>
          </a:p>
          <a:p>
            <a:r>
              <a:rPr lang="en-US" dirty="0" smtClean="0">
                <a:solidFill>
                  <a:srgbClr val="FF0000"/>
                </a:solidFill>
                <a:latin typeface="Times New Roman" pitchFamily="18" charset="0"/>
                <a:cs typeface="Times New Roman" pitchFamily="18" charset="0"/>
              </a:rPr>
              <a:t>```</a:t>
            </a:r>
            <a:endParaRPr lang="en-US"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Code Chunks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3" y="1763486"/>
            <a:ext cx="9145935" cy="4728753"/>
          </a:xfrm>
        </p:spPr>
        <p:txBody>
          <a:bodyPr>
            <a:normAutofit/>
          </a:bodyPr>
          <a:lstStyle/>
          <a:p>
            <a:pPr>
              <a:lnSpc>
                <a:spcPct val="150000"/>
              </a:lnSpc>
              <a:spcBef>
                <a:spcPts val="0"/>
              </a:spcBef>
            </a:pPr>
            <a:r>
              <a:rPr lang="en-US" dirty="0" smtClean="0">
                <a:latin typeface="Times New Roman" pitchFamily="18" charset="0"/>
                <a:cs typeface="Times New Roman" pitchFamily="18" charset="0"/>
              </a:rPr>
              <a:t>Caching the </a:t>
            </a:r>
            <a:r>
              <a:rPr lang="en-US" dirty="0" err="1" smtClean="0">
                <a:latin typeface="Times New Roman" pitchFamily="18" charset="0"/>
                <a:cs typeface="Times New Roman" pitchFamily="18" charset="0"/>
              </a:rPr>
              <a:t>processed_data</a:t>
            </a:r>
            <a:r>
              <a:rPr lang="en-US" dirty="0" smtClean="0">
                <a:latin typeface="Times New Roman" pitchFamily="18" charset="0"/>
                <a:cs typeface="Times New Roman" pitchFamily="18" charset="0"/>
              </a:rPr>
              <a:t> chunk means that it will get rerun if the </a:t>
            </a:r>
            <a:r>
              <a:rPr lang="en-US" dirty="0" err="1" smtClean="0">
                <a:latin typeface="Times New Roman" pitchFamily="18" charset="0"/>
                <a:cs typeface="Times New Roman" pitchFamily="18" charset="0"/>
              </a:rPr>
              <a:t>dplyr</a:t>
            </a:r>
            <a:r>
              <a:rPr lang="en-US" dirty="0" smtClean="0">
                <a:latin typeface="Times New Roman" pitchFamily="18" charset="0"/>
                <a:cs typeface="Times New Roman" pitchFamily="18" charset="0"/>
              </a:rPr>
              <a:t> pipeline is changed, but it won’t get rerun if the </a:t>
            </a:r>
            <a:r>
              <a:rPr lang="en-US" dirty="0" err="1" smtClean="0">
                <a:latin typeface="Times New Roman" pitchFamily="18" charset="0"/>
                <a:cs typeface="Times New Roman" pitchFamily="18" charset="0"/>
              </a:rPr>
              <a:t>read_csv</a:t>
            </a:r>
            <a:r>
              <a:rPr lang="en-US" dirty="0" smtClean="0">
                <a:latin typeface="Times New Roman" pitchFamily="18" charset="0"/>
                <a:cs typeface="Times New Roman" pitchFamily="18" charset="0"/>
              </a:rPr>
              <a:t>() call changes.</a:t>
            </a:r>
          </a:p>
          <a:p>
            <a:pPr>
              <a:lnSpc>
                <a:spcPct val="150000"/>
              </a:lnSpc>
              <a:spcBef>
                <a:spcPts val="0"/>
              </a:spcBef>
            </a:pPr>
            <a:r>
              <a:rPr lang="en-US" dirty="0" smtClean="0">
                <a:latin typeface="Times New Roman" pitchFamily="18" charset="0"/>
                <a:cs typeface="Times New Roman" pitchFamily="18" charset="0"/>
              </a:rPr>
              <a:t>Can avoid that problem with the </a:t>
            </a:r>
            <a:r>
              <a:rPr lang="en-US" dirty="0" err="1" smtClean="0">
                <a:latin typeface="Times New Roman" pitchFamily="18" charset="0"/>
                <a:cs typeface="Times New Roman" pitchFamily="18" charset="0"/>
              </a:rPr>
              <a:t>dependson</a:t>
            </a:r>
            <a:r>
              <a:rPr lang="en-US" dirty="0" smtClean="0">
                <a:latin typeface="Times New Roman" pitchFamily="18" charset="0"/>
                <a:cs typeface="Times New Roman" pitchFamily="18" charset="0"/>
              </a:rPr>
              <a:t> chunk option: </a:t>
            </a:r>
          </a:p>
          <a:p>
            <a:pPr>
              <a:lnSpc>
                <a:spcPct val="150000"/>
              </a:lnSpc>
              <a:spcBef>
                <a:spcPts val="0"/>
              </a:spcBef>
            </a:pPr>
            <a:r>
              <a:rPr lang="en-US" dirty="0" smtClean="0">
                <a:solidFill>
                  <a:srgbClr val="FF0000"/>
                </a:solidFill>
                <a:latin typeface="Times New Roman" pitchFamily="18" charset="0"/>
                <a:cs typeface="Times New Roman" pitchFamily="18" charset="0"/>
              </a:rPr>
              <a:t>```{r </a:t>
            </a:r>
            <a:r>
              <a:rPr lang="en-US" dirty="0" err="1" smtClean="0">
                <a:solidFill>
                  <a:srgbClr val="FF0000"/>
                </a:solidFill>
                <a:latin typeface="Times New Roman" pitchFamily="18" charset="0"/>
                <a:cs typeface="Times New Roman" pitchFamily="18" charset="0"/>
              </a:rPr>
              <a:t>processed_data</a:t>
            </a:r>
            <a:r>
              <a:rPr lang="en-US" dirty="0" smtClean="0">
                <a:solidFill>
                  <a:srgbClr val="FF0000"/>
                </a:solidFill>
                <a:latin typeface="Times New Roman" pitchFamily="18" charset="0"/>
                <a:cs typeface="Times New Roman" pitchFamily="18" charset="0"/>
              </a:rPr>
              <a:t>, cached = TRUE, </a:t>
            </a:r>
            <a:r>
              <a:rPr lang="en-US" dirty="0" err="1" smtClean="0">
                <a:solidFill>
                  <a:srgbClr val="FF0000"/>
                </a:solidFill>
                <a:latin typeface="Times New Roman" pitchFamily="18" charset="0"/>
                <a:cs typeface="Times New Roman" pitchFamily="18" charset="0"/>
              </a:rPr>
              <a:t>dependson</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raw_data</a:t>
            </a:r>
            <a:r>
              <a:rPr lang="en-US" dirty="0" smtClean="0">
                <a:solidFill>
                  <a:srgbClr val="FF0000"/>
                </a:solidFill>
                <a:latin typeface="Times New Roman" pitchFamily="18" charset="0"/>
                <a:cs typeface="Times New Roman" pitchFamily="18" charset="0"/>
              </a:rPr>
              <a:t>"} </a:t>
            </a:r>
          </a:p>
          <a:p>
            <a:pPr>
              <a:lnSpc>
                <a:spcPct val="150000"/>
              </a:lnSpc>
              <a:spcBef>
                <a:spcPts val="0"/>
              </a:spcBef>
            </a:pPr>
            <a:r>
              <a:rPr lang="en-US" dirty="0" err="1" smtClean="0">
                <a:solidFill>
                  <a:srgbClr val="FF0000"/>
                </a:solidFill>
                <a:latin typeface="Times New Roman" pitchFamily="18" charset="0"/>
                <a:cs typeface="Times New Roman" pitchFamily="18" charset="0"/>
              </a:rPr>
              <a:t>processed_data</a:t>
            </a:r>
            <a:r>
              <a:rPr lang="en-US" dirty="0" smtClean="0">
                <a:solidFill>
                  <a:srgbClr val="FF0000"/>
                </a:solidFill>
                <a:latin typeface="Times New Roman" pitchFamily="18" charset="0"/>
                <a:cs typeface="Times New Roman" pitchFamily="18" charset="0"/>
              </a:rPr>
              <a:t> &lt;- </a:t>
            </a:r>
            <a:r>
              <a:rPr lang="en-US" dirty="0" err="1" smtClean="0">
                <a:solidFill>
                  <a:srgbClr val="FF0000"/>
                </a:solidFill>
                <a:latin typeface="Times New Roman" pitchFamily="18" charset="0"/>
                <a:cs typeface="Times New Roman" pitchFamily="18" charset="0"/>
              </a:rPr>
              <a:t>rawdata</a:t>
            </a:r>
            <a:r>
              <a:rPr lang="en-US" dirty="0" smtClean="0">
                <a:solidFill>
                  <a:srgbClr val="FF0000"/>
                </a:solidFill>
                <a:latin typeface="Times New Roman" pitchFamily="18" charset="0"/>
                <a:cs typeface="Times New Roman" pitchFamily="18" charset="0"/>
              </a:rPr>
              <a:t> %&gt;% filter(!is.na(</a:t>
            </a:r>
            <a:r>
              <a:rPr lang="en-US" dirty="0" err="1" smtClean="0">
                <a:solidFill>
                  <a:srgbClr val="FF0000"/>
                </a:solidFill>
                <a:latin typeface="Times New Roman" pitchFamily="18" charset="0"/>
                <a:cs typeface="Times New Roman" pitchFamily="18" charset="0"/>
              </a:rPr>
              <a:t>import_var</a:t>
            </a:r>
            <a:r>
              <a:rPr lang="en-US" dirty="0" smtClean="0">
                <a:solidFill>
                  <a:srgbClr val="FF0000"/>
                </a:solidFill>
                <a:latin typeface="Times New Roman" pitchFamily="18" charset="0"/>
                <a:cs typeface="Times New Roman" pitchFamily="18" charset="0"/>
              </a:rPr>
              <a:t>)) %&gt;%</a:t>
            </a:r>
          </a:p>
          <a:p>
            <a:pPr>
              <a:lnSpc>
                <a:spcPct val="150000"/>
              </a:lnSpc>
              <a:spcBef>
                <a:spcPts val="0"/>
              </a:spcBef>
            </a:pPr>
            <a:r>
              <a:rPr lang="en-US" dirty="0" smtClean="0">
                <a:solidFill>
                  <a:srgbClr val="FF0000"/>
                </a:solidFill>
                <a:latin typeface="Times New Roman" pitchFamily="18" charset="0"/>
                <a:cs typeface="Times New Roman" pitchFamily="18" charset="0"/>
              </a:rPr>
              <a:t> mutate(</a:t>
            </a:r>
            <a:r>
              <a:rPr lang="en-US" dirty="0" err="1" smtClean="0">
                <a:solidFill>
                  <a:srgbClr val="FF0000"/>
                </a:solidFill>
                <a:latin typeface="Times New Roman" pitchFamily="18" charset="0"/>
                <a:cs typeface="Times New Roman" pitchFamily="18" charset="0"/>
              </a:rPr>
              <a:t>new_variable</a:t>
            </a:r>
            <a:r>
              <a:rPr lang="en-US" dirty="0" smtClean="0">
                <a:solidFill>
                  <a:srgbClr val="FF0000"/>
                </a:solidFill>
                <a:latin typeface="Times New Roman" pitchFamily="18" charset="0"/>
                <a:cs typeface="Times New Roman" pitchFamily="18" charset="0"/>
              </a:rPr>
              <a:t> = </a:t>
            </a:r>
            <a:r>
              <a:rPr lang="en-US" dirty="0" err="1" smtClean="0">
                <a:solidFill>
                  <a:srgbClr val="FF0000"/>
                </a:solidFill>
                <a:latin typeface="Times New Roman" pitchFamily="18" charset="0"/>
                <a:cs typeface="Times New Roman" pitchFamily="18" charset="0"/>
              </a:rPr>
              <a:t>complicated_transformation</a:t>
            </a:r>
            <a:r>
              <a:rPr lang="en-US" dirty="0" smtClean="0">
                <a:solidFill>
                  <a:srgbClr val="FF0000"/>
                </a:solidFill>
                <a:latin typeface="Times New Roman" pitchFamily="18" charset="0"/>
                <a:cs typeface="Times New Roman" pitchFamily="18" charset="0"/>
              </a:rPr>
              <a:t>(x, y, z)) </a:t>
            </a:r>
          </a:p>
          <a:p>
            <a:pPr>
              <a:lnSpc>
                <a:spcPct val="150000"/>
              </a:lnSpc>
              <a:spcBef>
                <a:spcPts val="0"/>
              </a:spcBef>
            </a:pPr>
            <a:r>
              <a:rPr lang="en-US" dirty="0" smtClean="0">
                <a:solidFill>
                  <a:srgbClr val="FF0000"/>
                </a:solidFill>
                <a:latin typeface="Times New Roman" pitchFamily="18" charset="0"/>
                <a:cs typeface="Times New Roman" pitchFamily="18" charset="0"/>
              </a:rPr>
              <a:t>```</a:t>
            </a:r>
          </a:p>
          <a:p>
            <a:pPr>
              <a:lnSpc>
                <a:spcPct val="150000"/>
              </a:lnSpc>
              <a:spcBef>
                <a:spcPts val="0"/>
              </a:spcBef>
            </a:pPr>
            <a:r>
              <a:rPr lang="en-US" dirty="0" err="1" smtClean="0">
                <a:latin typeface="Times New Roman" pitchFamily="18" charset="0"/>
                <a:cs typeface="Times New Roman" pitchFamily="18" charset="0"/>
              </a:rPr>
              <a:t>dependson</a:t>
            </a:r>
            <a:r>
              <a:rPr lang="en-US" dirty="0" smtClean="0">
                <a:latin typeface="Times New Roman" pitchFamily="18" charset="0"/>
                <a:cs typeface="Times New Roman" pitchFamily="18" charset="0"/>
              </a:rPr>
              <a:t> should contain a character vector of every chunk that the cached chunk depends on.</a:t>
            </a:r>
          </a:p>
          <a:p>
            <a:pPr>
              <a:lnSpc>
                <a:spcPct val="150000"/>
              </a:lnSpc>
              <a:spcBef>
                <a:spcPts val="0"/>
              </a:spcBef>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knitr</a:t>
            </a:r>
            <a:r>
              <a:rPr lang="en-US" dirty="0" smtClean="0">
                <a:latin typeface="Times New Roman" pitchFamily="18" charset="0"/>
                <a:cs typeface="Times New Roman" pitchFamily="18" charset="0"/>
              </a:rPr>
              <a:t> will update the results for the cached chunk whenever it detects that one of its dependencies has changed.</a:t>
            </a:r>
            <a:endParaRPr lang="en-US" dirty="0">
              <a:solidFill>
                <a:srgbClr val="FF0000"/>
              </a:solidFill>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Code Chunks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9106746" cy="4279400"/>
          </a:xfrm>
        </p:spPr>
        <p:txBody>
          <a:bodyPr>
            <a:normAutofit fontScale="92500" lnSpcReduction="10000"/>
          </a:bodyPr>
          <a:lstStyle/>
          <a:p>
            <a:pPr>
              <a:lnSpc>
                <a:spcPct val="150000"/>
              </a:lnSpc>
            </a:pPr>
            <a:r>
              <a:rPr lang="en-US" b="1" dirty="0" smtClean="0">
                <a:latin typeface="Times New Roman" pitchFamily="18" charset="0"/>
                <a:cs typeface="Times New Roman" pitchFamily="18" charset="0"/>
              </a:rPr>
              <a:t>Global Options </a:t>
            </a:r>
          </a:p>
          <a:p>
            <a:pPr>
              <a:lnSpc>
                <a:spcPct val="150000"/>
              </a:lnSpc>
            </a:pPr>
            <a:r>
              <a:rPr lang="en-US" dirty="0" smtClean="0">
                <a:latin typeface="Times New Roman" pitchFamily="18" charset="0"/>
                <a:cs typeface="Times New Roman" pitchFamily="18" charset="0"/>
              </a:rPr>
              <a:t>To change the default chunk options by calling </a:t>
            </a:r>
            <a:r>
              <a:rPr lang="en-US" dirty="0" err="1" smtClean="0">
                <a:latin typeface="Times New Roman" pitchFamily="18" charset="0"/>
                <a:cs typeface="Times New Roman" pitchFamily="18" charset="0"/>
              </a:rPr>
              <a:t>knitr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opts_chunk$set</a:t>
            </a:r>
            <a:r>
              <a:rPr lang="en-US" dirty="0" smtClean="0">
                <a:latin typeface="Times New Roman" pitchFamily="18" charset="0"/>
                <a:cs typeface="Times New Roman" pitchFamily="18" charset="0"/>
              </a:rPr>
              <a:t>() in a code chunk. </a:t>
            </a:r>
          </a:p>
          <a:p>
            <a:pPr>
              <a:lnSpc>
                <a:spcPct val="150000"/>
              </a:lnSpc>
            </a:pPr>
            <a:r>
              <a:rPr lang="en-US" dirty="0" smtClean="0">
                <a:latin typeface="Times New Roman" pitchFamily="18" charset="0"/>
                <a:cs typeface="Times New Roman" pitchFamily="18" charset="0"/>
              </a:rPr>
              <a:t>For example, when writing books and tutorials I set: </a:t>
            </a:r>
          </a:p>
          <a:p>
            <a:pPr>
              <a:lnSpc>
                <a:spcPct val="150000"/>
              </a:lnSpc>
            </a:pPr>
            <a:r>
              <a:rPr lang="en-US" dirty="0" err="1" smtClean="0">
                <a:solidFill>
                  <a:srgbClr val="FF0000"/>
                </a:solidFill>
                <a:latin typeface="Times New Roman" pitchFamily="18" charset="0"/>
                <a:cs typeface="Times New Roman" pitchFamily="18" charset="0"/>
              </a:rPr>
              <a:t>knitr</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opts_chunk$set</a:t>
            </a:r>
            <a:r>
              <a:rPr lang="en-US" dirty="0" smtClean="0">
                <a:solidFill>
                  <a:srgbClr val="FF0000"/>
                </a:solidFill>
                <a:latin typeface="Times New Roman" pitchFamily="18" charset="0"/>
                <a:cs typeface="Times New Roman" pitchFamily="18" charset="0"/>
              </a:rPr>
              <a:t>( comment = "#&gt;", collapse = TRUE ) </a:t>
            </a:r>
          </a:p>
          <a:p>
            <a:pPr>
              <a:lnSpc>
                <a:spcPct val="150000"/>
              </a:lnSpc>
            </a:pPr>
            <a:r>
              <a:rPr lang="en-US" dirty="0" smtClean="0">
                <a:latin typeface="Times New Roman" pitchFamily="18" charset="0"/>
                <a:cs typeface="Times New Roman" pitchFamily="18" charset="0"/>
              </a:rPr>
              <a:t>This uses preferred comment formatting, and ensures that the code and output are kept closely entwined. </a:t>
            </a:r>
          </a:p>
          <a:p>
            <a:pPr>
              <a:lnSpc>
                <a:spcPct val="150000"/>
              </a:lnSpc>
            </a:pPr>
            <a:r>
              <a:rPr lang="en-US" dirty="0" smtClean="0">
                <a:latin typeface="Times New Roman" pitchFamily="18" charset="0"/>
                <a:cs typeface="Times New Roman" pitchFamily="18" charset="0"/>
              </a:rPr>
              <a:t>On the other hand, when preparing a report, set:</a:t>
            </a:r>
          </a:p>
          <a:p>
            <a:pPr>
              <a:lnSpc>
                <a:spcPct val="150000"/>
              </a:lnSpc>
            </a:pPr>
            <a:r>
              <a:rPr lang="en-US" dirty="0" smtClean="0">
                <a:latin typeface="Times New Roman" pitchFamily="18" charset="0"/>
                <a:cs typeface="Times New Roman" pitchFamily="18" charset="0"/>
              </a:rPr>
              <a:t> </a:t>
            </a:r>
            <a:r>
              <a:rPr lang="en-US" dirty="0" err="1" smtClean="0">
                <a:solidFill>
                  <a:srgbClr val="FF0000"/>
                </a:solidFill>
                <a:latin typeface="Times New Roman" pitchFamily="18" charset="0"/>
                <a:cs typeface="Times New Roman" pitchFamily="18" charset="0"/>
              </a:rPr>
              <a:t>knitr</a:t>
            </a:r>
            <a:r>
              <a:rPr lang="en-US" dirty="0" smtClean="0">
                <a:solidFill>
                  <a:srgbClr val="FF0000"/>
                </a:solidFill>
                <a:latin typeface="Times New Roman" pitchFamily="18" charset="0"/>
                <a:cs typeface="Times New Roman" pitchFamily="18" charset="0"/>
              </a:rPr>
              <a:t>::</a:t>
            </a:r>
            <a:r>
              <a:rPr lang="en-US" dirty="0" err="1" smtClean="0">
                <a:solidFill>
                  <a:srgbClr val="FF0000"/>
                </a:solidFill>
                <a:latin typeface="Times New Roman" pitchFamily="18" charset="0"/>
                <a:cs typeface="Times New Roman" pitchFamily="18" charset="0"/>
              </a:rPr>
              <a:t>opts_chunk$set</a:t>
            </a:r>
            <a:r>
              <a:rPr lang="en-US" dirty="0" smtClean="0">
                <a:solidFill>
                  <a:srgbClr val="FF0000"/>
                </a:solidFill>
                <a:latin typeface="Times New Roman" pitchFamily="18" charset="0"/>
                <a:cs typeface="Times New Roman" pitchFamily="18" charset="0"/>
              </a:rPr>
              <a:t>( echo = FALSE ) </a:t>
            </a:r>
          </a:p>
          <a:p>
            <a:pPr>
              <a:lnSpc>
                <a:spcPct val="150000"/>
              </a:lnSpc>
            </a:pPr>
            <a:r>
              <a:rPr lang="en-US" dirty="0" smtClean="0">
                <a:latin typeface="Times New Roman" pitchFamily="18" charset="0"/>
                <a:cs typeface="Times New Roman" pitchFamily="18" charset="0"/>
              </a:rPr>
              <a:t>That will hide the code by default</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Code Chunks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Code Chunks- Exercises-Refer Video 3</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nSpc>
                <a:spcPct val="150000"/>
              </a:lnSpc>
            </a:pPr>
            <a:r>
              <a:rPr lang="en-US" dirty="0" smtClean="0">
                <a:latin typeface="Times New Roman" pitchFamily="18" charset="0"/>
                <a:cs typeface="Times New Roman" pitchFamily="18" charset="0"/>
              </a:rPr>
              <a:t>1. Add a section that explores how diamond sizes vary by cut, color, and clarity. Assume you’re writing a report for someone who doesn’t know R, and instead of setting echo = FALSE on each chunk, set a global option.</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title: "Diamond sizes"</a:t>
            </a:r>
          </a:p>
          <a:p>
            <a:r>
              <a:rPr lang="en-US" dirty="0" smtClean="0">
                <a:latin typeface="Times New Roman" pitchFamily="18" charset="0"/>
                <a:cs typeface="Times New Roman" pitchFamily="18" charset="0"/>
              </a:rPr>
              <a:t>author: "</a:t>
            </a:r>
            <a:r>
              <a:rPr lang="en-US" dirty="0" err="1" smtClean="0">
                <a:latin typeface="Times New Roman" pitchFamily="18" charset="0"/>
                <a:cs typeface="Times New Roman" pitchFamily="18" charset="0"/>
              </a:rPr>
              <a:t>Suganya</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date: "7 November, 2020"</a:t>
            </a:r>
          </a:p>
          <a:p>
            <a:r>
              <a:rPr lang="en-US" dirty="0" smtClean="0">
                <a:latin typeface="Times New Roman" pitchFamily="18" charset="0"/>
                <a:cs typeface="Times New Roman" pitchFamily="18" charset="0"/>
              </a:rPr>
              <a:t>output: </a:t>
            </a:r>
            <a:r>
              <a:rPr lang="en-US" dirty="0" err="1" smtClean="0">
                <a:latin typeface="Times New Roman" pitchFamily="18" charset="0"/>
                <a:cs typeface="Times New Roman" pitchFamily="18" charset="0"/>
              </a:rPr>
              <a:t>html_document</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t>
            </a:r>
          </a:p>
          <a:p>
            <a:pPr>
              <a:lnSpc>
                <a:spcPct val="150000"/>
              </a:lnSpc>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 </a:t>
            </a:r>
            <a:r>
              <a:rPr lang="en-US" dirty="0" err="1" smtClean="0">
                <a:latin typeface="Times New Roman" pitchFamily="18" charset="0"/>
                <a:cs typeface="Times New Roman" pitchFamily="18" charset="0"/>
              </a:rPr>
              <a:t>knitr_opts</a:t>
            </a:r>
            <a:r>
              <a:rPr lang="en-US" dirty="0" smtClean="0">
                <a:latin typeface="Times New Roman" pitchFamily="18" charset="0"/>
                <a:cs typeface="Times New Roman" pitchFamily="18" charset="0"/>
              </a:rPr>
              <a:t>, include = FALSE}</a:t>
            </a:r>
          </a:p>
          <a:p>
            <a:r>
              <a:rPr lang="en-US" dirty="0" err="1" smtClean="0">
                <a:latin typeface="Times New Roman" pitchFamily="18" charset="0"/>
                <a:cs typeface="Times New Roman" pitchFamily="18" charset="0"/>
              </a:rPr>
              <a:t>knitr</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opts_chunk$set</a:t>
            </a:r>
            <a:r>
              <a:rPr lang="en-US" dirty="0" smtClean="0">
                <a:latin typeface="Times New Roman" pitchFamily="18" charset="0"/>
                <a:cs typeface="Times New Roman" pitchFamily="18" charset="0"/>
              </a:rPr>
              <a:t>(echo = FALSE)</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```{r setup, message = FALSE}</a:t>
            </a:r>
          </a:p>
          <a:p>
            <a:r>
              <a:rPr lang="en-US" dirty="0" smtClean="0">
                <a:latin typeface="Times New Roman" pitchFamily="18" charset="0"/>
                <a:cs typeface="Times New Roman" pitchFamily="18" charset="0"/>
              </a:rPr>
              <a:t>library("ggplot2")</a:t>
            </a:r>
          </a:p>
          <a:p>
            <a:r>
              <a:rPr lang="en-US" dirty="0" smtClean="0">
                <a:latin typeface="Times New Roman" pitchFamily="18" charset="0"/>
                <a:cs typeface="Times New Roman" pitchFamily="18" charset="0"/>
              </a:rPr>
              <a:t>library("</a:t>
            </a:r>
            <a:r>
              <a:rPr lang="en-US" dirty="0" err="1" smtClean="0">
                <a:latin typeface="Times New Roman" pitchFamily="18" charset="0"/>
                <a:cs typeface="Times New Roman" pitchFamily="18" charset="0"/>
              </a:rPr>
              <a:t>dplyr</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 Size and Cut, Color, and Clarity</a:t>
            </a:r>
          </a:p>
          <a:p>
            <a:endParaRPr lang="en-US" dirty="0" smtClean="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Code Chunks- Exercises-Refer Video 3</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3509" y="1729514"/>
            <a:ext cx="10045337" cy="5128486"/>
          </a:xfrm>
        </p:spPr>
        <p:txBody>
          <a:bodyPr>
            <a:noAutofit/>
          </a:bodyPr>
          <a:lstStyle/>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Diamonds with lower quality cuts (cuts are ranked from "Ideal" to "Fair") tend </a:t>
            </a:r>
          </a:p>
          <a:p>
            <a:r>
              <a:rPr lang="en-US" dirty="0" smtClean="0">
                <a:latin typeface="Times New Roman" pitchFamily="18" charset="0"/>
                <a:cs typeface="Times New Roman" pitchFamily="18" charset="0"/>
              </a:rPr>
              <a:t>to be larger.</a:t>
            </a:r>
          </a:p>
          <a:p>
            <a:r>
              <a:rPr lang="en-US" dirty="0" smtClean="0">
                <a:latin typeface="Times New Roman" pitchFamily="18" charset="0"/>
                <a:cs typeface="Times New Roman" pitchFamily="18" charset="0"/>
              </a:rPr>
              <a:t>```{r}</a:t>
            </a:r>
          </a:p>
          <a:p>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(diamonds, </a:t>
            </a:r>
            <a:r>
              <a:rPr lang="en-US"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(y = carat, x = cut))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geom_boxplot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Likewise, diamonds with worse color (diamond colors are ranked from J (worst)</a:t>
            </a:r>
          </a:p>
          <a:p>
            <a:r>
              <a:rPr lang="en-US" dirty="0" smtClean="0">
                <a:latin typeface="Times New Roman" pitchFamily="18" charset="0"/>
                <a:cs typeface="Times New Roman" pitchFamily="18" charset="0"/>
              </a:rPr>
              <a:t>to D (best)) tend to be larger:</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Code Chunks- Exercises-Refer Video 3</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160589"/>
            <a:ext cx="8596668" cy="4396965"/>
          </a:xfrm>
        </p:spPr>
        <p:txBody>
          <a:bodyPr>
            <a:normAutofit fontScale="92500" lnSpcReduction="10000"/>
          </a:bodyPr>
          <a:lstStyle/>
          <a:p>
            <a:r>
              <a:rPr lang="en-US" dirty="0" smtClean="0">
                <a:latin typeface="Times New Roman" pitchFamily="18" charset="0"/>
                <a:cs typeface="Times New Roman" pitchFamily="18" charset="0"/>
              </a:rPr>
              <a:t>```{r}</a:t>
            </a:r>
          </a:p>
          <a:p>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(diamonds, </a:t>
            </a:r>
            <a:r>
              <a:rPr lang="en-US"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(y = carat, x = color))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geom_boxplot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The pattern present in cut and color is also present in clarity. Diamonds with </a:t>
            </a:r>
          </a:p>
          <a:p>
            <a:r>
              <a:rPr lang="en-US" dirty="0" smtClean="0">
                <a:latin typeface="Times New Roman" pitchFamily="18" charset="0"/>
                <a:cs typeface="Times New Roman" pitchFamily="18" charset="0"/>
              </a:rPr>
              <a:t>worse clarity  (I1 (worst), SI1, SI2, VS1, VS2, VVS1, VVS2, IF (best)) tend to</a:t>
            </a:r>
          </a:p>
          <a:p>
            <a:r>
              <a:rPr lang="en-US" dirty="0" smtClean="0">
                <a:latin typeface="Times New Roman" pitchFamily="18" charset="0"/>
                <a:cs typeface="Times New Roman" pitchFamily="18" charset="0"/>
              </a:rPr>
              <a:t>be larger:</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a:t>
            </a:r>
          </a:p>
          <a:p>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(diamonds, </a:t>
            </a:r>
            <a:r>
              <a:rPr lang="en-US"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(y = carat, x = clarity))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geom_boxplot</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Code Chunks- Exercises-Refer Video 3</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Relationships between the different tables </a:t>
            </a:r>
            <a:endParaRPr lang="en-US" b="1" dirty="0">
              <a:latin typeface="Times New Roman" pitchFamily="18" charset="0"/>
              <a:cs typeface="Times New Roman" pitchFamily="18" charset="0"/>
            </a:endParaRPr>
          </a:p>
        </p:txBody>
      </p:sp>
      <p:pic>
        <p:nvPicPr>
          <p:cNvPr id="11266" name="Picture 2"/>
          <p:cNvPicPr>
            <a:picLocks noGrp="1" noChangeAspect="1" noChangeArrowheads="1"/>
          </p:cNvPicPr>
          <p:nvPr>
            <p:ph idx="1"/>
          </p:nvPr>
        </p:nvPicPr>
        <p:blipFill>
          <a:blip r:embed="rId2"/>
          <a:srcRect/>
          <a:stretch>
            <a:fillRect/>
          </a:stretch>
        </p:blipFill>
        <p:spPr bwMode="auto">
          <a:xfrm>
            <a:off x="435304" y="1493520"/>
            <a:ext cx="8845856" cy="50802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Troubleshooting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77334" y="1672047"/>
            <a:ext cx="9263500" cy="4369316"/>
          </a:xfrm>
        </p:spPr>
        <p:txBody>
          <a:bodyPr>
            <a:normAutofit fontScale="92500" lnSpcReduction="10000"/>
          </a:bodyPr>
          <a:lstStyle/>
          <a:p>
            <a:pPr>
              <a:lnSpc>
                <a:spcPct val="160000"/>
              </a:lnSpc>
              <a:spcBef>
                <a:spcPts val="0"/>
              </a:spcBef>
            </a:pPr>
            <a:r>
              <a:rPr lang="en-US" dirty="0" smtClean="0">
                <a:latin typeface="Times New Roman" pitchFamily="18" charset="0"/>
                <a:cs typeface="Times New Roman" pitchFamily="18" charset="0"/>
              </a:rPr>
              <a:t>Troubleshooting R Markdown documents can be challenging </a:t>
            </a:r>
          </a:p>
          <a:p>
            <a:pPr>
              <a:lnSpc>
                <a:spcPct val="160000"/>
              </a:lnSpc>
              <a:spcBef>
                <a:spcPts val="0"/>
              </a:spcBef>
            </a:pPr>
            <a:r>
              <a:rPr lang="en-US" dirty="0" smtClean="0">
                <a:latin typeface="Times New Roman" pitchFamily="18" charset="0"/>
                <a:cs typeface="Times New Roman" pitchFamily="18" charset="0"/>
              </a:rPr>
              <a:t>The first thing you should always try is to re-create the problem in an interactive session. </a:t>
            </a:r>
          </a:p>
          <a:p>
            <a:pPr>
              <a:lnSpc>
                <a:spcPct val="160000"/>
              </a:lnSpc>
              <a:spcBef>
                <a:spcPts val="0"/>
              </a:spcBef>
            </a:pPr>
            <a:r>
              <a:rPr lang="en-US" dirty="0" smtClean="0">
                <a:latin typeface="Times New Roman" pitchFamily="18" charset="0"/>
                <a:cs typeface="Times New Roman" pitchFamily="18" charset="0"/>
              </a:rPr>
              <a:t>Restart R, then “Run all chunks” </a:t>
            </a:r>
          </a:p>
          <a:p>
            <a:pPr>
              <a:lnSpc>
                <a:spcPct val="160000"/>
              </a:lnSpc>
              <a:spcBef>
                <a:spcPts val="0"/>
              </a:spcBef>
            </a:pPr>
            <a:r>
              <a:rPr lang="en-US" dirty="0" smtClean="0">
                <a:latin typeface="Times New Roman" pitchFamily="18" charset="0"/>
                <a:cs typeface="Times New Roman" pitchFamily="18" charset="0"/>
              </a:rPr>
              <a:t>If you’re lucky, that will re-create the problem, and you can figure out what’s going on interactively. </a:t>
            </a:r>
          </a:p>
          <a:p>
            <a:pPr>
              <a:lnSpc>
                <a:spcPct val="160000"/>
              </a:lnSpc>
              <a:spcBef>
                <a:spcPts val="0"/>
              </a:spcBef>
            </a:pPr>
            <a:r>
              <a:rPr lang="en-US" dirty="0" smtClean="0">
                <a:latin typeface="Times New Roman" pitchFamily="18" charset="0"/>
                <a:cs typeface="Times New Roman" pitchFamily="18" charset="0"/>
              </a:rPr>
              <a:t>If that doesn’t help, there must be something different between your interactive environment and the R Markdown environment. </a:t>
            </a:r>
          </a:p>
          <a:p>
            <a:pPr>
              <a:lnSpc>
                <a:spcPct val="160000"/>
              </a:lnSpc>
              <a:spcBef>
                <a:spcPts val="0"/>
              </a:spcBef>
            </a:pPr>
            <a:r>
              <a:rPr lang="en-US" dirty="0" smtClean="0">
                <a:latin typeface="Times New Roman" pitchFamily="18" charset="0"/>
                <a:cs typeface="Times New Roman" pitchFamily="18" charset="0"/>
              </a:rPr>
              <a:t>You’re going to need to systematically explore the options. </a:t>
            </a:r>
          </a:p>
          <a:p>
            <a:pPr>
              <a:lnSpc>
                <a:spcPct val="160000"/>
              </a:lnSpc>
              <a:spcBef>
                <a:spcPts val="0"/>
              </a:spcBef>
            </a:pPr>
            <a:r>
              <a:rPr lang="en-US" dirty="0" smtClean="0">
                <a:latin typeface="Times New Roman" pitchFamily="18" charset="0"/>
                <a:cs typeface="Times New Roman" pitchFamily="18" charset="0"/>
              </a:rPr>
              <a:t>The most common difference is the working directory: the working directory of an R Markdown document is the directory in which it lives. </a:t>
            </a:r>
          </a:p>
          <a:p>
            <a:pPr>
              <a:lnSpc>
                <a:spcPct val="160000"/>
              </a:lnSpc>
              <a:spcBef>
                <a:spcPts val="0"/>
              </a:spcBef>
            </a:pPr>
            <a:r>
              <a:rPr lang="en-US" dirty="0" smtClean="0">
                <a:latin typeface="Times New Roman" pitchFamily="18" charset="0"/>
                <a:cs typeface="Times New Roman" pitchFamily="18" charset="0"/>
              </a:rPr>
              <a:t>Check that the working directory is what you expect by including </a:t>
            </a:r>
            <a:r>
              <a:rPr lang="en-US" dirty="0" err="1" smtClean="0">
                <a:latin typeface="Times New Roman" pitchFamily="18" charset="0"/>
                <a:cs typeface="Times New Roman" pitchFamily="18" charset="0"/>
              </a:rPr>
              <a:t>getwd</a:t>
            </a:r>
            <a:r>
              <a:rPr lang="en-US" dirty="0" smtClean="0">
                <a:latin typeface="Times New Roman" pitchFamily="18" charset="0"/>
                <a:cs typeface="Times New Roman" pitchFamily="18" charset="0"/>
              </a:rPr>
              <a:t>() in a chunk.</a:t>
            </a:r>
          </a:p>
          <a:p>
            <a:pPr>
              <a:lnSpc>
                <a:spcPct val="160000"/>
              </a:lnSpc>
              <a:spcBef>
                <a:spcPts val="0"/>
              </a:spcBef>
            </a:pPr>
            <a:r>
              <a:rPr lang="en-US" dirty="0" smtClean="0">
                <a:latin typeface="Times New Roman" pitchFamily="18" charset="0"/>
                <a:cs typeface="Times New Roman" pitchFamily="18" charset="0"/>
              </a:rPr>
              <a:t>Next, brainstorm all of the things that might cause the bug.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YAML Header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625081" y="1703389"/>
            <a:ext cx="8963055" cy="4801914"/>
          </a:xfrm>
        </p:spPr>
        <p:txBody>
          <a:bodyPr>
            <a:normAutofit/>
          </a:bodyPr>
          <a:lstStyle/>
          <a:p>
            <a:pPr>
              <a:lnSpc>
                <a:spcPct val="150000"/>
              </a:lnSpc>
              <a:spcBef>
                <a:spcPts val="0"/>
              </a:spcBef>
            </a:pPr>
            <a:r>
              <a:rPr lang="en-US" dirty="0" smtClean="0">
                <a:latin typeface="Times New Roman" pitchFamily="18" charset="0"/>
                <a:cs typeface="Times New Roman" pitchFamily="18" charset="0"/>
              </a:rPr>
              <a:t>Control many other “whole document” settings by tweaking the parameters of the YAML header</a:t>
            </a:r>
          </a:p>
          <a:p>
            <a:pPr>
              <a:lnSpc>
                <a:spcPct val="150000"/>
              </a:lnSpc>
              <a:spcBef>
                <a:spcPts val="0"/>
              </a:spcBef>
            </a:pPr>
            <a:r>
              <a:rPr lang="en-US" dirty="0" smtClean="0">
                <a:latin typeface="Times New Roman" pitchFamily="18" charset="0"/>
                <a:cs typeface="Times New Roman" pitchFamily="18" charset="0"/>
              </a:rPr>
              <a:t>YAML stands for: it’s “yet another markup language,” which is designed for representing hierarchical data in a way that’s easy for humans to read and write. </a:t>
            </a:r>
          </a:p>
          <a:p>
            <a:pPr>
              <a:lnSpc>
                <a:spcPct val="150000"/>
              </a:lnSpc>
              <a:spcBef>
                <a:spcPts val="0"/>
              </a:spcBef>
            </a:pPr>
            <a:r>
              <a:rPr lang="en-US" dirty="0" smtClean="0">
                <a:latin typeface="Times New Roman" pitchFamily="18" charset="0"/>
                <a:cs typeface="Times New Roman" pitchFamily="18" charset="0"/>
              </a:rPr>
              <a:t>R Markdown uses it to control many details of the output. </a:t>
            </a:r>
          </a:p>
          <a:p>
            <a:pPr>
              <a:lnSpc>
                <a:spcPct val="150000"/>
              </a:lnSpc>
              <a:spcBef>
                <a:spcPts val="0"/>
              </a:spcBef>
            </a:pPr>
            <a:r>
              <a:rPr lang="en-US" dirty="0" smtClean="0">
                <a:latin typeface="Times New Roman" pitchFamily="18" charset="0"/>
                <a:cs typeface="Times New Roman" pitchFamily="18" charset="0"/>
              </a:rPr>
              <a:t>Parameters </a:t>
            </a:r>
          </a:p>
          <a:p>
            <a:pPr>
              <a:lnSpc>
                <a:spcPct val="150000"/>
              </a:lnSpc>
              <a:spcBef>
                <a:spcPts val="0"/>
              </a:spcBef>
            </a:pPr>
            <a:r>
              <a:rPr lang="en-US" dirty="0" smtClean="0">
                <a:latin typeface="Times New Roman" pitchFamily="18" charset="0"/>
                <a:cs typeface="Times New Roman" pitchFamily="18" charset="0"/>
              </a:rPr>
              <a:t>R Markdown documents can include one or more parameters whose values can be set when render the report. </a:t>
            </a:r>
          </a:p>
          <a:p>
            <a:pPr>
              <a:lnSpc>
                <a:spcPct val="150000"/>
              </a:lnSpc>
              <a:spcBef>
                <a:spcPts val="0"/>
              </a:spcBef>
            </a:pPr>
            <a:r>
              <a:rPr lang="en-US" dirty="0" smtClean="0">
                <a:latin typeface="Times New Roman" pitchFamily="18" charset="0"/>
                <a:cs typeface="Times New Roman" pitchFamily="18" charset="0"/>
              </a:rPr>
              <a:t>Parameters are useful when re-render the same report with distinct values for various key inputs.</a:t>
            </a:r>
          </a:p>
          <a:p>
            <a:pPr>
              <a:lnSpc>
                <a:spcPct val="150000"/>
              </a:lnSpc>
              <a:spcBef>
                <a:spcPts val="0"/>
              </a:spcBef>
            </a:pPr>
            <a:r>
              <a:rPr lang="en-US" dirty="0" smtClean="0">
                <a:latin typeface="Times New Roman" pitchFamily="18" charset="0"/>
                <a:cs typeface="Times New Roman" pitchFamily="18" charset="0"/>
              </a:rPr>
              <a:t>This example use a </a:t>
            </a:r>
            <a:r>
              <a:rPr lang="en-US" dirty="0" err="1" smtClean="0">
                <a:latin typeface="Times New Roman" pitchFamily="18" charset="0"/>
                <a:cs typeface="Times New Roman" pitchFamily="18" charset="0"/>
              </a:rPr>
              <a:t>my_class</a:t>
            </a:r>
            <a:r>
              <a:rPr lang="en-US" dirty="0" smtClean="0">
                <a:latin typeface="Times New Roman" pitchFamily="18" charset="0"/>
                <a:cs typeface="Times New Roman" pitchFamily="18" charset="0"/>
              </a:rPr>
              <a:t> parameter to determine which class of cars to display:</a:t>
            </a:r>
          </a:p>
          <a:p>
            <a:pPr>
              <a:lnSpc>
                <a:spcPct val="150000"/>
              </a:lnSpc>
              <a:spcBef>
                <a:spcPts val="0"/>
              </a:spcBef>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459" y="1188720"/>
            <a:ext cx="9172060" cy="5421086"/>
          </a:xfrm>
        </p:spPr>
        <p:txBody>
          <a:bodyPr>
            <a:noAutofit/>
          </a:bodyPr>
          <a:lstStyle/>
          <a:p>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output: </a:t>
            </a:r>
            <a:r>
              <a:rPr lang="en-US" sz="2000" dirty="0" err="1" smtClean="0">
                <a:latin typeface="Times New Roman" pitchFamily="18" charset="0"/>
                <a:cs typeface="Times New Roman" pitchFamily="18" charset="0"/>
              </a:rPr>
              <a:t>html_document</a:t>
            </a:r>
            <a:endParaRPr lang="en-US" sz="2000" dirty="0" smtClean="0">
              <a:latin typeface="Times New Roman" pitchFamily="18" charset="0"/>
              <a:cs typeface="Times New Roman" pitchFamily="18" charset="0"/>
            </a:endParaRPr>
          </a:p>
          <a:p>
            <a:r>
              <a:rPr lang="en-US" sz="2000" dirty="0" err="1" smtClean="0">
                <a:latin typeface="Times New Roman" pitchFamily="18" charset="0"/>
                <a:cs typeface="Times New Roman" pitchFamily="18" charset="0"/>
              </a:rPr>
              <a:t>params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my_class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suv</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```{r setup, include = FALSE}</a:t>
            </a:r>
          </a:p>
          <a:p>
            <a:r>
              <a:rPr lang="en-US" sz="2000" dirty="0" smtClean="0">
                <a:latin typeface="Times New Roman" pitchFamily="18" charset="0"/>
                <a:cs typeface="Times New Roman" pitchFamily="18" charset="0"/>
              </a:rPr>
              <a:t>library(ggplot2)</a:t>
            </a:r>
          </a:p>
          <a:p>
            <a:r>
              <a:rPr lang="en-US" sz="2000" dirty="0" smtClean="0">
                <a:latin typeface="Times New Roman" pitchFamily="18" charset="0"/>
                <a:cs typeface="Times New Roman" pitchFamily="18" charset="0"/>
              </a:rPr>
              <a:t>library(</a:t>
            </a:r>
            <a:r>
              <a:rPr lang="en-US" sz="2000" dirty="0" err="1" smtClean="0">
                <a:latin typeface="Times New Roman" pitchFamily="18" charset="0"/>
                <a:cs typeface="Times New Roman" pitchFamily="18" charset="0"/>
              </a:rPr>
              <a:t>dplyr</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class &lt;- mpg %&gt;% filter(class == </a:t>
            </a:r>
            <a:r>
              <a:rPr lang="en-US" sz="2000" dirty="0" err="1" smtClean="0">
                <a:latin typeface="Times New Roman" pitchFamily="18" charset="0"/>
                <a:cs typeface="Times New Roman" pitchFamily="18" charset="0"/>
              </a:rPr>
              <a:t>params$my_class</a:t>
            </a:r>
            <a:r>
              <a:rPr lang="en-US" sz="2000" dirty="0" smtClean="0">
                <a:latin typeface="Times New Roman" pitchFamily="18" charset="0"/>
                <a:cs typeface="Times New Roman" pitchFamily="18" charset="0"/>
              </a:rPr>
              <a:t>)</a:t>
            </a:r>
          </a:p>
          <a:p>
            <a:r>
              <a:rPr lang="en-US" sz="2000" dirty="0" smtClean="0">
                <a:latin typeface="Times New Roman" pitchFamily="18" charset="0"/>
                <a:cs typeface="Times New Roman" pitchFamily="18" charset="0"/>
              </a:rPr>
              <a:t>```</a:t>
            </a:r>
          </a:p>
        </p:txBody>
      </p:sp>
      <p:sp>
        <p:nvSpPr>
          <p:cNvPr id="4" name="Title 1"/>
          <p:cNvSpPr>
            <a:spLocks noGrp="1"/>
          </p:cNvSpPr>
          <p:nvPr>
            <p:ph type="title"/>
          </p:nvPr>
        </p:nvSpPr>
        <p:spPr>
          <a:xfrm>
            <a:off x="677334" y="609600"/>
            <a:ext cx="8596668" cy="775063"/>
          </a:xfrm>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YAML Header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 Fuel economy for `r </a:t>
            </a:r>
            <a:r>
              <a:rPr lang="en-US" dirty="0" err="1" smtClean="0">
                <a:latin typeface="Times New Roman" pitchFamily="18" charset="0"/>
                <a:cs typeface="Times New Roman" pitchFamily="18" charset="0"/>
              </a:rPr>
              <a:t>params$my_class`s</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```{r, message = FALSE}</a:t>
            </a:r>
          </a:p>
          <a:p>
            <a:r>
              <a:rPr lang="en-US" dirty="0" err="1" smtClean="0">
                <a:latin typeface="Times New Roman" pitchFamily="18" charset="0"/>
                <a:cs typeface="Times New Roman" pitchFamily="18" charset="0"/>
              </a:rPr>
              <a:t>ggplot</a:t>
            </a:r>
            <a:r>
              <a:rPr lang="en-US" dirty="0" smtClean="0">
                <a:latin typeface="Times New Roman" pitchFamily="18" charset="0"/>
                <a:cs typeface="Times New Roman" pitchFamily="18" charset="0"/>
              </a:rPr>
              <a:t>(class, </a:t>
            </a:r>
            <a:r>
              <a:rPr lang="en-US" dirty="0" err="1" smtClean="0">
                <a:latin typeface="Times New Roman" pitchFamily="18" charset="0"/>
                <a:cs typeface="Times New Roman" pitchFamily="18" charset="0"/>
              </a:rPr>
              <a:t>aes</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displ</a:t>
            </a:r>
            <a:r>
              <a:rPr lang="en-US" dirty="0" smtClean="0">
                <a:latin typeface="Times New Roman" pitchFamily="18" charset="0"/>
                <a:cs typeface="Times New Roman" pitchFamily="18" charset="0"/>
              </a:rPr>
              <a:t>, hwy))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geom_point</a:t>
            </a:r>
            <a:r>
              <a:rPr lang="en-US" dirty="0" smtClean="0">
                <a:latin typeface="Times New Roman" pitchFamily="18" charset="0"/>
                <a:cs typeface="Times New Roman" pitchFamily="18" charset="0"/>
              </a:rPr>
              <a:t>() +</a:t>
            </a:r>
          </a:p>
          <a:p>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geom_smooth</a:t>
            </a:r>
            <a:r>
              <a:rPr lang="en-US" dirty="0" smtClean="0">
                <a:latin typeface="Times New Roman" pitchFamily="18" charset="0"/>
                <a:cs typeface="Times New Roman" pitchFamily="18" charset="0"/>
              </a:rPr>
              <a:t>(se = FALSE)</a:t>
            </a:r>
          </a:p>
          <a:p>
            <a:r>
              <a:rPr lang="en-US" dirty="0" smtClean="0">
                <a:latin typeface="Times New Roman" pitchFamily="18" charset="0"/>
                <a:cs typeface="Times New Roman" pitchFamily="18" charset="0"/>
              </a:rPr>
              <a:t>```</a:t>
            </a:r>
          </a:p>
          <a:p>
            <a:endParaRPr lang="en-US" dirty="0"/>
          </a:p>
        </p:txBody>
      </p:sp>
      <p:sp>
        <p:nvSpPr>
          <p:cNvPr id="4" name="Title 1"/>
          <p:cNvSpPr>
            <a:spLocks noGrp="1"/>
          </p:cNvSpPr>
          <p:nvPr>
            <p:ph type="title"/>
          </p:nvPr>
        </p:nvSpPr>
        <p:spPr/>
        <p:txBody>
          <a:bodyPr/>
          <a:lstStyle/>
          <a:p>
            <a:pPr algn="ctr"/>
            <a:r>
              <a:rPr lang="en-HK" b="1" dirty="0" smtClean="0">
                <a:latin typeface="Times New Roman" pitchFamily="18" charset="0"/>
                <a:cs typeface="Times New Roman" pitchFamily="18" charset="0"/>
              </a:rPr>
              <a:t>Sub. Topic: </a:t>
            </a:r>
            <a:r>
              <a:rPr lang="en-US" b="1" dirty="0" smtClean="0">
                <a:latin typeface="Times New Roman" pitchFamily="18" charset="0"/>
                <a:cs typeface="Times New Roman" pitchFamily="18" charset="0"/>
              </a:rPr>
              <a:t>YAML Header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0">
              <a:lnSpc>
                <a:spcPct val="150000"/>
              </a:lnSpc>
            </a:pPr>
            <a:r>
              <a:rPr lang="en-US" dirty="0" smtClean="0">
                <a:latin typeface="Times New Roman" pitchFamily="18" charset="0"/>
                <a:cs typeface="Times New Roman" pitchFamily="18" charset="0"/>
              </a:rPr>
              <a:t>Understand the chain of relations between the tables </a:t>
            </a:r>
          </a:p>
          <a:p>
            <a:pPr lvl="0">
              <a:lnSpc>
                <a:spcPct val="150000"/>
              </a:lnSpc>
            </a:pPr>
            <a:r>
              <a:rPr lang="en-US" dirty="0" smtClean="0">
                <a:latin typeface="Times New Roman" pitchFamily="18" charset="0"/>
                <a:cs typeface="Times New Roman" pitchFamily="18" charset="0"/>
              </a:rPr>
              <a:t>flights connects to planes via a single variable, </a:t>
            </a:r>
            <a:r>
              <a:rPr lang="en-US" dirty="0" err="1" smtClean="0">
                <a:latin typeface="Times New Roman" pitchFamily="18" charset="0"/>
                <a:cs typeface="Times New Roman" pitchFamily="18" charset="0"/>
              </a:rPr>
              <a:t>tailnum</a:t>
            </a:r>
            <a:r>
              <a:rPr lang="en-US" dirty="0" smtClean="0">
                <a:latin typeface="Times New Roman" pitchFamily="18" charset="0"/>
                <a:cs typeface="Times New Roman" pitchFamily="18" charset="0"/>
              </a:rPr>
              <a:t>.</a:t>
            </a:r>
          </a:p>
          <a:p>
            <a:pPr lvl="0">
              <a:lnSpc>
                <a:spcPct val="150000"/>
              </a:lnSpc>
            </a:pPr>
            <a:r>
              <a:rPr lang="en-US" dirty="0" smtClean="0">
                <a:latin typeface="Times New Roman" pitchFamily="18" charset="0"/>
                <a:cs typeface="Times New Roman" pitchFamily="18" charset="0"/>
              </a:rPr>
              <a:t>flights connects to airlines through the carrier variable. </a:t>
            </a:r>
          </a:p>
          <a:p>
            <a:pPr lvl="0">
              <a:lnSpc>
                <a:spcPct val="150000"/>
              </a:lnSpc>
            </a:pPr>
            <a:r>
              <a:rPr lang="en-US" dirty="0" smtClean="0">
                <a:latin typeface="Times New Roman" pitchFamily="18" charset="0"/>
                <a:cs typeface="Times New Roman" pitchFamily="18" charset="0"/>
              </a:rPr>
              <a:t>flights connects to airports in two ways: via the origin and </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variables. </a:t>
            </a:r>
          </a:p>
          <a:p>
            <a:pPr lvl="0">
              <a:lnSpc>
                <a:spcPct val="150000"/>
              </a:lnSpc>
            </a:pPr>
            <a:r>
              <a:rPr lang="en-US" dirty="0" smtClean="0">
                <a:latin typeface="Times New Roman" pitchFamily="18" charset="0"/>
                <a:cs typeface="Times New Roman" pitchFamily="18" charset="0"/>
              </a:rPr>
              <a:t>flights connects to weather via origin (the location), and year, month, day, and hour (the time). </a:t>
            </a:r>
            <a:endParaRPr lang="en-US" dirty="0">
              <a:latin typeface="Times New Roman" pitchFamily="18" charset="0"/>
              <a:cs typeface="Times New Roman" pitchFamily="18" charset="0"/>
            </a:endParaRPr>
          </a:p>
        </p:txBody>
      </p:sp>
      <p:sp>
        <p:nvSpPr>
          <p:cNvPr id="4" name="Title 1"/>
          <p:cNvSpPr>
            <a:spLocks noGrp="1"/>
          </p:cNvSpPr>
          <p:nvPr>
            <p:ph type="title"/>
          </p:nvPr>
        </p:nvSpPr>
        <p:spPr/>
        <p:txBody>
          <a:bodyPr/>
          <a:lstStyle/>
          <a:p>
            <a:pPr algn="ctr"/>
            <a:r>
              <a:rPr lang="en-US" b="1" dirty="0" smtClean="0">
                <a:latin typeface="Times New Roman" pitchFamily="18" charset="0"/>
                <a:cs typeface="Times New Roman" pitchFamily="18" charset="0"/>
              </a:rPr>
              <a:t>Relationships between the different tables </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094" y="1641974"/>
            <a:ext cx="9558487" cy="5216026"/>
          </a:xfrm>
        </p:spPr>
        <p:txBody>
          <a:bodyPr>
            <a:noAutofit/>
          </a:bodyPr>
          <a:lstStyle/>
          <a:p>
            <a:pPr>
              <a:lnSpc>
                <a:spcPct val="150000"/>
              </a:lnSpc>
              <a:spcBef>
                <a:spcPts val="0"/>
              </a:spcBef>
            </a:pPr>
            <a:r>
              <a:rPr lang="en-US" dirty="0" smtClean="0">
                <a:latin typeface="Times New Roman" pitchFamily="18" charset="0"/>
                <a:cs typeface="Times New Roman" pitchFamily="18" charset="0"/>
              </a:rPr>
              <a:t>1. Imagine you wanted to draw (approximately) the route each plane flies from its origin to its destination. What variables would you need? What tables would you need to combine?</a:t>
            </a:r>
          </a:p>
          <a:p>
            <a:pPr>
              <a:lnSpc>
                <a:spcPct val="150000"/>
              </a:lnSpc>
              <a:spcBef>
                <a:spcPts val="0"/>
              </a:spcBef>
            </a:pPr>
            <a:r>
              <a:rPr lang="en-US" sz="1800" dirty="0" smtClean="0">
                <a:latin typeface="Times New Roman" pitchFamily="18" charset="0"/>
                <a:cs typeface="Times New Roman" pitchFamily="18" charset="0"/>
              </a:rPr>
              <a:t>Drawing the routes requires the latitude and longitude of the origin and the destination airports of each flight. </a:t>
            </a:r>
          </a:p>
          <a:p>
            <a:pPr>
              <a:lnSpc>
                <a:spcPct val="150000"/>
              </a:lnSpc>
              <a:spcBef>
                <a:spcPts val="0"/>
              </a:spcBef>
            </a:pPr>
            <a:r>
              <a:rPr lang="en-US" dirty="0" smtClean="0">
                <a:latin typeface="Times New Roman" pitchFamily="18" charset="0"/>
                <a:cs typeface="Times New Roman" pitchFamily="18" charset="0"/>
              </a:rPr>
              <a:t>This requires the flights and airports tables.</a:t>
            </a:r>
          </a:p>
          <a:p>
            <a:pPr>
              <a:lnSpc>
                <a:spcPct val="150000"/>
              </a:lnSpc>
              <a:spcBef>
                <a:spcPts val="0"/>
              </a:spcBef>
            </a:pPr>
            <a:r>
              <a:rPr lang="en-US" dirty="0" smtClean="0">
                <a:latin typeface="Times New Roman" pitchFamily="18" charset="0"/>
                <a:cs typeface="Times New Roman" pitchFamily="18" charset="0"/>
              </a:rPr>
              <a:t> The flights table has the origin (origin) and destination (</a:t>
            </a:r>
            <a:r>
              <a:rPr lang="en-US" dirty="0" err="1" smtClean="0">
                <a:latin typeface="Times New Roman" pitchFamily="18" charset="0"/>
                <a:cs typeface="Times New Roman" pitchFamily="18" charset="0"/>
              </a:rPr>
              <a:t>dest</a:t>
            </a:r>
            <a:r>
              <a:rPr lang="en-US" dirty="0" smtClean="0">
                <a:latin typeface="Times New Roman" pitchFamily="18" charset="0"/>
                <a:cs typeface="Times New Roman" pitchFamily="18" charset="0"/>
              </a:rPr>
              <a:t>) airport of each flight. The airports table has the longitude (</a:t>
            </a:r>
            <a:r>
              <a:rPr lang="en-US" dirty="0" err="1" smtClean="0">
                <a:latin typeface="Times New Roman" pitchFamily="18" charset="0"/>
                <a:cs typeface="Times New Roman" pitchFamily="18" charset="0"/>
              </a:rPr>
              <a:t>lon</a:t>
            </a:r>
            <a:r>
              <a:rPr lang="en-US" dirty="0" smtClean="0">
                <a:latin typeface="Times New Roman" pitchFamily="18" charset="0"/>
                <a:cs typeface="Times New Roman" pitchFamily="18" charset="0"/>
              </a:rPr>
              <a:t>) and latitude (lat) of each airport. </a:t>
            </a:r>
          </a:p>
          <a:p>
            <a:pPr lvl="1">
              <a:lnSpc>
                <a:spcPct val="150000"/>
              </a:lnSpc>
              <a:spcBef>
                <a:spcPts val="0"/>
              </a:spcBef>
            </a:pPr>
            <a:endParaRPr lang="en-US" sz="1800" dirty="0" smtClean="0">
              <a:latin typeface="Times New Roman" pitchFamily="18" charset="0"/>
              <a:cs typeface="Times New Roman" pitchFamily="18" charset="0"/>
            </a:endParaRPr>
          </a:p>
          <a:p>
            <a:pPr lvl="1">
              <a:lnSpc>
                <a:spcPct val="150000"/>
              </a:lnSpc>
              <a:spcBef>
                <a:spcPts val="0"/>
              </a:spcBef>
            </a:pPr>
            <a:endParaRPr lang="en-US" sz="1800" dirty="0">
              <a:latin typeface="Times New Roman" pitchFamily="18" charset="0"/>
              <a:cs typeface="Times New Roman" pitchFamily="18" charset="0"/>
            </a:endParaRPr>
          </a:p>
        </p:txBody>
      </p:sp>
      <p:sp>
        <p:nvSpPr>
          <p:cNvPr id="4" name="Title 1"/>
          <p:cNvSpPr>
            <a:spLocks noGrp="1"/>
          </p:cNvSpPr>
          <p:nvPr>
            <p:ph type="title"/>
          </p:nvPr>
        </p:nvSpPr>
        <p:spPr/>
        <p:txBody>
          <a:bodyPr>
            <a:normAutofit/>
          </a:bodyPr>
          <a:lstStyle/>
          <a:p>
            <a:pPr algn="ctr"/>
            <a:r>
              <a:rPr lang="en-US" b="1" dirty="0" smtClean="0">
                <a:latin typeface="Times New Roman" pitchFamily="18" charset="0"/>
                <a:cs typeface="Times New Roman" pitchFamily="18" charset="0"/>
              </a:rPr>
              <a:t>Prerequisites- nycights13 -Exercises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10384</TotalTime>
  <Words>4870</Words>
  <Application>Microsoft Office PowerPoint</Application>
  <PresentationFormat>Custom</PresentationFormat>
  <Paragraphs>433</Paragraphs>
  <Slides>73</Slides>
  <Notes>0</Notes>
  <HiddenSlides>0</HiddenSlides>
  <MMClips>0</MMClips>
  <ScaleCrop>false</ScaleCrop>
  <HeadingPairs>
    <vt:vector size="4" baseType="variant">
      <vt:variant>
        <vt:lpstr>Theme</vt:lpstr>
      </vt:variant>
      <vt:variant>
        <vt:i4>1</vt:i4>
      </vt:variant>
      <vt:variant>
        <vt:lpstr>Slide Titles</vt:lpstr>
      </vt:variant>
      <vt:variant>
        <vt:i4>73</vt:i4>
      </vt:variant>
    </vt:vector>
  </HeadingPairs>
  <TitlesOfParts>
    <vt:vector size="74" baseType="lpstr">
      <vt:lpstr>Facet</vt:lpstr>
      <vt:lpstr>Unit V- Topic :Relational Data with dplyr Sub. Topic: Introduction </vt:lpstr>
      <vt:lpstr>Sub. Topic :Prerequisites- nycights13 </vt:lpstr>
      <vt:lpstr>Sub. Topic :Prerequisites- nycights13 </vt:lpstr>
      <vt:lpstr>Sub. Topic :Prerequisites- nycights13 </vt:lpstr>
      <vt:lpstr>Sub. Topic :Prerequisites- nycights13 </vt:lpstr>
      <vt:lpstr>Sub. Topic :Prerequisites- nycights13 </vt:lpstr>
      <vt:lpstr>Relationships between the different tables </vt:lpstr>
      <vt:lpstr>Relationships between the different tables </vt:lpstr>
      <vt:lpstr>Prerequisites- nycights13 -Exercises</vt:lpstr>
      <vt:lpstr>Prerequisites- nycights13 -Exercises</vt:lpstr>
      <vt:lpstr>Prerequisites- nycights13 -Exercises</vt:lpstr>
      <vt:lpstr>Prerequisites- nycights13 -Exercises</vt:lpstr>
      <vt:lpstr>Sub. Topic: Keys</vt:lpstr>
      <vt:lpstr>Sub. Topic: Keys</vt:lpstr>
      <vt:lpstr>Sub. Topic: Keys</vt:lpstr>
      <vt:lpstr>Sub. Topic: Keys</vt:lpstr>
      <vt:lpstr>Sub. Topic: Keys</vt:lpstr>
      <vt:lpstr>Keys-Exercises</vt:lpstr>
      <vt:lpstr>Sub. Topic: Mutating Joins</vt:lpstr>
      <vt:lpstr>Sub. Topic: Mutating Joins</vt:lpstr>
      <vt:lpstr>Sub. Topic: Mutating Joins</vt:lpstr>
      <vt:lpstr>Sub. Topic: Mutating Joins</vt:lpstr>
      <vt:lpstr>Sub. Topic: Mutating Joins</vt:lpstr>
      <vt:lpstr>Sub. Topic: Mutating Joins</vt:lpstr>
      <vt:lpstr>Sub. Topic: Mutating Joins</vt:lpstr>
      <vt:lpstr>Sub. Topic: Mutating Joins</vt:lpstr>
      <vt:lpstr>Sub. Topic: Mutating Joins</vt:lpstr>
      <vt:lpstr>Sub. Topic: Mutating Joins</vt:lpstr>
      <vt:lpstr>Sub. Topic: Mutating Joins</vt:lpstr>
      <vt:lpstr>Sub. Topic: Mutating Joins</vt:lpstr>
      <vt:lpstr>Mutating Joins- Exercises</vt:lpstr>
      <vt:lpstr>Mutating Joins- Exercises</vt:lpstr>
      <vt:lpstr>Mutating Joins- Exercises</vt:lpstr>
      <vt:lpstr>Mutating Joins- Exercises</vt:lpstr>
      <vt:lpstr>Sub. Topic: Mutating Joins</vt:lpstr>
      <vt:lpstr>Sub. Topic: Mutating Joins</vt:lpstr>
      <vt:lpstr>Sub.Topic :Filtering Joins</vt:lpstr>
      <vt:lpstr>Sub.Topic :Filtering Joins</vt:lpstr>
      <vt:lpstr>Sub.Topic :Filtering Joins</vt:lpstr>
      <vt:lpstr>Sub.Topic :Filtering Joins</vt:lpstr>
      <vt:lpstr>Sub.Topic :Filtering Joins</vt:lpstr>
      <vt:lpstr>Sub.Topic :Filtering Joins</vt:lpstr>
      <vt:lpstr>Filtering Joins- Exercises</vt:lpstr>
      <vt:lpstr>Filtering Joins- Exercises</vt:lpstr>
      <vt:lpstr>Filtering Joins- Exercises</vt:lpstr>
      <vt:lpstr>Sub. Topic: Join Problems</vt:lpstr>
      <vt:lpstr>Sub. Topic: Set Operations</vt:lpstr>
      <vt:lpstr>Sub. Topic: Set Operations</vt:lpstr>
      <vt:lpstr>Topic: R Markdown Sub.Topic: Introduction </vt:lpstr>
      <vt:lpstr>Sub. Topic: R Markdown Basics</vt:lpstr>
      <vt:lpstr>Sub. Topic: R Markdown Basics</vt:lpstr>
      <vt:lpstr>Sub. Topic: R Markdown Basics</vt:lpstr>
      <vt:lpstr> R Markdown Basics –Exercises-Refer Video 1</vt:lpstr>
      <vt:lpstr> R Markdown Basics –Exercises-Refer Video 1</vt:lpstr>
      <vt:lpstr>Sub. Topic: Text Formatting with Markdown-Refer Video 2</vt:lpstr>
      <vt:lpstr>Sub. Topic: Text Formatting with Markdown-Refer Video 2</vt:lpstr>
      <vt:lpstr>Sub. Topic: Text Formatting with Markdown-Refer Video 2</vt:lpstr>
      <vt:lpstr>Sub. Topic: Code Chunks</vt:lpstr>
      <vt:lpstr>Sub. Topic: Code Chunks</vt:lpstr>
      <vt:lpstr>Sub. Topic: Code Chunks</vt:lpstr>
      <vt:lpstr>Sub. Topic: Code Chunks</vt:lpstr>
      <vt:lpstr>Sub. Topic: Code Chunks</vt:lpstr>
      <vt:lpstr>Sub. Topic: Code Chunks</vt:lpstr>
      <vt:lpstr>Sub. Topic: Code Chunks</vt:lpstr>
      <vt:lpstr>Sub. Topic: Code Chunks</vt:lpstr>
      <vt:lpstr>Code Chunks- Exercises-Refer Video 3</vt:lpstr>
      <vt:lpstr>Code Chunks- Exercises-Refer Video 3</vt:lpstr>
      <vt:lpstr>Code Chunks- Exercises-Refer Video 3</vt:lpstr>
      <vt:lpstr>Code Chunks- Exercises-Refer Video 3</vt:lpstr>
      <vt:lpstr>Sub. Topic: Troubleshooting</vt:lpstr>
      <vt:lpstr>Sub. Topic: YAML Header </vt:lpstr>
      <vt:lpstr>Sub. Topic: YAML Header </vt:lpstr>
      <vt:lpstr>Sub. Topic: YAML Header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Giri</dc:creator>
  <cp:lastModifiedBy>harshu</cp:lastModifiedBy>
  <cp:revision>335</cp:revision>
  <dcterms:created xsi:type="dcterms:W3CDTF">2019-06-08T09:30:57Z</dcterms:created>
  <dcterms:modified xsi:type="dcterms:W3CDTF">2020-11-25T05:39:56Z</dcterms:modified>
</cp:coreProperties>
</file>