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7" r:id="rId2"/>
    <p:sldId id="348" r:id="rId3"/>
    <p:sldId id="349" r:id="rId4"/>
    <p:sldId id="350" r:id="rId5"/>
    <p:sldId id="445" r:id="rId6"/>
    <p:sldId id="446" r:id="rId7"/>
    <p:sldId id="355" r:id="rId8"/>
    <p:sldId id="448" r:id="rId9"/>
    <p:sldId id="447" r:id="rId10"/>
    <p:sldId id="449" r:id="rId11"/>
    <p:sldId id="450" r:id="rId12"/>
    <p:sldId id="451" r:id="rId13"/>
    <p:sldId id="452" r:id="rId14"/>
    <p:sldId id="387" r:id="rId15"/>
    <p:sldId id="388" r:id="rId16"/>
    <p:sldId id="357" r:id="rId17"/>
    <p:sldId id="385" r:id="rId18"/>
    <p:sldId id="358" r:id="rId19"/>
    <p:sldId id="389" r:id="rId20"/>
    <p:sldId id="359" r:id="rId21"/>
    <p:sldId id="360" r:id="rId22"/>
    <p:sldId id="361" r:id="rId23"/>
    <p:sldId id="391" r:id="rId24"/>
    <p:sldId id="392" r:id="rId25"/>
    <p:sldId id="393" r:id="rId26"/>
    <p:sldId id="395" r:id="rId27"/>
    <p:sldId id="394" r:id="rId28"/>
    <p:sldId id="366" r:id="rId29"/>
    <p:sldId id="367" r:id="rId30"/>
    <p:sldId id="396" r:id="rId31"/>
    <p:sldId id="368" r:id="rId32"/>
    <p:sldId id="400" r:id="rId33"/>
    <p:sldId id="397" r:id="rId34"/>
    <p:sldId id="401" r:id="rId35"/>
    <p:sldId id="399" r:id="rId36"/>
    <p:sldId id="370" r:id="rId37"/>
    <p:sldId id="402" r:id="rId38"/>
    <p:sldId id="405" r:id="rId39"/>
    <p:sldId id="406" r:id="rId40"/>
    <p:sldId id="407" r:id="rId41"/>
    <p:sldId id="408" r:id="rId42"/>
    <p:sldId id="409" r:id="rId43"/>
    <p:sldId id="410" r:id="rId44"/>
    <p:sldId id="412" r:id="rId45"/>
    <p:sldId id="372" r:id="rId46"/>
    <p:sldId id="414" r:id="rId47"/>
    <p:sldId id="415" r:id="rId48"/>
    <p:sldId id="416" r:id="rId49"/>
    <p:sldId id="453" r:id="rId50"/>
    <p:sldId id="377" r:id="rId51"/>
    <p:sldId id="418" r:id="rId52"/>
    <p:sldId id="419" r:id="rId53"/>
    <p:sldId id="420" r:id="rId54"/>
    <p:sldId id="421" r:id="rId55"/>
    <p:sldId id="454" r:id="rId56"/>
    <p:sldId id="422" r:id="rId57"/>
    <p:sldId id="382" r:id="rId58"/>
    <p:sldId id="423" r:id="rId59"/>
    <p:sldId id="425" r:id="rId60"/>
    <p:sldId id="427" r:id="rId61"/>
    <p:sldId id="429" r:id="rId62"/>
    <p:sldId id="430" r:id="rId63"/>
    <p:sldId id="432" r:id="rId64"/>
    <p:sldId id="433" r:id="rId65"/>
    <p:sldId id="434" r:id="rId66"/>
    <p:sldId id="435" r:id="rId67"/>
    <p:sldId id="455" r:id="rId68"/>
    <p:sldId id="456" r:id="rId69"/>
    <p:sldId id="437" r:id="rId70"/>
    <p:sldId id="439" r:id="rId71"/>
    <p:sldId id="440" r:id="rId72"/>
    <p:sldId id="441" r:id="rId73"/>
    <p:sldId id="443" r:id="rId74"/>
    <p:sldId id="457"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4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latin typeface="Times New Roman" pitchFamily="18" charset="0"/>
                <a:cs typeface="Times New Roman" pitchFamily="18" charset="0"/>
              </a:rPr>
              <a:t>Unit IV : Topic: Tidy Data with </a:t>
            </a:r>
            <a:r>
              <a:rPr lang="en-US" b="1" dirty="0" err="1" smtClean="0">
                <a:latin typeface="Times New Roman" pitchFamily="18" charset="0"/>
                <a:cs typeface="Times New Roman" pitchFamily="18" charset="0"/>
              </a:rPr>
              <a:t>tidyr</a:t>
            </a:r>
            <a:r>
              <a:rPr lang="en-US" b="1"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Sub.Topic</a:t>
            </a:r>
            <a:r>
              <a:rPr lang="en-US" b="1" dirty="0" smtClean="0">
                <a:latin typeface="Times New Roman" pitchFamily="18" charset="0"/>
                <a:cs typeface="Times New Roman" pitchFamily="18" charset="0"/>
              </a:rPr>
              <a:t>: Introduction</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a:xfrm>
            <a:off x="664272" y="2090920"/>
            <a:ext cx="8596668" cy="3880773"/>
          </a:xfrm>
        </p:spPr>
        <p:txBody>
          <a:bodyPr>
            <a:noAutofit/>
          </a:bodyPr>
          <a:lstStyle/>
          <a:p>
            <a:r>
              <a:rPr lang="en-US" dirty="0" smtClean="0">
                <a:latin typeface="Times New Roman" pitchFamily="18" charset="0"/>
                <a:cs typeface="Times New Roman" pitchFamily="18" charset="0"/>
              </a:rPr>
              <a:t>A consistent way to organize data in R, an organization called tidy data</a:t>
            </a:r>
          </a:p>
          <a:p>
            <a:r>
              <a:rPr lang="en-US" dirty="0" err="1" smtClean="0">
                <a:latin typeface="Times New Roman" pitchFamily="18" charset="0"/>
                <a:cs typeface="Times New Roman" pitchFamily="18" charset="0"/>
              </a:rPr>
              <a:t>tidyr</a:t>
            </a:r>
            <a:r>
              <a:rPr lang="en-US" dirty="0" smtClean="0">
                <a:latin typeface="Times New Roman" pitchFamily="18" charset="0"/>
                <a:cs typeface="Times New Roman" pitchFamily="18" charset="0"/>
              </a:rPr>
              <a:t> package. </a:t>
            </a:r>
          </a:p>
          <a:p>
            <a:r>
              <a:rPr lang="en-US" dirty="0" smtClean="0">
                <a:latin typeface="Times New Roman" pitchFamily="18" charset="0"/>
                <a:cs typeface="Times New Roman" pitchFamily="18" charset="0"/>
              </a:rPr>
              <a:t>library(</a:t>
            </a:r>
            <a:r>
              <a:rPr lang="en-US" dirty="0" err="1" smtClean="0">
                <a:latin typeface="Times New Roman" pitchFamily="18" charset="0"/>
                <a:cs typeface="Times New Roman" pitchFamily="18" charset="0"/>
              </a:rPr>
              <a:t>tidyverse</a:t>
            </a:r>
            <a:r>
              <a:rPr lang="en-US" dirty="0" smtClean="0">
                <a:latin typeface="Times New Roman" pitchFamily="18" charset="0"/>
                <a:cs typeface="Times New Roman" pitchFamily="18" charset="0"/>
              </a:rPr>
              <a:t>) </a:t>
            </a:r>
          </a:p>
          <a:p>
            <a:r>
              <a:rPr lang="en-HK" dirty="0" smtClean="0">
                <a:latin typeface="Times New Roman" pitchFamily="18" charset="0"/>
                <a:cs typeface="Times New Roman" pitchFamily="18" charset="0"/>
              </a:rPr>
              <a:t>Library(</a:t>
            </a:r>
            <a:r>
              <a:rPr lang="en-HK" dirty="0" err="1" smtClean="0">
                <a:latin typeface="Times New Roman" pitchFamily="18" charset="0"/>
                <a:cs typeface="Times New Roman" pitchFamily="18" charset="0"/>
              </a:rPr>
              <a:t>tidyr</a:t>
            </a:r>
            <a:r>
              <a:rPr lang="en-HK"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345474"/>
            <a:ext cx="9420256" cy="5316583"/>
          </a:xfrm>
        </p:spPr>
        <p:txBody>
          <a:bodyPr>
            <a:normAutofit lnSpcReduction="10000"/>
          </a:bodyPr>
          <a:lstStyle/>
          <a:p>
            <a:pPr algn="just">
              <a:lnSpc>
                <a:spcPct val="150000"/>
              </a:lnSpc>
              <a:spcBef>
                <a:spcPts val="0"/>
              </a:spcBef>
            </a:pPr>
            <a:r>
              <a:rPr lang="en-US" dirty="0" smtClean="0">
                <a:latin typeface="Times New Roman" pitchFamily="18" charset="0"/>
                <a:cs typeface="Times New Roman" pitchFamily="18" charset="0"/>
              </a:rPr>
              <a:t>1. Using prose, describe how the variables and observations are organized in each of the sample tables.</a:t>
            </a:r>
          </a:p>
          <a:p>
            <a:pPr algn="just">
              <a:lnSpc>
                <a:spcPct val="150000"/>
              </a:lnSpc>
            </a:pPr>
            <a:r>
              <a:rPr lang="en-US" dirty="0" smtClean="0">
                <a:latin typeface="Times New Roman" pitchFamily="18" charset="0"/>
                <a:cs typeface="Times New Roman" pitchFamily="18" charset="0"/>
              </a:rPr>
              <a:t>In table table1, each row represents a (country, year) combination. The columns cases and population contain the values for those variables.</a:t>
            </a:r>
          </a:p>
          <a:p>
            <a:pPr algn="just">
              <a:lnSpc>
                <a:spcPct val="150000"/>
              </a:lnSpc>
            </a:pPr>
            <a:r>
              <a:rPr lang="en-US" dirty="0" smtClean="0">
                <a:latin typeface="Times New Roman" pitchFamily="18" charset="0"/>
                <a:cs typeface="Times New Roman" pitchFamily="18" charset="0"/>
              </a:rPr>
              <a:t>In table2, each row represents a (country, year, variable) combination. The column count contains the values of variables cases and population in separate rows</a:t>
            </a:r>
          </a:p>
          <a:p>
            <a:pPr>
              <a:lnSpc>
                <a:spcPct val="150000"/>
              </a:lnSpc>
            </a:pPr>
            <a:r>
              <a:rPr lang="en-US" dirty="0" smtClean="0">
                <a:latin typeface="Times New Roman" pitchFamily="18" charset="0"/>
                <a:cs typeface="Times New Roman" pitchFamily="18" charset="0"/>
              </a:rPr>
              <a:t>In table3, each row represents a (country, year) combination. The column rate provides the values of both cases and population in a string formatted like cases / population.</a:t>
            </a:r>
          </a:p>
          <a:p>
            <a:pPr>
              <a:lnSpc>
                <a:spcPct val="150000"/>
              </a:lnSpc>
            </a:pPr>
            <a:r>
              <a:rPr lang="en-US" dirty="0" smtClean="0">
                <a:latin typeface="Times New Roman" pitchFamily="18" charset="0"/>
                <a:cs typeface="Times New Roman" pitchFamily="18" charset="0"/>
              </a:rPr>
              <a:t>Table 4 is split into two tables, one table for each variable. The table table4a contains the values of cases and table4b contains the values of population. Within each table, each row represents a country, each column represents a year, and the cells are the value of the table’s variable for that country and year</a:t>
            </a:r>
          </a:p>
          <a:p>
            <a:pPr algn="just">
              <a:lnSpc>
                <a:spcPct val="150000"/>
              </a:lnSpc>
            </a:pP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Tidy data-Exercises- Refer Video 1</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97727"/>
            <a:ext cx="8596668" cy="4643636"/>
          </a:xfrm>
        </p:spPr>
        <p:txBody>
          <a:bodyPr>
            <a:normAutofit/>
          </a:bodyPr>
          <a:lstStyle/>
          <a:p>
            <a:pPr>
              <a:lnSpc>
                <a:spcPct val="150000"/>
              </a:lnSpc>
              <a:spcBef>
                <a:spcPts val="0"/>
              </a:spcBef>
            </a:pPr>
            <a:r>
              <a:rPr lang="en-US" dirty="0" smtClean="0">
                <a:latin typeface="Times New Roman" pitchFamily="18" charset="0"/>
                <a:cs typeface="Times New Roman" pitchFamily="18" charset="0"/>
              </a:rPr>
              <a:t>2. Compute the rate for table2, and table4a + table4b. </a:t>
            </a:r>
          </a:p>
          <a:p>
            <a:pPr>
              <a:lnSpc>
                <a:spcPct val="150000"/>
              </a:lnSpc>
              <a:spcBef>
                <a:spcPts val="0"/>
              </a:spcBef>
            </a:pPr>
            <a:r>
              <a:rPr lang="en-US" dirty="0" smtClean="0">
                <a:latin typeface="Times New Roman" pitchFamily="18" charset="0"/>
                <a:cs typeface="Times New Roman" pitchFamily="18" charset="0"/>
              </a:rPr>
              <a:t>You will need to perform four operations: </a:t>
            </a:r>
          </a:p>
          <a:p>
            <a:pPr>
              <a:lnSpc>
                <a:spcPct val="150000"/>
              </a:lnSpc>
              <a:spcBef>
                <a:spcPts val="0"/>
              </a:spcBef>
            </a:pPr>
            <a:r>
              <a:rPr lang="en-US" dirty="0" smtClean="0">
                <a:latin typeface="Times New Roman" pitchFamily="18" charset="0"/>
                <a:cs typeface="Times New Roman" pitchFamily="18" charset="0"/>
              </a:rPr>
              <a:t>a. Extract the number of TB cases per country per year.</a:t>
            </a:r>
          </a:p>
          <a:p>
            <a:pPr>
              <a:lnSpc>
                <a:spcPct val="150000"/>
              </a:lnSpc>
              <a:spcBef>
                <a:spcPts val="0"/>
              </a:spcBef>
            </a:pPr>
            <a:r>
              <a:rPr lang="en-US" dirty="0" smtClean="0">
                <a:latin typeface="Times New Roman" pitchFamily="18" charset="0"/>
                <a:cs typeface="Times New Roman" pitchFamily="18" charset="0"/>
              </a:rPr>
              <a:t> b. Extract the matching population per country per year. </a:t>
            </a:r>
          </a:p>
          <a:p>
            <a:pPr>
              <a:lnSpc>
                <a:spcPct val="150000"/>
              </a:lnSpc>
              <a:spcBef>
                <a:spcPts val="0"/>
              </a:spcBef>
            </a:pPr>
            <a:r>
              <a:rPr lang="en-US" dirty="0" smtClean="0">
                <a:latin typeface="Times New Roman" pitchFamily="18" charset="0"/>
                <a:cs typeface="Times New Roman" pitchFamily="18" charset="0"/>
              </a:rPr>
              <a:t>c. Divide cases by population, and multiply by 10,000. </a:t>
            </a:r>
          </a:p>
          <a:p>
            <a:pPr>
              <a:lnSpc>
                <a:spcPct val="150000"/>
              </a:lnSpc>
              <a:spcBef>
                <a:spcPts val="0"/>
              </a:spcBef>
            </a:pPr>
            <a:r>
              <a:rPr lang="en-US" dirty="0" smtClean="0">
                <a:latin typeface="Times New Roman" pitchFamily="18" charset="0"/>
                <a:cs typeface="Times New Roman" pitchFamily="18" charset="0"/>
              </a:rPr>
              <a:t>d. Store back in the appropriate place. </a:t>
            </a:r>
          </a:p>
          <a:p>
            <a:pPr>
              <a:lnSpc>
                <a:spcPct val="150000"/>
              </a:lnSpc>
              <a:spcBef>
                <a:spcPts val="0"/>
              </a:spcBef>
            </a:pPr>
            <a:r>
              <a:rPr lang="en-US" dirty="0" smtClean="0">
                <a:latin typeface="Times New Roman" pitchFamily="18" charset="0"/>
                <a:cs typeface="Times New Roman" pitchFamily="18" charset="0"/>
              </a:rPr>
              <a:t>Which representation is easiest to work with? Which is hardest? Why?</a:t>
            </a:r>
          </a:p>
          <a:p>
            <a:r>
              <a:rPr lang="en-HK" b="1" dirty="0" smtClean="0">
                <a:latin typeface="Times New Roman" pitchFamily="18" charset="0"/>
                <a:cs typeface="Times New Roman" pitchFamily="18" charset="0"/>
              </a:rPr>
              <a:t>Library(</a:t>
            </a:r>
            <a:r>
              <a:rPr lang="en-HK" b="1" dirty="0" err="1" smtClean="0">
                <a:latin typeface="Times New Roman" pitchFamily="18" charset="0"/>
                <a:cs typeface="Times New Roman" pitchFamily="18" charset="0"/>
              </a:rPr>
              <a:t>dplyr</a:t>
            </a:r>
            <a:r>
              <a:rPr lang="en-HK"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Extract the number of TB cases per country per year.</a:t>
            </a:r>
          </a:p>
          <a:p>
            <a:r>
              <a:rPr lang="en-US" dirty="0" smtClean="0">
                <a:latin typeface="Times New Roman" pitchFamily="18" charset="0"/>
                <a:cs typeface="Times New Roman" pitchFamily="18" charset="0"/>
              </a:rPr>
              <a:t>t2_cases &lt;- </a:t>
            </a:r>
            <a:r>
              <a:rPr lang="en-US" b="1" dirty="0" smtClean="0">
                <a:latin typeface="Times New Roman" pitchFamily="18" charset="0"/>
                <a:cs typeface="Times New Roman" pitchFamily="18" charset="0"/>
              </a:rPr>
              <a:t>filter</a:t>
            </a:r>
            <a:r>
              <a:rPr lang="en-US" dirty="0" smtClean="0">
                <a:latin typeface="Times New Roman" pitchFamily="18" charset="0"/>
                <a:cs typeface="Times New Roman" pitchFamily="18" charset="0"/>
              </a:rPr>
              <a:t>(table2, type == "cases") %&gt;% </a:t>
            </a:r>
            <a:r>
              <a:rPr lang="en-US" b="1" dirty="0" smtClean="0">
                <a:latin typeface="Times New Roman" pitchFamily="18" charset="0"/>
                <a:cs typeface="Times New Roman" pitchFamily="18" charset="0"/>
              </a:rPr>
              <a:t>rename</a:t>
            </a:r>
            <a:r>
              <a:rPr lang="en-US" dirty="0" smtClean="0">
                <a:latin typeface="Times New Roman" pitchFamily="18" charset="0"/>
                <a:cs typeface="Times New Roman" pitchFamily="18" charset="0"/>
              </a:rPr>
              <a:t>(cases = count) </a:t>
            </a:r>
            <a:r>
              <a:rPr lang="en-US" b="1" dirty="0" smtClean="0">
                <a:latin typeface="Times New Roman" pitchFamily="18" charset="0"/>
                <a:cs typeface="Times New Roman" pitchFamily="18" charset="0"/>
              </a:rPr>
              <a:t>%&gt;% arrange(country, year)</a:t>
            </a:r>
          </a:p>
          <a:p>
            <a:pPr>
              <a:lnSpc>
                <a:spcPct val="150000"/>
              </a:lnSpc>
              <a:spcBef>
                <a:spcPts val="0"/>
              </a:spcBef>
            </a:pPr>
            <a:endParaRPr lang="en-US" dirty="0">
              <a:latin typeface="Times New Roman" pitchFamily="18" charset="0"/>
              <a:cs typeface="Times New Roman" pitchFamily="18" charset="0"/>
            </a:endParaRPr>
          </a:p>
        </p:txBody>
      </p:sp>
      <p:sp>
        <p:nvSpPr>
          <p:cNvPr id="6" name="Title 1"/>
          <p:cNvSpPr>
            <a:spLocks noGrp="1"/>
          </p:cNvSpPr>
          <p:nvPr>
            <p:ph type="title"/>
          </p:nvPr>
        </p:nvSpPr>
        <p:spPr/>
        <p:txBody>
          <a:bodyPr/>
          <a:lstStyle/>
          <a:p>
            <a:pPr algn="ctr"/>
            <a:r>
              <a:rPr lang="en-US" b="1" dirty="0" smtClean="0">
                <a:latin typeface="Times New Roman" pitchFamily="18" charset="0"/>
                <a:cs typeface="Times New Roman" pitchFamily="18" charset="0"/>
              </a:rPr>
              <a:t>Tidy data-Exercises- Refer Video 1</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837" y="2090058"/>
            <a:ext cx="8596668" cy="4264813"/>
          </a:xfrm>
        </p:spPr>
        <p:txBody>
          <a:bodyPr>
            <a:normAutofit lnSpcReduction="10000"/>
          </a:bodyPr>
          <a:lstStyle/>
          <a:p>
            <a:r>
              <a:rPr lang="en-US" b="1" dirty="0" smtClean="0">
                <a:latin typeface="Times New Roman" pitchFamily="18" charset="0"/>
                <a:cs typeface="Times New Roman" pitchFamily="18" charset="0"/>
              </a:rPr>
              <a:t>Extract the matching population per country per year.</a:t>
            </a:r>
          </a:p>
          <a:p>
            <a:r>
              <a:rPr lang="en-US" dirty="0" smtClean="0">
                <a:latin typeface="Times New Roman" pitchFamily="18" charset="0"/>
                <a:cs typeface="Times New Roman" pitchFamily="18" charset="0"/>
              </a:rPr>
              <a:t>t2_population &lt;- </a:t>
            </a:r>
            <a:r>
              <a:rPr lang="en-US" b="1" dirty="0" smtClean="0">
                <a:latin typeface="Times New Roman" pitchFamily="18" charset="0"/>
                <a:cs typeface="Times New Roman" pitchFamily="18" charset="0"/>
              </a:rPr>
              <a:t>filter</a:t>
            </a:r>
            <a:r>
              <a:rPr lang="en-US" dirty="0" smtClean="0">
                <a:latin typeface="Times New Roman" pitchFamily="18" charset="0"/>
                <a:cs typeface="Times New Roman" pitchFamily="18" charset="0"/>
              </a:rPr>
              <a:t>(table2, type == "population") %&gt;% </a:t>
            </a:r>
            <a:r>
              <a:rPr lang="en-US" b="1" dirty="0" smtClean="0">
                <a:latin typeface="Times New Roman" pitchFamily="18" charset="0"/>
                <a:cs typeface="Times New Roman" pitchFamily="18" charset="0"/>
              </a:rPr>
              <a:t>rename</a:t>
            </a:r>
            <a:r>
              <a:rPr lang="en-US" dirty="0" smtClean="0">
                <a:latin typeface="Times New Roman" pitchFamily="18" charset="0"/>
                <a:cs typeface="Times New Roman" pitchFamily="18" charset="0"/>
              </a:rPr>
              <a:t>(population = count) </a:t>
            </a:r>
            <a:r>
              <a:rPr lang="en-US" b="1" dirty="0" smtClean="0">
                <a:latin typeface="Times New Roman" pitchFamily="18" charset="0"/>
                <a:cs typeface="Times New Roman" pitchFamily="18" charset="0"/>
              </a:rPr>
              <a:t>%&gt;% arrange(country, year)</a:t>
            </a:r>
          </a:p>
          <a:p>
            <a:r>
              <a:rPr lang="en-US" b="1" dirty="0" smtClean="0">
                <a:latin typeface="Times New Roman" pitchFamily="18" charset="0"/>
                <a:cs typeface="Times New Roman" pitchFamily="18" charset="0"/>
              </a:rPr>
              <a:t>Divide cases by population, and multiply by 10000.</a:t>
            </a:r>
          </a:p>
          <a:p>
            <a:pPr>
              <a:lnSpc>
                <a:spcPct val="150000"/>
              </a:lnSpc>
            </a:pPr>
            <a:r>
              <a:rPr lang="en-US" dirty="0" smtClean="0">
                <a:latin typeface="Times New Roman" pitchFamily="18" charset="0"/>
                <a:cs typeface="Times New Roman" pitchFamily="18" charset="0"/>
              </a:rPr>
              <a:t>t2_cases_by_pop &lt;- </a:t>
            </a:r>
            <a:r>
              <a:rPr lang="en-US" b="1" dirty="0" err="1" smtClean="0">
                <a:latin typeface="Times New Roman" pitchFamily="18" charset="0"/>
                <a:cs typeface="Times New Roman" pitchFamily="18" charset="0"/>
              </a:rPr>
              <a:t>tibble</a:t>
            </a:r>
            <a:r>
              <a:rPr lang="en-US" dirty="0" smtClean="0">
                <a:latin typeface="Times New Roman" pitchFamily="18" charset="0"/>
                <a:cs typeface="Times New Roman" pitchFamily="18" charset="0"/>
              </a:rPr>
              <a:t>( year = t2_cases$year, country = t2_cases$country, cases = t2_cases$cases, population = t2_population$population ) %&gt;% </a:t>
            </a:r>
            <a:r>
              <a:rPr lang="en-US" b="1" dirty="0" smtClean="0">
                <a:latin typeface="Times New Roman" pitchFamily="18" charset="0"/>
                <a:cs typeface="Times New Roman" pitchFamily="18" charset="0"/>
              </a:rPr>
              <a:t>mutate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cases_by_pop</a:t>
            </a:r>
            <a:r>
              <a:rPr lang="en-US" dirty="0" smtClean="0">
                <a:latin typeface="Times New Roman" pitchFamily="18" charset="0"/>
                <a:cs typeface="Times New Roman" pitchFamily="18" charset="0"/>
              </a:rPr>
              <a:t>= (cases / population) * 10000) %&gt;% </a:t>
            </a:r>
            <a:r>
              <a:rPr lang="en-US" b="1" dirty="0" smtClean="0">
                <a:latin typeface="Times New Roman" pitchFamily="18" charset="0"/>
                <a:cs typeface="Times New Roman" pitchFamily="18" charset="0"/>
              </a:rPr>
              <a:t>select</a:t>
            </a:r>
            <a:r>
              <a:rPr lang="en-US" dirty="0" smtClean="0">
                <a:latin typeface="Times New Roman" pitchFamily="18" charset="0"/>
                <a:cs typeface="Times New Roman" pitchFamily="18" charset="0"/>
              </a:rPr>
              <a:t>(country, year, </a:t>
            </a:r>
            <a:r>
              <a:rPr lang="en-US" dirty="0" err="1" smtClean="0">
                <a:latin typeface="Times New Roman" pitchFamily="18" charset="0"/>
                <a:cs typeface="Times New Roman" pitchFamily="18" charset="0"/>
              </a:rPr>
              <a:t>cases_by_pop</a:t>
            </a:r>
            <a:r>
              <a:rPr lang="en-US" dirty="0" smtClean="0">
                <a:latin typeface="Times New Roman" pitchFamily="18" charset="0"/>
                <a:cs typeface="Times New Roman" pitchFamily="18" charset="0"/>
              </a:rPr>
              <a:t>)</a:t>
            </a:r>
          </a:p>
          <a:p>
            <a:pPr>
              <a:lnSpc>
                <a:spcPct val="150000"/>
              </a:lnSpc>
            </a:pPr>
            <a:r>
              <a:rPr lang="en-US" b="1" dirty="0" smtClean="0">
                <a:latin typeface="Times New Roman" pitchFamily="18" charset="0"/>
                <a:cs typeface="Times New Roman" pitchFamily="18" charset="0"/>
              </a:rPr>
              <a:t>Store back in the appropriate place.</a:t>
            </a:r>
          </a:p>
          <a:p>
            <a:pPr>
              <a:lnSpc>
                <a:spcPct val="150000"/>
              </a:lnSpc>
            </a:pPr>
            <a:r>
              <a:rPr lang="en-US" dirty="0" smtClean="0">
                <a:latin typeface="Times New Roman" pitchFamily="18" charset="0"/>
                <a:cs typeface="Times New Roman" pitchFamily="18" charset="0"/>
              </a:rPr>
              <a:t>t2_cases_by_pop &lt;- t2_cases_by_pop %&gt;% </a:t>
            </a:r>
            <a:r>
              <a:rPr lang="en-US" b="1" dirty="0" smtClean="0">
                <a:latin typeface="Times New Roman" pitchFamily="18" charset="0"/>
                <a:cs typeface="Times New Roman" pitchFamily="18" charset="0"/>
              </a:rPr>
              <a:t>mutate</a:t>
            </a:r>
            <a:r>
              <a:rPr lang="en-US" dirty="0" smtClean="0">
                <a:latin typeface="Times New Roman" pitchFamily="18" charset="0"/>
                <a:cs typeface="Times New Roman" pitchFamily="18" charset="0"/>
              </a:rPr>
              <a:t>(type = "</a:t>
            </a:r>
            <a:r>
              <a:rPr lang="en-US" dirty="0" err="1" smtClean="0">
                <a:latin typeface="Times New Roman" pitchFamily="18" charset="0"/>
                <a:cs typeface="Times New Roman" pitchFamily="18" charset="0"/>
              </a:rPr>
              <a:t>cases_by_pop</a:t>
            </a:r>
            <a:r>
              <a:rPr lang="en-US" dirty="0" smtClean="0">
                <a:latin typeface="Times New Roman" pitchFamily="18" charset="0"/>
                <a:cs typeface="Times New Roman" pitchFamily="18" charset="0"/>
              </a:rPr>
              <a:t>") %&gt;% </a:t>
            </a:r>
            <a:r>
              <a:rPr lang="en-US" b="1" dirty="0" smtClean="0">
                <a:latin typeface="Times New Roman" pitchFamily="18" charset="0"/>
                <a:cs typeface="Times New Roman" pitchFamily="18" charset="0"/>
              </a:rPr>
              <a:t>rename</a:t>
            </a:r>
            <a:r>
              <a:rPr lang="en-US" dirty="0" smtClean="0">
                <a:latin typeface="Times New Roman" pitchFamily="18" charset="0"/>
                <a:cs typeface="Times New Roman" pitchFamily="18" charset="0"/>
              </a:rPr>
              <a:t>(count = </a:t>
            </a:r>
            <a:r>
              <a:rPr lang="en-US" dirty="0" err="1" smtClean="0">
                <a:latin typeface="Times New Roman" pitchFamily="18" charset="0"/>
                <a:cs typeface="Times New Roman" pitchFamily="18" charset="0"/>
              </a:rPr>
              <a:t>cases_by_pop</a:t>
            </a:r>
            <a:r>
              <a:rPr lang="en-US" dirty="0" smtClean="0">
                <a:latin typeface="Times New Roman" pitchFamily="18" charset="0"/>
                <a:cs typeface="Times New Roman" pitchFamily="18" charset="0"/>
              </a:rPr>
              <a:t>)</a:t>
            </a:r>
          </a:p>
          <a:p>
            <a:endParaRPr lang="en-US" b="1" dirty="0" smtClean="0">
              <a:latin typeface="Times New Roman" pitchFamily="18" charset="0"/>
              <a:cs typeface="Times New Roman" pitchFamily="18" charset="0"/>
            </a:endParaRPr>
          </a:p>
          <a:p>
            <a:endParaRPr lang="en-US" dirty="0"/>
          </a:p>
        </p:txBody>
      </p:sp>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Tidy data-Exercises- Refer Video 1</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For table4a and table4b, create a new table for cases per capita, name table4c, with country rows and year column</a:t>
            </a:r>
          </a:p>
          <a:p>
            <a:pPr>
              <a:lnSpc>
                <a:spcPct val="150000"/>
              </a:lnSpc>
            </a:pPr>
            <a:r>
              <a:rPr lang="en-US" dirty="0" smtClean="0">
                <a:latin typeface="Times New Roman" pitchFamily="18" charset="0"/>
                <a:cs typeface="Times New Roman" pitchFamily="18" charset="0"/>
              </a:rPr>
              <a:t>table4c &lt;- </a:t>
            </a:r>
            <a:r>
              <a:rPr lang="en-US" b="1" dirty="0" err="1" smtClean="0">
                <a:latin typeface="Times New Roman" pitchFamily="18" charset="0"/>
                <a:cs typeface="Times New Roman" pitchFamily="18" charset="0"/>
              </a:rPr>
              <a:t>tibble</a:t>
            </a:r>
            <a:r>
              <a:rPr lang="en-US" dirty="0" smtClean="0">
                <a:latin typeface="Times New Roman" pitchFamily="18" charset="0"/>
                <a:cs typeface="Times New Roman" pitchFamily="18" charset="0"/>
              </a:rPr>
              <a:t>( country = table4a$country, `1999` = table4a[["1999"]] / table4b[["1999"]] * 10000, `2000` = table4a[["2000"]] / table4b[["2000"]] * 10000 )</a:t>
            </a:r>
          </a:p>
          <a:p>
            <a:pPr>
              <a:lnSpc>
                <a:spcPct val="150000"/>
              </a:lnSpc>
            </a:pPr>
            <a:r>
              <a:rPr lang="en-US" dirty="0" smtClean="0">
                <a:latin typeface="Times New Roman" pitchFamily="18" charset="0"/>
                <a:cs typeface="Times New Roman" pitchFamily="18" charset="0"/>
              </a:rPr>
              <a:t>table4a and table4b split the cases and population variables into different tables which made it easy to divide cases by population</a:t>
            </a:r>
            <a:endParaRPr lang="en-US" dirty="0"/>
          </a:p>
        </p:txBody>
      </p:sp>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Tidy data-Exercises- Refer Video 1</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574" y="1566229"/>
            <a:ext cx="8596668" cy="3880773"/>
          </a:xfrm>
        </p:spPr>
        <p:txBody>
          <a:bodyPr>
            <a:noAutofit/>
          </a:bodyPr>
          <a:lstStyle/>
          <a:p>
            <a:pPr>
              <a:lnSpc>
                <a:spcPct val="150000"/>
              </a:lnSpc>
            </a:pPr>
            <a:r>
              <a:rPr lang="en-US" dirty="0" smtClean="0">
                <a:latin typeface="Times New Roman" pitchFamily="18" charset="0"/>
                <a:cs typeface="Times New Roman" pitchFamily="18" charset="0"/>
              </a:rPr>
              <a:t>3. Recreate the plot showing change in cases over time using table2 instead of table1. What do you need to do first?</a:t>
            </a:r>
          </a:p>
          <a:p>
            <a:pPr>
              <a:lnSpc>
                <a:spcPct val="150000"/>
              </a:lnSpc>
            </a:pPr>
            <a:r>
              <a:rPr lang="en-US" dirty="0" smtClean="0">
                <a:latin typeface="Times New Roman" pitchFamily="18" charset="0"/>
                <a:cs typeface="Times New Roman" pitchFamily="18" charset="0"/>
              </a:rPr>
              <a:t>Before creating the plot with change in cases over time,  need to filter table to only include rows representing cases of TB.</a:t>
            </a:r>
          </a:p>
          <a:p>
            <a:pPr>
              <a:lnSpc>
                <a:spcPct val="150000"/>
              </a:lnSpc>
            </a:pPr>
            <a:r>
              <a:rPr lang="en-US" dirty="0" smtClean="0">
                <a:latin typeface="Times New Roman" pitchFamily="18" charset="0"/>
                <a:cs typeface="Times New Roman" pitchFamily="18" charset="0"/>
              </a:rPr>
              <a:t>table2 %&gt;% </a:t>
            </a:r>
            <a:r>
              <a:rPr lang="en-US" b="1" dirty="0" smtClean="0">
                <a:latin typeface="Times New Roman" pitchFamily="18" charset="0"/>
                <a:cs typeface="Times New Roman" pitchFamily="18" charset="0"/>
              </a:rPr>
              <a:t>filter</a:t>
            </a:r>
            <a:r>
              <a:rPr lang="en-US" dirty="0" smtClean="0">
                <a:latin typeface="Times New Roman" pitchFamily="18" charset="0"/>
                <a:cs typeface="Times New Roman" pitchFamily="18" charset="0"/>
              </a:rPr>
              <a:t>(type == "cases") %&gt;% </a:t>
            </a:r>
            <a:r>
              <a:rPr lang="en-US" b="1"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(year, count)) + </a:t>
            </a:r>
            <a:r>
              <a:rPr lang="en-US" b="1" dirty="0" err="1" smtClean="0">
                <a:latin typeface="Times New Roman" pitchFamily="18" charset="0"/>
                <a:cs typeface="Times New Roman" pitchFamily="18" charset="0"/>
              </a:rPr>
              <a:t>geom_line</a:t>
            </a:r>
            <a:r>
              <a:rPr lang="en-US"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(group = country),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 "grey50") + </a:t>
            </a:r>
            <a:r>
              <a:rPr lang="en-US" b="1"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a:t>
            </a:r>
            <a:r>
              <a:rPr lang="en-US" b="1"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 country)) +</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Tidy data-Exercises- Refer Video 1</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2213768" y="2453480"/>
            <a:ext cx="6229191" cy="3716035"/>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Tidy data-Exercises- Refer Video 1</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Spreading and Gathering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801431" y="2069150"/>
            <a:ext cx="8596668" cy="3769948"/>
          </a:xfrm>
        </p:spPr>
        <p:txBody>
          <a:bodyPr>
            <a:noAutofit/>
          </a:bodyPr>
          <a:lstStyle/>
          <a:p>
            <a:pPr>
              <a:lnSpc>
                <a:spcPct val="150000"/>
              </a:lnSpc>
            </a:pPr>
            <a:r>
              <a:rPr lang="en-US" dirty="0" smtClean="0">
                <a:latin typeface="Times New Roman" pitchFamily="18" charset="0"/>
                <a:cs typeface="Times New Roman" pitchFamily="18" charset="0"/>
              </a:rPr>
              <a:t>There are two main reasons for the data become untidy: </a:t>
            </a:r>
          </a:p>
          <a:p>
            <a:pPr>
              <a:lnSpc>
                <a:spcPct val="150000"/>
              </a:lnSpc>
            </a:pPr>
            <a:r>
              <a:rPr lang="en-US" dirty="0" smtClean="0">
                <a:latin typeface="Times New Roman" pitchFamily="18" charset="0"/>
                <a:cs typeface="Times New Roman" pitchFamily="18" charset="0"/>
              </a:rPr>
              <a:t>Most people aren’t familiar with the principles of tidy data, and it’s hard to derive them yourself unless you spend a lot of time working with data. </a:t>
            </a:r>
          </a:p>
          <a:p>
            <a:pPr>
              <a:lnSpc>
                <a:spcPct val="150000"/>
              </a:lnSpc>
            </a:pPr>
            <a:r>
              <a:rPr lang="en-US" dirty="0" smtClean="0">
                <a:latin typeface="Times New Roman" pitchFamily="18" charset="0"/>
                <a:cs typeface="Times New Roman" pitchFamily="18" charset="0"/>
              </a:rPr>
              <a:t>Data is often organized to facilitate some use other than analysis. For example, data is often organized to make entry as easy as possible.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374" y="1825309"/>
            <a:ext cx="8596668" cy="3880773"/>
          </a:xfrm>
        </p:spPr>
        <p:txBody>
          <a:bodyPr>
            <a:noAutofit/>
          </a:bodyPr>
          <a:lstStyle/>
          <a:p>
            <a:r>
              <a:rPr lang="en-US" dirty="0" smtClean="0">
                <a:latin typeface="Times New Roman" pitchFamily="18" charset="0"/>
                <a:cs typeface="Times New Roman" pitchFamily="18" charset="0"/>
              </a:rPr>
              <a:t>To make tidy data</a:t>
            </a:r>
          </a:p>
          <a:p>
            <a:r>
              <a:rPr lang="en-US" dirty="0" smtClean="0">
                <a:latin typeface="Times New Roman" pitchFamily="18" charset="0"/>
                <a:cs typeface="Times New Roman" pitchFamily="18" charset="0"/>
              </a:rPr>
              <a:t>The first step is always to figure out what the variables and observations are</a:t>
            </a:r>
          </a:p>
          <a:p>
            <a:r>
              <a:rPr lang="en-US" dirty="0" smtClean="0">
                <a:latin typeface="Times New Roman" pitchFamily="18" charset="0"/>
                <a:cs typeface="Times New Roman" pitchFamily="18" charset="0"/>
              </a:rPr>
              <a:t>The second step is to resolve one of two common problems:</a:t>
            </a:r>
          </a:p>
          <a:p>
            <a:pPr lvl="1"/>
            <a:r>
              <a:rPr lang="en-US" sz="1800" dirty="0" smtClean="0">
                <a:latin typeface="Times New Roman" pitchFamily="18" charset="0"/>
                <a:cs typeface="Times New Roman" pitchFamily="18" charset="0"/>
              </a:rPr>
              <a:t> One variable might be spread across multiple columns.</a:t>
            </a:r>
          </a:p>
          <a:p>
            <a:pPr lvl="1"/>
            <a:r>
              <a:rPr lang="en-US" sz="1800" dirty="0" smtClean="0">
                <a:latin typeface="Times New Roman" pitchFamily="18" charset="0"/>
                <a:cs typeface="Times New Roman" pitchFamily="18" charset="0"/>
              </a:rPr>
              <a:t> One observation might be scattered across multiple rows.</a:t>
            </a:r>
          </a:p>
          <a:p>
            <a:r>
              <a:rPr lang="en-US" dirty="0" smtClean="0">
                <a:latin typeface="Times New Roman" pitchFamily="18" charset="0"/>
                <a:cs typeface="Times New Roman" pitchFamily="18" charset="0"/>
              </a:rPr>
              <a:t>To fix these problems, you’ll need the two most important functions in </a:t>
            </a:r>
            <a:r>
              <a:rPr lang="en-US" dirty="0" err="1" smtClean="0">
                <a:latin typeface="Times New Roman" pitchFamily="18" charset="0"/>
                <a:cs typeface="Times New Roman" pitchFamily="18" charset="0"/>
              </a:rPr>
              <a:t>tidyr</a:t>
            </a:r>
            <a:r>
              <a:rPr lang="en-US" dirty="0" smtClean="0">
                <a:latin typeface="Times New Roman" pitchFamily="18" charset="0"/>
                <a:cs typeface="Times New Roman" pitchFamily="18" charset="0"/>
              </a:rPr>
              <a:t>: gather() and spread().</a:t>
            </a:r>
          </a:p>
          <a:p>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Spreading and Gathering</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6374" y="1398589"/>
            <a:ext cx="8596668" cy="4453571"/>
          </a:xfrm>
        </p:spPr>
        <p:txBody>
          <a:bodyPr>
            <a:normAutofit/>
          </a:bodyPr>
          <a:lstStyle/>
          <a:p>
            <a:pPr>
              <a:lnSpc>
                <a:spcPct val="150000"/>
              </a:lnSpc>
            </a:pPr>
            <a:r>
              <a:rPr lang="en-US" dirty="0" smtClean="0">
                <a:latin typeface="Times New Roman" pitchFamily="18" charset="0"/>
                <a:cs typeface="Times New Roman" pitchFamily="18" charset="0"/>
              </a:rPr>
              <a:t>A common problem is a dataset where some of the column names are not names of variables, but values of a variable</a:t>
            </a:r>
          </a:p>
          <a:p>
            <a:pPr>
              <a:lnSpc>
                <a:spcPct val="150000"/>
              </a:lnSpc>
            </a:pPr>
            <a:r>
              <a:rPr lang="en-US" dirty="0" smtClean="0">
                <a:latin typeface="Times New Roman" pitchFamily="18" charset="0"/>
                <a:cs typeface="Times New Roman" pitchFamily="18" charset="0"/>
              </a:rPr>
              <a:t>Take table4a; the column names 1999 and 2000 represent values of the year variable, and each row represents two observations, not one:</a:t>
            </a:r>
          </a:p>
          <a:p>
            <a:pPr>
              <a:lnSpc>
                <a:spcPct val="150000"/>
              </a:lnSpc>
            </a:pPr>
            <a:endParaRPr lang="en-US" dirty="0" smtClean="0">
              <a:latin typeface="Times New Roman" pitchFamily="18" charset="0"/>
              <a:cs typeface="Times New Roman" pitchFamily="18" charset="0"/>
            </a:endParaRPr>
          </a:p>
          <a:p>
            <a:pPr>
              <a:lnSpc>
                <a:spcPct val="150000"/>
              </a:lnSpc>
            </a:pPr>
            <a:endParaRPr lang="en-US" dirty="0" smtClean="0">
              <a:latin typeface="Times New Roman" pitchFamily="18" charset="0"/>
              <a:cs typeface="Times New Roman" pitchFamily="18" charset="0"/>
            </a:endParaRPr>
          </a:p>
          <a:p>
            <a:pPr>
              <a:lnSpc>
                <a:spcPct val="150000"/>
              </a:lnSpc>
            </a:pPr>
            <a:endParaRPr lang="en-US" dirty="0" smtClean="0">
              <a:latin typeface="Times New Roman" pitchFamily="18" charset="0"/>
              <a:cs typeface="Times New Roman" pitchFamily="18" charset="0"/>
            </a:endParaRPr>
          </a:p>
          <a:p>
            <a:pPr>
              <a:lnSpc>
                <a:spcPct val="150000"/>
              </a:lnSpc>
            </a:pPr>
            <a:endParaRPr lang="en-US" dirty="0" smtClean="0">
              <a:latin typeface="Times New Roman" pitchFamily="18" charset="0"/>
              <a:cs typeface="Times New Roman" pitchFamily="18" charset="0"/>
            </a:endParaRPr>
          </a:p>
          <a:p>
            <a:pPr>
              <a:lnSpc>
                <a:spcPct val="150000"/>
              </a:lnSpc>
            </a:pPr>
            <a:endParaRPr lang="en-US" dirty="0" smtClean="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a:srcRect/>
          <a:stretch>
            <a:fillRect/>
          </a:stretch>
        </p:blipFill>
        <p:spPr bwMode="auto">
          <a:xfrm>
            <a:off x="2442754" y="3644537"/>
            <a:ext cx="4087588" cy="2603863"/>
          </a:xfrm>
          <a:prstGeom prst="rect">
            <a:avLst/>
          </a:prstGeom>
          <a:noFill/>
          <a:ln w="9525">
            <a:noFill/>
            <a:miter lim="800000"/>
            <a:headEnd/>
            <a:tailEnd/>
          </a:ln>
          <a:effectLst/>
        </p:spPr>
      </p:pic>
      <p:sp>
        <p:nvSpPr>
          <p:cNvPr id="6"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Spreading and Gathering</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To tidy a dataset like this, need to gather those columns into a new pair of variables.</a:t>
            </a:r>
          </a:p>
          <a:p>
            <a:pPr>
              <a:lnSpc>
                <a:spcPct val="150000"/>
              </a:lnSpc>
            </a:pPr>
            <a:r>
              <a:rPr lang="en-US" dirty="0" smtClean="0">
                <a:latin typeface="Times New Roman" pitchFamily="18" charset="0"/>
                <a:cs typeface="Times New Roman" pitchFamily="18" charset="0"/>
              </a:rPr>
              <a:t>The set of columns that represent values, not variables. In this example, those are the columns 1999 and 2000.</a:t>
            </a:r>
          </a:p>
          <a:p>
            <a:pPr>
              <a:lnSpc>
                <a:spcPct val="150000"/>
              </a:lnSpc>
            </a:pPr>
            <a:r>
              <a:rPr lang="en-US" dirty="0" smtClean="0">
                <a:latin typeface="Times New Roman" pitchFamily="18" charset="0"/>
                <a:cs typeface="Times New Roman" pitchFamily="18" charset="0"/>
              </a:rPr>
              <a:t>The name of the variable whose values form the column names. call that the key, and here it is year.</a:t>
            </a:r>
          </a:p>
          <a:p>
            <a:pPr>
              <a:lnSpc>
                <a:spcPct val="150000"/>
              </a:lnSpc>
            </a:pPr>
            <a:r>
              <a:rPr lang="en-US" dirty="0" smtClean="0">
                <a:latin typeface="Times New Roman" pitchFamily="18" charset="0"/>
                <a:cs typeface="Times New Roman" pitchFamily="18" charset="0"/>
              </a:rPr>
              <a:t>The name of the variable whose values are spread over the cells.  call that value, and here it’s the number of cases.</a:t>
            </a:r>
          </a:p>
          <a:p>
            <a:pPr>
              <a:lnSpc>
                <a:spcPct val="150000"/>
              </a:lnSpc>
            </a:pPr>
            <a:endParaRPr lang="en-US" dirty="0" smtClean="0">
              <a:latin typeface="Times New Roman" pitchFamily="18" charset="0"/>
              <a:cs typeface="Times New Roman" pitchFamily="18" charset="0"/>
            </a:endParaRPr>
          </a:p>
          <a:p>
            <a:pPr>
              <a:lnSpc>
                <a:spcPct val="150000"/>
              </a:lnSpc>
            </a:pPr>
            <a:endParaRPr lang="en-US" dirty="0"/>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Spreading and Gathering</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Tidy Data</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794900" y="1434738"/>
            <a:ext cx="8596668" cy="2072639"/>
          </a:xfrm>
        </p:spPr>
        <p:txBody>
          <a:bodyPr>
            <a:noAutofit/>
          </a:bodyPr>
          <a:lstStyle/>
          <a:p>
            <a:pPr>
              <a:lnSpc>
                <a:spcPct val="150000"/>
              </a:lnSpc>
            </a:pPr>
            <a:r>
              <a:rPr lang="en-US" dirty="0" smtClean="0">
                <a:latin typeface="Times New Roman" pitchFamily="18" charset="0"/>
                <a:cs typeface="Times New Roman" pitchFamily="18" charset="0"/>
              </a:rPr>
              <a:t>The following example shows the same data organized in four different ways.</a:t>
            </a:r>
          </a:p>
          <a:p>
            <a:pPr>
              <a:lnSpc>
                <a:spcPct val="150000"/>
              </a:lnSpc>
            </a:pPr>
            <a:r>
              <a:rPr lang="en-US" dirty="0" smtClean="0">
                <a:latin typeface="Times New Roman" pitchFamily="18" charset="0"/>
                <a:cs typeface="Times New Roman" pitchFamily="18" charset="0"/>
              </a:rPr>
              <a:t>Each dataset shows the same values of four variables, country, year, population, and cases, but each dataset organizes the values in a different way</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754653" y="2931250"/>
            <a:ext cx="3637718" cy="2659653"/>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727049" y="2943496"/>
            <a:ext cx="4051191" cy="268659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654" y="1489167"/>
            <a:ext cx="8596668" cy="4456402"/>
          </a:xfrm>
        </p:spPr>
        <p:txBody>
          <a:bodyPr>
            <a:normAutofit/>
          </a:bodyPr>
          <a:lstStyle/>
          <a:p>
            <a:pPr>
              <a:lnSpc>
                <a:spcPct val="150000"/>
              </a:lnSpc>
            </a:pPr>
            <a:r>
              <a:rPr lang="en-US" dirty="0" smtClean="0">
                <a:latin typeface="Times New Roman" pitchFamily="18" charset="0"/>
                <a:cs typeface="Times New Roman" pitchFamily="18" charset="0"/>
              </a:rPr>
              <a:t>Together those parameters generate the call to gather(): </a:t>
            </a:r>
          </a:p>
          <a:p>
            <a:pPr>
              <a:lnSpc>
                <a:spcPct val="150000"/>
              </a:lnSpc>
            </a:pPr>
            <a:r>
              <a:rPr lang="en-US" dirty="0" smtClean="0">
                <a:latin typeface="Times New Roman" pitchFamily="18" charset="0"/>
                <a:cs typeface="Times New Roman" pitchFamily="18" charset="0"/>
              </a:rPr>
              <a:t>table4a %&gt;% gather(`1999`, `2000`, key = "year", value = "cases")</a:t>
            </a:r>
          </a:p>
          <a:p>
            <a:pPr>
              <a:lnSpc>
                <a:spcPct val="150000"/>
              </a:lnSpc>
            </a:pPr>
            <a:r>
              <a:rPr lang="en-US" dirty="0" smtClean="0">
                <a:latin typeface="Times New Roman" pitchFamily="18" charset="0"/>
                <a:cs typeface="Times New Roman" pitchFamily="18" charset="0"/>
              </a:rPr>
              <a:t>To tidy table4b in a similar fashion. </a:t>
            </a:r>
          </a:p>
          <a:p>
            <a:pPr>
              <a:lnSpc>
                <a:spcPct val="150000"/>
              </a:lnSpc>
            </a:pPr>
            <a:r>
              <a:rPr lang="en-US" dirty="0" smtClean="0">
                <a:latin typeface="Times New Roman" pitchFamily="18" charset="0"/>
                <a:cs typeface="Times New Roman" pitchFamily="18" charset="0"/>
              </a:rPr>
              <a:t> table4b %&gt;% gather(`1999`, `2000`, key = "year", value = "population")</a:t>
            </a:r>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2876550" y="3967980"/>
            <a:ext cx="3219450" cy="2302192"/>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Spreading and Gathering</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srcRect/>
          <a:stretch>
            <a:fillRect/>
          </a:stretch>
        </p:blipFill>
        <p:spPr bwMode="auto">
          <a:xfrm>
            <a:off x="307428" y="1972491"/>
            <a:ext cx="9030547" cy="3681549"/>
          </a:xfrm>
          <a:prstGeom prst="rect">
            <a:avLst/>
          </a:prstGeom>
          <a:noFill/>
          <a:ln w="9525">
            <a:noFill/>
            <a:miter lim="800000"/>
            <a:headEnd/>
            <a:tailEnd/>
          </a:ln>
          <a:effectLst/>
        </p:spPr>
      </p:pic>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Spreading and Gathering</a:t>
            </a:r>
            <a:endParaRPr lang="en-US" b="1" dirty="0">
              <a:latin typeface="Times New Roman" pitchFamily="18" charset="0"/>
              <a:cs typeface="Times New Roman" pitchFamily="18" charset="0"/>
            </a:endParaRPr>
          </a:p>
        </p:txBody>
      </p:sp>
      <p:sp>
        <p:nvSpPr>
          <p:cNvPr id="5" name="Rectangle 4"/>
          <p:cNvSpPr/>
          <p:nvPr/>
        </p:nvSpPr>
        <p:spPr>
          <a:xfrm>
            <a:off x="2742228" y="5878286"/>
            <a:ext cx="5186926" cy="369332"/>
          </a:xfrm>
          <a:prstGeom prst="rect">
            <a:avLst/>
          </a:prstGeom>
        </p:spPr>
        <p:txBody>
          <a:bodyPr wrap="square">
            <a:spAutoFit/>
          </a:bodyPr>
          <a:lstStyle/>
          <a:p>
            <a:r>
              <a:rPr lang="en-US" dirty="0" smtClean="0">
                <a:latin typeface="Times New Roman" pitchFamily="18" charset="0"/>
                <a:cs typeface="Times New Roman" pitchFamily="18" charset="0"/>
              </a:rPr>
              <a:t>Gathering table4 into a tidy form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402081"/>
            <a:ext cx="9533466" cy="4639282"/>
          </a:xfrm>
        </p:spPr>
        <p:txBody>
          <a:bodyPr>
            <a:noAutofit/>
          </a:bodyPr>
          <a:lstStyle/>
          <a:p>
            <a:r>
              <a:rPr lang="en-US" dirty="0" smtClean="0">
                <a:latin typeface="Times New Roman" pitchFamily="18" charset="0"/>
                <a:cs typeface="Times New Roman" pitchFamily="18" charset="0"/>
              </a:rPr>
              <a:t>Spreading is the opposite of gathering.</a:t>
            </a:r>
          </a:p>
          <a:p>
            <a:r>
              <a:rPr lang="en-US" dirty="0" smtClean="0">
                <a:latin typeface="Times New Roman" pitchFamily="18" charset="0"/>
                <a:cs typeface="Times New Roman" pitchFamily="18" charset="0"/>
              </a:rPr>
              <a:t>table2—an observation is a country in a year, but each observation is spread across two rows:</a:t>
            </a:r>
          </a:p>
          <a:p>
            <a:r>
              <a:rPr lang="en-US" dirty="0" smtClean="0">
                <a:latin typeface="Times New Roman" pitchFamily="18" charset="0"/>
                <a:cs typeface="Times New Roman" pitchFamily="18" charset="0"/>
              </a:rPr>
              <a:t>To tidy this up, first analyze the representation in a similar way to gather(). </a:t>
            </a:r>
          </a:p>
        </p:txBody>
      </p:sp>
      <p:sp>
        <p:nvSpPr>
          <p:cNvPr id="4" name="Title 1"/>
          <p:cNvSpPr>
            <a:spLocks noGrp="1"/>
          </p:cNvSpPr>
          <p:nvPr>
            <p:ph type="title"/>
          </p:nvPr>
        </p:nvSpPr>
        <p:spPr>
          <a:xfrm>
            <a:off x="677863" y="609600"/>
            <a:ext cx="8596312" cy="762000"/>
          </a:xfrm>
        </p:spPr>
        <p:txBody>
          <a:bodyPr/>
          <a:lstStyle/>
          <a:p>
            <a:pPr algn="ctr"/>
            <a:r>
              <a:rPr lang="en-US" b="1" dirty="0" smtClean="0">
                <a:latin typeface="Times New Roman" pitchFamily="18" charset="0"/>
                <a:cs typeface="Times New Roman" pitchFamily="18" charset="0"/>
              </a:rPr>
              <a:t>Sub. Topic: Spreading and Gathering</a:t>
            </a:r>
            <a:endParaRPr lang="en-US"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864934" y="3148149"/>
            <a:ext cx="7207912" cy="3443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642" y="1494384"/>
            <a:ext cx="9579186" cy="3880773"/>
          </a:xfrm>
        </p:spPr>
        <p:txBody>
          <a:bodyPr>
            <a:normAutofit/>
          </a:bodyPr>
          <a:lstStyle/>
          <a:p>
            <a:r>
              <a:rPr lang="en-US" dirty="0" smtClean="0">
                <a:latin typeface="Times New Roman" pitchFamily="18" charset="0"/>
                <a:cs typeface="Times New Roman" pitchFamily="18" charset="0"/>
              </a:rPr>
              <a:t>This time, however, need two parameters: </a:t>
            </a:r>
          </a:p>
          <a:p>
            <a:r>
              <a:rPr lang="en-US" dirty="0" smtClean="0">
                <a:latin typeface="Times New Roman" pitchFamily="18" charset="0"/>
                <a:cs typeface="Times New Roman" pitchFamily="18" charset="0"/>
              </a:rPr>
              <a:t>The column that contains variable names, the key column. Here, it’s type.</a:t>
            </a:r>
          </a:p>
          <a:p>
            <a:r>
              <a:rPr lang="en-US" dirty="0" smtClean="0">
                <a:latin typeface="Times New Roman" pitchFamily="18" charset="0"/>
                <a:cs typeface="Times New Roman" pitchFamily="18" charset="0"/>
              </a:rPr>
              <a:t>The column that contains values forms multiple variables, the value column. Here, it’s count. </a:t>
            </a:r>
          </a:p>
          <a:p>
            <a:r>
              <a:rPr lang="en-US" dirty="0" smtClean="0">
                <a:latin typeface="Times New Roman" pitchFamily="18" charset="0"/>
                <a:cs typeface="Times New Roman" pitchFamily="18" charset="0"/>
              </a:rPr>
              <a:t>Once figured that out,  can use spread(), as shown programmatically</a:t>
            </a:r>
          </a:p>
          <a:p>
            <a:r>
              <a:rPr lang="en-US" dirty="0" smtClean="0">
                <a:latin typeface="Times New Roman" pitchFamily="18" charset="0"/>
                <a:cs typeface="Times New Roman" pitchFamily="18" charset="0"/>
              </a:rPr>
              <a:t>spread(table2, key = type, value = count) </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1995644" y="3722914"/>
            <a:ext cx="4517416" cy="2600597"/>
          </a:xfrm>
          <a:prstGeom prst="rect">
            <a:avLst/>
          </a:prstGeom>
          <a:noFill/>
          <a:ln w="9525">
            <a:noFill/>
            <a:miter lim="800000"/>
            <a:headEnd/>
            <a:tailEnd/>
          </a:ln>
          <a:effectLst/>
        </p:spPr>
      </p:pic>
      <p:sp>
        <p:nvSpPr>
          <p:cNvPr id="5" name="Title 1"/>
          <p:cNvSpPr>
            <a:spLocks noGrp="1"/>
          </p:cNvSpPr>
          <p:nvPr>
            <p:ph type="title"/>
          </p:nvPr>
        </p:nvSpPr>
        <p:spPr>
          <a:xfrm>
            <a:off x="677334" y="609600"/>
            <a:ext cx="8596668" cy="971006"/>
          </a:xfrm>
        </p:spPr>
        <p:txBody>
          <a:bodyPr/>
          <a:lstStyle/>
          <a:p>
            <a:pPr algn="ctr"/>
            <a:r>
              <a:rPr lang="en-US" b="1" dirty="0" smtClean="0">
                <a:latin typeface="Times New Roman" pitchFamily="18" charset="0"/>
                <a:cs typeface="Times New Roman" pitchFamily="18" charset="0"/>
              </a:rPr>
              <a:t>Sub. Topic: Spreading and Gathering</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596668" cy="674051"/>
          </a:xfrm>
        </p:spPr>
        <p:txBody>
          <a:bodyPr>
            <a:normAutofit/>
          </a:bodyPr>
          <a:lstStyle/>
          <a:p>
            <a:r>
              <a:rPr lang="en-US" dirty="0" smtClean="0">
                <a:latin typeface="Times New Roman" pitchFamily="18" charset="0"/>
                <a:cs typeface="Times New Roman" pitchFamily="18" charset="0"/>
              </a:rPr>
              <a:t>Visual of separating- Spreading table2 makes it tidy</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221230" y="2842259"/>
            <a:ext cx="5825490" cy="3439813"/>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Spreading and Gathering</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Spreading and Gathering- Exercises-Refer Video2</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352697" y="1825310"/>
            <a:ext cx="9823269" cy="4444862"/>
          </a:xfrm>
        </p:spPr>
        <p:txBody>
          <a:bodyPr>
            <a:normAutofit/>
          </a:bodyPr>
          <a:lstStyle/>
          <a:p>
            <a:r>
              <a:rPr lang="en-US" dirty="0" smtClean="0">
                <a:latin typeface="Times New Roman" pitchFamily="18" charset="0"/>
                <a:cs typeface="Times New Roman" pitchFamily="18" charset="0"/>
              </a:rPr>
              <a:t>1. Why are gather() and spread() not perfectly symmetrical? Carefully consider the following example: </a:t>
            </a:r>
          </a:p>
          <a:p>
            <a:r>
              <a:rPr lang="en-US" dirty="0" smtClean="0">
                <a:latin typeface="Times New Roman" pitchFamily="18" charset="0"/>
                <a:cs typeface="Times New Roman" pitchFamily="18" charset="0"/>
              </a:rPr>
              <a:t>stocks &lt;- </a:t>
            </a:r>
            <a:r>
              <a:rPr lang="en-US" dirty="0" err="1" smtClean="0">
                <a:latin typeface="Times New Roman" pitchFamily="18" charset="0"/>
                <a:cs typeface="Times New Roman" pitchFamily="18" charset="0"/>
              </a:rPr>
              <a:t>tibble</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year = c(2015, 2015, 2016, 2016),</a:t>
            </a:r>
          </a:p>
          <a:p>
            <a:pPr>
              <a:buNone/>
            </a:pPr>
            <a:r>
              <a:rPr lang="en-US" dirty="0" smtClean="0">
                <a:latin typeface="Times New Roman" pitchFamily="18" charset="0"/>
                <a:cs typeface="Times New Roman" pitchFamily="18" charset="0"/>
              </a:rPr>
              <a:t>	 half = c( 1, 2, 1, 2),</a:t>
            </a:r>
          </a:p>
          <a:p>
            <a:pPr>
              <a:buNone/>
            </a:pPr>
            <a:r>
              <a:rPr lang="en-US" dirty="0" smtClean="0">
                <a:latin typeface="Times New Roman" pitchFamily="18" charset="0"/>
                <a:cs typeface="Times New Roman" pitchFamily="18" charset="0"/>
              </a:rPr>
              <a:t>	 return = c(1.88, 0.59, 0.92, 0.17) ) </a:t>
            </a:r>
          </a:p>
          <a:p>
            <a:pPr>
              <a:buNone/>
            </a:pPr>
            <a:r>
              <a:rPr lang="en-US" dirty="0" smtClean="0">
                <a:latin typeface="Times New Roman" pitchFamily="18" charset="0"/>
                <a:cs typeface="Times New Roman" pitchFamily="18" charset="0"/>
              </a:rPr>
              <a:t>	stocks %&gt;% spread(year, return) %&gt;% </a:t>
            </a:r>
          </a:p>
          <a:p>
            <a:pPr>
              <a:buNone/>
            </a:pPr>
            <a:r>
              <a:rPr lang="en-US" dirty="0" smtClean="0">
                <a:latin typeface="Times New Roman" pitchFamily="18" charset="0"/>
                <a:cs typeface="Times New Roman" pitchFamily="18" charset="0"/>
              </a:rPr>
              <a:t>	gather("year", "return", `2015`:`2016`) </a:t>
            </a:r>
          </a:p>
          <a:p>
            <a:pPr>
              <a:buNone/>
            </a:pPr>
            <a:r>
              <a:rPr lang="en-US" dirty="0" smtClean="0">
                <a:latin typeface="Times New Roman" pitchFamily="18" charset="0"/>
                <a:cs typeface="Times New Roman" pitchFamily="18" charset="0"/>
              </a:rPr>
              <a:t>	(Hint: look at the variable types and think about column names.) </a:t>
            </a:r>
          </a:p>
          <a:p>
            <a:pPr>
              <a:buNone/>
            </a:pPr>
            <a:r>
              <a:rPr lang="en-US" dirty="0" smtClean="0">
                <a:latin typeface="Times New Roman" pitchFamily="18" charset="0"/>
                <a:cs typeface="Times New Roman" pitchFamily="18" charset="0"/>
              </a:rPr>
              <a:t>	Both spread() and gather() have a convert argument. What does it do?</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601458" y="1878308"/>
            <a:ext cx="3400121" cy="250428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795428" y="1828799"/>
            <a:ext cx="3987166" cy="212648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1476103" y="4506142"/>
            <a:ext cx="6949439" cy="1999152"/>
          </a:xfrm>
          <a:prstGeom prst="rect">
            <a:avLst/>
          </a:prstGeom>
          <a:noFill/>
          <a:ln w="9525">
            <a:noFill/>
            <a:miter lim="800000"/>
            <a:headEnd/>
            <a:tailEnd/>
          </a:ln>
          <a:effectLst/>
        </p:spPr>
      </p:pic>
      <p:sp>
        <p:nvSpPr>
          <p:cNvPr id="7" name="Title 1"/>
          <p:cNvSpPr>
            <a:spLocks noGrp="1"/>
          </p:cNvSpPr>
          <p:nvPr>
            <p:ph type="title"/>
          </p:nvPr>
        </p:nvSpPr>
        <p:spPr/>
        <p:txBody>
          <a:bodyPr/>
          <a:lstStyle/>
          <a:p>
            <a:pPr algn="ctr"/>
            <a:r>
              <a:rPr lang="en-US" b="1" dirty="0" smtClean="0">
                <a:latin typeface="Times New Roman" pitchFamily="18" charset="0"/>
                <a:cs typeface="Times New Roman" pitchFamily="18" charset="0"/>
              </a:rPr>
              <a:t>Spreading and Gathering- Exercises-Refer Video2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511" y="2029098"/>
            <a:ext cx="9065380" cy="3940628"/>
          </a:xfrm>
        </p:spPr>
        <p:txBody>
          <a:bodyPr>
            <a:noAutofit/>
          </a:bodyPr>
          <a:lstStyle/>
          <a:p>
            <a:r>
              <a:rPr lang="en-US" dirty="0" smtClean="0">
                <a:latin typeface="Times New Roman" pitchFamily="18" charset="0"/>
                <a:cs typeface="Times New Roman" pitchFamily="18" charset="0"/>
              </a:rPr>
              <a:t>The functions spread() and gather() are not perfectly symmetrical because column type information is lost. </a:t>
            </a:r>
          </a:p>
          <a:p>
            <a:r>
              <a:rPr lang="en-US" dirty="0" smtClean="0">
                <a:latin typeface="Times New Roman" pitchFamily="18" charset="0"/>
                <a:cs typeface="Times New Roman" pitchFamily="18" charset="0"/>
              </a:rPr>
              <a:t>When we use gather() on a data frame, it discards the original column types. It has to force all the gathered variables into a single vector with a single type.</a:t>
            </a:r>
          </a:p>
          <a:p>
            <a:r>
              <a:rPr lang="en-US" dirty="0" smtClean="0">
                <a:latin typeface="Times New Roman" pitchFamily="18" charset="0"/>
                <a:cs typeface="Times New Roman" pitchFamily="18" charset="0"/>
              </a:rPr>
              <a:t>If we spread() that data frame, the spread() function does not know the original data types of the variables.</a:t>
            </a:r>
          </a:p>
          <a:p>
            <a:r>
              <a:rPr lang="en-US" dirty="0" smtClean="0">
                <a:latin typeface="Times New Roman" pitchFamily="18" charset="0"/>
                <a:cs typeface="Times New Roman" pitchFamily="18" charset="0"/>
              </a:rPr>
              <a:t>In this example, the column year is numeric.</a:t>
            </a:r>
          </a:p>
          <a:p>
            <a:r>
              <a:rPr lang="en-US" dirty="0" smtClean="0">
                <a:latin typeface="Times New Roman" pitchFamily="18" charset="0"/>
                <a:cs typeface="Times New Roman" pitchFamily="18" charset="0"/>
              </a:rPr>
              <a:t> After running spread() and gather(), the year column is a character vector. </a:t>
            </a:r>
          </a:p>
          <a:p>
            <a:r>
              <a:rPr lang="en-US" dirty="0" smtClean="0">
                <a:latin typeface="Times New Roman" pitchFamily="18" charset="0"/>
                <a:cs typeface="Times New Roman" pitchFamily="18" charset="0"/>
              </a:rPr>
              <a:t>After spread(), the years are column names.</a:t>
            </a:r>
          </a:p>
          <a:p>
            <a:r>
              <a:rPr lang="en-US" dirty="0" smtClean="0">
                <a:latin typeface="Times New Roman" pitchFamily="18" charset="0"/>
                <a:cs typeface="Times New Roman" pitchFamily="18" charset="0"/>
              </a:rPr>
              <a:t>use of gather() will create a column, year, from the column names</a:t>
            </a:r>
            <a:endParaRPr lang="en-US" dirty="0">
              <a:latin typeface="Times New Roman" pitchFamily="18" charset="0"/>
              <a:cs typeface="Times New Roman" pitchFamily="18" charset="0"/>
            </a:endParaRPr>
          </a:p>
        </p:txBody>
      </p:sp>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Spreading and Gathering- Exercises-Refer Video2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lnSpc>
                <a:spcPct val="150000"/>
              </a:lnSpc>
            </a:pPr>
            <a:r>
              <a:rPr lang="en-US" dirty="0" smtClean="0">
                <a:latin typeface="Times New Roman" pitchFamily="18" charset="0"/>
                <a:cs typeface="Times New Roman" pitchFamily="18" charset="0"/>
              </a:rPr>
              <a:t>The functions spread() and gather() are almost symmetrical if we use the convert argument. When convert = TRUE, the gather() function will attempt to convert vectors to the appropriate type using </a:t>
            </a:r>
            <a:r>
              <a:rPr lang="en-US" dirty="0" err="1" smtClean="0">
                <a:latin typeface="Times New Roman" pitchFamily="18" charset="0"/>
                <a:cs typeface="Times New Roman" pitchFamily="18" charset="0"/>
              </a:rPr>
              <a:t>type.convert</a:t>
            </a:r>
            <a:r>
              <a:rPr lang="en-US" dirty="0" smtClean="0">
                <a:latin typeface="Times New Roman" pitchFamily="18" charset="0"/>
                <a:cs typeface="Times New Roman" pitchFamily="18" charset="0"/>
              </a:rPr>
              <a:t>().</a:t>
            </a:r>
          </a:p>
          <a:p>
            <a:pPr algn="just">
              <a:lnSpc>
                <a:spcPct val="150000"/>
              </a:lnSpc>
            </a:pPr>
            <a:r>
              <a:rPr lang="en-US" dirty="0" smtClean="0">
                <a:latin typeface="Times New Roman" pitchFamily="18" charset="0"/>
                <a:cs typeface="Times New Roman" pitchFamily="18" charset="0"/>
              </a:rPr>
              <a:t>stocks %&gt;% </a:t>
            </a:r>
            <a:r>
              <a:rPr lang="en-US" b="1" dirty="0" smtClean="0">
                <a:latin typeface="Times New Roman" pitchFamily="18" charset="0"/>
                <a:cs typeface="Times New Roman" pitchFamily="18" charset="0"/>
              </a:rPr>
              <a:t>spread</a:t>
            </a:r>
            <a:r>
              <a:rPr lang="en-US" dirty="0" smtClean="0">
                <a:latin typeface="Times New Roman" pitchFamily="18" charset="0"/>
                <a:cs typeface="Times New Roman" pitchFamily="18" charset="0"/>
              </a:rPr>
              <a:t>(key = "year", value = "return") %&gt;% </a:t>
            </a:r>
            <a:r>
              <a:rPr lang="en-US" b="1" dirty="0" smtClean="0">
                <a:latin typeface="Times New Roman" pitchFamily="18" charset="0"/>
                <a:cs typeface="Times New Roman" pitchFamily="18" charset="0"/>
              </a:rPr>
              <a:t>gather</a:t>
            </a:r>
            <a:r>
              <a:rPr lang="en-US" dirty="0" smtClean="0">
                <a:latin typeface="Times New Roman" pitchFamily="18" charset="0"/>
                <a:cs typeface="Times New Roman" pitchFamily="18" charset="0"/>
              </a:rPr>
              <a:t>(`2015`:`2016`, key = "year", value = "return", convert = TRUE)</a:t>
            </a:r>
          </a:p>
          <a:p>
            <a:pPr algn="just">
              <a:lnSpc>
                <a:spcPct val="150000"/>
              </a:lnSpc>
            </a:pPr>
            <a:r>
              <a:rPr lang="en-US" dirty="0" smtClean="0">
                <a:latin typeface="Times New Roman" pitchFamily="18" charset="0"/>
                <a:cs typeface="Times New Roman" pitchFamily="18" charset="0"/>
              </a:rPr>
              <a:t>Now, year is an integer vector</a:t>
            </a:r>
            <a:endParaRPr lang="en-US" dirty="0">
              <a:latin typeface="Times New Roman" pitchFamily="18" charset="0"/>
              <a:cs typeface="Times New Roman" pitchFamily="18" charset="0"/>
            </a:endParaRPr>
          </a:p>
        </p:txBody>
      </p:sp>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Spreading and Gathering- Exercises-Refer Video2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pPr>
            <a:r>
              <a:rPr lang="en-US" dirty="0" smtClean="0">
                <a:latin typeface="Times New Roman" pitchFamily="18" charset="0"/>
                <a:cs typeface="Times New Roman" pitchFamily="18" charset="0"/>
              </a:rPr>
              <a:t>2. Why does this code fail?</a:t>
            </a:r>
          </a:p>
          <a:p>
            <a:pPr>
              <a:lnSpc>
                <a:spcPct val="150000"/>
              </a:lnSpc>
            </a:pPr>
            <a:r>
              <a:rPr lang="en-US" dirty="0" smtClean="0">
                <a:latin typeface="Times New Roman" pitchFamily="18" charset="0"/>
                <a:cs typeface="Times New Roman" pitchFamily="18" charset="0"/>
              </a:rPr>
              <a:t>table4a %&gt;% </a:t>
            </a:r>
            <a:r>
              <a:rPr lang="en-US" b="1" dirty="0" smtClean="0">
                <a:latin typeface="Times New Roman" pitchFamily="18" charset="0"/>
                <a:cs typeface="Times New Roman" pitchFamily="18" charset="0"/>
              </a:rPr>
              <a:t>gather</a:t>
            </a:r>
            <a:r>
              <a:rPr lang="en-US" dirty="0" smtClean="0">
                <a:latin typeface="Times New Roman" pitchFamily="18" charset="0"/>
                <a:cs typeface="Times New Roman" pitchFamily="18" charset="0"/>
              </a:rPr>
              <a:t>(1999, 2000, key = "year", value = "cases")</a:t>
            </a:r>
          </a:p>
          <a:p>
            <a:pPr>
              <a:lnSpc>
                <a:spcPct val="150000"/>
              </a:lnSpc>
            </a:pPr>
            <a:r>
              <a:rPr lang="en-US" dirty="0" smtClean="0">
                <a:latin typeface="Times New Roman" pitchFamily="18" charset="0"/>
                <a:cs typeface="Times New Roman" pitchFamily="18" charset="0"/>
              </a:rPr>
              <a:t>The code fails because the column names 1999 and 2000 are not non-syntactic variable names.  </a:t>
            </a:r>
          </a:p>
          <a:p>
            <a:pPr>
              <a:lnSpc>
                <a:spcPct val="150000"/>
              </a:lnSpc>
            </a:pPr>
            <a:r>
              <a:rPr lang="en-US" dirty="0" smtClean="0">
                <a:latin typeface="Times New Roman" pitchFamily="18" charset="0"/>
                <a:cs typeface="Times New Roman" pitchFamily="18" charset="0"/>
              </a:rPr>
              <a:t>When selecting variables from a data frame, </a:t>
            </a:r>
            <a:r>
              <a:rPr lang="en-US" dirty="0" err="1" smtClean="0">
                <a:latin typeface="Times New Roman" pitchFamily="18" charset="0"/>
                <a:cs typeface="Times New Roman" pitchFamily="18" charset="0"/>
              </a:rPr>
              <a:t>tidyverse</a:t>
            </a:r>
            <a:r>
              <a:rPr lang="en-US" dirty="0" smtClean="0">
                <a:latin typeface="Times New Roman" pitchFamily="18" charset="0"/>
                <a:cs typeface="Times New Roman" pitchFamily="18" charset="0"/>
              </a:rPr>
              <a:t> functions will interpret numbers, like 1999 and 2000, as column numbers. </a:t>
            </a:r>
          </a:p>
          <a:p>
            <a:pPr>
              <a:lnSpc>
                <a:spcPct val="150000"/>
              </a:lnSpc>
            </a:pPr>
            <a:r>
              <a:rPr lang="en-US" dirty="0" smtClean="0">
                <a:latin typeface="Times New Roman" pitchFamily="18" charset="0"/>
                <a:cs typeface="Times New Roman" pitchFamily="18" charset="0"/>
              </a:rPr>
              <a:t>In this case, gather() tries to select 1999th and 2000th column of the data frame. </a:t>
            </a:r>
          </a:p>
        </p:txBody>
      </p:sp>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Spreading and Gathering- Exercises-Refer Video2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692489" y="2567373"/>
            <a:ext cx="4392031" cy="3014821"/>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297805" y="2126933"/>
            <a:ext cx="2929440" cy="1896427"/>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227319" y="4238624"/>
            <a:ext cx="3765055" cy="1735455"/>
          </a:xfrm>
          <a:prstGeom prst="rect">
            <a:avLst/>
          </a:prstGeom>
          <a:noFill/>
          <a:ln w="9525">
            <a:noFill/>
            <a:miter lim="800000"/>
            <a:headEnd/>
            <a:tailEnd/>
          </a:ln>
          <a:effectLst/>
        </p:spPr>
      </p:pic>
      <p:sp>
        <p:nvSpPr>
          <p:cNvPr id="6"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Tidy Data</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To select the columns 1999 and 2000, you can either surround their names in ` or provide them as strings.</a:t>
            </a:r>
          </a:p>
          <a:p>
            <a:pPr>
              <a:lnSpc>
                <a:spcPct val="150000"/>
              </a:lnSpc>
            </a:pPr>
            <a:r>
              <a:rPr lang="en-US" dirty="0" smtClean="0">
                <a:latin typeface="Times New Roman" pitchFamily="18" charset="0"/>
                <a:cs typeface="Times New Roman" pitchFamily="18" charset="0"/>
              </a:rPr>
              <a:t>table4a %&gt;% </a:t>
            </a:r>
            <a:r>
              <a:rPr lang="en-US" b="1" dirty="0" smtClean="0">
                <a:latin typeface="Times New Roman" pitchFamily="18" charset="0"/>
                <a:cs typeface="Times New Roman" pitchFamily="18" charset="0"/>
              </a:rPr>
              <a:t>gather</a:t>
            </a:r>
            <a:r>
              <a:rPr lang="en-US" dirty="0" smtClean="0">
                <a:latin typeface="Times New Roman" pitchFamily="18" charset="0"/>
                <a:cs typeface="Times New Roman" pitchFamily="18" charset="0"/>
              </a:rPr>
              <a:t>(`1999`, `2000`, key = "year", value = "cases")</a:t>
            </a:r>
          </a:p>
          <a:p>
            <a:pPr>
              <a:lnSpc>
                <a:spcPct val="150000"/>
              </a:lnSpc>
            </a:pPr>
            <a:r>
              <a:rPr lang="en-US" dirty="0" smtClean="0">
                <a:latin typeface="Times New Roman" pitchFamily="18" charset="0"/>
                <a:cs typeface="Times New Roman" pitchFamily="18" charset="0"/>
              </a:rPr>
              <a:t>table4a %&gt;% </a:t>
            </a:r>
            <a:r>
              <a:rPr lang="en-US" b="1" dirty="0" smtClean="0">
                <a:latin typeface="Times New Roman" pitchFamily="18" charset="0"/>
                <a:cs typeface="Times New Roman" pitchFamily="18" charset="0"/>
              </a:rPr>
              <a:t>gather</a:t>
            </a:r>
            <a:r>
              <a:rPr lang="en-US" dirty="0" smtClean="0">
                <a:latin typeface="Times New Roman" pitchFamily="18" charset="0"/>
                <a:cs typeface="Times New Roman" pitchFamily="18" charset="0"/>
              </a:rPr>
              <a:t>("1999", "2000", key = "year", value = "cases")</a:t>
            </a:r>
          </a:p>
          <a:p>
            <a:pPr>
              <a:lnSpc>
                <a:spcPct val="150000"/>
              </a:lnSpc>
            </a:pPr>
            <a:endParaRPr lang="en-US" dirty="0"/>
          </a:p>
        </p:txBody>
      </p:sp>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Spreading and Gathering- Exercises-Refer Video2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45" y="1898470"/>
            <a:ext cx="8596668" cy="4045130"/>
          </a:xfrm>
        </p:spPr>
        <p:txBody>
          <a:bodyPr>
            <a:normAutofit/>
          </a:bodyPr>
          <a:lstStyle/>
          <a:p>
            <a:r>
              <a:rPr lang="en-US" dirty="0" smtClean="0">
                <a:latin typeface="Times New Roman" pitchFamily="18" charset="0"/>
                <a:cs typeface="Times New Roman" pitchFamily="18" charset="0"/>
              </a:rPr>
              <a:t>3. Why does spreading this </a:t>
            </a:r>
            <a:r>
              <a:rPr lang="en-US" dirty="0" err="1" smtClean="0">
                <a:latin typeface="Times New Roman" pitchFamily="18" charset="0"/>
                <a:cs typeface="Times New Roman" pitchFamily="18" charset="0"/>
              </a:rPr>
              <a:t>tibble</a:t>
            </a:r>
            <a:r>
              <a:rPr lang="en-US" dirty="0" smtClean="0">
                <a:latin typeface="Times New Roman" pitchFamily="18" charset="0"/>
                <a:cs typeface="Times New Roman" pitchFamily="18" charset="0"/>
              </a:rPr>
              <a:t> fail? How could you add a new column to fix the problem?</a:t>
            </a:r>
          </a:p>
          <a:p>
            <a:r>
              <a:rPr lang="en-US" dirty="0" smtClean="0">
                <a:latin typeface="Times New Roman" pitchFamily="18" charset="0"/>
                <a:cs typeface="Times New Roman" pitchFamily="18" charset="0"/>
              </a:rPr>
              <a:t>people &lt;- </a:t>
            </a:r>
            <a:r>
              <a:rPr lang="en-US" b="1" dirty="0" err="1" smtClean="0">
                <a:latin typeface="Times New Roman" pitchFamily="18" charset="0"/>
                <a:cs typeface="Times New Roman" pitchFamily="18" charset="0"/>
              </a:rPr>
              <a:t>tribble</a:t>
            </a:r>
            <a:r>
              <a:rPr lang="en-US" dirty="0" smtClean="0">
                <a:latin typeface="Times New Roman" pitchFamily="18" charset="0"/>
                <a:cs typeface="Times New Roman" pitchFamily="18" charset="0"/>
              </a:rPr>
              <a:t>( ~name, ~key, ~value, </a:t>
            </a:r>
          </a:p>
          <a:p>
            <a:r>
              <a:rPr lang="en-US" i="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"Phillip Woods", "age", 45,</a:t>
            </a:r>
          </a:p>
          <a:p>
            <a:r>
              <a:rPr lang="en-US" dirty="0" smtClean="0">
                <a:latin typeface="Times New Roman" pitchFamily="18" charset="0"/>
                <a:cs typeface="Times New Roman" pitchFamily="18" charset="0"/>
              </a:rPr>
              <a:t> "Phillip Woods", "height", 186, </a:t>
            </a:r>
          </a:p>
          <a:p>
            <a:r>
              <a:rPr lang="en-US" dirty="0" smtClean="0">
                <a:latin typeface="Times New Roman" pitchFamily="18" charset="0"/>
                <a:cs typeface="Times New Roman" pitchFamily="18" charset="0"/>
              </a:rPr>
              <a:t>"Phillip Woods", "age", 50, </a:t>
            </a:r>
          </a:p>
          <a:p>
            <a:r>
              <a:rPr lang="en-US" dirty="0" smtClean="0">
                <a:latin typeface="Times New Roman" pitchFamily="18" charset="0"/>
                <a:cs typeface="Times New Roman" pitchFamily="18" charset="0"/>
              </a:rPr>
              <a:t>"Jessica Cordero", "age", 37, </a:t>
            </a:r>
          </a:p>
          <a:p>
            <a:r>
              <a:rPr lang="en-US" dirty="0" smtClean="0">
                <a:latin typeface="Times New Roman" pitchFamily="18" charset="0"/>
                <a:cs typeface="Times New Roman" pitchFamily="18" charset="0"/>
              </a:rPr>
              <a:t>"Jessica Cordero", "height", 156 ) </a:t>
            </a:r>
          </a:p>
          <a:p>
            <a:r>
              <a:rPr lang="en-US" b="1" dirty="0" smtClean="0">
                <a:latin typeface="Times New Roman" pitchFamily="18" charset="0"/>
                <a:cs typeface="Times New Roman" pitchFamily="18" charset="0"/>
              </a:rPr>
              <a:t>glimpse</a:t>
            </a:r>
            <a:r>
              <a:rPr lang="en-US" dirty="0" smtClean="0">
                <a:latin typeface="Times New Roman" pitchFamily="18" charset="0"/>
                <a:cs typeface="Times New Roman" pitchFamily="18" charset="0"/>
              </a:rPr>
              <a:t>(people)</a:t>
            </a:r>
          </a:p>
          <a:p>
            <a:endParaRPr lang="en-US" dirty="0"/>
          </a:p>
        </p:txBody>
      </p:sp>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Spreading and Gathering- Exercises-Refer Video2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243841" y="2406118"/>
            <a:ext cx="11049000" cy="3485231"/>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Spreading and Gathering- Exercises-Refer Video2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160589"/>
            <a:ext cx="9276563" cy="3880773"/>
          </a:xfrm>
        </p:spPr>
        <p:txBody>
          <a:bodyPr>
            <a:normAutofit/>
          </a:bodyPr>
          <a:lstStyle/>
          <a:p>
            <a:pPr>
              <a:lnSpc>
                <a:spcPct val="150000"/>
              </a:lnSpc>
            </a:pPr>
            <a:r>
              <a:rPr lang="en-US" b="1" dirty="0" smtClean="0">
                <a:latin typeface="Times New Roman" pitchFamily="18" charset="0"/>
                <a:cs typeface="Times New Roman" pitchFamily="18" charset="0"/>
              </a:rPr>
              <a:t>spread</a:t>
            </a:r>
            <a:r>
              <a:rPr lang="en-US" dirty="0" smtClean="0">
                <a:latin typeface="Times New Roman" pitchFamily="18" charset="0"/>
                <a:cs typeface="Times New Roman" pitchFamily="18" charset="0"/>
              </a:rPr>
              <a:t>(people, key, value)</a:t>
            </a:r>
          </a:p>
          <a:p>
            <a:pPr>
              <a:lnSpc>
                <a:spcPct val="150000"/>
              </a:lnSpc>
            </a:pPr>
            <a:r>
              <a:rPr lang="en-US" dirty="0" smtClean="0">
                <a:latin typeface="Times New Roman" pitchFamily="18" charset="0"/>
                <a:cs typeface="Times New Roman" pitchFamily="18" charset="0"/>
              </a:rPr>
              <a:t>Spreading this data frame fails because the name and key columns do not uniquely identify rows. In particular, there are two rows with values for the age of “Phillip Woods”.</a:t>
            </a:r>
          </a:p>
          <a:p>
            <a:pPr>
              <a:lnSpc>
                <a:spcPct val="150000"/>
              </a:lnSpc>
            </a:pPr>
            <a:r>
              <a:rPr lang="en-US" dirty="0" smtClean="0">
                <a:latin typeface="Times New Roman" pitchFamily="18" charset="0"/>
                <a:cs typeface="Times New Roman" pitchFamily="18" charset="0"/>
              </a:rPr>
              <a:t>Solve the problem by adding a row with a distinct observation count for each combination of name and key.</a:t>
            </a:r>
          </a:p>
          <a:p>
            <a:pPr>
              <a:lnSpc>
                <a:spcPct val="150000"/>
              </a:lnSpc>
            </a:pPr>
            <a:r>
              <a:rPr lang="en-US" dirty="0" smtClean="0">
                <a:latin typeface="Times New Roman" pitchFamily="18" charset="0"/>
                <a:cs typeface="Times New Roman" pitchFamily="18" charset="0"/>
              </a:rPr>
              <a:t>people2 &lt;- people %&gt;% </a:t>
            </a:r>
            <a:r>
              <a:rPr lang="en-US" b="1" dirty="0" err="1" smtClean="0">
                <a:latin typeface="Times New Roman" pitchFamily="18" charset="0"/>
                <a:cs typeface="Times New Roman" pitchFamily="18" charset="0"/>
              </a:rPr>
              <a:t>group_by</a:t>
            </a:r>
            <a:r>
              <a:rPr lang="en-US" dirty="0" smtClean="0">
                <a:latin typeface="Times New Roman" pitchFamily="18" charset="0"/>
                <a:cs typeface="Times New Roman" pitchFamily="18" charset="0"/>
              </a:rPr>
              <a:t>(name, key) %&gt;% </a:t>
            </a:r>
            <a:r>
              <a:rPr lang="en-US" b="1" dirty="0" smtClean="0">
                <a:latin typeface="Times New Roman" pitchFamily="18" charset="0"/>
                <a:cs typeface="Times New Roman" pitchFamily="18" charset="0"/>
              </a:rPr>
              <a:t>mutate</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obs</a:t>
            </a:r>
            <a:r>
              <a:rPr lang="en-US"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row_number</a:t>
            </a:r>
            <a:r>
              <a:rPr lang="en-US" dirty="0" smtClean="0">
                <a:latin typeface="Times New Roman" pitchFamily="18" charset="0"/>
                <a:cs typeface="Times New Roman" pitchFamily="18" charset="0"/>
              </a:rPr>
              <a:t>())</a:t>
            </a:r>
          </a:p>
          <a:p>
            <a:pPr>
              <a:lnSpc>
                <a:spcPct val="150000"/>
              </a:lnSpc>
            </a:pPr>
            <a:endParaRPr lang="en-US" dirty="0"/>
          </a:p>
        </p:txBody>
      </p:sp>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Spreading and Gathering- Exercises-Refer Video2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763678" y="2590800"/>
            <a:ext cx="6935823" cy="3261359"/>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Spreading and Gathering- Exercises-Refer Video2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596668" cy="1527491"/>
          </a:xfrm>
        </p:spPr>
        <p:txBody>
          <a:bodyPr/>
          <a:lstStyle/>
          <a:p>
            <a:pPr>
              <a:lnSpc>
                <a:spcPct val="150000"/>
              </a:lnSpc>
            </a:pPr>
            <a:r>
              <a:rPr lang="en-US" dirty="0" smtClean="0">
                <a:latin typeface="Times New Roman" pitchFamily="18" charset="0"/>
                <a:cs typeface="Times New Roman" pitchFamily="18" charset="0"/>
              </a:rPr>
              <a:t>spread people2 because the combination of name and </a:t>
            </a:r>
            <a:r>
              <a:rPr lang="en-US" dirty="0" err="1" smtClean="0">
                <a:latin typeface="Times New Roman" pitchFamily="18" charset="0"/>
                <a:cs typeface="Times New Roman" pitchFamily="18" charset="0"/>
              </a:rPr>
              <a:t>obs</a:t>
            </a:r>
            <a:r>
              <a:rPr lang="en-US" dirty="0" smtClean="0">
                <a:latin typeface="Times New Roman" pitchFamily="18" charset="0"/>
                <a:cs typeface="Times New Roman" pitchFamily="18" charset="0"/>
              </a:rPr>
              <a:t> will uniquely identify the spread rows.</a:t>
            </a:r>
          </a:p>
          <a:p>
            <a:pPr>
              <a:lnSpc>
                <a:spcPct val="150000"/>
              </a:lnSpc>
            </a:pPr>
            <a:r>
              <a:rPr lang="en-US" b="1" dirty="0" smtClean="0">
                <a:latin typeface="Times New Roman" pitchFamily="18" charset="0"/>
                <a:cs typeface="Times New Roman" pitchFamily="18" charset="0"/>
              </a:rPr>
              <a:t>spread</a:t>
            </a:r>
            <a:r>
              <a:rPr lang="en-US" dirty="0" smtClean="0">
                <a:latin typeface="Times New Roman" pitchFamily="18" charset="0"/>
                <a:cs typeface="Times New Roman" pitchFamily="18" charset="0"/>
              </a:rPr>
              <a:t>(people2, key, value)</a:t>
            </a:r>
            <a:endParaRPr lang="en-US"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2510790" y="3592286"/>
            <a:ext cx="5688330" cy="2658183"/>
          </a:xfrm>
          <a:prstGeom prst="rect">
            <a:avLst/>
          </a:prstGeom>
          <a:noFill/>
          <a:ln w="9525">
            <a:noFill/>
            <a:miter lim="800000"/>
            <a:headEnd/>
            <a:tailEnd/>
          </a:ln>
          <a:effectLst/>
        </p:spPr>
      </p:pic>
      <p:sp>
        <p:nvSpPr>
          <p:cNvPr id="6" name="Title 1"/>
          <p:cNvSpPr>
            <a:spLocks noGrp="1"/>
          </p:cNvSpPr>
          <p:nvPr>
            <p:ph type="title"/>
          </p:nvPr>
        </p:nvSpPr>
        <p:spPr/>
        <p:txBody>
          <a:bodyPr/>
          <a:lstStyle/>
          <a:p>
            <a:pPr algn="ctr"/>
            <a:r>
              <a:rPr lang="en-US" b="1" dirty="0" smtClean="0">
                <a:latin typeface="Times New Roman" pitchFamily="18" charset="0"/>
                <a:cs typeface="Times New Roman" pitchFamily="18" charset="0"/>
              </a:rPr>
              <a:t>Spreading and Gathering- Exercises-Refer Video2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4. Tidy the simple </a:t>
            </a:r>
            <a:r>
              <a:rPr lang="en-US" dirty="0" err="1" smtClean="0">
                <a:latin typeface="Times New Roman" pitchFamily="18" charset="0"/>
                <a:cs typeface="Times New Roman" pitchFamily="18" charset="0"/>
              </a:rPr>
              <a:t>tibble</a:t>
            </a:r>
            <a:r>
              <a:rPr lang="en-US" dirty="0" smtClean="0">
                <a:latin typeface="Times New Roman" pitchFamily="18" charset="0"/>
                <a:cs typeface="Times New Roman" pitchFamily="18" charset="0"/>
              </a:rPr>
              <a:t> below. Do you need to spread or gather it? What are the variables?</a:t>
            </a:r>
          </a:p>
          <a:p>
            <a:r>
              <a:rPr lang="en-US" dirty="0" err="1" smtClean="0">
                <a:latin typeface="Times New Roman" pitchFamily="18" charset="0"/>
                <a:cs typeface="Times New Roman" pitchFamily="18" charset="0"/>
              </a:rPr>
              <a:t>preg</a:t>
            </a:r>
            <a:r>
              <a:rPr lang="en-US" dirty="0" smtClean="0">
                <a:latin typeface="Times New Roman" pitchFamily="18" charset="0"/>
                <a:cs typeface="Times New Roman" pitchFamily="18" charset="0"/>
              </a:rPr>
              <a:t> &lt;- </a:t>
            </a:r>
            <a:r>
              <a:rPr lang="en-US" b="1" dirty="0" err="1" smtClean="0">
                <a:latin typeface="Times New Roman" pitchFamily="18" charset="0"/>
                <a:cs typeface="Times New Roman" pitchFamily="18" charset="0"/>
              </a:rPr>
              <a:t>tribble</a:t>
            </a:r>
            <a:r>
              <a:rPr lang="en-US" dirty="0" smtClean="0">
                <a:latin typeface="Times New Roman" pitchFamily="18" charset="0"/>
                <a:cs typeface="Times New Roman" pitchFamily="18" charset="0"/>
              </a:rPr>
              <a:t>( ~pregnant, ~male, ~female,</a:t>
            </a:r>
          </a:p>
          <a:p>
            <a:pPr>
              <a:buNone/>
            </a:pPr>
            <a:r>
              <a:rPr lang="en-US" dirty="0" smtClean="0">
                <a:latin typeface="Times New Roman" pitchFamily="18" charset="0"/>
                <a:cs typeface="Times New Roman" pitchFamily="18" charset="0"/>
              </a:rPr>
              <a:t>						 "yes", NA, 10,</a:t>
            </a:r>
          </a:p>
          <a:p>
            <a:pPr>
              <a:buNone/>
            </a:pPr>
            <a:r>
              <a:rPr lang="en-US" dirty="0" smtClean="0">
                <a:latin typeface="Times New Roman" pitchFamily="18" charset="0"/>
                <a:cs typeface="Times New Roman" pitchFamily="18" charset="0"/>
              </a:rPr>
              <a:t>						 "no", 20, 12 )</a:t>
            </a:r>
          </a:p>
          <a:p>
            <a:endParaRPr lang="en-US" dirty="0"/>
          </a:p>
        </p:txBody>
      </p:sp>
      <p:sp>
        <p:nvSpPr>
          <p:cNvPr id="5" name="Title 1"/>
          <p:cNvSpPr>
            <a:spLocks noGrp="1"/>
          </p:cNvSpPr>
          <p:nvPr>
            <p:ph type="title"/>
          </p:nvPr>
        </p:nvSpPr>
        <p:spPr>
          <a:xfrm>
            <a:off x="677863" y="609600"/>
            <a:ext cx="8596312" cy="685800"/>
          </a:xfrm>
        </p:spPr>
        <p:txBody>
          <a:bodyPr>
            <a:normAutofit fontScale="90000"/>
          </a:bodyPr>
          <a:lstStyle/>
          <a:p>
            <a:pPr algn="ctr"/>
            <a:r>
              <a:rPr lang="en-US" b="1" dirty="0" smtClean="0">
                <a:latin typeface="Times New Roman" pitchFamily="18" charset="0"/>
                <a:cs typeface="Times New Roman" pitchFamily="18" charset="0"/>
              </a:rPr>
              <a:t>Spreading and Gathering- Exercises-Refer Video2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2574" y="1688149"/>
            <a:ext cx="8596668" cy="3880773"/>
          </a:xfrm>
        </p:spPr>
        <p:txBody>
          <a:bodyPr>
            <a:normAutofit/>
          </a:bodyPr>
          <a:lstStyle/>
          <a:p>
            <a:pPr>
              <a:lnSpc>
                <a:spcPct val="150000"/>
              </a:lnSpc>
            </a:pPr>
            <a:r>
              <a:rPr lang="en-US" dirty="0" smtClean="0">
                <a:latin typeface="Times New Roman" pitchFamily="18" charset="0"/>
                <a:cs typeface="Times New Roman" pitchFamily="18" charset="0"/>
              </a:rPr>
              <a:t>To tidy the </a:t>
            </a:r>
            <a:r>
              <a:rPr lang="en-US" dirty="0" err="1" smtClean="0">
                <a:latin typeface="Times New Roman" pitchFamily="18" charset="0"/>
                <a:cs typeface="Times New Roman" pitchFamily="18" charset="0"/>
              </a:rPr>
              <a:t>preg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tibble</a:t>
            </a:r>
            <a:r>
              <a:rPr lang="en-US" dirty="0" smtClean="0">
                <a:latin typeface="Times New Roman" pitchFamily="18" charset="0"/>
                <a:cs typeface="Times New Roman" pitchFamily="18" charset="0"/>
              </a:rPr>
              <a:t>, need to use gather(). </a:t>
            </a:r>
          </a:p>
          <a:p>
            <a:pPr>
              <a:lnSpc>
                <a:spcPct val="150000"/>
              </a:lnSpc>
            </a:pPr>
            <a:r>
              <a:rPr lang="en-US" dirty="0" smtClean="0">
                <a:latin typeface="Times New Roman" pitchFamily="18" charset="0"/>
                <a:cs typeface="Times New Roman" pitchFamily="18" charset="0"/>
              </a:rPr>
              <a:t>The variables in this data are: gender (“female”, “male”), pregnant (“yes”, “no”)</a:t>
            </a:r>
          </a:p>
          <a:p>
            <a:pPr>
              <a:lnSpc>
                <a:spcPct val="150000"/>
              </a:lnSpc>
            </a:pPr>
            <a:r>
              <a:rPr lang="en-US" dirty="0" smtClean="0">
                <a:latin typeface="Times New Roman" pitchFamily="18" charset="0"/>
                <a:cs typeface="Times New Roman" pitchFamily="18" charset="0"/>
              </a:rPr>
              <a:t>count, which is a non-negative integer representing the number of observations.</a:t>
            </a:r>
          </a:p>
          <a:p>
            <a:pPr>
              <a:lnSpc>
                <a:spcPct val="150000"/>
              </a:lnSpc>
            </a:pPr>
            <a:r>
              <a:rPr lang="en-US" dirty="0" smtClean="0">
                <a:latin typeface="Times New Roman" pitchFamily="18" charset="0"/>
                <a:cs typeface="Times New Roman" pitchFamily="18" charset="0"/>
              </a:rPr>
              <a:t>The observations in this data are unique combinations of gender and pregnancy status.</a:t>
            </a:r>
          </a:p>
          <a:p>
            <a:pPr>
              <a:lnSpc>
                <a:spcPct val="150000"/>
              </a:lnSpc>
            </a:pPr>
            <a:r>
              <a:rPr lang="en-US" dirty="0" err="1" smtClean="0">
                <a:latin typeface="Times New Roman" pitchFamily="18" charset="0"/>
                <a:cs typeface="Times New Roman" pitchFamily="18" charset="0"/>
              </a:rPr>
              <a:t>preg_tidy</a:t>
            </a:r>
            <a:r>
              <a:rPr lang="en-US" dirty="0" smtClean="0">
                <a:latin typeface="Times New Roman" pitchFamily="18" charset="0"/>
                <a:cs typeface="Times New Roman" pitchFamily="18" charset="0"/>
              </a:rPr>
              <a:t> &lt;- </a:t>
            </a:r>
            <a:r>
              <a:rPr lang="en-US" dirty="0" err="1" smtClean="0">
                <a:latin typeface="Times New Roman" pitchFamily="18" charset="0"/>
                <a:cs typeface="Times New Roman" pitchFamily="18" charset="0"/>
              </a:rPr>
              <a:t>preg</a:t>
            </a:r>
            <a:r>
              <a:rPr lang="en-US" dirty="0" smtClean="0">
                <a:latin typeface="Times New Roman" pitchFamily="18" charset="0"/>
                <a:cs typeface="Times New Roman" pitchFamily="18" charset="0"/>
              </a:rPr>
              <a:t> %&gt;% </a:t>
            </a:r>
            <a:r>
              <a:rPr lang="en-US" b="1" dirty="0" smtClean="0">
                <a:latin typeface="Times New Roman" pitchFamily="18" charset="0"/>
                <a:cs typeface="Times New Roman" pitchFamily="18" charset="0"/>
              </a:rPr>
              <a:t>gather</a:t>
            </a:r>
            <a:r>
              <a:rPr lang="en-US" dirty="0" smtClean="0">
                <a:latin typeface="Times New Roman" pitchFamily="18" charset="0"/>
                <a:cs typeface="Times New Roman" pitchFamily="18" charset="0"/>
              </a:rPr>
              <a:t>(male, female, key = “gender", value = "count") </a:t>
            </a:r>
          </a:p>
          <a:p>
            <a:pPr>
              <a:lnSpc>
                <a:spcPct val="150000"/>
              </a:lnSpc>
            </a:pPr>
            <a:r>
              <a:rPr lang="en-US" dirty="0" err="1" smtClean="0">
                <a:latin typeface="Times New Roman" pitchFamily="18" charset="0"/>
                <a:cs typeface="Times New Roman" pitchFamily="18" charset="0"/>
              </a:rPr>
              <a:t>preg_tidy</a:t>
            </a:r>
            <a:endParaRPr lang="en-US" dirty="0" smtClean="0">
              <a:latin typeface="Times New Roman" pitchFamily="18" charset="0"/>
              <a:cs typeface="Times New Roman" pitchFamily="18" charset="0"/>
            </a:endParaRPr>
          </a:p>
          <a:p>
            <a:pPr>
              <a:lnSpc>
                <a:spcPct val="150000"/>
              </a:lnSpc>
            </a:pPr>
            <a:endParaRPr lang="en-US" dirty="0"/>
          </a:p>
        </p:txBody>
      </p:sp>
      <p:pic>
        <p:nvPicPr>
          <p:cNvPr id="5122" name="Picture 2"/>
          <p:cNvPicPr>
            <a:picLocks noChangeAspect="1" noChangeArrowheads="1"/>
          </p:cNvPicPr>
          <p:nvPr/>
        </p:nvPicPr>
        <p:blipFill>
          <a:blip r:embed="rId2"/>
          <a:srcRect/>
          <a:stretch>
            <a:fillRect/>
          </a:stretch>
        </p:blipFill>
        <p:spPr bwMode="auto">
          <a:xfrm>
            <a:off x="4208418" y="4428309"/>
            <a:ext cx="4151812" cy="2298643"/>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Spreading and Gathering- Exercises-Refer Video2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6760"/>
          </a:xfrm>
        </p:spPr>
        <p:txBody>
          <a:bodyPr/>
          <a:lstStyle/>
          <a:p>
            <a:pPr algn="ctr"/>
            <a:r>
              <a:rPr lang="en-US" b="1" dirty="0" smtClean="0">
                <a:latin typeface="Times New Roman" pitchFamily="18" charset="0"/>
                <a:cs typeface="Times New Roman" pitchFamily="18" charset="0"/>
              </a:rPr>
              <a:t>Sub. Topic: Separating and Pull</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When tidy table3, it  has a different problem</a:t>
            </a:r>
          </a:p>
          <a:p>
            <a:pPr>
              <a:lnSpc>
                <a:spcPct val="150000"/>
              </a:lnSpc>
            </a:pPr>
            <a:r>
              <a:rPr lang="en-US" dirty="0" smtClean="0">
                <a:latin typeface="Times New Roman" pitchFamily="18" charset="0"/>
                <a:cs typeface="Times New Roman" pitchFamily="18" charset="0"/>
              </a:rPr>
              <a:t>It has one column (rate) that contains two variables (cases and population). </a:t>
            </a:r>
          </a:p>
          <a:p>
            <a:pPr>
              <a:lnSpc>
                <a:spcPct val="150000"/>
              </a:lnSpc>
            </a:pPr>
            <a:r>
              <a:rPr lang="en-US" dirty="0" smtClean="0">
                <a:latin typeface="Times New Roman" pitchFamily="18" charset="0"/>
                <a:cs typeface="Times New Roman" pitchFamily="18" charset="0"/>
              </a:rPr>
              <a:t>To fix this problem, need the separate() function.</a:t>
            </a:r>
          </a:p>
          <a:p>
            <a:pPr>
              <a:lnSpc>
                <a:spcPct val="150000"/>
              </a:lnSpc>
            </a:pPr>
            <a:r>
              <a:rPr lang="en-US" dirty="0" smtClean="0">
                <a:latin typeface="Times New Roman" pitchFamily="18" charset="0"/>
                <a:cs typeface="Times New Roman" pitchFamily="18" charset="0"/>
              </a:rPr>
              <a:t>The complement of separate() is unite(), which use if a single variable is spread across multiple columns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30949"/>
            <a:ext cx="8596668" cy="3880773"/>
          </a:xfrm>
        </p:spPr>
        <p:txBody>
          <a:bodyPr>
            <a:normAutofit/>
          </a:bodyPr>
          <a:lstStyle/>
          <a:p>
            <a:pPr>
              <a:lnSpc>
                <a:spcPct val="150000"/>
              </a:lnSpc>
            </a:pPr>
            <a:r>
              <a:rPr lang="en-US" dirty="0" smtClean="0">
                <a:latin typeface="Times New Roman" pitchFamily="18" charset="0"/>
                <a:cs typeface="Times New Roman" pitchFamily="18" charset="0"/>
              </a:rPr>
              <a:t>separate() pulls apart one column into multiple columns, by splitting wherever a separator character appears. </a:t>
            </a:r>
          </a:p>
          <a:p>
            <a:pPr>
              <a:lnSpc>
                <a:spcPct val="150000"/>
              </a:lnSpc>
            </a:pPr>
            <a:r>
              <a:rPr lang="en-US" dirty="0" smtClean="0">
                <a:latin typeface="Times New Roman" pitchFamily="18" charset="0"/>
                <a:cs typeface="Times New Roman" pitchFamily="18" charset="0"/>
              </a:rPr>
              <a:t>Take table3: </a:t>
            </a:r>
            <a:endParaRPr lang="en-US"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srcRect/>
          <a:stretch>
            <a:fillRect/>
          </a:stretch>
        </p:blipFill>
        <p:spPr bwMode="auto">
          <a:xfrm>
            <a:off x="2401115" y="2927304"/>
            <a:ext cx="5210175" cy="2803949"/>
          </a:xfrm>
          <a:prstGeom prst="rect">
            <a:avLst/>
          </a:prstGeom>
          <a:noFill/>
          <a:ln w="9525">
            <a:noFill/>
            <a:miter lim="800000"/>
            <a:headEnd/>
            <a:tailEnd/>
          </a:ln>
          <a:effectLst/>
        </p:spPr>
      </p:pic>
      <p:sp>
        <p:nvSpPr>
          <p:cNvPr id="5" name="Title 1"/>
          <p:cNvSpPr>
            <a:spLocks noGrp="1"/>
          </p:cNvSpPr>
          <p:nvPr>
            <p:ph type="title"/>
          </p:nvPr>
        </p:nvSpPr>
        <p:spPr>
          <a:xfrm>
            <a:off x="677863" y="609600"/>
            <a:ext cx="8596312" cy="625475"/>
          </a:xfrm>
        </p:spPr>
        <p:txBody>
          <a:bodyPr>
            <a:normAutofit fontScale="90000"/>
          </a:bodyPr>
          <a:lstStyle/>
          <a:p>
            <a:pPr algn="ctr"/>
            <a:r>
              <a:rPr lang="en-US" b="1" dirty="0" smtClean="0">
                <a:latin typeface="Times New Roman" pitchFamily="18" charset="0"/>
                <a:cs typeface="Times New Roman" pitchFamily="18" charset="0"/>
              </a:rPr>
              <a:t>Sub. Topic: Separating and Pull</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596668" cy="2822891"/>
          </a:xfrm>
        </p:spPr>
        <p:txBody>
          <a:bodyPr>
            <a:noAutofit/>
          </a:bodyPr>
          <a:lstStyle/>
          <a:p>
            <a:r>
              <a:rPr lang="en-US" dirty="0" smtClean="0">
                <a:latin typeface="Times New Roman" pitchFamily="18" charset="0"/>
                <a:cs typeface="Times New Roman" pitchFamily="18" charset="0"/>
              </a:rPr>
              <a:t>One dataset, the tidy dataset, will be much easier to work with inside the </a:t>
            </a:r>
            <a:r>
              <a:rPr lang="en-US" dirty="0" err="1" smtClean="0">
                <a:latin typeface="Times New Roman" pitchFamily="18" charset="0"/>
                <a:cs typeface="Times New Roman" pitchFamily="18" charset="0"/>
              </a:rPr>
              <a:t>tidyverse</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There are three interrelated rules which make a dataset tidy: </a:t>
            </a:r>
          </a:p>
          <a:p>
            <a:r>
              <a:rPr lang="en-US" dirty="0" smtClean="0">
                <a:latin typeface="Times New Roman" pitchFamily="18" charset="0"/>
                <a:cs typeface="Times New Roman" pitchFamily="18" charset="0"/>
              </a:rPr>
              <a:t>1. Each variable must have its own column.</a:t>
            </a:r>
          </a:p>
          <a:p>
            <a:r>
              <a:rPr lang="en-US" dirty="0" smtClean="0">
                <a:latin typeface="Times New Roman" pitchFamily="18" charset="0"/>
                <a:cs typeface="Times New Roman" pitchFamily="18" charset="0"/>
              </a:rPr>
              <a:t> 2. Each observation must have its own row. </a:t>
            </a:r>
          </a:p>
          <a:p>
            <a:r>
              <a:rPr lang="en-US" dirty="0" smtClean="0">
                <a:latin typeface="Times New Roman" pitchFamily="18" charset="0"/>
                <a:cs typeface="Times New Roman" pitchFamily="18" charset="0"/>
              </a:rPr>
              <a:t>3. Each value must have its own cell. </a:t>
            </a:r>
          </a:p>
          <a:p>
            <a:r>
              <a:rPr lang="en-US" dirty="0" smtClean="0">
                <a:latin typeface="Times New Roman" pitchFamily="18" charset="0"/>
                <a:cs typeface="Times New Roman" pitchFamily="18" charset="0"/>
              </a:rPr>
              <a:t>The figure shows the rules visually</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258241" y="4624252"/>
            <a:ext cx="5033010" cy="1896228"/>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Tidy Data</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8625" y="1757818"/>
            <a:ext cx="9154644" cy="1952034"/>
          </a:xfrm>
        </p:spPr>
        <p:txBody>
          <a:bodyPr>
            <a:normAutofit/>
          </a:bodyPr>
          <a:lstStyle/>
          <a:p>
            <a:r>
              <a:rPr lang="en-US" dirty="0" smtClean="0">
                <a:latin typeface="Times New Roman" pitchFamily="18" charset="0"/>
                <a:cs typeface="Times New Roman" pitchFamily="18" charset="0"/>
              </a:rPr>
              <a:t>The rate column contains both cases and population variables, and  need to split it into two variables. </a:t>
            </a:r>
          </a:p>
          <a:p>
            <a:r>
              <a:rPr lang="en-US" dirty="0" smtClean="0">
                <a:latin typeface="Times New Roman" pitchFamily="18" charset="0"/>
                <a:cs typeface="Times New Roman" pitchFamily="18" charset="0"/>
              </a:rPr>
              <a:t>separate() takes the name of the column to separate, and the names of the columns to separate into, as shown below</a:t>
            </a:r>
          </a:p>
          <a:p>
            <a:r>
              <a:rPr lang="en-US" dirty="0" smtClean="0">
                <a:latin typeface="Times New Roman" pitchFamily="18" charset="0"/>
                <a:cs typeface="Times New Roman" pitchFamily="18" charset="0"/>
              </a:rPr>
              <a:t>table3 %&gt;% separate(rate, into = c("cases", "population"))</a:t>
            </a:r>
            <a:endParaRPr lang="en-US"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547688" y="4222433"/>
            <a:ext cx="3963352" cy="2635567"/>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4976813" y="4099560"/>
            <a:ext cx="4929187" cy="2438400"/>
          </a:xfrm>
          <a:prstGeom prst="rect">
            <a:avLst/>
          </a:prstGeom>
          <a:noFill/>
          <a:ln w="9525">
            <a:noFill/>
            <a:miter lim="800000"/>
            <a:headEnd/>
            <a:tailEnd/>
          </a:ln>
          <a:effectLst/>
        </p:spPr>
      </p:pic>
      <p:sp>
        <p:nvSpPr>
          <p:cNvPr id="6" name="Title 1"/>
          <p:cNvSpPr>
            <a:spLocks noGrp="1"/>
          </p:cNvSpPr>
          <p:nvPr>
            <p:ph type="title"/>
          </p:nvPr>
        </p:nvSpPr>
        <p:spPr>
          <a:xfrm>
            <a:off x="677334" y="609600"/>
            <a:ext cx="8596668" cy="722811"/>
          </a:xfrm>
        </p:spPr>
        <p:txBody>
          <a:bodyPr/>
          <a:lstStyle/>
          <a:p>
            <a:pPr algn="ctr"/>
            <a:r>
              <a:rPr lang="en-US" b="1" dirty="0" smtClean="0">
                <a:latin typeface="Times New Roman" pitchFamily="18" charset="0"/>
                <a:cs typeface="Times New Roman" pitchFamily="18" charset="0"/>
              </a:rPr>
              <a:t>Sub. Topic: Separating and Pull</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9198186" cy="3880773"/>
          </a:xfrm>
        </p:spPr>
        <p:txBody>
          <a:bodyPr>
            <a:normAutofit/>
          </a:bodyPr>
          <a:lstStyle/>
          <a:p>
            <a:pPr>
              <a:lnSpc>
                <a:spcPct val="150000"/>
              </a:lnSpc>
            </a:pPr>
            <a:r>
              <a:rPr lang="en-US" dirty="0" smtClean="0">
                <a:latin typeface="Times New Roman" pitchFamily="18" charset="0"/>
                <a:cs typeface="Times New Roman" pitchFamily="18" charset="0"/>
              </a:rPr>
              <a:t>Split the values of rate at the forward slash characters.</a:t>
            </a:r>
          </a:p>
          <a:p>
            <a:pPr>
              <a:lnSpc>
                <a:spcPct val="150000"/>
              </a:lnSpc>
            </a:pPr>
            <a:r>
              <a:rPr lang="en-US" dirty="0" smtClean="0">
                <a:latin typeface="Times New Roman" pitchFamily="18" charset="0"/>
                <a:cs typeface="Times New Roman" pitchFamily="18" charset="0"/>
              </a:rPr>
              <a:t> If use a specific character to separate a column, can pass the character to the sep argument of separate(). </a:t>
            </a:r>
          </a:p>
          <a:p>
            <a:pPr>
              <a:lnSpc>
                <a:spcPct val="150000"/>
              </a:lnSpc>
            </a:pPr>
            <a:r>
              <a:rPr lang="en-US" dirty="0" smtClean="0">
                <a:latin typeface="Times New Roman" pitchFamily="18" charset="0"/>
                <a:cs typeface="Times New Roman" pitchFamily="18" charset="0"/>
              </a:rPr>
              <a:t>For example, rewrite the preceding code as: </a:t>
            </a:r>
          </a:p>
          <a:p>
            <a:pPr>
              <a:lnSpc>
                <a:spcPct val="150000"/>
              </a:lnSpc>
            </a:pPr>
            <a:r>
              <a:rPr lang="en-US" dirty="0" smtClean="0">
                <a:latin typeface="Times New Roman" pitchFamily="18" charset="0"/>
                <a:cs typeface="Times New Roman" pitchFamily="18" charset="0"/>
              </a:rPr>
              <a:t>table3 %&gt;% separate(rate, into = c("cases", "population"), sep = "/")</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Separating and Pull</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209" y="1520509"/>
            <a:ext cx="8596668" cy="3880773"/>
          </a:xfrm>
        </p:spPr>
        <p:txBody>
          <a:bodyPr>
            <a:normAutofit/>
          </a:bodyPr>
          <a:lstStyle/>
          <a:p>
            <a:r>
              <a:rPr lang="en-US" dirty="0" smtClean="0">
                <a:latin typeface="Times New Roman" pitchFamily="18" charset="0"/>
                <a:cs typeface="Times New Roman" pitchFamily="18" charset="0"/>
              </a:rPr>
              <a:t>separate() to try and convert to better types using convert = TRUE: </a:t>
            </a:r>
          </a:p>
          <a:p>
            <a:r>
              <a:rPr lang="en-US" dirty="0" smtClean="0">
                <a:latin typeface="Times New Roman" pitchFamily="18" charset="0"/>
                <a:cs typeface="Times New Roman" pitchFamily="18" charset="0"/>
              </a:rPr>
              <a:t>table3 %&gt;% separate( rate, into = c("cases", "population"), convert = TRUE )</a:t>
            </a:r>
          </a:p>
          <a:p>
            <a:r>
              <a:rPr lang="en-US" dirty="0" smtClean="0">
                <a:latin typeface="Times New Roman" pitchFamily="18" charset="0"/>
                <a:cs typeface="Times New Roman" pitchFamily="18" charset="0"/>
              </a:rPr>
              <a:t>Separate the last two digits of each year. </a:t>
            </a:r>
          </a:p>
          <a:p>
            <a:r>
              <a:rPr lang="en-US" dirty="0" smtClean="0">
                <a:latin typeface="Times New Roman" pitchFamily="18" charset="0"/>
                <a:cs typeface="Times New Roman" pitchFamily="18" charset="0"/>
              </a:rPr>
              <a:t>This makes this data less tidy, but is useful in other cases:</a:t>
            </a:r>
          </a:p>
          <a:p>
            <a:r>
              <a:rPr lang="en-US" dirty="0" smtClean="0">
                <a:latin typeface="Times New Roman" pitchFamily="18" charset="0"/>
                <a:cs typeface="Times New Roman" pitchFamily="18" charset="0"/>
              </a:rPr>
              <a:t> table3 %&gt;% separate(year, into = c("century", "year"), sep = 2)</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Separating and Pull</a:t>
            </a:r>
            <a:endParaRPr lang="en-US" b="1"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543062" y="3931921"/>
            <a:ext cx="3686175" cy="246888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4556216" y="4036424"/>
            <a:ext cx="5143500" cy="23513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95401"/>
            <a:ext cx="8596668" cy="2560319"/>
          </a:xfrm>
        </p:spPr>
        <p:txBody>
          <a:bodyPr>
            <a:normAutofit/>
          </a:bodyPr>
          <a:lstStyle/>
          <a:p>
            <a:pPr>
              <a:lnSpc>
                <a:spcPct val="150000"/>
              </a:lnSpc>
            </a:pPr>
            <a:r>
              <a:rPr lang="en-US" dirty="0" smtClean="0">
                <a:latin typeface="Times New Roman" pitchFamily="18" charset="0"/>
                <a:cs typeface="Times New Roman" pitchFamily="18" charset="0"/>
              </a:rPr>
              <a:t>unite() is the inverse of separate(): it combines multiple columns into a single column.</a:t>
            </a:r>
          </a:p>
          <a:p>
            <a:pPr>
              <a:lnSpc>
                <a:spcPct val="150000"/>
              </a:lnSpc>
            </a:pPr>
            <a:r>
              <a:rPr lang="en-US" dirty="0" smtClean="0">
                <a:latin typeface="Times New Roman" pitchFamily="18" charset="0"/>
                <a:cs typeface="Times New Roman" pitchFamily="18" charset="0"/>
              </a:rPr>
              <a:t>can use unite() to rejoin the century and year columns that created in the last example</a:t>
            </a:r>
          </a:p>
          <a:p>
            <a:pPr>
              <a:lnSpc>
                <a:spcPct val="150000"/>
              </a:lnSpc>
            </a:pPr>
            <a:r>
              <a:rPr lang="en-US" dirty="0" smtClean="0">
                <a:latin typeface="Times New Roman" pitchFamily="18" charset="0"/>
                <a:cs typeface="Times New Roman" pitchFamily="18" charset="0"/>
              </a:rPr>
              <a:t>table5 %&gt;% unite(new, century, year)</a:t>
            </a:r>
            <a:endParaRPr lang="en-US"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a:srcRect/>
          <a:stretch>
            <a:fillRect/>
          </a:stretch>
        </p:blipFill>
        <p:spPr bwMode="auto">
          <a:xfrm>
            <a:off x="2273890" y="3750944"/>
            <a:ext cx="5025857" cy="1979295"/>
          </a:xfrm>
          <a:prstGeom prst="rect">
            <a:avLst/>
          </a:prstGeom>
          <a:noFill/>
          <a:ln w="9525">
            <a:noFill/>
            <a:miter lim="800000"/>
            <a:headEnd/>
            <a:tailEnd/>
          </a:ln>
          <a:effectLst/>
        </p:spPr>
      </p:pic>
      <p:sp>
        <p:nvSpPr>
          <p:cNvPr id="5" name="Title 1"/>
          <p:cNvSpPr>
            <a:spLocks noGrp="1"/>
          </p:cNvSpPr>
          <p:nvPr>
            <p:ph type="title"/>
          </p:nvPr>
        </p:nvSpPr>
        <p:spPr>
          <a:xfrm>
            <a:off x="677863" y="609600"/>
            <a:ext cx="8596312" cy="625475"/>
          </a:xfrm>
        </p:spPr>
        <p:txBody>
          <a:bodyPr>
            <a:normAutofit fontScale="90000"/>
          </a:bodyPr>
          <a:lstStyle/>
          <a:p>
            <a:pPr algn="ctr"/>
            <a:r>
              <a:rPr lang="en-US" b="1" dirty="0" smtClean="0">
                <a:latin typeface="Times New Roman" pitchFamily="18" charset="0"/>
                <a:cs typeface="Times New Roman" pitchFamily="18" charset="0"/>
              </a:rPr>
              <a:t>Sub. Topic: Separating and Pull</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Grp="1" noChangeAspect="1" noChangeArrowheads="1"/>
          </p:cNvPicPr>
          <p:nvPr>
            <p:ph idx="1"/>
          </p:nvPr>
        </p:nvPicPr>
        <p:blipFill>
          <a:blip r:embed="rId2"/>
          <a:srcRect/>
          <a:stretch>
            <a:fillRect/>
          </a:stretch>
        </p:blipFill>
        <p:spPr bwMode="auto">
          <a:xfrm>
            <a:off x="365761" y="2443131"/>
            <a:ext cx="4781005" cy="2456688"/>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5381898" y="2690949"/>
            <a:ext cx="4467498" cy="2453638"/>
          </a:xfrm>
          <a:prstGeom prst="rect">
            <a:avLst/>
          </a:prstGeom>
          <a:noFill/>
          <a:ln w="9525">
            <a:noFill/>
            <a:miter lim="800000"/>
            <a:headEnd/>
            <a:tailEnd/>
          </a:ln>
          <a:effectLst/>
        </p:spPr>
      </p:pic>
      <p:sp>
        <p:nvSpPr>
          <p:cNvPr id="5"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Sub. Topic: Separating and Pull</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249681"/>
            <a:ext cx="8596668" cy="3459479"/>
          </a:xfrm>
        </p:spPr>
        <p:txBody>
          <a:bodyPr>
            <a:normAutofit/>
          </a:bodyPr>
          <a:lstStyle/>
          <a:p>
            <a:pPr>
              <a:lnSpc>
                <a:spcPct val="150000"/>
              </a:lnSpc>
            </a:pPr>
            <a:r>
              <a:rPr lang="en-US" dirty="0" smtClean="0">
                <a:latin typeface="Times New Roman" pitchFamily="18" charset="0"/>
                <a:cs typeface="Times New Roman" pitchFamily="18" charset="0"/>
              </a:rPr>
              <a:t>1. What do the extra and fill arguments do in separate()? Experiment with the various options for the following two toy datasets.</a:t>
            </a:r>
          </a:p>
          <a:p>
            <a:pPr>
              <a:lnSpc>
                <a:spcPct val="150000"/>
              </a:lnSpc>
            </a:pPr>
            <a:r>
              <a:rPr lang="en-US" b="1" dirty="0" err="1" smtClean="0">
                <a:latin typeface="Times New Roman" pitchFamily="18" charset="0"/>
                <a:cs typeface="Times New Roman" pitchFamily="18" charset="0"/>
              </a:rPr>
              <a:t>tibble</a:t>
            </a:r>
            <a:r>
              <a:rPr lang="en-US" dirty="0" smtClean="0">
                <a:latin typeface="Times New Roman" pitchFamily="18" charset="0"/>
                <a:cs typeface="Times New Roman" pitchFamily="18" charset="0"/>
              </a:rPr>
              <a:t>(x =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d,e,f,g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h,i,j</a:t>
            </a:r>
            <a:r>
              <a:rPr lang="en-US" dirty="0" smtClean="0">
                <a:latin typeface="Times New Roman" pitchFamily="18" charset="0"/>
                <a:cs typeface="Times New Roman" pitchFamily="18" charset="0"/>
              </a:rPr>
              <a:t>")) %&gt;% </a:t>
            </a:r>
            <a:r>
              <a:rPr lang="en-US" b="1" dirty="0" smtClean="0">
                <a:latin typeface="Times New Roman" pitchFamily="18" charset="0"/>
                <a:cs typeface="Times New Roman" pitchFamily="18" charset="0"/>
              </a:rPr>
              <a:t>separate</a:t>
            </a:r>
            <a:r>
              <a:rPr lang="en-US" dirty="0" smtClean="0">
                <a:latin typeface="Times New Roman" pitchFamily="18" charset="0"/>
                <a:cs typeface="Times New Roman" pitchFamily="18" charset="0"/>
              </a:rPr>
              <a:t>(x,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("one", "two", "three"))</a:t>
            </a:r>
          </a:p>
          <a:p>
            <a:pPr>
              <a:lnSpc>
                <a:spcPct val="150000"/>
              </a:lnSpc>
            </a:pPr>
            <a:endParaRPr lang="en-US" dirty="0" smtClean="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a:srcRect/>
          <a:stretch>
            <a:fillRect/>
          </a:stretch>
        </p:blipFill>
        <p:spPr bwMode="auto">
          <a:xfrm>
            <a:off x="820783" y="3032760"/>
            <a:ext cx="8114586" cy="2697480"/>
          </a:xfrm>
          <a:prstGeom prst="rect">
            <a:avLst/>
          </a:prstGeom>
          <a:noFill/>
          <a:ln w="9525">
            <a:noFill/>
            <a:miter lim="800000"/>
            <a:headEnd/>
            <a:tailEnd/>
          </a:ln>
          <a:effectLst/>
        </p:spPr>
      </p:pic>
      <p:sp>
        <p:nvSpPr>
          <p:cNvPr id="5" name="Title 1"/>
          <p:cNvSpPr>
            <a:spLocks noGrp="1"/>
          </p:cNvSpPr>
          <p:nvPr>
            <p:ph type="title"/>
          </p:nvPr>
        </p:nvSpPr>
        <p:spPr>
          <a:xfrm>
            <a:off x="677863" y="609600"/>
            <a:ext cx="8596312" cy="669925"/>
          </a:xfrm>
        </p:spPr>
        <p:txBody>
          <a:bodyPr>
            <a:normAutofit fontScale="90000"/>
          </a:bodyPr>
          <a:lstStyle/>
          <a:p>
            <a:pPr algn="ctr"/>
            <a:r>
              <a:rPr lang="en-US" b="1" dirty="0" smtClean="0">
                <a:latin typeface="Times New Roman" pitchFamily="18" charset="0"/>
                <a:cs typeface="Times New Roman" pitchFamily="18" charset="0"/>
              </a:rPr>
              <a:t>Separating and Pull- Exercises-Refer Video 3</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160589"/>
            <a:ext cx="8910803" cy="3880773"/>
          </a:xfrm>
        </p:spPr>
        <p:txBody>
          <a:bodyPr>
            <a:normAutofit/>
          </a:bodyPr>
          <a:lstStyle/>
          <a:p>
            <a:r>
              <a:rPr lang="en-US" b="1" dirty="0" err="1" smtClean="0">
                <a:latin typeface="Times New Roman" pitchFamily="18" charset="0"/>
                <a:cs typeface="Times New Roman" pitchFamily="18" charset="0"/>
              </a:rPr>
              <a:t>tibble</a:t>
            </a:r>
            <a:r>
              <a:rPr lang="en-US" dirty="0" smtClean="0">
                <a:latin typeface="Times New Roman" pitchFamily="18" charset="0"/>
                <a:cs typeface="Times New Roman" pitchFamily="18" charset="0"/>
              </a:rPr>
              <a:t>(x =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f,g,i</a:t>
            </a:r>
            <a:r>
              <a:rPr lang="en-US" dirty="0" smtClean="0">
                <a:latin typeface="Times New Roman" pitchFamily="18" charset="0"/>
                <a:cs typeface="Times New Roman" pitchFamily="18" charset="0"/>
              </a:rPr>
              <a:t>")) %&gt;% </a:t>
            </a:r>
            <a:r>
              <a:rPr lang="en-US" b="1" dirty="0" smtClean="0">
                <a:latin typeface="Times New Roman" pitchFamily="18" charset="0"/>
                <a:cs typeface="Times New Roman" pitchFamily="18" charset="0"/>
              </a:rPr>
              <a:t>separate</a:t>
            </a:r>
            <a:r>
              <a:rPr lang="en-US" dirty="0" smtClean="0">
                <a:latin typeface="Times New Roman" pitchFamily="18" charset="0"/>
                <a:cs typeface="Times New Roman" pitchFamily="18" charset="0"/>
              </a:rPr>
              <a:t>(x,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("one", "two", "three"))</a:t>
            </a:r>
          </a:p>
        </p:txBody>
      </p:sp>
      <p:pic>
        <p:nvPicPr>
          <p:cNvPr id="14338" name="Picture 2"/>
          <p:cNvPicPr>
            <a:picLocks noChangeAspect="1" noChangeArrowheads="1"/>
          </p:cNvPicPr>
          <p:nvPr/>
        </p:nvPicPr>
        <p:blipFill>
          <a:blip r:embed="rId2"/>
          <a:srcRect/>
          <a:stretch>
            <a:fillRect/>
          </a:stretch>
        </p:blipFill>
        <p:spPr bwMode="auto">
          <a:xfrm>
            <a:off x="1288869" y="2797629"/>
            <a:ext cx="7101840" cy="3305175"/>
          </a:xfrm>
          <a:prstGeom prst="rect">
            <a:avLst/>
          </a:prstGeom>
          <a:noFill/>
          <a:ln w="9525">
            <a:noFill/>
            <a:miter lim="800000"/>
            <a:headEnd/>
            <a:tailEnd/>
          </a:ln>
          <a:effectLst/>
        </p:spPr>
      </p:pic>
      <p:sp>
        <p:nvSpPr>
          <p:cNvPr id="6"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Separating and Pull- Exercises-Refer Video 3</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397" y="1729515"/>
            <a:ext cx="8596668" cy="4346891"/>
          </a:xfrm>
        </p:spPr>
        <p:txBody>
          <a:bodyPr>
            <a:normAutofit/>
          </a:bodyPr>
          <a:lstStyle/>
          <a:p>
            <a:pPr>
              <a:lnSpc>
                <a:spcPct val="150000"/>
              </a:lnSpc>
            </a:pPr>
            <a:r>
              <a:rPr lang="en-US" dirty="0" smtClean="0">
                <a:latin typeface="Times New Roman" pitchFamily="18" charset="0"/>
                <a:cs typeface="Times New Roman" pitchFamily="18" charset="0"/>
              </a:rPr>
              <a:t>The extra argument tells separate() what to do if there are too many pieces, and the fill argument tells it what to do if there aren’t enough. </a:t>
            </a:r>
          </a:p>
          <a:p>
            <a:pPr>
              <a:lnSpc>
                <a:spcPct val="150000"/>
              </a:lnSpc>
            </a:pPr>
            <a:r>
              <a:rPr lang="en-US" dirty="0" smtClean="0">
                <a:latin typeface="Times New Roman" pitchFamily="18" charset="0"/>
                <a:cs typeface="Times New Roman" pitchFamily="18" charset="0"/>
              </a:rPr>
              <a:t>By default, separate() drops extra values with a warning.</a:t>
            </a:r>
          </a:p>
          <a:p>
            <a:pPr>
              <a:lnSpc>
                <a:spcPct val="150000"/>
              </a:lnSpc>
            </a:pPr>
            <a:r>
              <a:rPr lang="en-US" dirty="0" smtClean="0">
                <a:latin typeface="Times New Roman" pitchFamily="18" charset="0"/>
                <a:cs typeface="Times New Roman" pitchFamily="18" charset="0"/>
              </a:rPr>
              <a:t>Adding the argument, extra = "drop", produces the same result as above but without the warning.</a:t>
            </a:r>
          </a:p>
          <a:p>
            <a:pPr>
              <a:lnSpc>
                <a:spcPct val="150000"/>
              </a:lnSpc>
            </a:pPr>
            <a:r>
              <a:rPr lang="en-US" b="1" dirty="0" err="1" smtClean="0">
                <a:latin typeface="Times New Roman" pitchFamily="18" charset="0"/>
                <a:cs typeface="Times New Roman" pitchFamily="18" charset="0"/>
              </a:rPr>
              <a:t>tibble</a:t>
            </a:r>
            <a:r>
              <a:rPr lang="en-US" dirty="0" smtClean="0">
                <a:latin typeface="Times New Roman" pitchFamily="18" charset="0"/>
                <a:cs typeface="Times New Roman" pitchFamily="18" charset="0"/>
              </a:rPr>
              <a:t>(x =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d,e,f,g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h,i,j</a:t>
            </a:r>
            <a:r>
              <a:rPr lang="en-US" dirty="0" smtClean="0">
                <a:latin typeface="Times New Roman" pitchFamily="18" charset="0"/>
                <a:cs typeface="Times New Roman" pitchFamily="18" charset="0"/>
              </a:rPr>
              <a:t>")) %&gt;% </a:t>
            </a:r>
            <a:r>
              <a:rPr lang="en-US" b="1" dirty="0" smtClean="0">
                <a:latin typeface="Times New Roman" pitchFamily="18" charset="0"/>
                <a:cs typeface="Times New Roman" pitchFamily="18" charset="0"/>
              </a:rPr>
              <a:t>separate</a:t>
            </a:r>
            <a:r>
              <a:rPr lang="en-US" dirty="0" smtClean="0">
                <a:latin typeface="Times New Roman" pitchFamily="18" charset="0"/>
                <a:cs typeface="Times New Roman" pitchFamily="18" charset="0"/>
              </a:rPr>
              <a:t>(x,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("one", "two", "three"), extra = "drop")</a:t>
            </a:r>
          </a:p>
          <a:p>
            <a:pPr>
              <a:lnSpc>
                <a:spcPct val="150000"/>
              </a:lnSpc>
            </a:pPr>
            <a:endParaRPr lang="en-US" dirty="0"/>
          </a:p>
        </p:txBody>
      </p:sp>
      <p:sp>
        <p:nvSpPr>
          <p:cNvPr id="5"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Separating and Pull- Exercises-Refer Video 3</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596668" cy="2289491"/>
          </a:xfrm>
        </p:spPr>
        <p:txBody>
          <a:bodyPr>
            <a:normAutofit/>
          </a:bodyPr>
          <a:lstStyle/>
          <a:p>
            <a:pPr>
              <a:lnSpc>
                <a:spcPct val="150000"/>
              </a:lnSpc>
            </a:pPr>
            <a:r>
              <a:rPr lang="en-US" dirty="0" smtClean="0">
                <a:latin typeface="Times New Roman" pitchFamily="18" charset="0"/>
                <a:cs typeface="Times New Roman" pitchFamily="18" charset="0"/>
              </a:rPr>
              <a:t>Alternative options for the fill are "right", to fill with missing values from the right, but without a warning</a:t>
            </a:r>
          </a:p>
          <a:p>
            <a:pPr>
              <a:lnSpc>
                <a:spcPct val="150000"/>
              </a:lnSpc>
            </a:pPr>
            <a:r>
              <a:rPr lang="en-US" b="1" dirty="0" err="1" smtClean="0">
                <a:latin typeface="Times New Roman" pitchFamily="18" charset="0"/>
                <a:cs typeface="Times New Roman" pitchFamily="18" charset="0"/>
              </a:rPr>
              <a:t>tibble</a:t>
            </a:r>
            <a:r>
              <a:rPr lang="en-US" dirty="0" smtClean="0">
                <a:latin typeface="Times New Roman" pitchFamily="18" charset="0"/>
                <a:cs typeface="Times New Roman" pitchFamily="18" charset="0"/>
              </a:rPr>
              <a:t>(x =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a,b,c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f,g,i</a:t>
            </a:r>
            <a:r>
              <a:rPr lang="en-US" dirty="0" smtClean="0">
                <a:latin typeface="Times New Roman" pitchFamily="18" charset="0"/>
                <a:cs typeface="Times New Roman" pitchFamily="18" charset="0"/>
              </a:rPr>
              <a:t>")) %&gt;% </a:t>
            </a:r>
            <a:r>
              <a:rPr lang="en-US" b="1" dirty="0" smtClean="0">
                <a:latin typeface="Times New Roman" pitchFamily="18" charset="0"/>
                <a:cs typeface="Times New Roman" pitchFamily="18" charset="0"/>
              </a:rPr>
              <a:t>separate</a:t>
            </a:r>
            <a:r>
              <a:rPr lang="en-US" dirty="0" smtClean="0">
                <a:latin typeface="Times New Roman" pitchFamily="18" charset="0"/>
                <a:cs typeface="Times New Roman" pitchFamily="18" charset="0"/>
              </a:rPr>
              <a:t>(x,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("one", "two", "three"), fill = "right")</a:t>
            </a:r>
          </a:p>
          <a:p>
            <a:pPr>
              <a:lnSpc>
                <a:spcPct val="150000"/>
              </a:lnSpc>
            </a:pPr>
            <a:endParaRPr lang="en-US" dirty="0"/>
          </a:p>
        </p:txBody>
      </p:sp>
      <p:pic>
        <p:nvPicPr>
          <p:cNvPr id="15362" name="Picture 2"/>
          <p:cNvPicPr>
            <a:picLocks noChangeAspect="1" noChangeArrowheads="1"/>
          </p:cNvPicPr>
          <p:nvPr/>
        </p:nvPicPr>
        <p:blipFill>
          <a:blip r:embed="rId2"/>
          <a:srcRect/>
          <a:stretch>
            <a:fillRect/>
          </a:stretch>
        </p:blipFill>
        <p:spPr bwMode="auto">
          <a:xfrm>
            <a:off x="3185160" y="4060508"/>
            <a:ext cx="3398520" cy="2203132"/>
          </a:xfrm>
          <a:prstGeom prst="rect">
            <a:avLst/>
          </a:prstGeom>
          <a:noFill/>
          <a:ln w="9525">
            <a:noFill/>
            <a:miter lim="800000"/>
            <a:headEnd/>
            <a:tailEnd/>
          </a:ln>
          <a:effectLst/>
        </p:spPr>
      </p:pic>
      <p:sp>
        <p:nvSpPr>
          <p:cNvPr id="6"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Separating and Pull- Exercises-Refer Video 3</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2. Both unite() and separate() have a remove argument. What does it do? Why would you set it to FALSE?</a:t>
            </a:r>
          </a:p>
          <a:p>
            <a:pPr>
              <a:lnSpc>
                <a:spcPct val="150000"/>
              </a:lnSpc>
            </a:pPr>
            <a:r>
              <a:rPr lang="en-US" dirty="0" smtClean="0">
                <a:latin typeface="Times New Roman" pitchFamily="18" charset="0"/>
                <a:cs typeface="Times New Roman" pitchFamily="18" charset="0"/>
              </a:rPr>
              <a:t>The remove argument discards input columns in the result data frame. </a:t>
            </a:r>
          </a:p>
          <a:p>
            <a:pPr>
              <a:lnSpc>
                <a:spcPct val="150000"/>
              </a:lnSpc>
            </a:pPr>
            <a:r>
              <a:rPr lang="en-US" dirty="0" smtClean="0">
                <a:latin typeface="Times New Roman" pitchFamily="18" charset="0"/>
                <a:cs typeface="Times New Roman" pitchFamily="18" charset="0"/>
              </a:rPr>
              <a:t>If set it to FALSE when to create a new variable, but keep the old one.</a:t>
            </a:r>
            <a:endParaRPr lang="en-US" dirty="0">
              <a:latin typeface="Times New Roman" pitchFamily="18" charset="0"/>
              <a:cs typeface="Times New Roman" pitchFamily="18" charset="0"/>
            </a:endParaRPr>
          </a:p>
        </p:txBody>
      </p:sp>
      <p:sp>
        <p:nvSpPr>
          <p:cNvPr id="5"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Separating and Pull- Exercises-Refer Video 3</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These three rules are interrelated because it’s impossible to only satisfy two of the three. </a:t>
            </a:r>
          </a:p>
          <a:p>
            <a:r>
              <a:rPr lang="en-US" dirty="0" smtClean="0">
                <a:latin typeface="Times New Roman" pitchFamily="18" charset="0"/>
                <a:cs typeface="Times New Roman" pitchFamily="18" charset="0"/>
              </a:rPr>
              <a:t>That interrelationship leads to an even simpler set of practical instructions: </a:t>
            </a:r>
          </a:p>
          <a:p>
            <a:pPr lvl="1"/>
            <a:r>
              <a:rPr lang="en-US" sz="1800" dirty="0" smtClean="0">
                <a:latin typeface="Times New Roman" pitchFamily="18" charset="0"/>
                <a:cs typeface="Times New Roman" pitchFamily="18" charset="0"/>
              </a:rPr>
              <a:t>1. Put each dataset in a </a:t>
            </a:r>
            <a:r>
              <a:rPr lang="en-US" sz="1800" dirty="0" err="1" smtClean="0">
                <a:latin typeface="Times New Roman" pitchFamily="18" charset="0"/>
                <a:cs typeface="Times New Roman" pitchFamily="18" charset="0"/>
              </a:rPr>
              <a:t>tibble</a:t>
            </a:r>
            <a:r>
              <a:rPr lang="en-US" sz="1800" dirty="0" smtClean="0">
                <a:latin typeface="Times New Roman" pitchFamily="18" charset="0"/>
                <a:cs typeface="Times New Roman" pitchFamily="18" charset="0"/>
              </a:rPr>
              <a:t>. </a:t>
            </a:r>
          </a:p>
          <a:p>
            <a:pPr lvl="1"/>
            <a:r>
              <a:rPr lang="en-US" sz="1800" dirty="0" smtClean="0">
                <a:latin typeface="Times New Roman" pitchFamily="18" charset="0"/>
                <a:cs typeface="Times New Roman" pitchFamily="18" charset="0"/>
              </a:rPr>
              <a:t>2. Put each variable in a column.</a:t>
            </a:r>
          </a:p>
          <a:p>
            <a:r>
              <a:rPr lang="en-US" dirty="0" smtClean="0">
                <a:latin typeface="Times New Roman" pitchFamily="18" charset="0"/>
                <a:cs typeface="Times New Roman" pitchFamily="18" charset="0"/>
              </a:rPr>
              <a:t> In this example, only table1 is tidy. It’s the only representation where each column is a variable.</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Tidy Data</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8329" y="1580606"/>
            <a:ext cx="9407192" cy="4846320"/>
          </a:xfrm>
        </p:spPr>
        <p:txBody>
          <a:bodyPr>
            <a:noAutofit/>
          </a:bodyPr>
          <a:lstStyle/>
          <a:p>
            <a:pPr>
              <a:lnSpc>
                <a:spcPct val="150000"/>
              </a:lnSpc>
              <a:spcBef>
                <a:spcPts val="0"/>
              </a:spcBef>
            </a:pPr>
            <a:r>
              <a:rPr lang="en-US" dirty="0" smtClean="0">
                <a:latin typeface="Times New Roman" pitchFamily="18" charset="0"/>
                <a:cs typeface="Times New Roman" pitchFamily="18" charset="0"/>
              </a:rPr>
              <a:t>3. Compare and contrast separate() and extract(), Why are there three variations of separation (by position, by separator, and with groups), but only one unite?</a:t>
            </a:r>
          </a:p>
          <a:p>
            <a:pPr>
              <a:lnSpc>
                <a:spcPct val="150000"/>
              </a:lnSpc>
              <a:spcBef>
                <a:spcPts val="0"/>
              </a:spcBef>
            </a:pPr>
            <a:r>
              <a:rPr lang="en-US" dirty="0" smtClean="0">
                <a:latin typeface="Times New Roman" pitchFamily="18" charset="0"/>
                <a:cs typeface="Times New Roman" pitchFamily="18" charset="0"/>
              </a:rPr>
              <a:t>The function separate(), splits a column into multiple columns by separator, if the sep argument is a character vector, or by character positions, if sep is numeric.</a:t>
            </a:r>
          </a:p>
          <a:p>
            <a:pPr>
              <a:lnSpc>
                <a:spcPct val="150000"/>
              </a:lnSpc>
              <a:spcBef>
                <a:spcPts val="0"/>
              </a:spcBef>
            </a:pPr>
            <a:r>
              <a:rPr lang="en-US" b="1" dirty="0" err="1" smtClean="0">
                <a:solidFill>
                  <a:srgbClr val="FF0000"/>
                </a:solidFill>
                <a:latin typeface="Times New Roman" pitchFamily="18" charset="0"/>
                <a:cs typeface="Times New Roman" pitchFamily="18" charset="0"/>
              </a:rPr>
              <a:t>tibble</a:t>
            </a:r>
            <a:r>
              <a:rPr lang="en-US" dirty="0" smtClean="0">
                <a:solidFill>
                  <a:srgbClr val="FF0000"/>
                </a:solidFill>
                <a:latin typeface="Times New Roman" pitchFamily="18" charset="0"/>
                <a:cs typeface="Times New Roman" pitchFamily="18" charset="0"/>
              </a:rPr>
              <a:t>(x = </a:t>
            </a:r>
            <a:r>
              <a:rPr lang="en-US" b="1" dirty="0" smtClean="0">
                <a:solidFill>
                  <a:srgbClr val="FF0000"/>
                </a:solidFill>
                <a:latin typeface="Times New Roman" pitchFamily="18" charset="0"/>
                <a:cs typeface="Times New Roman" pitchFamily="18" charset="0"/>
              </a:rPr>
              <a:t>c</a:t>
            </a:r>
            <a:r>
              <a:rPr lang="en-US" dirty="0" smtClean="0">
                <a:solidFill>
                  <a:srgbClr val="FF0000"/>
                </a:solidFill>
                <a:latin typeface="Times New Roman" pitchFamily="18" charset="0"/>
                <a:cs typeface="Times New Roman" pitchFamily="18" charset="0"/>
              </a:rPr>
              <a:t>("X_1", "X_2", "AA_1", "AA_2")) %&gt;% </a:t>
            </a:r>
            <a:r>
              <a:rPr lang="en-US" b="1" dirty="0" smtClean="0">
                <a:solidFill>
                  <a:srgbClr val="FF0000"/>
                </a:solidFill>
                <a:latin typeface="Times New Roman" pitchFamily="18" charset="0"/>
                <a:cs typeface="Times New Roman" pitchFamily="18" charset="0"/>
              </a:rPr>
              <a:t>separate</a:t>
            </a:r>
            <a:r>
              <a:rPr lang="en-US" dirty="0" smtClean="0">
                <a:solidFill>
                  <a:srgbClr val="FF0000"/>
                </a:solidFill>
                <a:latin typeface="Times New Roman" pitchFamily="18" charset="0"/>
                <a:cs typeface="Times New Roman" pitchFamily="18" charset="0"/>
              </a:rPr>
              <a:t>(x, </a:t>
            </a:r>
            <a:r>
              <a:rPr lang="en-US" b="1" dirty="0" smtClean="0">
                <a:solidFill>
                  <a:srgbClr val="FF0000"/>
                </a:solidFill>
                <a:latin typeface="Times New Roman" pitchFamily="18" charset="0"/>
                <a:cs typeface="Times New Roman" pitchFamily="18" charset="0"/>
              </a:rPr>
              <a:t>c</a:t>
            </a:r>
            <a:r>
              <a:rPr lang="en-US" dirty="0" smtClean="0">
                <a:solidFill>
                  <a:srgbClr val="FF0000"/>
                </a:solidFill>
                <a:latin typeface="Times New Roman" pitchFamily="18" charset="0"/>
                <a:cs typeface="Times New Roman" pitchFamily="18" charset="0"/>
              </a:rPr>
              <a:t>("variable", "into"), sep = "_")</a:t>
            </a:r>
          </a:p>
          <a:p>
            <a:pPr>
              <a:lnSpc>
                <a:spcPct val="150000"/>
              </a:lnSpc>
              <a:spcBef>
                <a:spcPts val="0"/>
              </a:spcBef>
            </a:pPr>
            <a:r>
              <a:rPr lang="es-ES" dirty="0" err="1" smtClean="0">
                <a:solidFill>
                  <a:srgbClr val="FF0000"/>
                </a:solidFill>
                <a:latin typeface="Times New Roman" pitchFamily="18" charset="0"/>
                <a:cs typeface="Times New Roman" pitchFamily="18" charset="0"/>
              </a:rPr>
              <a:t>tibble</a:t>
            </a:r>
            <a:r>
              <a:rPr lang="es-ES" dirty="0" smtClean="0">
                <a:solidFill>
                  <a:srgbClr val="FF0000"/>
                </a:solidFill>
                <a:latin typeface="Times New Roman" pitchFamily="18" charset="0"/>
                <a:cs typeface="Times New Roman" pitchFamily="18" charset="0"/>
              </a:rPr>
              <a:t>(x = c("X1", "X2", "Y1", "Y2")) %&gt;% </a:t>
            </a:r>
            <a:r>
              <a:rPr lang="es-ES" dirty="0" err="1" smtClean="0">
                <a:solidFill>
                  <a:srgbClr val="FF0000"/>
                </a:solidFill>
                <a:latin typeface="Times New Roman" pitchFamily="18" charset="0"/>
                <a:cs typeface="Times New Roman" pitchFamily="18" charset="0"/>
              </a:rPr>
              <a:t>separate</a:t>
            </a:r>
            <a:r>
              <a:rPr lang="es-ES" dirty="0" smtClean="0">
                <a:solidFill>
                  <a:srgbClr val="FF0000"/>
                </a:solidFill>
                <a:latin typeface="Times New Roman" pitchFamily="18" charset="0"/>
                <a:cs typeface="Times New Roman" pitchFamily="18" charset="0"/>
              </a:rPr>
              <a:t>(x, c("variable", "</a:t>
            </a:r>
            <a:r>
              <a:rPr lang="es-ES" dirty="0" err="1" smtClean="0">
                <a:solidFill>
                  <a:srgbClr val="FF0000"/>
                </a:solidFill>
                <a:latin typeface="Times New Roman" pitchFamily="18" charset="0"/>
                <a:cs typeface="Times New Roman" pitchFamily="18" charset="0"/>
              </a:rPr>
              <a:t>into</a:t>
            </a:r>
            <a:r>
              <a:rPr lang="es-ES" dirty="0" smtClean="0">
                <a:solidFill>
                  <a:srgbClr val="FF0000"/>
                </a:solidFill>
                <a:latin typeface="Times New Roman" pitchFamily="18" charset="0"/>
                <a:cs typeface="Times New Roman" pitchFamily="18" charset="0"/>
              </a:rPr>
              <a:t>"), </a:t>
            </a:r>
            <a:r>
              <a:rPr lang="es-ES" dirty="0" err="1" smtClean="0">
                <a:solidFill>
                  <a:srgbClr val="FF0000"/>
                </a:solidFill>
                <a:latin typeface="Times New Roman" pitchFamily="18" charset="0"/>
                <a:cs typeface="Times New Roman" pitchFamily="18" charset="0"/>
              </a:rPr>
              <a:t>sep</a:t>
            </a:r>
            <a:r>
              <a:rPr lang="es-ES" dirty="0" smtClean="0">
                <a:solidFill>
                  <a:srgbClr val="FF0000"/>
                </a:solidFill>
                <a:latin typeface="Times New Roman" pitchFamily="18" charset="0"/>
                <a:cs typeface="Times New Roman" pitchFamily="18" charset="0"/>
              </a:rPr>
              <a:t> = c(1))</a:t>
            </a:r>
            <a:endParaRPr lang="en-US" dirty="0" smtClean="0">
              <a:solidFill>
                <a:srgbClr val="FF0000"/>
              </a:solidFill>
              <a:latin typeface="Times New Roman" pitchFamily="18" charset="0"/>
              <a:cs typeface="Times New Roman" pitchFamily="18" charset="0"/>
            </a:endParaRPr>
          </a:p>
          <a:p>
            <a:pPr>
              <a:lnSpc>
                <a:spcPct val="150000"/>
              </a:lnSpc>
              <a:spcBef>
                <a:spcPts val="0"/>
              </a:spcBef>
            </a:pPr>
            <a:r>
              <a:rPr lang="en-US" dirty="0" smtClean="0">
                <a:latin typeface="Times New Roman" pitchFamily="18" charset="0"/>
                <a:cs typeface="Times New Roman" pitchFamily="18" charset="0"/>
              </a:rPr>
              <a:t>The function extract() uses a regular expression to specify groups in character vector and split that single character vector into multiple columns.</a:t>
            </a:r>
          </a:p>
          <a:p>
            <a:pPr>
              <a:lnSpc>
                <a:spcPct val="150000"/>
              </a:lnSpc>
              <a:spcBef>
                <a:spcPts val="0"/>
              </a:spcBef>
            </a:pPr>
            <a:r>
              <a:rPr lang="en-US" dirty="0" smtClean="0">
                <a:latin typeface="Times New Roman" pitchFamily="18" charset="0"/>
                <a:cs typeface="Times New Roman" pitchFamily="18" charset="0"/>
              </a:rPr>
              <a:t> This is more flexible than separate() because it does not require a common separator or specific column positions.</a:t>
            </a:r>
          </a:p>
          <a:p>
            <a:pPr>
              <a:lnSpc>
                <a:spcPct val="150000"/>
              </a:lnSpc>
              <a:spcBef>
                <a:spcPts val="0"/>
              </a:spcBef>
            </a:pPr>
            <a:endParaRPr lang="en-US" dirty="0">
              <a:latin typeface="Times New Roman" pitchFamily="18" charset="0"/>
              <a:cs typeface="Times New Roman" pitchFamily="18" charset="0"/>
            </a:endParaRPr>
          </a:p>
        </p:txBody>
      </p:sp>
      <p:sp>
        <p:nvSpPr>
          <p:cNvPr id="5" name="Title 1"/>
          <p:cNvSpPr>
            <a:spLocks noGrp="1"/>
          </p:cNvSpPr>
          <p:nvPr>
            <p:ph type="title"/>
          </p:nvPr>
        </p:nvSpPr>
        <p:spPr>
          <a:xfrm>
            <a:off x="663575" y="309563"/>
            <a:ext cx="8597900" cy="1320800"/>
          </a:xfrm>
        </p:spPr>
        <p:txBody>
          <a:bodyPr>
            <a:normAutofit/>
          </a:bodyPr>
          <a:lstStyle/>
          <a:p>
            <a:pPr algn="ctr"/>
            <a:r>
              <a:rPr lang="en-US" b="1" dirty="0" smtClean="0">
                <a:latin typeface="Times New Roman" pitchFamily="18" charset="0"/>
                <a:cs typeface="Times New Roman" pitchFamily="18" charset="0"/>
              </a:rPr>
              <a:t>Separating and Pull- Exercises-Refer Video 3</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spcBef>
                <a:spcPts val="0"/>
              </a:spcBef>
            </a:pPr>
            <a:r>
              <a:rPr lang="en-US" dirty="0" err="1" smtClean="0">
                <a:latin typeface="Times New Roman" pitchFamily="18" charset="0"/>
                <a:cs typeface="Times New Roman" pitchFamily="18" charset="0"/>
              </a:rPr>
              <a:t>Regex</a:t>
            </a:r>
            <a:r>
              <a:rPr lang="en-US" dirty="0" smtClean="0">
                <a:latin typeface="Times New Roman" pitchFamily="18" charset="0"/>
                <a:cs typeface="Times New Roman" pitchFamily="18" charset="0"/>
              </a:rPr>
              <a:t> is regular expression</a:t>
            </a:r>
          </a:p>
          <a:p>
            <a:pPr>
              <a:lnSpc>
                <a:spcPct val="150000"/>
              </a:lnSpc>
              <a:spcBef>
                <a:spcPts val="0"/>
              </a:spcBef>
            </a:pPr>
            <a:r>
              <a:rPr lang="en-US" dirty="0" err="1" smtClean="0">
                <a:solidFill>
                  <a:srgbClr val="FF0000"/>
                </a:solidFill>
                <a:latin typeface="Times New Roman" pitchFamily="18" charset="0"/>
                <a:cs typeface="Times New Roman" pitchFamily="18" charset="0"/>
              </a:rPr>
              <a:t>tibble</a:t>
            </a:r>
            <a:r>
              <a:rPr lang="en-US" dirty="0" smtClean="0">
                <a:solidFill>
                  <a:srgbClr val="FF0000"/>
                </a:solidFill>
                <a:latin typeface="Times New Roman" pitchFamily="18" charset="0"/>
                <a:cs typeface="Times New Roman" pitchFamily="18" charset="0"/>
              </a:rPr>
              <a:t>(x = c("X_1", "X_2", "AA_1", "AA_2")) %&gt;%  extract(x, c("variable", "id"), </a:t>
            </a:r>
            <a:r>
              <a:rPr lang="en-US" dirty="0" err="1" smtClean="0">
                <a:solidFill>
                  <a:srgbClr val="FF0000"/>
                </a:solidFill>
                <a:latin typeface="Times New Roman" pitchFamily="18" charset="0"/>
                <a:cs typeface="Times New Roman" pitchFamily="18" charset="0"/>
              </a:rPr>
              <a:t>regex</a:t>
            </a:r>
            <a:r>
              <a:rPr lang="en-US" dirty="0" smtClean="0">
                <a:solidFill>
                  <a:srgbClr val="FF0000"/>
                </a:solidFill>
                <a:latin typeface="Times New Roman" pitchFamily="18" charset="0"/>
                <a:cs typeface="Times New Roman" pitchFamily="18" charset="0"/>
              </a:rPr>
              <a:t> = "([A-Z])_([0-9])")</a:t>
            </a:r>
          </a:p>
          <a:p>
            <a:r>
              <a:rPr lang="en-US" dirty="0" smtClean="0">
                <a:latin typeface="Times New Roman" pitchFamily="18" charset="0"/>
                <a:cs typeface="Times New Roman" pitchFamily="18" charset="0"/>
              </a:rPr>
              <a:t>Extract() and separate() only one column can be chosen, </a:t>
            </a:r>
          </a:p>
          <a:p>
            <a:r>
              <a:rPr lang="en-US" dirty="0" smtClean="0">
                <a:latin typeface="Times New Roman" pitchFamily="18" charset="0"/>
                <a:cs typeface="Times New Roman" pitchFamily="18" charset="0"/>
              </a:rPr>
              <a:t>but there are many choices how to split that single column into different columns. </a:t>
            </a:r>
          </a:p>
          <a:p>
            <a:r>
              <a:rPr lang="en-US" dirty="0" smtClean="0">
                <a:latin typeface="Times New Roman" pitchFamily="18" charset="0"/>
                <a:cs typeface="Times New Roman" pitchFamily="18" charset="0"/>
              </a:rPr>
              <a:t>With unite(), there are many choices as to which columns to include, </a:t>
            </a:r>
          </a:p>
          <a:p>
            <a:r>
              <a:rPr lang="en-US" dirty="0" smtClean="0">
                <a:latin typeface="Times New Roman" pitchFamily="18" charset="0"/>
                <a:cs typeface="Times New Roman" pitchFamily="18" charset="0"/>
              </a:rPr>
              <a:t>but only one choice as to how to combine their contents into a single vector.</a:t>
            </a:r>
          </a:p>
          <a:p>
            <a:endParaRPr lang="en-US" dirty="0"/>
          </a:p>
        </p:txBody>
      </p:sp>
      <p:sp>
        <p:nvSpPr>
          <p:cNvPr id="5"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Separating and Pull- Exercises-Refer Video 3</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2000"/>
          </a:xfrm>
        </p:spPr>
        <p:txBody>
          <a:bodyPr/>
          <a:lstStyle/>
          <a:p>
            <a:pPr algn="ctr"/>
            <a:r>
              <a:rPr lang="en-US" b="1" dirty="0" smtClean="0">
                <a:latin typeface="Times New Roman" pitchFamily="18" charset="0"/>
                <a:cs typeface="Times New Roman" pitchFamily="18" charset="0"/>
              </a:rPr>
              <a:t>Sub. Topic -Missing Values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742648" y="1447801"/>
            <a:ext cx="8596668" cy="4685002"/>
          </a:xfrm>
        </p:spPr>
        <p:txBody>
          <a:bodyPr>
            <a:normAutofit lnSpcReduction="10000"/>
          </a:bodyPr>
          <a:lstStyle/>
          <a:p>
            <a:r>
              <a:rPr lang="en-US" dirty="0" smtClean="0">
                <a:latin typeface="Times New Roman" pitchFamily="18" charset="0"/>
                <a:cs typeface="Times New Roman" pitchFamily="18" charset="0"/>
              </a:rPr>
              <a:t>A value can be missing in one of two possible ways:</a:t>
            </a:r>
          </a:p>
          <a:p>
            <a:pPr lvl="1"/>
            <a:r>
              <a:rPr lang="en-US" sz="1800" dirty="0" smtClean="0">
                <a:latin typeface="Times New Roman" pitchFamily="18" charset="0"/>
                <a:cs typeface="Times New Roman" pitchFamily="18" charset="0"/>
              </a:rPr>
              <a:t> Explicitly, i.e., flagged with NA.  </a:t>
            </a:r>
          </a:p>
          <a:p>
            <a:pPr lvl="1"/>
            <a:r>
              <a:rPr lang="en-US" sz="1800" dirty="0" smtClean="0">
                <a:latin typeface="Times New Roman" pitchFamily="18" charset="0"/>
                <a:cs typeface="Times New Roman" pitchFamily="18" charset="0"/>
              </a:rPr>
              <a:t>Implicitly, i.e., simply not present in the data.</a:t>
            </a:r>
          </a:p>
          <a:p>
            <a:r>
              <a:rPr lang="en-US" dirty="0" smtClean="0">
                <a:latin typeface="Times New Roman" pitchFamily="18" charset="0"/>
                <a:cs typeface="Times New Roman" pitchFamily="18" charset="0"/>
              </a:rPr>
              <a:t>There are two missing values in this dataset: </a:t>
            </a:r>
          </a:p>
          <a:p>
            <a:r>
              <a:rPr lang="en-US" dirty="0" smtClean="0">
                <a:latin typeface="Times New Roman" pitchFamily="18" charset="0"/>
                <a:cs typeface="Times New Roman" pitchFamily="18" charset="0"/>
              </a:rPr>
              <a:t>The return for the fourth quarter of 2015 is explicitly missing, because the cell where its value should be instead contains NA</a:t>
            </a:r>
          </a:p>
          <a:p>
            <a:r>
              <a:rPr lang="en-US" dirty="0" smtClean="0">
                <a:latin typeface="Times New Roman" pitchFamily="18" charset="0"/>
                <a:cs typeface="Times New Roman" pitchFamily="18" charset="0"/>
              </a:rPr>
              <a:t>The return for the first quarter of 2016 is implicitly missing, because it simply does not appear in the dataset. </a:t>
            </a:r>
          </a:p>
          <a:p>
            <a:r>
              <a:rPr lang="en-US" dirty="0" smtClean="0">
                <a:solidFill>
                  <a:srgbClr val="FF0000"/>
                </a:solidFill>
                <a:latin typeface="Times New Roman" pitchFamily="18" charset="0"/>
                <a:cs typeface="Times New Roman" pitchFamily="18" charset="0"/>
              </a:rPr>
              <a:t>stocks &lt;- </a:t>
            </a:r>
            <a:r>
              <a:rPr lang="en-US" dirty="0" err="1" smtClean="0">
                <a:solidFill>
                  <a:srgbClr val="FF0000"/>
                </a:solidFill>
                <a:latin typeface="Times New Roman" pitchFamily="18" charset="0"/>
                <a:cs typeface="Times New Roman" pitchFamily="18" charset="0"/>
              </a:rPr>
              <a:t>tibble</a:t>
            </a:r>
            <a:r>
              <a:rPr lang="en-US" dirty="0" smtClean="0">
                <a:solidFill>
                  <a:srgbClr val="FF0000"/>
                </a:solidFill>
                <a:latin typeface="Times New Roman" pitchFamily="18" charset="0"/>
                <a:cs typeface="Times New Roman" pitchFamily="18" charset="0"/>
              </a:rPr>
              <a:t>(</a:t>
            </a:r>
          </a:p>
          <a:p>
            <a:r>
              <a:rPr lang="en-US" dirty="0" smtClean="0">
                <a:solidFill>
                  <a:srgbClr val="FF0000"/>
                </a:solidFill>
                <a:latin typeface="Times New Roman" pitchFamily="18" charset="0"/>
                <a:cs typeface="Times New Roman" pitchFamily="18" charset="0"/>
              </a:rPr>
              <a:t>  year = c(2015, 2015, 2015, 2015, 2016, 2016, 2016),</a:t>
            </a:r>
          </a:p>
          <a:p>
            <a:r>
              <a:rPr lang="en-US" dirty="0" smtClean="0">
                <a:solidFill>
                  <a:srgbClr val="FF0000"/>
                </a:solidFill>
                <a:latin typeface="Times New Roman" pitchFamily="18" charset="0"/>
                <a:cs typeface="Times New Roman" pitchFamily="18" charset="0"/>
              </a:rPr>
              <a:t>  qtr = c( 1, 2, 3, 4, 2, 3, 4),</a:t>
            </a:r>
          </a:p>
          <a:p>
            <a:r>
              <a:rPr lang="en-US" dirty="0" smtClean="0">
                <a:solidFill>
                  <a:srgbClr val="FF0000"/>
                </a:solidFill>
                <a:latin typeface="Times New Roman" pitchFamily="18" charset="0"/>
                <a:cs typeface="Times New Roman" pitchFamily="18" charset="0"/>
              </a:rPr>
              <a:t>  return = c(1.88, 0.59, 0.35, NA, 0.92, 0.17, 2.66)</a:t>
            </a:r>
          </a:p>
          <a:p>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586" y="1716451"/>
            <a:ext cx="8596668" cy="1664651"/>
          </a:xfrm>
        </p:spPr>
        <p:txBody>
          <a:bodyPr>
            <a:normAutofit/>
          </a:bodyPr>
          <a:lstStyle/>
          <a:p>
            <a:pPr>
              <a:lnSpc>
                <a:spcPct val="150000"/>
              </a:lnSpc>
            </a:pPr>
            <a:r>
              <a:rPr lang="en-US" dirty="0" smtClean="0">
                <a:latin typeface="Times New Roman" pitchFamily="18" charset="0"/>
                <a:cs typeface="Times New Roman" pitchFamily="18" charset="0"/>
              </a:rPr>
              <a:t>The way that a dataset is represented can make implicit values explicit. </a:t>
            </a:r>
          </a:p>
          <a:p>
            <a:pPr>
              <a:lnSpc>
                <a:spcPct val="150000"/>
              </a:lnSpc>
            </a:pPr>
            <a:r>
              <a:rPr lang="en-US" dirty="0" smtClean="0">
                <a:latin typeface="Times New Roman" pitchFamily="18" charset="0"/>
                <a:cs typeface="Times New Roman" pitchFamily="18" charset="0"/>
              </a:rPr>
              <a:t>For example, the implicit missing value can explicit by putting years in the columns:</a:t>
            </a:r>
          </a:p>
          <a:p>
            <a:pPr>
              <a:lnSpc>
                <a:spcPct val="150000"/>
              </a:lnSpc>
            </a:pPr>
            <a:r>
              <a:rPr lang="en-HK" dirty="0" smtClean="0">
                <a:solidFill>
                  <a:srgbClr val="FF0000"/>
                </a:solidFill>
                <a:latin typeface="Times New Roman" pitchFamily="18" charset="0"/>
                <a:cs typeface="Times New Roman" pitchFamily="18" charset="0"/>
              </a:rPr>
              <a:t>stocks%&gt;% spread(year, return)</a:t>
            </a:r>
            <a:endParaRPr lang="en-US" dirty="0">
              <a:solidFill>
                <a:srgbClr val="FF0000"/>
              </a:solidFill>
              <a:latin typeface="Times New Roman" pitchFamily="18" charset="0"/>
              <a:cs typeface="Times New Roman" pitchFamily="18" charset="0"/>
            </a:endParaRPr>
          </a:p>
        </p:txBody>
      </p:sp>
      <p:pic>
        <p:nvPicPr>
          <p:cNvPr id="18434" name="Picture 2"/>
          <p:cNvPicPr>
            <a:picLocks noChangeAspect="1" noChangeArrowheads="1"/>
          </p:cNvPicPr>
          <p:nvPr/>
        </p:nvPicPr>
        <p:blipFill>
          <a:blip r:embed="rId2"/>
          <a:srcRect/>
          <a:stretch>
            <a:fillRect/>
          </a:stretch>
        </p:blipFill>
        <p:spPr bwMode="auto">
          <a:xfrm>
            <a:off x="3375660" y="3961448"/>
            <a:ext cx="3451860" cy="2645175"/>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-Missing Values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-Missing Values</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a:xfrm>
            <a:off x="716522" y="1494383"/>
            <a:ext cx="8596668" cy="3880773"/>
          </a:xfrm>
        </p:spPr>
        <p:txBody>
          <a:bodyPr/>
          <a:lstStyle/>
          <a:p>
            <a:pPr>
              <a:lnSpc>
                <a:spcPct val="150000"/>
              </a:lnSpc>
            </a:pPr>
            <a:r>
              <a:rPr lang="en-US" dirty="0" smtClean="0">
                <a:latin typeface="Times New Roman" pitchFamily="18" charset="0"/>
                <a:cs typeface="Times New Roman" pitchFamily="18" charset="0"/>
              </a:rPr>
              <a:t>If these explicit missing values may not be important in other representations of the data, set na.rm = TRUE in gather() to turn explicit missing values implicit: </a:t>
            </a:r>
          </a:p>
          <a:p>
            <a:pPr>
              <a:lnSpc>
                <a:spcPct val="150000"/>
              </a:lnSpc>
            </a:pPr>
            <a:r>
              <a:rPr lang="en-US" dirty="0" smtClean="0">
                <a:latin typeface="Times New Roman" pitchFamily="18" charset="0"/>
                <a:cs typeface="Times New Roman" pitchFamily="18" charset="0"/>
              </a:rPr>
              <a:t>stocks %&gt;% spread(year, return) %&gt;% gather(year, return, `2015`:`2016`, na.rm = TRUE)</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3030583" y="3722980"/>
            <a:ext cx="4611187" cy="31090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Another important tool for making missing values explicit in tidy data is complete():</a:t>
            </a:r>
          </a:p>
          <a:p>
            <a:pPr>
              <a:lnSpc>
                <a:spcPct val="150000"/>
              </a:lnSpc>
            </a:pPr>
            <a:r>
              <a:rPr lang="en-US" dirty="0" smtClean="0">
                <a:latin typeface="Times New Roman" pitchFamily="18" charset="0"/>
                <a:cs typeface="Times New Roman" pitchFamily="18" charset="0"/>
              </a:rPr>
              <a:t> stocks %&gt;% complete(year, qtr)</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-Missing Values</a:t>
            </a: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082834" y="3210121"/>
            <a:ext cx="4937760" cy="33018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9586" y="1742577"/>
            <a:ext cx="9172060" cy="4201022"/>
          </a:xfrm>
        </p:spPr>
        <p:txBody>
          <a:bodyPr>
            <a:normAutofit/>
          </a:bodyPr>
          <a:lstStyle/>
          <a:p>
            <a:r>
              <a:rPr lang="en-US" dirty="0" smtClean="0">
                <a:latin typeface="Times New Roman" pitchFamily="18" charset="0"/>
                <a:cs typeface="Times New Roman" pitchFamily="18" charset="0"/>
              </a:rPr>
              <a:t>Sometimes when a data source has primarily been used for data entry, missing values indicate that the previous value should be carried forward:</a:t>
            </a:r>
          </a:p>
          <a:p>
            <a:r>
              <a:rPr lang="en-US" dirty="0" smtClean="0">
                <a:solidFill>
                  <a:srgbClr val="FF0000"/>
                </a:solidFill>
                <a:latin typeface="Times New Roman" pitchFamily="18" charset="0"/>
                <a:cs typeface="Times New Roman" pitchFamily="18" charset="0"/>
              </a:rPr>
              <a:t>treatment &lt;- </a:t>
            </a:r>
            <a:r>
              <a:rPr lang="en-US" dirty="0" err="1" smtClean="0">
                <a:solidFill>
                  <a:srgbClr val="FF0000"/>
                </a:solidFill>
                <a:latin typeface="Times New Roman" pitchFamily="18" charset="0"/>
                <a:cs typeface="Times New Roman" pitchFamily="18" charset="0"/>
              </a:rPr>
              <a:t>tribble</a:t>
            </a:r>
            <a:r>
              <a:rPr lang="en-US" dirty="0" smtClean="0">
                <a:solidFill>
                  <a:srgbClr val="FF0000"/>
                </a:solidFill>
                <a:latin typeface="Times New Roman" pitchFamily="18" charset="0"/>
                <a:cs typeface="Times New Roman" pitchFamily="18" charset="0"/>
              </a:rPr>
              <a:t>( ~ person, ~ treatment, ~response, "Derrick Whitmore", 1, 7, NA, 2, 10, NA, 3, 9, "Katherine Burke", 1, 4 )  </a:t>
            </a:r>
          </a:p>
          <a:p>
            <a:r>
              <a:rPr lang="en-US" dirty="0" smtClean="0">
                <a:latin typeface="Times New Roman" pitchFamily="18" charset="0"/>
                <a:cs typeface="Times New Roman" pitchFamily="18" charset="0"/>
              </a:rPr>
              <a:t>Fill these missing values with fill().</a:t>
            </a:r>
          </a:p>
          <a:p>
            <a:r>
              <a:rPr lang="en-US" dirty="0" smtClean="0">
                <a:latin typeface="Times New Roman" pitchFamily="18" charset="0"/>
                <a:cs typeface="Times New Roman" pitchFamily="18" charset="0"/>
              </a:rPr>
              <a:t> It takes a set of columns where the missing values to be replaced by the most recent </a:t>
            </a:r>
            <a:r>
              <a:rPr lang="en-US" dirty="0" err="1" smtClean="0">
                <a:latin typeface="Times New Roman" pitchFamily="18" charset="0"/>
                <a:cs typeface="Times New Roman" pitchFamily="18" charset="0"/>
              </a:rPr>
              <a:t>nonmissing</a:t>
            </a:r>
            <a:r>
              <a:rPr lang="en-US" dirty="0" smtClean="0">
                <a:latin typeface="Times New Roman" pitchFamily="18" charset="0"/>
                <a:cs typeface="Times New Roman" pitchFamily="18" charset="0"/>
              </a:rPr>
              <a:t> value </a:t>
            </a:r>
          </a:p>
          <a:p>
            <a:r>
              <a:rPr lang="en-US" dirty="0" smtClean="0">
                <a:solidFill>
                  <a:srgbClr val="FF0000"/>
                </a:solidFill>
                <a:latin typeface="Times New Roman" pitchFamily="18" charset="0"/>
                <a:cs typeface="Times New Roman" pitchFamily="18" charset="0"/>
              </a:rPr>
              <a:t>treatment %&gt;% fill(person)</a:t>
            </a:r>
            <a:endParaRPr lang="en-US"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684710" y="4798966"/>
            <a:ext cx="4428755" cy="1719399"/>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323522" y="4842780"/>
            <a:ext cx="3922145" cy="1662521"/>
          </a:xfrm>
          <a:prstGeom prst="rect">
            <a:avLst/>
          </a:prstGeom>
          <a:noFill/>
          <a:ln w="9525">
            <a:noFill/>
            <a:miter lim="800000"/>
            <a:headEnd/>
            <a:tailEnd/>
          </a:ln>
          <a:effectLst/>
        </p:spPr>
      </p:pic>
      <p:sp>
        <p:nvSpPr>
          <p:cNvPr id="7"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-Missing Values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710" y="1520509"/>
            <a:ext cx="8819363" cy="4592908"/>
          </a:xfrm>
        </p:spPr>
        <p:txBody>
          <a:bodyPr>
            <a:normAutofit/>
          </a:bodyPr>
          <a:lstStyle/>
          <a:p>
            <a:pPr>
              <a:lnSpc>
                <a:spcPct val="150000"/>
              </a:lnSpc>
            </a:pPr>
            <a:r>
              <a:rPr lang="en-US" dirty="0" smtClean="0">
                <a:latin typeface="Times New Roman" pitchFamily="18" charset="0"/>
                <a:cs typeface="Times New Roman" pitchFamily="18" charset="0"/>
              </a:rPr>
              <a:t>1. Compare and contrast the fill arguments to spread() and complete(). </a:t>
            </a:r>
          </a:p>
          <a:p>
            <a:pPr>
              <a:lnSpc>
                <a:spcPct val="150000"/>
              </a:lnSpc>
            </a:pPr>
            <a:r>
              <a:rPr lang="en-US" dirty="0" smtClean="0">
                <a:latin typeface="Times New Roman" pitchFamily="18" charset="0"/>
                <a:cs typeface="Times New Roman" pitchFamily="18" charset="0"/>
              </a:rPr>
              <a:t>In spread(), all NAs will be replaced by the fill value.</a:t>
            </a:r>
          </a:p>
          <a:p>
            <a:pPr>
              <a:lnSpc>
                <a:spcPct val="150000"/>
              </a:lnSpc>
            </a:pPr>
            <a:r>
              <a:rPr lang="en-US" dirty="0" smtClean="0">
                <a:latin typeface="Times New Roman" pitchFamily="18" charset="0"/>
                <a:cs typeface="Times New Roman" pitchFamily="18" charset="0"/>
              </a:rPr>
              <a:t>In complete(), NAs under different variables can be replaced by different values. </a:t>
            </a:r>
          </a:p>
          <a:p>
            <a:pPr>
              <a:lnSpc>
                <a:spcPct val="150000"/>
              </a:lnSpc>
            </a:pPr>
            <a:r>
              <a:rPr lang="en-US" dirty="0" smtClean="0">
                <a:latin typeface="Times New Roman" pitchFamily="18" charset="0"/>
                <a:cs typeface="Times New Roman" pitchFamily="18" charset="0"/>
              </a:rPr>
              <a:t>2. What does the direction argument to fill() do?</a:t>
            </a:r>
          </a:p>
          <a:p>
            <a:pPr>
              <a:lnSpc>
                <a:spcPct val="150000"/>
              </a:lnSpc>
            </a:pPr>
            <a:r>
              <a:rPr lang="en-US" dirty="0" smtClean="0">
                <a:latin typeface="Times New Roman" pitchFamily="18" charset="0"/>
                <a:cs typeface="Times New Roman" pitchFamily="18" charset="0"/>
              </a:rPr>
              <a:t>With fill, the direction determines whether NA values should be replaced by the previous non-missing value ("down") or the next non-missing value ("up</a:t>
            </a:r>
            <a:r>
              <a:rPr lang="en-US" b="1" i="1" dirty="0" smtClean="0">
                <a:latin typeface="Times New Roman" pitchFamily="18" charset="0"/>
                <a:cs typeface="Times New Roman" pitchFamily="18" charset="0"/>
              </a:rPr>
              <a:t>").(Not working in all R version)</a:t>
            </a:r>
          </a:p>
          <a:p>
            <a:pPr>
              <a:lnSpc>
                <a:spcPct val="150000"/>
              </a:lnSpc>
            </a:pP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Missing Values-Exercises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latin typeface="Times New Roman" pitchFamily="18" charset="0"/>
                <a:cs typeface="Times New Roman" pitchFamily="18" charset="0"/>
              </a:rPr>
              <a:t>Sub. Topic-Case Study</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a:xfrm>
            <a:off x="442202" y="1568406"/>
            <a:ext cx="9446381" cy="2781525"/>
          </a:xfrm>
        </p:spPr>
        <p:txBody>
          <a:bodyPr>
            <a:noAutofit/>
          </a:bodyPr>
          <a:lstStyle/>
          <a:p>
            <a:pPr>
              <a:lnSpc>
                <a:spcPct val="150000"/>
              </a:lnSpc>
            </a:pPr>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tidyr</a:t>
            </a:r>
            <a:r>
              <a:rPr lang="en-US" dirty="0" smtClean="0">
                <a:latin typeface="Times New Roman" pitchFamily="18" charset="0"/>
                <a:cs typeface="Times New Roman" pitchFamily="18" charset="0"/>
              </a:rPr>
              <a:t>::who dataset contains tuberculosis (TB) cases broken down by year, country, age, gender, and diagnosis method. </a:t>
            </a:r>
          </a:p>
          <a:p>
            <a:pPr>
              <a:lnSpc>
                <a:spcPct val="150000"/>
              </a:lnSpc>
            </a:pPr>
            <a:r>
              <a:rPr lang="en-US" dirty="0" smtClean="0">
                <a:latin typeface="Times New Roman" pitchFamily="18" charset="0"/>
                <a:cs typeface="Times New Roman" pitchFamily="18" charset="0"/>
              </a:rPr>
              <a:t>The data comes from the 2014 World Health Organization Global Tuberculosis Report</a:t>
            </a:r>
          </a:p>
          <a:p>
            <a:pPr>
              <a:lnSpc>
                <a:spcPct val="150000"/>
              </a:lnSpc>
            </a:pPr>
            <a:r>
              <a:rPr lang="en-US" dirty="0" smtClean="0">
                <a:latin typeface="Times New Roman" pitchFamily="18" charset="0"/>
                <a:cs typeface="Times New Roman" pitchFamily="18" charset="0"/>
              </a:rPr>
              <a:t>it’s challenging to work with the data in the form that it’s provided</a:t>
            </a:r>
            <a:endParaRPr lang="en-US"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srcRect/>
          <a:stretch>
            <a:fillRect/>
          </a:stretch>
        </p:blipFill>
        <p:spPr bwMode="auto">
          <a:xfrm>
            <a:off x="1319349" y="3809093"/>
            <a:ext cx="7640150" cy="28007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580" y="1750424"/>
            <a:ext cx="9537820" cy="4153987"/>
          </a:xfrm>
        </p:spPr>
        <p:txBody>
          <a:bodyPr>
            <a:normAutofit/>
          </a:bodyPr>
          <a:lstStyle/>
          <a:p>
            <a:pPr>
              <a:lnSpc>
                <a:spcPct val="150000"/>
              </a:lnSpc>
              <a:spcBef>
                <a:spcPts val="0"/>
              </a:spcBef>
            </a:pPr>
            <a:r>
              <a:rPr lang="en-US" dirty="0" smtClean="0">
                <a:latin typeface="Times New Roman" pitchFamily="18" charset="0"/>
                <a:cs typeface="Times New Roman" pitchFamily="18" charset="0"/>
              </a:rPr>
              <a:t>This is a very typical real-life dataset.</a:t>
            </a:r>
          </a:p>
          <a:p>
            <a:pPr>
              <a:lnSpc>
                <a:spcPct val="150000"/>
              </a:lnSpc>
              <a:spcBef>
                <a:spcPts val="0"/>
              </a:spcBef>
            </a:pPr>
            <a:r>
              <a:rPr lang="en-US" dirty="0" smtClean="0">
                <a:latin typeface="Times New Roman" pitchFamily="18" charset="0"/>
                <a:cs typeface="Times New Roman" pitchFamily="18" charset="0"/>
              </a:rPr>
              <a:t> It contains redundant columns, odd variable codes, and many missing values.</a:t>
            </a:r>
          </a:p>
          <a:p>
            <a:pPr>
              <a:lnSpc>
                <a:spcPct val="150000"/>
              </a:lnSpc>
              <a:spcBef>
                <a:spcPts val="0"/>
              </a:spcBef>
            </a:pPr>
            <a:r>
              <a:rPr lang="en-US" dirty="0" smtClean="0">
                <a:latin typeface="Times New Roman" pitchFamily="18" charset="0"/>
                <a:cs typeface="Times New Roman" pitchFamily="18" charset="0"/>
              </a:rPr>
              <a:t> The best place to start is almost always to gather together the columns that are not variables.</a:t>
            </a:r>
          </a:p>
          <a:p>
            <a:pPr>
              <a:lnSpc>
                <a:spcPct val="150000"/>
              </a:lnSpc>
              <a:spcBef>
                <a:spcPts val="0"/>
              </a:spcBef>
            </a:pPr>
            <a:r>
              <a:rPr lang="en-US" dirty="0" smtClean="0">
                <a:latin typeface="Times New Roman" pitchFamily="18" charset="0"/>
                <a:cs typeface="Times New Roman" pitchFamily="18" charset="0"/>
              </a:rPr>
              <a:t> It looks like country, iso2, and iso3 are three variables that redundantly specify the country</a:t>
            </a:r>
          </a:p>
          <a:p>
            <a:pPr>
              <a:lnSpc>
                <a:spcPct val="150000"/>
              </a:lnSpc>
              <a:spcBef>
                <a:spcPts val="0"/>
              </a:spcBef>
            </a:pPr>
            <a:r>
              <a:rPr lang="en-US" dirty="0" smtClean="0">
                <a:latin typeface="Times New Roman" pitchFamily="18" charset="0"/>
                <a:cs typeface="Times New Roman" pitchFamily="18" charset="0"/>
              </a:rPr>
              <a:t>year is clearly also a variable. </a:t>
            </a:r>
          </a:p>
          <a:p>
            <a:pPr>
              <a:lnSpc>
                <a:spcPct val="150000"/>
              </a:lnSpc>
              <a:spcBef>
                <a:spcPts val="0"/>
              </a:spcBef>
            </a:pPr>
            <a:r>
              <a:rPr lang="en-US" dirty="0" smtClean="0">
                <a:latin typeface="Times New Roman" pitchFamily="18" charset="0"/>
                <a:cs typeface="Times New Roman" pitchFamily="18" charset="0"/>
              </a:rPr>
              <a:t>There is no clarity that what all the other columns are yet, but given the structure in the variable names (e.g., new_sp_m014, new_ep_m014, new_ep_f014) these are likely to be values, not variables.</a:t>
            </a:r>
          </a:p>
          <a:p>
            <a:pPr>
              <a:lnSpc>
                <a:spcPct val="150000"/>
              </a:lnSpc>
              <a:spcBef>
                <a:spcPts val="0"/>
              </a:spcBef>
            </a:pPr>
            <a:r>
              <a:rPr lang="en-US" dirty="0" smtClean="0">
                <a:latin typeface="Times New Roman" pitchFamily="18" charset="0"/>
                <a:cs typeface="Times New Roman" pitchFamily="18" charset="0"/>
              </a:rPr>
              <a:t>So gather together all the columns from </a:t>
            </a:r>
            <a:r>
              <a:rPr lang="en-US" b="1" dirty="0" smtClean="0">
                <a:latin typeface="Times New Roman" pitchFamily="18" charset="0"/>
                <a:cs typeface="Times New Roman" pitchFamily="18" charset="0"/>
              </a:rPr>
              <a:t>new_sp_m014 to newrel_f65</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Title 3"/>
          <p:cNvSpPr>
            <a:spLocks noGrp="1"/>
          </p:cNvSpPr>
          <p:nvPr>
            <p:ph type="title"/>
          </p:nvPr>
        </p:nvSpPr>
        <p:spPr/>
        <p:txBody>
          <a:bodyPr/>
          <a:lstStyle/>
          <a:p>
            <a:pPr algn="ctr"/>
            <a:r>
              <a:rPr lang="en-US" b="1" dirty="0" smtClean="0">
                <a:latin typeface="Times New Roman" pitchFamily="18" charset="0"/>
                <a:cs typeface="Times New Roman" pitchFamily="18" charset="0"/>
              </a:rPr>
              <a:t>Sub. Topic-Case Study</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b="1" dirty="0" smtClean="0">
                <a:latin typeface="Times New Roman" pitchFamily="18" charset="0"/>
                <a:cs typeface="Times New Roman" pitchFamily="18" charset="0"/>
              </a:rPr>
              <a:t>Why ensure that your data is tidy?</a:t>
            </a:r>
          </a:p>
          <a:p>
            <a:pPr>
              <a:lnSpc>
                <a:spcPct val="150000"/>
              </a:lnSpc>
            </a:pPr>
            <a:r>
              <a:rPr lang="en-US" dirty="0" smtClean="0">
                <a:latin typeface="Times New Roman" pitchFamily="18" charset="0"/>
                <a:cs typeface="Times New Roman" pitchFamily="18" charset="0"/>
              </a:rPr>
              <a:t>There are two main advantages: </a:t>
            </a:r>
          </a:p>
          <a:p>
            <a:pPr lvl="2">
              <a:lnSpc>
                <a:spcPct val="150000"/>
              </a:lnSpc>
            </a:pPr>
            <a:r>
              <a:rPr lang="en-US" sz="1800" dirty="0" smtClean="0">
                <a:latin typeface="Times New Roman" pitchFamily="18" charset="0"/>
                <a:cs typeface="Times New Roman" pitchFamily="18" charset="0"/>
              </a:rPr>
              <a:t>There’s a general advantage to picking one consistent way of storing data. </a:t>
            </a:r>
          </a:p>
          <a:p>
            <a:pPr lvl="2">
              <a:lnSpc>
                <a:spcPct val="150000"/>
              </a:lnSpc>
            </a:pPr>
            <a:r>
              <a:rPr lang="en-US" sz="1800" dirty="0" smtClean="0">
                <a:latin typeface="Times New Roman" pitchFamily="18" charset="0"/>
                <a:cs typeface="Times New Roman" pitchFamily="18" charset="0"/>
              </a:rPr>
              <a:t>There’s a specific advantage to placing variables in columns because it allows R’s </a:t>
            </a:r>
            <a:r>
              <a:rPr lang="en-US" sz="1800" dirty="0" err="1" smtClean="0">
                <a:latin typeface="Times New Roman" pitchFamily="18" charset="0"/>
                <a:cs typeface="Times New Roman" pitchFamily="18" charset="0"/>
              </a:rPr>
              <a:t>vectorized</a:t>
            </a:r>
            <a:r>
              <a:rPr lang="en-US" sz="1800" dirty="0" smtClean="0">
                <a:latin typeface="Times New Roman" pitchFamily="18" charset="0"/>
                <a:cs typeface="Times New Roman" pitchFamily="18" charset="0"/>
              </a:rPr>
              <a:t> nature to shine.</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Tidy Data</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774" y="1429069"/>
            <a:ext cx="9106746" cy="3880773"/>
          </a:xfrm>
        </p:spPr>
        <p:txBody>
          <a:bodyPr>
            <a:normAutofit/>
          </a:bodyPr>
          <a:lstStyle/>
          <a:p>
            <a:pPr>
              <a:lnSpc>
                <a:spcPct val="150000"/>
              </a:lnSpc>
            </a:pPr>
            <a:r>
              <a:rPr lang="en-US" dirty="0" smtClean="0">
                <a:latin typeface="Times New Roman" pitchFamily="18" charset="0"/>
                <a:cs typeface="Times New Roman" pitchFamily="18" charset="0"/>
              </a:rPr>
              <a:t>There is no clarity that, what those values represent yet, so give them the generic name "key".</a:t>
            </a:r>
          </a:p>
          <a:p>
            <a:pPr>
              <a:lnSpc>
                <a:spcPct val="150000"/>
              </a:lnSpc>
            </a:pPr>
            <a:r>
              <a:rPr lang="en-US" dirty="0" smtClean="0">
                <a:latin typeface="Times New Roman" pitchFamily="18" charset="0"/>
                <a:cs typeface="Times New Roman" pitchFamily="18" charset="0"/>
              </a:rPr>
              <a:t>The cells may represent the count of cases, so use the variable cases.</a:t>
            </a:r>
          </a:p>
          <a:p>
            <a:pPr>
              <a:lnSpc>
                <a:spcPct val="150000"/>
              </a:lnSpc>
            </a:pPr>
            <a:r>
              <a:rPr lang="en-US" dirty="0" smtClean="0">
                <a:latin typeface="Times New Roman" pitchFamily="18" charset="0"/>
                <a:cs typeface="Times New Roman" pitchFamily="18" charset="0"/>
              </a:rPr>
              <a:t> There are a lot of missing values in the current representation, so use na.rm </a:t>
            </a:r>
          </a:p>
          <a:p>
            <a:pPr>
              <a:lnSpc>
                <a:spcPct val="150000"/>
              </a:lnSpc>
            </a:pPr>
            <a:r>
              <a:rPr lang="en-US" dirty="0" smtClean="0">
                <a:solidFill>
                  <a:srgbClr val="FF0000"/>
                </a:solidFill>
                <a:latin typeface="Times New Roman" pitchFamily="18" charset="0"/>
                <a:cs typeface="Times New Roman" pitchFamily="18" charset="0"/>
              </a:rPr>
              <a:t>who1 &lt;- who %&gt;% gather( new_sp_m014:newrel_f65, key = "key", value = "cases", na.rm = TRUE )</a:t>
            </a:r>
          </a:p>
          <a:p>
            <a:pPr>
              <a:lnSpc>
                <a:spcPct val="150000"/>
              </a:lnSpc>
            </a:pPr>
            <a:r>
              <a:rPr lang="en-US" dirty="0" smtClean="0">
                <a:solidFill>
                  <a:srgbClr val="FF0000"/>
                </a:solidFill>
                <a:latin typeface="Times New Roman" pitchFamily="18" charset="0"/>
                <a:cs typeface="Times New Roman" pitchFamily="18" charset="0"/>
              </a:rPr>
              <a:t> who1 </a:t>
            </a:r>
          </a:p>
          <a:p>
            <a:pPr>
              <a:lnSpc>
                <a:spcPct val="150000"/>
              </a:lnSpc>
            </a:pPr>
            <a:endParaRPr lang="en-US" dirty="0">
              <a:latin typeface="Times New Roman" pitchFamily="18" charset="0"/>
              <a:cs typeface="Times New Roman" pitchFamily="18" charset="0"/>
            </a:endParaRPr>
          </a:p>
        </p:txBody>
      </p:sp>
      <p:sp>
        <p:nvSpPr>
          <p:cNvPr id="4" name="Title 3"/>
          <p:cNvSpPr>
            <a:spLocks noGrp="1"/>
          </p:cNvSpPr>
          <p:nvPr>
            <p:ph type="title"/>
          </p:nvPr>
        </p:nvSpPr>
        <p:spPr/>
        <p:txBody>
          <a:bodyPr/>
          <a:lstStyle/>
          <a:p>
            <a:pPr algn="ctr"/>
            <a:r>
              <a:rPr lang="en-US" b="1" dirty="0" smtClean="0">
                <a:latin typeface="Times New Roman" pitchFamily="18" charset="0"/>
                <a:cs typeface="Times New Roman" pitchFamily="18" charset="0"/>
              </a:rPr>
              <a:t>Sub. Topic-Case Study</a:t>
            </a:r>
            <a:endParaRPr lang="en-US" b="1"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2643051" y="4062547"/>
            <a:ext cx="8051601" cy="24819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Get hint of the structure of the values in the new key column by counting them:</a:t>
            </a:r>
          </a:p>
          <a:p>
            <a:r>
              <a:rPr lang="en-US" dirty="0" smtClean="0">
                <a:solidFill>
                  <a:srgbClr val="FF0000"/>
                </a:solidFill>
                <a:latin typeface="Times New Roman" pitchFamily="18" charset="0"/>
                <a:cs typeface="Times New Roman" pitchFamily="18" charset="0"/>
              </a:rPr>
              <a:t>who1 %&gt;% count(key)</a:t>
            </a:r>
            <a:endParaRPr lang="en-US" dirty="0">
              <a:solidFill>
                <a:srgbClr val="FF0000"/>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3083243" y="2898917"/>
            <a:ext cx="5917066" cy="3959083"/>
          </a:xfrm>
          <a:prstGeom prst="rect">
            <a:avLst/>
          </a:prstGeom>
          <a:noFill/>
          <a:ln w="9525">
            <a:noFill/>
            <a:miter lim="800000"/>
            <a:headEnd/>
            <a:tailEnd/>
          </a:ln>
          <a:effectLst/>
        </p:spPr>
      </p:pic>
      <p:sp>
        <p:nvSpPr>
          <p:cNvPr id="5" name="Title 3"/>
          <p:cNvSpPr>
            <a:spLocks noGrp="1"/>
          </p:cNvSpPr>
          <p:nvPr>
            <p:ph type="title"/>
          </p:nvPr>
        </p:nvSpPr>
        <p:spPr/>
        <p:txBody>
          <a:bodyPr/>
          <a:lstStyle/>
          <a:p>
            <a:pPr algn="ctr"/>
            <a:r>
              <a:rPr lang="en-US" b="1" dirty="0" smtClean="0">
                <a:latin typeface="Times New Roman" pitchFamily="18" charset="0"/>
                <a:cs typeface="Times New Roman" pitchFamily="18" charset="0"/>
              </a:rPr>
              <a:t>Sub. Topic-Case Study</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6522" y="1677264"/>
            <a:ext cx="9707637" cy="4449216"/>
          </a:xfrm>
        </p:spPr>
        <p:txBody>
          <a:bodyPr>
            <a:noAutofit/>
          </a:bodyPr>
          <a:lstStyle/>
          <a:p>
            <a:r>
              <a:rPr lang="en-US" dirty="0" smtClean="0">
                <a:latin typeface="Times New Roman" pitchFamily="18" charset="0"/>
                <a:cs typeface="Times New Roman" pitchFamily="18" charset="0"/>
              </a:rPr>
              <a:t>The values under key is looking like…</a:t>
            </a:r>
          </a:p>
          <a:p>
            <a:r>
              <a:rPr lang="en-US" b="1" dirty="0" smtClean="0">
                <a:latin typeface="Times New Roman" pitchFamily="18" charset="0"/>
                <a:cs typeface="Times New Roman" pitchFamily="18" charset="0"/>
              </a:rPr>
              <a:t>new_sp_m3544“ , "newrel_f65“, “</a:t>
            </a:r>
            <a:r>
              <a:rPr lang="en-US" dirty="0" smtClean="0">
                <a:latin typeface="Times New Roman" pitchFamily="18" charset="0"/>
                <a:cs typeface="Times New Roman" pitchFamily="18" charset="0"/>
              </a:rPr>
              <a:t>new_sn_f5564”, "new_ep_m4554"</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first three letters of each column denote whether the column contains new or old cases of TB. </a:t>
            </a:r>
          </a:p>
          <a:p>
            <a:r>
              <a:rPr lang="en-US" dirty="0" smtClean="0">
                <a:latin typeface="Times New Roman" pitchFamily="18" charset="0"/>
                <a:cs typeface="Times New Roman" pitchFamily="18" charset="0"/>
              </a:rPr>
              <a:t>In this dataset, each column contains new cases. </a:t>
            </a:r>
          </a:p>
          <a:p>
            <a:r>
              <a:rPr lang="en-US" dirty="0" smtClean="0">
                <a:latin typeface="Times New Roman" pitchFamily="18" charset="0"/>
                <a:cs typeface="Times New Roman" pitchFamily="18" charset="0"/>
              </a:rPr>
              <a:t>The next two letters describe the type of TB:</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rel</a:t>
            </a:r>
            <a:r>
              <a:rPr lang="en-US" dirty="0" smtClean="0">
                <a:latin typeface="Times New Roman" pitchFamily="18" charset="0"/>
                <a:cs typeface="Times New Roman" pitchFamily="18" charset="0"/>
              </a:rPr>
              <a:t> stands for cases of relapse</a:t>
            </a:r>
          </a:p>
          <a:p>
            <a:r>
              <a:rPr lang="en-US" dirty="0" err="1" smtClean="0">
                <a:latin typeface="Times New Roman" pitchFamily="18" charset="0"/>
                <a:cs typeface="Times New Roman" pitchFamily="18" charset="0"/>
              </a:rPr>
              <a:t>ep</a:t>
            </a:r>
            <a:r>
              <a:rPr lang="en-US" dirty="0" smtClean="0">
                <a:latin typeface="Times New Roman" pitchFamily="18" charset="0"/>
                <a:cs typeface="Times New Roman" pitchFamily="18" charset="0"/>
              </a:rPr>
              <a:t> stands for cases of </a:t>
            </a:r>
            <a:r>
              <a:rPr lang="en-US" dirty="0" err="1" smtClean="0">
                <a:latin typeface="Times New Roman" pitchFamily="18" charset="0"/>
                <a:cs typeface="Times New Roman" pitchFamily="18" charset="0"/>
              </a:rPr>
              <a:t>extrapulmonary</a:t>
            </a:r>
            <a:r>
              <a:rPr lang="en-US" dirty="0" smtClean="0">
                <a:latin typeface="Times New Roman" pitchFamily="18" charset="0"/>
                <a:cs typeface="Times New Roman" pitchFamily="18" charset="0"/>
              </a:rPr>
              <a:t> TB. </a:t>
            </a:r>
          </a:p>
          <a:p>
            <a:r>
              <a:rPr lang="en-US" dirty="0" err="1" smtClean="0">
                <a:latin typeface="Times New Roman" pitchFamily="18" charset="0"/>
                <a:cs typeface="Times New Roman" pitchFamily="18" charset="0"/>
              </a:rPr>
              <a:t>sn</a:t>
            </a:r>
            <a:r>
              <a:rPr lang="en-US" dirty="0" smtClean="0">
                <a:latin typeface="Times New Roman" pitchFamily="18" charset="0"/>
                <a:cs typeface="Times New Roman" pitchFamily="18" charset="0"/>
              </a:rPr>
              <a:t> stands for cases of pulmonary TB that could not be diagnosed by a pulmonary smear (smear negative). </a:t>
            </a:r>
          </a:p>
          <a:p>
            <a:r>
              <a:rPr lang="en-US" dirty="0" smtClean="0">
                <a:latin typeface="Times New Roman" pitchFamily="18" charset="0"/>
                <a:cs typeface="Times New Roman" pitchFamily="18" charset="0"/>
              </a:rPr>
              <a:t>sp stands for cases of pulmonary TB that could be diagnosed be a pulmonary smear (smear positive).</a:t>
            </a:r>
          </a:p>
          <a:p>
            <a:endParaRPr lang="en-US" dirty="0" smtClean="0">
              <a:latin typeface="Times New Roman" pitchFamily="18" charset="0"/>
              <a:cs typeface="Times New Roman" pitchFamily="18" charset="0"/>
            </a:endParaRPr>
          </a:p>
        </p:txBody>
      </p:sp>
      <p:sp>
        <p:nvSpPr>
          <p:cNvPr id="4" name="Title 3"/>
          <p:cNvSpPr>
            <a:spLocks noGrp="1"/>
          </p:cNvSpPr>
          <p:nvPr>
            <p:ph type="title"/>
          </p:nvPr>
        </p:nvSpPr>
        <p:spPr/>
        <p:txBody>
          <a:bodyPr/>
          <a:lstStyle/>
          <a:p>
            <a:pPr algn="ctr"/>
            <a:r>
              <a:rPr lang="en-US" b="1" dirty="0" smtClean="0">
                <a:latin typeface="Times New Roman" pitchFamily="18" charset="0"/>
                <a:cs typeface="Times New Roman" pitchFamily="18" charset="0"/>
              </a:rPr>
              <a:t>Sub. Topic-Case Study</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6523" y="1005840"/>
            <a:ext cx="8596668" cy="5042263"/>
          </a:xfrm>
        </p:spPr>
        <p:txBody>
          <a:bodyPr>
            <a:noAutofit/>
          </a:bodyPr>
          <a:lstStyle/>
          <a:p>
            <a:pPr>
              <a:lnSpc>
                <a:spcPct val="150000"/>
              </a:lnSpc>
            </a:pPr>
            <a:r>
              <a:rPr lang="en-US" dirty="0" smtClean="0">
                <a:latin typeface="Times New Roman" pitchFamily="18" charset="0"/>
                <a:cs typeface="Times New Roman" pitchFamily="18" charset="0"/>
              </a:rPr>
              <a:t>The sixth letter gives the sex of TB patients. The dataset groups cases by males (m) and females (f).</a:t>
            </a:r>
          </a:p>
          <a:p>
            <a:pPr>
              <a:lnSpc>
                <a:spcPct val="150000"/>
              </a:lnSpc>
            </a:pPr>
            <a:r>
              <a:rPr lang="en-US" dirty="0" smtClean="0">
                <a:latin typeface="Times New Roman" pitchFamily="18" charset="0"/>
                <a:cs typeface="Times New Roman" pitchFamily="18" charset="0"/>
              </a:rPr>
              <a:t>The remaining numbers give the age group.</a:t>
            </a:r>
          </a:p>
          <a:p>
            <a:pPr>
              <a:lnSpc>
                <a:spcPct val="150000"/>
              </a:lnSpc>
            </a:pPr>
            <a:r>
              <a:rPr lang="en-US" dirty="0" smtClean="0">
                <a:latin typeface="Times New Roman" pitchFamily="18" charset="0"/>
                <a:cs typeface="Times New Roman" pitchFamily="18" charset="0"/>
              </a:rPr>
              <a:t> The dataset groups cases into seven age groups: </a:t>
            </a:r>
          </a:p>
          <a:p>
            <a:pPr>
              <a:lnSpc>
                <a:spcPct val="150000"/>
              </a:lnSpc>
            </a:pPr>
            <a:r>
              <a:rPr lang="en-US" dirty="0" smtClean="0">
                <a:latin typeface="Times New Roman" pitchFamily="18" charset="0"/>
                <a:cs typeface="Times New Roman" pitchFamily="18" charset="0"/>
              </a:rPr>
              <a:t> 014 = 0–14 years old </a:t>
            </a:r>
          </a:p>
          <a:p>
            <a:pPr>
              <a:lnSpc>
                <a:spcPct val="150000"/>
              </a:lnSpc>
            </a:pPr>
            <a:r>
              <a:rPr lang="en-US" dirty="0" smtClean="0">
                <a:latin typeface="Times New Roman" pitchFamily="18" charset="0"/>
                <a:cs typeface="Times New Roman" pitchFamily="18" charset="0"/>
              </a:rPr>
              <a:t> 1524 = 15–24 years old </a:t>
            </a:r>
          </a:p>
          <a:p>
            <a:pPr>
              <a:lnSpc>
                <a:spcPct val="150000"/>
              </a:lnSpc>
            </a:pPr>
            <a:r>
              <a:rPr lang="en-US" dirty="0" smtClean="0">
                <a:latin typeface="Times New Roman" pitchFamily="18" charset="0"/>
                <a:cs typeface="Times New Roman" pitchFamily="18" charset="0"/>
              </a:rPr>
              <a:t> 2534 = 25–34 years old</a:t>
            </a:r>
          </a:p>
          <a:p>
            <a:pPr>
              <a:lnSpc>
                <a:spcPct val="150000"/>
              </a:lnSpc>
            </a:pPr>
            <a:r>
              <a:rPr lang="en-US" dirty="0" smtClean="0">
                <a:latin typeface="Times New Roman" pitchFamily="18" charset="0"/>
                <a:cs typeface="Times New Roman" pitchFamily="18" charset="0"/>
              </a:rPr>
              <a:t>3544 = 35–44 years old</a:t>
            </a:r>
          </a:p>
          <a:p>
            <a:pPr>
              <a:lnSpc>
                <a:spcPct val="150000"/>
              </a:lnSpc>
            </a:pPr>
            <a:r>
              <a:rPr lang="en-US" dirty="0" smtClean="0">
                <a:latin typeface="Times New Roman" pitchFamily="18" charset="0"/>
                <a:cs typeface="Times New Roman" pitchFamily="18" charset="0"/>
              </a:rPr>
              <a:t>4554 = 45–54 years old</a:t>
            </a:r>
          </a:p>
          <a:p>
            <a:pPr>
              <a:lnSpc>
                <a:spcPct val="150000"/>
              </a:lnSpc>
            </a:pPr>
            <a:r>
              <a:rPr lang="en-US" dirty="0" smtClean="0">
                <a:latin typeface="Times New Roman" pitchFamily="18" charset="0"/>
                <a:cs typeface="Times New Roman" pitchFamily="18" charset="0"/>
              </a:rPr>
              <a:t>5564 = 55–64 years old </a:t>
            </a:r>
          </a:p>
          <a:p>
            <a:pPr>
              <a:lnSpc>
                <a:spcPct val="150000"/>
              </a:lnSpc>
            </a:pPr>
            <a:r>
              <a:rPr lang="en-US" dirty="0" smtClean="0">
                <a:latin typeface="Times New Roman" pitchFamily="18" charset="0"/>
                <a:cs typeface="Times New Roman" pitchFamily="18" charset="0"/>
              </a:rPr>
              <a:t> 65 = 65 or older</a:t>
            </a:r>
            <a:endParaRPr lang="en-US" dirty="0">
              <a:latin typeface="Times New Roman" pitchFamily="18" charset="0"/>
              <a:cs typeface="Times New Roman" pitchFamily="18" charset="0"/>
            </a:endParaRPr>
          </a:p>
        </p:txBody>
      </p:sp>
      <p:sp>
        <p:nvSpPr>
          <p:cNvPr id="4" name="Title 3"/>
          <p:cNvSpPr>
            <a:spLocks noGrp="1"/>
          </p:cNvSpPr>
          <p:nvPr>
            <p:ph type="title"/>
          </p:nvPr>
        </p:nvSpPr>
        <p:spPr>
          <a:xfrm>
            <a:off x="703460" y="204652"/>
            <a:ext cx="8596668" cy="1320800"/>
          </a:xfrm>
        </p:spPr>
        <p:txBody>
          <a:bodyPr/>
          <a:lstStyle/>
          <a:p>
            <a:pPr algn="ctr"/>
            <a:r>
              <a:rPr lang="en-US" b="1" dirty="0" smtClean="0">
                <a:latin typeface="Times New Roman" pitchFamily="18" charset="0"/>
                <a:cs typeface="Times New Roman" pitchFamily="18" charset="0"/>
              </a:rPr>
              <a:t>Sub. Topic-Case Study</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0397" y="1494383"/>
            <a:ext cx="8596668" cy="3880773"/>
          </a:xfrm>
        </p:spPr>
        <p:txBody>
          <a:bodyPr>
            <a:normAutofit/>
          </a:bodyPr>
          <a:lstStyle/>
          <a:p>
            <a:r>
              <a:rPr lang="en-US" dirty="0" smtClean="0">
                <a:latin typeface="Times New Roman" pitchFamily="18" charset="0"/>
                <a:cs typeface="Times New Roman" pitchFamily="18" charset="0"/>
              </a:rPr>
              <a:t>The  names under key column are slightly inconsistent because instead of </a:t>
            </a:r>
            <a:r>
              <a:rPr lang="en-US" dirty="0" err="1" smtClean="0">
                <a:latin typeface="Times New Roman" pitchFamily="18" charset="0"/>
                <a:cs typeface="Times New Roman" pitchFamily="18" charset="0"/>
              </a:rPr>
              <a:t>new_rel</a:t>
            </a:r>
            <a:r>
              <a:rPr lang="en-US" dirty="0" smtClean="0">
                <a:latin typeface="Times New Roman" pitchFamily="18" charset="0"/>
                <a:cs typeface="Times New Roman" pitchFamily="18" charset="0"/>
              </a:rPr>
              <a:t> we have </a:t>
            </a:r>
            <a:r>
              <a:rPr lang="en-US" dirty="0" err="1" smtClean="0">
                <a:latin typeface="Times New Roman" pitchFamily="18" charset="0"/>
                <a:cs typeface="Times New Roman" pitchFamily="18" charset="0"/>
              </a:rPr>
              <a:t>newrel</a:t>
            </a:r>
            <a:endParaRPr lang="en-US" dirty="0" smtClean="0">
              <a:latin typeface="Times New Roman" pitchFamily="18" charset="0"/>
              <a:cs typeface="Times New Roman" pitchFamily="18" charset="0"/>
            </a:endParaRPr>
          </a:p>
          <a:p>
            <a:r>
              <a:rPr lang="en-HK" dirty="0" smtClean="0">
                <a:latin typeface="Times New Roman" pitchFamily="18" charset="0"/>
                <a:cs typeface="Times New Roman" pitchFamily="18" charset="0"/>
              </a:rPr>
              <a:t>So </a:t>
            </a:r>
            <a:r>
              <a:rPr lang="en-US" dirty="0" smtClean="0">
                <a:latin typeface="Times New Roman" pitchFamily="18" charset="0"/>
                <a:cs typeface="Times New Roman" pitchFamily="18" charset="0"/>
              </a:rPr>
              <a:t>replace the characters “</a:t>
            </a:r>
            <a:r>
              <a:rPr lang="en-US" dirty="0" err="1" smtClean="0">
                <a:latin typeface="Times New Roman" pitchFamily="18" charset="0"/>
                <a:cs typeface="Times New Roman" pitchFamily="18" charset="0"/>
              </a:rPr>
              <a:t>newrel</a:t>
            </a:r>
            <a:r>
              <a:rPr lang="en-US" dirty="0" smtClean="0">
                <a:latin typeface="Times New Roman" pitchFamily="18" charset="0"/>
                <a:cs typeface="Times New Roman" pitchFamily="18" charset="0"/>
              </a:rPr>
              <a:t>” with “</a:t>
            </a:r>
            <a:r>
              <a:rPr lang="en-US" dirty="0" err="1" smtClean="0">
                <a:latin typeface="Times New Roman" pitchFamily="18" charset="0"/>
                <a:cs typeface="Times New Roman" pitchFamily="18" charset="0"/>
              </a:rPr>
              <a:t>new_rel</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a:t>
            </a:r>
            <a:r>
              <a:rPr lang="en-US" dirty="0" smtClean="0">
                <a:solidFill>
                  <a:srgbClr val="FF0000"/>
                </a:solidFill>
                <a:latin typeface="Times New Roman" pitchFamily="18" charset="0"/>
                <a:cs typeface="Times New Roman" pitchFamily="18" charset="0"/>
              </a:rPr>
              <a:t>who2 &lt;- who1 %&gt;% mutate(key = </a:t>
            </a:r>
            <a:r>
              <a:rPr lang="en-US" dirty="0" err="1" smtClean="0">
                <a:solidFill>
                  <a:srgbClr val="FF0000"/>
                </a:solidFill>
                <a:latin typeface="Times New Roman" pitchFamily="18" charset="0"/>
                <a:cs typeface="Times New Roman" pitchFamily="18" charset="0"/>
              </a:rPr>
              <a:t>stringr</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str_replace</a:t>
            </a:r>
            <a:r>
              <a:rPr lang="en-US" dirty="0" smtClean="0">
                <a:solidFill>
                  <a:srgbClr val="FF0000"/>
                </a:solidFill>
                <a:latin typeface="Times New Roman" pitchFamily="18" charset="0"/>
                <a:cs typeface="Times New Roman" pitchFamily="18" charset="0"/>
              </a:rPr>
              <a:t>(key, "</a:t>
            </a:r>
            <a:r>
              <a:rPr lang="en-US" dirty="0" err="1" smtClean="0">
                <a:solidFill>
                  <a:srgbClr val="FF0000"/>
                </a:solidFill>
                <a:latin typeface="Times New Roman" pitchFamily="18" charset="0"/>
                <a:cs typeface="Times New Roman" pitchFamily="18" charset="0"/>
              </a:rPr>
              <a:t>newrel</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new_rel</a:t>
            </a:r>
            <a:r>
              <a:rPr lang="en-US" dirty="0" smtClean="0">
                <a:solidFill>
                  <a:srgbClr val="FF0000"/>
                </a:solidFill>
                <a:latin typeface="Times New Roman" pitchFamily="18" charset="0"/>
                <a:cs typeface="Times New Roman" pitchFamily="18" charset="0"/>
              </a:rPr>
              <a:t>"))</a:t>
            </a:r>
          </a:p>
          <a:p>
            <a:r>
              <a:rPr lang="en-US" dirty="0" smtClean="0">
                <a:latin typeface="Times New Roman" pitchFamily="18" charset="0"/>
                <a:cs typeface="Times New Roman" pitchFamily="18" charset="0"/>
              </a:rPr>
              <a:t>Separate the values in each code with two passes of separate(). </a:t>
            </a:r>
          </a:p>
          <a:p>
            <a:r>
              <a:rPr lang="en-US" dirty="0" smtClean="0">
                <a:latin typeface="Times New Roman" pitchFamily="18" charset="0"/>
                <a:cs typeface="Times New Roman" pitchFamily="18" charset="0"/>
              </a:rPr>
              <a:t>The first pass will split the codes at each underscore:</a:t>
            </a:r>
          </a:p>
          <a:p>
            <a:r>
              <a:rPr lang="en-US" dirty="0" smtClean="0">
                <a:solidFill>
                  <a:srgbClr val="FF0000"/>
                </a:solidFill>
                <a:latin typeface="Times New Roman" pitchFamily="18" charset="0"/>
                <a:cs typeface="Times New Roman" pitchFamily="18" charset="0"/>
              </a:rPr>
              <a:t>who3 &lt;- who2 %&gt;% separate(key, c("new", "type", "</a:t>
            </a:r>
            <a:r>
              <a:rPr lang="en-US" dirty="0" err="1" smtClean="0">
                <a:solidFill>
                  <a:srgbClr val="FF0000"/>
                </a:solidFill>
                <a:latin typeface="Times New Roman" pitchFamily="18" charset="0"/>
                <a:cs typeface="Times New Roman" pitchFamily="18" charset="0"/>
              </a:rPr>
              <a:t>sexage</a:t>
            </a:r>
            <a:r>
              <a:rPr lang="en-US" dirty="0" smtClean="0">
                <a:solidFill>
                  <a:srgbClr val="FF0000"/>
                </a:solidFill>
                <a:latin typeface="Times New Roman" pitchFamily="18" charset="0"/>
                <a:cs typeface="Times New Roman" pitchFamily="18" charset="0"/>
              </a:rPr>
              <a:t>"), sep = "_")</a:t>
            </a:r>
          </a:p>
          <a:p>
            <a:r>
              <a:rPr lang="en-HK" dirty="0" smtClean="0">
                <a:solidFill>
                  <a:srgbClr val="FF0000"/>
                </a:solidFill>
                <a:latin typeface="Times New Roman" pitchFamily="18" charset="0"/>
                <a:cs typeface="Times New Roman" pitchFamily="18" charset="0"/>
              </a:rPr>
              <a:t>who3</a:t>
            </a:r>
            <a:endParaRPr lang="en-US" dirty="0">
              <a:solidFill>
                <a:srgbClr val="FF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2154282" y="4309110"/>
            <a:ext cx="5983877" cy="2548890"/>
          </a:xfrm>
          <a:prstGeom prst="rect">
            <a:avLst/>
          </a:prstGeom>
          <a:noFill/>
          <a:ln w="9525">
            <a:noFill/>
            <a:miter lim="800000"/>
            <a:headEnd/>
            <a:tailEnd/>
          </a:ln>
          <a:effectLst/>
        </p:spPr>
      </p:pic>
      <p:sp>
        <p:nvSpPr>
          <p:cNvPr id="5" name="Title 3"/>
          <p:cNvSpPr>
            <a:spLocks noGrp="1"/>
          </p:cNvSpPr>
          <p:nvPr>
            <p:ph type="title"/>
          </p:nvPr>
        </p:nvSpPr>
        <p:spPr/>
        <p:txBody>
          <a:bodyPr/>
          <a:lstStyle/>
          <a:p>
            <a:pPr algn="ctr"/>
            <a:r>
              <a:rPr lang="en-US" b="1" dirty="0" smtClean="0">
                <a:latin typeface="Times New Roman" pitchFamily="18" charset="0"/>
                <a:cs typeface="Times New Roman" pitchFamily="18" charset="0"/>
              </a:rPr>
              <a:t>Sub. Topic-Case Study</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364694" y="3905794"/>
            <a:ext cx="4601369" cy="2771760"/>
          </a:xfrm>
          <a:prstGeom prst="rect">
            <a:avLst/>
          </a:prstGeom>
          <a:noFill/>
          <a:ln w="9525">
            <a:noFill/>
            <a:miter lim="800000"/>
            <a:headEnd/>
            <a:tailEnd/>
          </a:ln>
          <a:effectLst/>
        </p:spPr>
      </p:pic>
      <p:sp>
        <p:nvSpPr>
          <p:cNvPr id="5" name="Rectangle 4"/>
          <p:cNvSpPr/>
          <p:nvPr/>
        </p:nvSpPr>
        <p:spPr>
          <a:xfrm>
            <a:off x="685799" y="2235815"/>
            <a:ext cx="8967651" cy="1338828"/>
          </a:xfrm>
          <a:prstGeom prst="rect">
            <a:avLst/>
          </a:prstGeom>
        </p:spPr>
        <p:txBody>
          <a:bodyPr wrap="square">
            <a:spAutoFit/>
          </a:bodyPr>
          <a:lstStyle/>
          <a:p>
            <a:pPr>
              <a:lnSpc>
                <a:spcPct val="150000"/>
              </a:lnSpc>
            </a:pPr>
            <a:r>
              <a:rPr lang="en-US" dirty="0" smtClean="0">
                <a:latin typeface="Times New Roman" pitchFamily="18" charset="0"/>
                <a:cs typeface="Times New Roman" pitchFamily="18" charset="0"/>
              </a:rPr>
              <a:t>Then drop the new column because it’s constant in this dataset.</a:t>
            </a:r>
          </a:p>
          <a:p>
            <a:pPr>
              <a:lnSpc>
                <a:spcPct val="150000"/>
              </a:lnSpc>
            </a:pPr>
            <a:r>
              <a:rPr lang="en-US" dirty="0" smtClean="0">
                <a:latin typeface="Times New Roman" pitchFamily="18" charset="0"/>
                <a:cs typeface="Times New Roman" pitchFamily="18" charset="0"/>
              </a:rPr>
              <a:t> While dropping columns, let’s also drop iso2 and iso3 since they’re redundant</a:t>
            </a:r>
          </a:p>
          <a:p>
            <a:pPr>
              <a:lnSpc>
                <a:spcPct val="150000"/>
              </a:lnSpc>
            </a:pPr>
            <a:r>
              <a:rPr lang="en-US" dirty="0" smtClean="0">
                <a:solidFill>
                  <a:srgbClr val="FF0000"/>
                </a:solidFill>
                <a:latin typeface="Times New Roman" pitchFamily="18" charset="0"/>
                <a:cs typeface="Times New Roman" pitchFamily="18" charset="0"/>
              </a:rPr>
              <a:t>who4 &lt;- who3 %&gt;% select(-new, -iso2, -iso3)</a:t>
            </a:r>
            <a:endParaRPr lang="en-US" dirty="0">
              <a:solidFill>
                <a:srgbClr val="FF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3"/>
          <a:srcRect/>
          <a:stretch>
            <a:fillRect/>
          </a:stretch>
        </p:blipFill>
        <p:spPr bwMode="auto">
          <a:xfrm>
            <a:off x="5590902" y="3473146"/>
            <a:ext cx="4689566" cy="3063127"/>
          </a:xfrm>
          <a:prstGeom prst="rect">
            <a:avLst/>
          </a:prstGeom>
          <a:noFill/>
          <a:ln w="9525">
            <a:noFill/>
            <a:miter lim="800000"/>
            <a:headEnd/>
            <a:tailEnd/>
          </a:ln>
          <a:effectLst/>
        </p:spPr>
      </p:pic>
      <p:sp>
        <p:nvSpPr>
          <p:cNvPr id="6" name="Title 3"/>
          <p:cNvSpPr>
            <a:spLocks noGrp="1"/>
          </p:cNvSpPr>
          <p:nvPr>
            <p:ph type="title"/>
          </p:nvPr>
        </p:nvSpPr>
        <p:spPr/>
        <p:txBody>
          <a:bodyPr/>
          <a:lstStyle/>
          <a:p>
            <a:pPr algn="ctr"/>
            <a:r>
              <a:rPr lang="en-US" b="1" dirty="0" smtClean="0">
                <a:latin typeface="Times New Roman" pitchFamily="18" charset="0"/>
                <a:cs typeface="Times New Roman" pitchFamily="18" charset="0"/>
              </a:rPr>
              <a:t>Sub. Topic-Case Study</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Now separate </a:t>
            </a:r>
            <a:r>
              <a:rPr lang="en-US" dirty="0" err="1" smtClean="0">
                <a:latin typeface="Times New Roman" pitchFamily="18" charset="0"/>
                <a:cs typeface="Times New Roman" pitchFamily="18" charset="0"/>
              </a:rPr>
              <a:t>sexage</a:t>
            </a:r>
            <a:r>
              <a:rPr lang="en-US" dirty="0" smtClean="0">
                <a:latin typeface="Times New Roman" pitchFamily="18" charset="0"/>
                <a:cs typeface="Times New Roman" pitchFamily="18" charset="0"/>
              </a:rPr>
              <a:t> into sex and age by splitting after the first character: </a:t>
            </a:r>
          </a:p>
          <a:p>
            <a:r>
              <a:rPr lang="en-US" dirty="0" smtClean="0">
                <a:solidFill>
                  <a:srgbClr val="FF0000"/>
                </a:solidFill>
                <a:latin typeface="Times New Roman" pitchFamily="18" charset="0"/>
                <a:cs typeface="Times New Roman" pitchFamily="18" charset="0"/>
              </a:rPr>
              <a:t>who5 &lt;- who4 %&gt;% separate(</a:t>
            </a:r>
            <a:r>
              <a:rPr lang="en-US" dirty="0" err="1" smtClean="0">
                <a:solidFill>
                  <a:srgbClr val="FF0000"/>
                </a:solidFill>
                <a:latin typeface="Times New Roman" pitchFamily="18" charset="0"/>
                <a:cs typeface="Times New Roman" pitchFamily="18" charset="0"/>
              </a:rPr>
              <a:t>sexage</a:t>
            </a:r>
            <a:r>
              <a:rPr lang="en-US" dirty="0" smtClean="0">
                <a:solidFill>
                  <a:srgbClr val="FF0000"/>
                </a:solidFill>
                <a:latin typeface="Times New Roman" pitchFamily="18" charset="0"/>
                <a:cs typeface="Times New Roman" pitchFamily="18" charset="0"/>
              </a:rPr>
              <a:t>, c("sex", "age"), sep = 1)</a:t>
            </a:r>
          </a:p>
          <a:p>
            <a:r>
              <a:rPr lang="en-US" dirty="0" smtClean="0">
                <a:solidFill>
                  <a:srgbClr val="FF0000"/>
                </a:solidFill>
                <a:latin typeface="Times New Roman" pitchFamily="18" charset="0"/>
                <a:cs typeface="Times New Roman" pitchFamily="18" charset="0"/>
              </a:rPr>
              <a:t>who5</a:t>
            </a:r>
          </a:p>
          <a:p>
            <a:r>
              <a:rPr lang="en-US" b="1" dirty="0" smtClean="0">
                <a:latin typeface="Times New Roman" pitchFamily="18" charset="0"/>
                <a:cs typeface="Times New Roman" pitchFamily="18" charset="0"/>
              </a:rPr>
              <a:t>The who  dataset is  now tidy!</a:t>
            </a:r>
            <a:endParaRPr lang="en-US"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3467100" y="3693794"/>
            <a:ext cx="5905500" cy="2767965"/>
          </a:xfrm>
          <a:prstGeom prst="rect">
            <a:avLst/>
          </a:prstGeom>
          <a:noFill/>
          <a:ln w="9525">
            <a:noFill/>
            <a:miter lim="800000"/>
            <a:headEnd/>
            <a:tailEnd/>
          </a:ln>
          <a:effectLst/>
        </p:spPr>
      </p:pic>
      <p:sp>
        <p:nvSpPr>
          <p:cNvPr id="5" name="Title 3"/>
          <p:cNvSpPr>
            <a:spLocks noGrp="1"/>
          </p:cNvSpPr>
          <p:nvPr>
            <p:ph type="title"/>
          </p:nvPr>
        </p:nvSpPr>
        <p:spPr/>
        <p:txBody>
          <a:bodyPr/>
          <a:lstStyle/>
          <a:p>
            <a:pPr algn="ctr"/>
            <a:r>
              <a:rPr lang="en-US" b="1" dirty="0" smtClean="0">
                <a:latin typeface="Times New Roman" pitchFamily="18" charset="0"/>
                <a:cs typeface="Times New Roman" pitchFamily="18" charset="0"/>
              </a:rPr>
              <a:t>Sub. Topic-Case Study</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1520509"/>
            <a:ext cx="10162903" cy="5050108"/>
          </a:xfrm>
        </p:spPr>
        <p:txBody>
          <a:bodyPr>
            <a:noAutofit/>
          </a:bodyPr>
          <a:lstStyle/>
          <a:p>
            <a:r>
              <a:rPr lang="en-HK" b="1" dirty="0" smtClean="0">
                <a:latin typeface="Times New Roman" pitchFamily="18" charset="0"/>
                <a:cs typeface="Times New Roman" pitchFamily="18" charset="0"/>
              </a:rPr>
              <a:t>Complete Code to make who data set into a tidy one :</a:t>
            </a:r>
          </a:p>
          <a:p>
            <a:r>
              <a:rPr lang="en-US" dirty="0" smtClean="0">
                <a:latin typeface="Times New Roman" pitchFamily="18" charset="0"/>
                <a:cs typeface="Times New Roman" pitchFamily="18" charset="0"/>
              </a:rPr>
              <a:t>who</a:t>
            </a:r>
          </a:p>
          <a:p>
            <a:r>
              <a:rPr lang="en-US" dirty="0" smtClean="0">
                <a:latin typeface="Times New Roman" pitchFamily="18" charset="0"/>
                <a:cs typeface="Times New Roman" pitchFamily="18" charset="0"/>
              </a:rPr>
              <a:t>names(who)</a:t>
            </a:r>
          </a:p>
          <a:p>
            <a:r>
              <a:rPr lang="en-US" dirty="0" smtClean="0">
                <a:latin typeface="Times New Roman" pitchFamily="18" charset="0"/>
                <a:cs typeface="Times New Roman" pitchFamily="18" charset="0"/>
              </a:rPr>
              <a:t>who1 &lt;- who %&gt;% gather( new_sp_m014:newrel_f65, key = "key", value = "cases", na.rm = TRUE )</a:t>
            </a:r>
          </a:p>
          <a:p>
            <a:r>
              <a:rPr lang="en-US" dirty="0" smtClean="0">
                <a:latin typeface="Times New Roman" pitchFamily="18" charset="0"/>
                <a:cs typeface="Times New Roman" pitchFamily="18" charset="0"/>
              </a:rPr>
              <a:t>who1 </a:t>
            </a:r>
          </a:p>
          <a:p>
            <a:r>
              <a:rPr lang="en-US" dirty="0" smtClean="0">
                <a:latin typeface="Times New Roman" pitchFamily="18" charset="0"/>
                <a:cs typeface="Times New Roman" pitchFamily="18" charset="0"/>
              </a:rPr>
              <a:t>who2 &lt;- who1 %&gt;% mutate(key = </a:t>
            </a:r>
            <a:r>
              <a:rPr lang="en-US" dirty="0" err="1" smtClean="0">
                <a:latin typeface="Times New Roman" pitchFamily="18" charset="0"/>
                <a:cs typeface="Times New Roman" pitchFamily="18" charset="0"/>
              </a:rPr>
              <a:t>stringr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str_replace</a:t>
            </a:r>
            <a:r>
              <a:rPr lang="en-US" dirty="0" smtClean="0">
                <a:latin typeface="Times New Roman" pitchFamily="18" charset="0"/>
                <a:cs typeface="Times New Roman" pitchFamily="18" charset="0"/>
              </a:rPr>
              <a:t>(key, "</a:t>
            </a:r>
            <a:r>
              <a:rPr lang="en-US" dirty="0" err="1" smtClean="0">
                <a:latin typeface="Times New Roman" pitchFamily="18" charset="0"/>
                <a:cs typeface="Times New Roman" pitchFamily="18" charset="0"/>
              </a:rPr>
              <a:t>newrel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new_rel</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who3 &lt;- who2 %&gt;% separate(key, c("new", "type", "</a:t>
            </a:r>
            <a:r>
              <a:rPr lang="en-US" dirty="0" err="1" smtClean="0">
                <a:latin typeface="Times New Roman" pitchFamily="18" charset="0"/>
                <a:cs typeface="Times New Roman" pitchFamily="18" charset="0"/>
              </a:rPr>
              <a:t>sexage</a:t>
            </a:r>
            <a:r>
              <a:rPr lang="en-US" dirty="0" smtClean="0">
                <a:latin typeface="Times New Roman" pitchFamily="18" charset="0"/>
                <a:cs typeface="Times New Roman" pitchFamily="18" charset="0"/>
              </a:rPr>
              <a:t>"), sep = "_")</a:t>
            </a:r>
          </a:p>
          <a:p>
            <a:r>
              <a:rPr lang="en-US" dirty="0" smtClean="0">
                <a:latin typeface="Times New Roman" pitchFamily="18" charset="0"/>
                <a:cs typeface="Times New Roman" pitchFamily="18" charset="0"/>
              </a:rPr>
              <a:t>who3</a:t>
            </a:r>
          </a:p>
          <a:p>
            <a:r>
              <a:rPr lang="en-US" dirty="0" smtClean="0">
                <a:latin typeface="Times New Roman" pitchFamily="18" charset="0"/>
                <a:cs typeface="Times New Roman" pitchFamily="18" charset="0"/>
              </a:rPr>
              <a:t>who4 &lt;- who3 %&gt;% select(-new, -iso2, -iso3)</a:t>
            </a:r>
          </a:p>
          <a:p>
            <a:r>
              <a:rPr lang="en-US" dirty="0" smtClean="0">
                <a:latin typeface="Times New Roman" pitchFamily="18" charset="0"/>
                <a:cs typeface="Times New Roman" pitchFamily="18" charset="0"/>
              </a:rPr>
              <a:t>who4</a:t>
            </a:r>
          </a:p>
          <a:p>
            <a:r>
              <a:rPr lang="en-US" dirty="0" smtClean="0">
                <a:latin typeface="Times New Roman" pitchFamily="18" charset="0"/>
                <a:cs typeface="Times New Roman" pitchFamily="18" charset="0"/>
              </a:rPr>
              <a:t>who5 &lt;- who4 %&gt;% separate(</a:t>
            </a:r>
            <a:r>
              <a:rPr lang="en-US" dirty="0" err="1" smtClean="0">
                <a:latin typeface="Times New Roman" pitchFamily="18" charset="0"/>
                <a:cs typeface="Times New Roman" pitchFamily="18" charset="0"/>
              </a:rPr>
              <a:t>sexage</a:t>
            </a:r>
            <a:r>
              <a:rPr lang="en-US" dirty="0" smtClean="0">
                <a:latin typeface="Times New Roman" pitchFamily="18" charset="0"/>
                <a:cs typeface="Times New Roman" pitchFamily="18" charset="0"/>
              </a:rPr>
              <a:t>, c("sex", "age"), sep = 1)</a:t>
            </a:r>
          </a:p>
          <a:p>
            <a:r>
              <a:rPr lang="en-US" dirty="0" smtClean="0">
                <a:latin typeface="Times New Roman" pitchFamily="18" charset="0"/>
                <a:cs typeface="Times New Roman" pitchFamily="18" charset="0"/>
              </a:rPr>
              <a:t>who5</a:t>
            </a:r>
          </a:p>
          <a:p>
            <a:endParaRPr lang="en-US" dirty="0">
              <a:latin typeface="Times New Roman" pitchFamily="18" charset="0"/>
              <a:cs typeface="Times New Roman" pitchFamily="18" charset="0"/>
            </a:endParaRPr>
          </a:p>
        </p:txBody>
      </p:sp>
      <p:sp>
        <p:nvSpPr>
          <p:cNvPr id="4" name="Title 3"/>
          <p:cNvSpPr>
            <a:spLocks noGrp="1"/>
          </p:cNvSpPr>
          <p:nvPr>
            <p:ph type="title"/>
          </p:nvPr>
        </p:nvSpPr>
        <p:spPr/>
        <p:txBody>
          <a:bodyPr/>
          <a:lstStyle/>
          <a:p>
            <a:pPr algn="ctr"/>
            <a:r>
              <a:rPr lang="en-US" b="1" dirty="0" smtClean="0">
                <a:latin typeface="Times New Roman" pitchFamily="18" charset="0"/>
                <a:cs typeface="Times New Roman" pitchFamily="18" charset="0"/>
              </a:rPr>
              <a:t>  Sub. Topic-Case Study</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A complex pipe code :</a:t>
            </a:r>
          </a:p>
          <a:p>
            <a:r>
              <a:rPr lang="en-US" dirty="0" smtClean="0">
                <a:latin typeface="Times New Roman" pitchFamily="18" charset="0"/>
                <a:cs typeface="Times New Roman" pitchFamily="18" charset="0"/>
              </a:rPr>
              <a:t>who %&gt;%</a:t>
            </a:r>
          </a:p>
          <a:p>
            <a:r>
              <a:rPr lang="en-US" dirty="0" smtClean="0">
                <a:latin typeface="Times New Roman" pitchFamily="18" charset="0"/>
                <a:cs typeface="Times New Roman" pitchFamily="18" charset="0"/>
              </a:rPr>
              <a:t>  gather(code, value, new_sp_m014:newrel_f65, na.rm = TRUE) %&gt;%</a:t>
            </a:r>
          </a:p>
          <a:p>
            <a:r>
              <a:rPr lang="en-US" dirty="0" smtClean="0">
                <a:latin typeface="Times New Roman" pitchFamily="18" charset="0"/>
                <a:cs typeface="Times New Roman" pitchFamily="18" charset="0"/>
              </a:rPr>
              <a:t>  mutate(</a:t>
            </a:r>
          </a:p>
          <a:p>
            <a:r>
              <a:rPr lang="en-US" dirty="0" smtClean="0">
                <a:latin typeface="Times New Roman" pitchFamily="18" charset="0"/>
                <a:cs typeface="Times New Roman" pitchFamily="18" charset="0"/>
              </a:rPr>
              <a:t>    code = </a:t>
            </a:r>
            <a:r>
              <a:rPr lang="en-US" dirty="0" err="1" smtClean="0">
                <a:latin typeface="Times New Roman" pitchFamily="18" charset="0"/>
                <a:cs typeface="Times New Roman" pitchFamily="18" charset="0"/>
              </a:rPr>
              <a:t>stringr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str_replace</a:t>
            </a:r>
            <a:r>
              <a:rPr lang="en-US" dirty="0" smtClean="0">
                <a:latin typeface="Times New Roman" pitchFamily="18" charset="0"/>
                <a:cs typeface="Times New Roman" pitchFamily="18" charset="0"/>
              </a:rPr>
              <a:t>(code, "</a:t>
            </a:r>
            <a:r>
              <a:rPr lang="en-US" dirty="0" err="1" smtClean="0">
                <a:latin typeface="Times New Roman" pitchFamily="18" charset="0"/>
                <a:cs typeface="Times New Roman" pitchFamily="18" charset="0"/>
              </a:rPr>
              <a:t>newrel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new_rel</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 %&gt;%</a:t>
            </a:r>
          </a:p>
          <a:p>
            <a:r>
              <a:rPr lang="en-US" dirty="0" smtClean="0">
                <a:latin typeface="Times New Roman" pitchFamily="18" charset="0"/>
                <a:cs typeface="Times New Roman" pitchFamily="18" charset="0"/>
              </a:rPr>
              <a:t>  separate(code, c("new",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sexage</a:t>
            </a:r>
            <a:r>
              <a:rPr lang="en-US" dirty="0" smtClean="0">
                <a:latin typeface="Times New Roman" pitchFamily="18" charset="0"/>
                <a:cs typeface="Times New Roman" pitchFamily="18" charset="0"/>
              </a:rPr>
              <a:t>")) %&gt;%</a:t>
            </a:r>
          </a:p>
          <a:p>
            <a:r>
              <a:rPr lang="en-US" dirty="0" smtClean="0">
                <a:latin typeface="Times New Roman" pitchFamily="18" charset="0"/>
                <a:cs typeface="Times New Roman" pitchFamily="18" charset="0"/>
              </a:rPr>
              <a:t>  select(-new, -iso2, -iso3) %&gt;%</a:t>
            </a:r>
          </a:p>
          <a:p>
            <a:r>
              <a:rPr lang="en-US" dirty="0" smtClean="0">
                <a:latin typeface="Times New Roman" pitchFamily="18" charset="0"/>
                <a:cs typeface="Times New Roman" pitchFamily="18" charset="0"/>
              </a:rPr>
              <a:t>  separate(</a:t>
            </a:r>
            <a:r>
              <a:rPr lang="en-US" dirty="0" err="1" smtClean="0">
                <a:latin typeface="Times New Roman" pitchFamily="18" charset="0"/>
                <a:cs typeface="Times New Roman" pitchFamily="18" charset="0"/>
              </a:rPr>
              <a:t>sexage</a:t>
            </a:r>
            <a:r>
              <a:rPr lang="en-US" dirty="0" smtClean="0">
                <a:latin typeface="Times New Roman" pitchFamily="18" charset="0"/>
                <a:cs typeface="Times New Roman" pitchFamily="18" charset="0"/>
              </a:rPr>
              <a:t>, c("sex", "age"), sep = 1)</a:t>
            </a:r>
          </a:p>
          <a:p>
            <a:endParaRPr lang="en-US" dirty="0">
              <a:latin typeface="Times New Roman" pitchFamily="18" charset="0"/>
              <a:cs typeface="Times New Roman" pitchFamily="18" charset="0"/>
            </a:endParaRPr>
          </a:p>
        </p:txBody>
      </p:sp>
      <p:sp>
        <p:nvSpPr>
          <p:cNvPr id="4" name="Title 3"/>
          <p:cNvSpPr>
            <a:spLocks noGrp="1"/>
          </p:cNvSpPr>
          <p:nvPr>
            <p:ph type="title"/>
          </p:nvPr>
        </p:nvSpPr>
        <p:spPr/>
        <p:txBody>
          <a:bodyPr/>
          <a:lstStyle/>
          <a:p>
            <a:pPr algn="ctr"/>
            <a:r>
              <a:rPr lang="en-US" b="1" dirty="0" smtClean="0">
                <a:latin typeface="Times New Roman" pitchFamily="18" charset="0"/>
                <a:cs typeface="Times New Roman" pitchFamily="18" charset="0"/>
              </a:rPr>
              <a:t>  Sub. Topic-Case Study</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Case Study-Exercises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722121"/>
            <a:ext cx="8596668" cy="4892040"/>
          </a:xfrm>
        </p:spPr>
        <p:txBody>
          <a:bodyPr>
            <a:normAutofit/>
          </a:bodyPr>
          <a:lstStyle/>
          <a:p>
            <a:pPr>
              <a:lnSpc>
                <a:spcPct val="150000"/>
              </a:lnSpc>
            </a:pPr>
            <a:r>
              <a:rPr lang="en-US" dirty="0" smtClean="0">
                <a:latin typeface="Times New Roman" pitchFamily="18" charset="0"/>
                <a:cs typeface="Times New Roman" pitchFamily="18" charset="0"/>
              </a:rPr>
              <a:t>1. In this case study I set na.rm = TRUE just to make it easier to check that we had the correct values. Is this reasonable? Think about how missing values are represented in this dataset. Are there implicit missing values? What’s the difference between an NA and zero?</a:t>
            </a:r>
          </a:p>
          <a:p>
            <a:pPr>
              <a:lnSpc>
                <a:spcPct val="150000"/>
              </a:lnSpc>
            </a:pPr>
            <a:r>
              <a:rPr lang="en-US" dirty="0" smtClean="0">
                <a:latin typeface="Times New Roman" pitchFamily="18" charset="0"/>
                <a:cs typeface="Times New Roman" pitchFamily="18" charset="0"/>
              </a:rPr>
              <a:t>na.rm = TRUE is reasonable since it select only complete rows</a:t>
            </a:r>
          </a:p>
          <a:p>
            <a:pPr>
              <a:lnSpc>
                <a:spcPct val="150000"/>
              </a:lnSpc>
            </a:pPr>
            <a:r>
              <a:rPr lang="en-US" dirty="0" smtClean="0">
                <a:latin typeface="Times New Roman" pitchFamily="18" charset="0"/>
                <a:cs typeface="Times New Roman" pitchFamily="18" charset="0"/>
              </a:rPr>
              <a:t>0 is used to represent no cases of TB.</a:t>
            </a:r>
          </a:p>
          <a:p>
            <a:pPr>
              <a:lnSpc>
                <a:spcPct val="150000"/>
              </a:lnSpc>
            </a:pPr>
            <a:r>
              <a:rPr lang="en-US" dirty="0" smtClean="0">
                <a:latin typeface="Times New Roman" pitchFamily="18" charset="0"/>
                <a:cs typeface="Times New Roman" pitchFamily="18" charset="0"/>
              </a:rPr>
              <a:t>Explicit missing values (NAs) are used to represent missing data for (country, year) combinations in which the country existed in that year.</a:t>
            </a:r>
          </a:p>
          <a:p>
            <a:pPr>
              <a:lnSpc>
                <a:spcPct val="150000"/>
              </a:lnSpc>
            </a:pPr>
            <a:r>
              <a:rPr lang="en-US" dirty="0" smtClean="0">
                <a:latin typeface="Times New Roman" pitchFamily="18" charset="0"/>
                <a:cs typeface="Times New Roman" pitchFamily="18" charset="0"/>
              </a:rPr>
              <a:t>Implicit missing values are used to represent missing data because a country did not exist in that year.</a:t>
            </a:r>
          </a:p>
          <a:p>
            <a:pPr>
              <a:lnSpc>
                <a:spcPct val="150000"/>
              </a:lnSpc>
            </a:pPr>
            <a:endParaRPr lang="en-US" dirty="0" smtClean="0">
              <a:latin typeface="Times New Roman" pitchFamily="18" charset="0"/>
              <a:cs typeface="Times New Roman" pitchFamily="18" charset="0"/>
            </a:endParaRPr>
          </a:p>
          <a:p>
            <a:pPr>
              <a:lnSpc>
                <a:spcPct val="150000"/>
              </a:lnSpc>
            </a:pP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580" y="1520509"/>
            <a:ext cx="9237374" cy="2746691"/>
          </a:xfrm>
        </p:spPr>
        <p:txBody>
          <a:bodyPr>
            <a:normAutofit/>
          </a:bodyPr>
          <a:lstStyle/>
          <a:p>
            <a:pPr>
              <a:lnSpc>
                <a:spcPct val="150000"/>
              </a:lnSpc>
            </a:pPr>
            <a:r>
              <a:rPr lang="en-US" dirty="0" err="1" smtClean="0">
                <a:latin typeface="Times New Roman" pitchFamily="18" charset="0"/>
                <a:cs typeface="Times New Roman" pitchFamily="18" charset="0"/>
              </a:rPr>
              <a:t>dplyr</a:t>
            </a:r>
            <a:r>
              <a:rPr lang="en-US" dirty="0" smtClean="0">
                <a:latin typeface="Times New Roman" pitchFamily="18" charset="0"/>
                <a:cs typeface="Times New Roman" pitchFamily="18" charset="0"/>
              </a:rPr>
              <a:t>, ggplot2, and all the other packages in the </a:t>
            </a:r>
            <a:r>
              <a:rPr lang="en-US" dirty="0" err="1" smtClean="0">
                <a:latin typeface="Times New Roman" pitchFamily="18" charset="0"/>
                <a:cs typeface="Times New Roman" pitchFamily="18" charset="0"/>
              </a:rPr>
              <a:t>tidyverse</a:t>
            </a:r>
            <a:r>
              <a:rPr lang="en-US" dirty="0" smtClean="0">
                <a:latin typeface="Times New Roman" pitchFamily="18" charset="0"/>
                <a:cs typeface="Times New Roman" pitchFamily="18" charset="0"/>
              </a:rPr>
              <a:t> are designed to work with tidy data. </a:t>
            </a:r>
          </a:p>
          <a:p>
            <a:pPr>
              <a:lnSpc>
                <a:spcPct val="150000"/>
              </a:lnSpc>
            </a:pPr>
            <a:r>
              <a:rPr lang="en-US" dirty="0" smtClean="0">
                <a:latin typeface="Times New Roman" pitchFamily="18" charset="0"/>
                <a:cs typeface="Times New Roman" pitchFamily="18" charset="0"/>
              </a:rPr>
              <a:t>Small examples showing how to work with table1</a:t>
            </a:r>
          </a:p>
          <a:p>
            <a:pPr>
              <a:lnSpc>
                <a:spcPct val="150000"/>
              </a:lnSpc>
            </a:pPr>
            <a:r>
              <a:rPr lang="en-HK" dirty="0" smtClean="0">
                <a:latin typeface="Times New Roman" pitchFamily="18" charset="0"/>
                <a:cs typeface="Times New Roman" pitchFamily="18" charset="0"/>
              </a:rPr>
              <a:t>Compute a new variable rate using existing variables</a:t>
            </a:r>
            <a:endParaRPr lang="en-US" dirty="0" smtClean="0">
              <a:latin typeface="Times New Roman" pitchFamily="18" charset="0"/>
              <a:cs typeface="Times New Roman" pitchFamily="18" charset="0"/>
            </a:endParaRPr>
          </a:p>
        </p:txBody>
      </p:sp>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Tidy Data</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884860" y="3366952"/>
            <a:ext cx="5887539" cy="330276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2. What happens if you neglect the mutate() step? (mutate(key = </a:t>
            </a:r>
            <a:r>
              <a:rPr lang="en-US" dirty="0" err="1" smtClean="0">
                <a:latin typeface="Times New Roman" pitchFamily="18" charset="0"/>
                <a:cs typeface="Times New Roman" pitchFamily="18" charset="0"/>
              </a:rPr>
              <a:t>stringr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str_replace</a:t>
            </a:r>
            <a:r>
              <a:rPr lang="en-US" dirty="0" smtClean="0">
                <a:latin typeface="Times New Roman" pitchFamily="18" charset="0"/>
                <a:cs typeface="Times New Roman" pitchFamily="18" charset="0"/>
              </a:rPr>
              <a:t>(key, "</a:t>
            </a:r>
            <a:r>
              <a:rPr lang="en-US" dirty="0" err="1" smtClean="0">
                <a:latin typeface="Times New Roman" pitchFamily="18" charset="0"/>
                <a:cs typeface="Times New Roman" pitchFamily="18" charset="0"/>
              </a:rPr>
              <a:t>newrel</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new_rel</a:t>
            </a:r>
            <a:r>
              <a:rPr lang="en-US" dirty="0" smtClean="0">
                <a:latin typeface="Times New Roman" pitchFamily="18" charset="0"/>
                <a:cs typeface="Times New Roman" pitchFamily="18" charset="0"/>
              </a:rPr>
              <a:t>"))). </a:t>
            </a:r>
          </a:p>
          <a:p>
            <a:pPr lvl="1">
              <a:lnSpc>
                <a:spcPct val="150000"/>
              </a:lnSpc>
            </a:pPr>
            <a:r>
              <a:rPr lang="en-US" sz="1800" dirty="0" smtClean="0">
                <a:latin typeface="Times New Roman" pitchFamily="18" charset="0"/>
                <a:cs typeface="Times New Roman" pitchFamily="18" charset="0"/>
              </a:rPr>
              <a:t>The observations with the value as </a:t>
            </a:r>
            <a:r>
              <a:rPr lang="en-US" sz="1800" dirty="0" err="1" smtClean="0">
                <a:latin typeface="Times New Roman" pitchFamily="18" charset="0"/>
                <a:cs typeface="Times New Roman" pitchFamily="18" charset="0"/>
              </a:rPr>
              <a:t>newrel</a:t>
            </a:r>
            <a:r>
              <a:rPr lang="en-US" sz="1800" dirty="0" smtClean="0">
                <a:latin typeface="Times New Roman" pitchFamily="18" charset="0"/>
                <a:cs typeface="Times New Roman" pitchFamily="18" charset="0"/>
              </a:rPr>
              <a:t> will get omitted when use </a:t>
            </a:r>
            <a:r>
              <a:rPr lang="en-US" sz="1800" dirty="0" err="1" smtClean="0">
                <a:latin typeface="Times New Roman" pitchFamily="18" charset="0"/>
                <a:cs typeface="Times New Roman" pitchFamily="18" charset="0"/>
              </a:rPr>
              <a:t>seperate</a:t>
            </a:r>
            <a:r>
              <a:rPr lang="en-US" sz="1800" dirty="0" smtClean="0">
                <a:latin typeface="Times New Roman" pitchFamily="18" charset="0"/>
                <a:cs typeface="Times New Roman" pitchFamily="18" charset="0"/>
              </a:rPr>
              <a:t>() function.</a:t>
            </a:r>
          </a:p>
          <a:p>
            <a:pPr lvl="1">
              <a:lnSpc>
                <a:spcPct val="150000"/>
              </a:lnSpc>
            </a:pPr>
            <a:r>
              <a:rPr lang="en-US" sz="1800" dirty="0" smtClean="0">
                <a:latin typeface="Times New Roman" pitchFamily="18" charset="0"/>
                <a:cs typeface="Times New Roman" pitchFamily="18" charset="0"/>
              </a:rPr>
              <a:t>The warning “too few values”. will occur when use  separate() function</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Case Study-Exercises</a:t>
            </a:r>
            <a:endParaRPr lang="en-US" b="1"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dirty="0" smtClean="0">
                <a:solidFill>
                  <a:schemeClr val="tx1"/>
                </a:solidFill>
                <a:latin typeface="Times New Roman" pitchFamily="18" charset="0"/>
                <a:cs typeface="Times New Roman" pitchFamily="18" charset="0"/>
              </a:rPr>
              <a:t>3. I claimed that iso2 and iso3 were redundant with country. Confirm this claim. </a:t>
            </a:r>
          </a:p>
          <a:p>
            <a:pPr>
              <a:lnSpc>
                <a:spcPct val="150000"/>
              </a:lnSpc>
            </a:pPr>
            <a:r>
              <a:rPr lang="en-US" dirty="0" smtClean="0">
                <a:solidFill>
                  <a:schemeClr val="tx1"/>
                </a:solidFill>
                <a:latin typeface="Times New Roman" pitchFamily="18" charset="0"/>
                <a:cs typeface="Times New Roman" pitchFamily="18" charset="0"/>
              </a:rPr>
              <a:t>iso2 and iso3 contain the 2- and 3-letter country abbreviations for the country. </a:t>
            </a:r>
          </a:p>
          <a:p>
            <a:pPr>
              <a:lnSpc>
                <a:spcPct val="150000"/>
              </a:lnSpc>
            </a:pPr>
            <a:r>
              <a:rPr lang="en-US" dirty="0" smtClean="0">
                <a:solidFill>
                  <a:schemeClr val="tx1"/>
                </a:solidFill>
                <a:latin typeface="Times New Roman" pitchFamily="18" charset="0"/>
                <a:cs typeface="Times New Roman" pitchFamily="18" charset="0"/>
              </a:rPr>
              <a:t> So, </a:t>
            </a:r>
            <a:r>
              <a:rPr lang="en-US" dirty="0" smtClean="0">
                <a:latin typeface="Times New Roman" pitchFamily="18" charset="0"/>
                <a:cs typeface="Times New Roman" pitchFamily="18" charset="0"/>
              </a:rPr>
              <a:t>iso2 and iso3 are redundant with country</a:t>
            </a:r>
            <a:endParaRPr lang="en-US" dirty="0" smtClean="0">
              <a:solidFill>
                <a:schemeClr val="tx1"/>
              </a:solidFill>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Case Study-Exercises</a:t>
            </a:r>
            <a:endParaRPr lang="en-US" b="1"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4. For each country, year, and sex compute the total number of cases of TB. Make an informative visualization of the data.</a:t>
            </a:r>
          </a:p>
          <a:p>
            <a:r>
              <a:rPr lang="en-US" dirty="0" smtClean="0">
                <a:latin typeface="Times New Roman" pitchFamily="18" charset="0"/>
                <a:cs typeface="Times New Roman" pitchFamily="18" charset="0"/>
              </a:rPr>
              <a:t>who5 %&gt;% </a:t>
            </a:r>
            <a:r>
              <a:rPr lang="en-US" dirty="0" err="1" smtClean="0">
                <a:latin typeface="Times New Roman" pitchFamily="18" charset="0"/>
                <a:cs typeface="Times New Roman" pitchFamily="18" charset="0"/>
              </a:rPr>
              <a:t>group_by</a:t>
            </a:r>
            <a:r>
              <a:rPr lang="en-US" dirty="0" smtClean="0">
                <a:latin typeface="Times New Roman" pitchFamily="18" charset="0"/>
                <a:cs typeface="Times New Roman" pitchFamily="18" charset="0"/>
              </a:rPr>
              <a:t>(country, year, sex)%&gt;%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summarise</a:t>
            </a:r>
            <a:r>
              <a:rPr lang="en-US" dirty="0" smtClean="0">
                <a:latin typeface="Times New Roman" pitchFamily="18" charset="0"/>
                <a:cs typeface="Times New Roman" pitchFamily="18" charset="0"/>
              </a:rPr>
              <a:t>(cases = sum(cases))  %&gt;%</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(x = year, y = cases, group = country,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 sex)) + </a:t>
            </a:r>
            <a:r>
              <a:rPr lang="en-US" dirty="0" err="1" smtClean="0">
                <a:latin typeface="Times New Roman" pitchFamily="18" charset="0"/>
                <a:cs typeface="Times New Roman" pitchFamily="18" charset="0"/>
              </a:rPr>
              <a:t>geom_line</a:t>
            </a:r>
            <a:r>
              <a:rPr lang="en-US" dirty="0" smtClean="0">
                <a:latin typeface="Times New Roman" pitchFamily="18" charset="0"/>
                <a:cs typeface="Times New Roman" pitchFamily="18" charset="0"/>
              </a:rPr>
              <a:t>()</a:t>
            </a:r>
          </a:p>
          <a:p>
            <a:endParaRPr lang="en-HK" dirty="0" smtClean="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Case Study-Exercises</a:t>
            </a:r>
            <a:endParaRPr lang="en-US" b="1" dirty="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There are two main reasons to use non tidy data: </a:t>
            </a:r>
          </a:p>
          <a:p>
            <a:pPr>
              <a:lnSpc>
                <a:spcPct val="150000"/>
              </a:lnSpc>
            </a:pPr>
            <a:r>
              <a:rPr lang="en-US" dirty="0" smtClean="0">
                <a:latin typeface="Times New Roman" pitchFamily="18" charset="0"/>
                <a:cs typeface="Times New Roman" pitchFamily="18" charset="0"/>
              </a:rPr>
              <a:t>Alternative representations may have substantial performance or space advantages. </a:t>
            </a:r>
          </a:p>
          <a:p>
            <a:pPr>
              <a:lnSpc>
                <a:spcPct val="150000"/>
              </a:lnSpc>
            </a:pPr>
            <a:r>
              <a:rPr lang="en-US" dirty="0" smtClean="0">
                <a:latin typeface="Times New Roman" pitchFamily="18" charset="0"/>
                <a:cs typeface="Times New Roman" pitchFamily="18" charset="0"/>
              </a:rPr>
              <a:t>Specialized fields have evolved their own conventions for storing data that may be quite different to the conventions of tidy data. </a:t>
            </a:r>
          </a:p>
          <a:p>
            <a:pPr>
              <a:lnSpc>
                <a:spcPct val="150000"/>
              </a:lnSpc>
            </a:pPr>
            <a:r>
              <a:rPr lang="en-US" dirty="0" smtClean="0">
                <a:latin typeface="Times New Roman" pitchFamily="18" charset="0"/>
                <a:cs typeface="Times New Roman" pitchFamily="18" charset="0"/>
              </a:rPr>
              <a:t>Tidy data should be default choice. But there are good reasons to use other structures; tidy data is not the only way. </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a:t>
            </a:r>
            <a:r>
              <a:rPr lang="en-US" b="1" dirty="0" err="1" smtClean="0">
                <a:latin typeface="Times New Roman" pitchFamily="18" charset="0"/>
                <a:cs typeface="Times New Roman" pitchFamily="18" charset="0"/>
              </a:rPr>
              <a:t>Nontidy</a:t>
            </a:r>
            <a:r>
              <a:rPr lang="en-US" b="1" dirty="0" smtClean="0">
                <a:latin typeface="Times New Roman" pitchFamily="18" charset="0"/>
                <a:cs typeface="Times New Roman" pitchFamily="18" charset="0"/>
              </a:rPr>
              <a:t> Data</a:t>
            </a:r>
            <a:endParaRPr lang="en-US" b="1"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Summary</a:t>
            </a:r>
            <a:endParaRPr lang="en-US" b="1"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srcRect/>
          <a:stretch>
            <a:fillRect/>
          </a:stretch>
        </p:blipFill>
        <p:spPr bwMode="auto">
          <a:xfrm>
            <a:off x="78758" y="1750423"/>
            <a:ext cx="10384591" cy="4441371"/>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963" y="1572761"/>
            <a:ext cx="8596668" cy="3880773"/>
          </a:xfrm>
        </p:spPr>
        <p:txBody>
          <a:bodyPr/>
          <a:lstStyle/>
          <a:p>
            <a:pPr>
              <a:lnSpc>
                <a:spcPct val="150000"/>
              </a:lnSpc>
              <a:spcBef>
                <a:spcPts val="0"/>
              </a:spcBef>
            </a:pPr>
            <a:r>
              <a:rPr lang="en-HK" dirty="0" smtClean="0">
                <a:latin typeface="Times New Roman" pitchFamily="18" charset="0"/>
                <a:cs typeface="Times New Roman" pitchFamily="18" charset="0"/>
              </a:rPr>
              <a:t>Compute cases per year</a:t>
            </a:r>
          </a:p>
          <a:p>
            <a:pPr>
              <a:lnSpc>
                <a:spcPct val="150000"/>
              </a:lnSpc>
              <a:spcBef>
                <a:spcPts val="0"/>
              </a:spcBef>
            </a:pPr>
            <a:r>
              <a:rPr lang="en-HK" dirty="0" smtClean="0">
                <a:latin typeface="Times New Roman" pitchFamily="18" charset="0"/>
                <a:cs typeface="Times New Roman" pitchFamily="18" charset="0"/>
              </a:rPr>
              <a:t>library(</a:t>
            </a:r>
            <a:r>
              <a:rPr lang="en-HK" dirty="0" err="1" smtClean="0">
                <a:latin typeface="Times New Roman" pitchFamily="18" charset="0"/>
                <a:cs typeface="Times New Roman" pitchFamily="18" charset="0"/>
              </a:rPr>
              <a:t>dplyr</a:t>
            </a:r>
            <a:r>
              <a:rPr lang="en-HK" dirty="0" smtClean="0">
                <a:latin typeface="Times New Roman" pitchFamily="18" charset="0"/>
                <a:cs typeface="Times New Roman" pitchFamily="18" charset="0"/>
              </a:rPr>
              <a:t>)</a:t>
            </a:r>
          </a:p>
          <a:p>
            <a:pPr>
              <a:lnSpc>
                <a:spcPct val="150000"/>
              </a:lnSpc>
              <a:spcBef>
                <a:spcPts val="0"/>
              </a:spcBef>
            </a:pPr>
            <a:r>
              <a:rPr lang="en-US" dirty="0" smtClean="0">
                <a:latin typeface="Times New Roman" pitchFamily="18" charset="0"/>
                <a:cs typeface="Times New Roman" pitchFamily="18" charset="0"/>
              </a:rPr>
              <a:t>table1 %&gt;% count(year, wt = cases)</a:t>
            </a:r>
            <a:endParaRPr lang="en-HK" dirty="0" smtClean="0">
              <a:latin typeface="Times New Roman" pitchFamily="18" charset="0"/>
              <a:cs typeface="Times New Roman" pitchFamily="18" charset="0"/>
            </a:endParaRPr>
          </a:p>
          <a:p>
            <a:pPr>
              <a:lnSpc>
                <a:spcPct val="150000"/>
              </a:lnSpc>
              <a:spcBef>
                <a:spcPts val="0"/>
              </a:spcBef>
            </a:pPr>
            <a:r>
              <a:rPr lang="en-US" dirty="0" smtClean="0">
                <a:latin typeface="Times New Roman" pitchFamily="18" charset="0"/>
                <a:cs typeface="Times New Roman" pitchFamily="18" charset="0"/>
              </a:rPr>
              <a:t>Wt is an argument , it is optional --- if omitted ,  will count the number of rows  If specified, will perform a "weighted" tally by summing the (non-missing) values of variable wt</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145971" y="3902349"/>
            <a:ext cx="4182292" cy="2655205"/>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Tidy Data</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6523" y="1807892"/>
            <a:ext cx="8596668" cy="3880773"/>
          </a:xfrm>
        </p:spPr>
        <p:txBody>
          <a:bodyPr/>
          <a:lstStyle/>
          <a:p>
            <a:pPr>
              <a:lnSpc>
                <a:spcPct val="150000"/>
              </a:lnSpc>
            </a:pPr>
            <a:r>
              <a:rPr lang="en-US" dirty="0" smtClean="0">
                <a:latin typeface="Times New Roman" pitchFamily="18" charset="0"/>
                <a:cs typeface="Times New Roman" pitchFamily="18" charset="0"/>
              </a:rPr>
              <a:t>Visualize changes in cases over time</a:t>
            </a:r>
          </a:p>
          <a:p>
            <a:pPr>
              <a:lnSpc>
                <a:spcPct val="150000"/>
              </a:lnSpc>
            </a:pPr>
            <a:r>
              <a:rPr lang="en-US" dirty="0" smtClean="0">
                <a:latin typeface="Times New Roman" pitchFamily="18" charset="0"/>
                <a:cs typeface="Times New Roman" pitchFamily="18" charset="0"/>
              </a:rPr>
              <a:t> library(ggplot2) </a:t>
            </a:r>
          </a:p>
          <a:p>
            <a:pPr>
              <a:lnSpc>
                <a:spcPct val="150000"/>
              </a:lnSpc>
            </a:pPr>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(table1, </a:t>
            </a:r>
            <a:r>
              <a:rPr lang="en-US"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(year, cases)) +</a:t>
            </a:r>
          </a:p>
          <a:p>
            <a:pPr lvl="1">
              <a:lnSpc>
                <a:spcPct val="150000"/>
              </a:lnSpc>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geom_line</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aes</a:t>
            </a:r>
            <a:r>
              <a:rPr lang="en-US" sz="1800" dirty="0" smtClean="0">
                <a:latin typeface="Times New Roman" pitchFamily="18" charset="0"/>
                <a:cs typeface="Times New Roman" pitchFamily="18" charset="0"/>
              </a:rPr>
              <a:t>(group = country), color = "grey50") + </a:t>
            </a:r>
            <a:r>
              <a:rPr lang="en-US" sz="1800" dirty="0" err="1" smtClean="0">
                <a:latin typeface="Times New Roman" pitchFamily="18" charset="0"/>
                <a:cs typeface="Times New Roman" pitchFamily="18" charset="0"/>
              </a:rPr>
              <a:t>geom_point</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aes</a:t>
            </a:r>
            <a:r>
              <a:rPr lang="en-US" sz="1800" dirty="0" smtClean="0">
                <a:latin typeface="Times New Roman" pitchFamily="18" charset="0"/>
                <a:cs typeface="Times New Roman" pitchFamily="18" charset="0"/>
              </a:rPr>
              <a:t>(color = country))</a:t>
            </a:r>
          </a:p>
          <a:p>
            <a:endParaRPr lang="en-US" dirty="0"/>
          </a:p>
        </p:txBody>
      </p:sp>
      <p:pic>
        <p:nvPicPr>
          <p:cNvPr id="4" name="Picture 2"/>
          <p:cNvPicPr>
            <a:picLocks noChangeAspect="1" noChangeArrowheads="1"/>
          </p:cNvPicPr>
          <p:nvPr/>
        </p:nvPicPr>
        <p:blipFill>
          <a:blip r:embed="rId2"/>
          <a:srcRect/>
          <a:stretch>
            <a:fillRect/>
          </a:stretch>
        </p:blipFill>
        <p:spPr bwMode="auto">
          <a:xfrm>
            <a:off x="3038068" y="4138010"/>
            <a:ext cx="4982527" cy="2719990"/>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Tidy Data</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13095</TotalTime>
  <Words>3479</Words>
  <Application>Microsoft Office PowerPoint</Application>
  <PresentationFormat>Custom</PresentationFormat>
  <Paragraphs>381</Paragraphs>
  <Slides>74</Slides>
  <Notes>0</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Facet</vt:lpstr>
      <vt:lpstr>Unit IV : Topic: Tidy Data with tidyr Sub.Topic: Introduction</vt:lpstr>
      <vt:lpstr>Sub. Topic: Tidy Data</vt:lpstr>
      <vt:lpstr>Sub. Topic: Tidy Data</vt:lpstr>
      <vt:lpstr>Sub. Topic: Tidy Data</vt:lpstr>
      <vt:lpstr>Sub. Topic: Tidy Data</vt:lpstr>
      <vt:lpstr>Sub. Topic: Tidy Data</vt:lpstr>
      <vt:lpstr>Sub. Topic: Tidy Data</vt:lpstr>
      <vt:lpstr>Sub. Topic: Tidy Data</vt:lpstr>
      <vt:lpstr>Sub. Topic: Tidy Data</vt:lpstr>
      <vt:lpstr>Tidy data-Exercises- Refer Video 1</vt:lpstr>
      <vt:lpstr>Tidy data-Exercises- Refer Video 1</vt:lpstr>
      <vt:lpstr>Tidy data-Exercises- Refer Video 1</vt:lpstr>
      <vt:lpstr>Tidy data-Exercises- Refer Video 1</vt:lpstr>
      <vt:lpstr>Tidy data-Exercises- Refer Video 1</vt:lpstr>
      <vt:lpstr>Tidy data-Exercises- Refer Video 1</vt:lpstr>
      <vt:lpstr>Sub. Topic: Spreading and Gathering</vt:lpstr>
      <vt:lpstr>Sub. Topic: Spreading and Gathering</vt:lpstr>
      <vt:lpstr>Sub. Topic: Spreading and Gathering</vt:lpstr>
      <vt:lpstr>Sub. Topic: Spreading and Gathering</vt:lpstr>
      <vt:lpstr>Sub. Topic: Spreading and Gathering</vt:lpstr>
      <vt:lpstr>Sub. Topic: Spreading and Gathering</vt:lpstr>
      <vt:lpstr>Sub. Topic: Spreading and Gathering</vt:lpstr>
      <vt:lpstr>Sub. Topic: Spreading and Gathering</vt:lpstr>
      <vt:lpstr>Sub. Topic: Spreading and Gathering</vt:lpstr>
      <vt:lpstr>Spreading and Gathering- Exercises-Refer Video2</vt:lpstr>
      <vt:lpstr>Spreading and Gathering- Exercises-Refer Video2</vt:lpstr>
      <vt:lpstr>Spreading and Gathering- Exercises-Refer Video2</vt:lpstr>
      <vt:lpstr>Spreading and Gathering- Exercises-Refer Video2</vt:lpstr>
      <vt:lpstr>Spreading and Gathering- Exercises-Refer Video2</vt:lpstr>
      <vt:lpstr>Spreading and Gathering- Exercises-Refer Video2</vt:lpstr>
      <vt:lpstr>Spreading and Gathering- Exercises-Refer Video2</vt:lpstr>
      <vt:lpstr>Spreading and Gathering- Exercises-Refer Video2</vt:lpstr>
      <vt:lpstr>Spreading and Gathering- Exercises-Refer Video2</vt:lpstr>
      <vt:lpstr>Spreading and Gathering- Exercises-Refer Video2</vt:lpstr>
      <vt:lpstr>Spreading and Gathering- Exercises-Refer Video2</vt:lpstr>
      <vt:lpstr>Spreading and Gathering- Exercises-Refer Video2</vt:lpstr>
      <vt:lpstr>Spreading and Gathering- Exercises-Refer Video2</vt:lpstr>
      <vt:lpstr>Sub. Topic: Separating and Pull</vt:lpstr>
      <vt:lpstr>Sub. Topic: Separating and Pull</vt:lpstr>
      <vt:lpstr>Sub. Topic: Separating and Pull</vt:lpstr>
      <vt:lpstr>Sub. Topic: Separating and Pull</vt:lpstr>
      <vt:lpstr>Sub. Topic: Separating and Pull</vt:lpstr>
      <vt:lpstr>Sub. Topic: Separating and Pull</vt:lpstr>
      <vt:lpstr>Sub. Topic: Separating and Pull</vt:lpstr>
      <vt:lpstr>Separating and Pull- Exercises-Refer Video 3</vt:lpstr>
      <vt:lpstr>Separating and Pull- Exercises-Refer Video 3</vt:lpstr>
      <vt:lpstr>Separating and Pull- Exercises-Refer Video 3</vt:lpstr>
      <vt:lpstr>Separating and Pull- Exercises-Refer Video 3</vt:lpstr>
      <vt:lpstr>Separating and Pull- Exercises-Refer Video 3</vt:lpstr>
      <vt:lpstr>Separating and Pull- Exercises-Refer Video 3</vt:lpstr>
      <vt:lpstr>Separating and Pull- Exercises-Refer Video 3</vt:lpstr>
      <vt:lpstr>Sub. Topic -Missing Values</vt:lpstr>
      <vt:lpstr>Sub. Topic -Missing Values</vt:lpstr>
      <vt:lpstr>Sub. Topic -Missing Values</vt:lpstr>
      <vt:lpstr>Sub. Topic -Missing Values</vt:lpstr>
      <vt:lpstr>Sub. Topic -Missing Values</vt:lpstr>
      <vt:lpstr>Missing Values-Exercises</vt:lpstr>
      <vt:lpstr>Sub. Topic-Case Study</vt:lpstr>
      <vt:lpstr>Sub. Topic-Case Study</vt:lpstr>
      <vt:lpstr>Sub. Topic-Case Study</vt:lpstr>
      <vt:lpstr>Sub. Topic-Case Study</vt:lpstr>
      <vt:lpstr>Sub. Topic-Case Study</vt:lpstr>
      <vt:lpstr>Sub. Topic-Case Study</vt:lpstr>
      <vt:lpstr>Sub. Topic-Case Study</vt:lpstr>
      <vt:lpstr>Sub. Topic-Case Study</vt:lpstr>
      <vt:lpstr>Sub. Topic-Case Study</vt:lpstr>
      <vt:lpstr>  Sub. Topic-Case Study</vt:lpstr>
      <vt:lpstr>  Sub. Topic-Case Study</vt:lpstr>
      <vt:lpstr>Case Study-Exercises</vt:lpstr>
      <vt:lpstr>Case Study-Exercises</vt:lpstr>
      <vt:lpstr>Case Study-Exercises</vt:lpstr>
      <vt:lpstr>Case Study-Exercises</vt:lpstr>
      <vt:lpstr>Sub. Topic-Nontidy Data</vt:lpstr>
      <vt:lpstr>Summary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dc:creator>
  <cp:lastModifiedBy>harshu</cp:lastModifiedBy>
  <cp:revision>296</cp:revision>
  <dcterms:created xsi:type="dcterms:W3CDTF">2019-06-08T09:30:57Z</dcterms:created>
  <dcterms:modified xsi:type="dcterms:W3CDTF">2020-10-28T06:28:34Z</dcterms:modified>
</cp:coreProperties>
</file>