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2" r:id="rId13"/>
    <p:sldId id="283"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EELAVATHI\Documents\naanmudhalvan.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122823935"/>
        <c:axId val="122823455"/>
      </c:barChart>
      <c:catAx>
        <c:axId val="122823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455"/>
        <c:crosses val="autoZero"/>
        <c:auto val="1"/>
        <c:lblAlgn val="ctr"/>
        <c:lblOffset val="100"/>
        <c:noMultiLvlLbl val="0"/>
      </c:catAx>
      <c:valAx>
        <c:axId val="1228234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22823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lang="en-US">
                <a:solidFill>
                  <a:srgbClr val="0F0F0F"/>
                </a:solidFill>
                <a:latin typeface="Times New Roman" panose="02020603050405020304" pitchFamily="18" charset="0"/>
                <a:cs typeface="Times New Roman" panose="02020603050405020304" pitchFamily="18" charset="0"/>
              </a:rPr>
              <a:t>Employee Data Analysis using Excel</a:t>
            </a:r>
            <a:r>
              <a:rPr b="1" i="0" lang="en-US">
                <a:solidFill>
                  <a:srgbClr val="0F0F0F"/>
                </a:solidFill>
                <a:effectLst/>
                <a:latin typeface="Times New Roman" panose="02020603050405020304" pitchFamily="18" charset="0"/>
                <a:cs typeface="Times New Roman" panose="02020603050405020304" pitchFamily="18" charset="0"/>
              </a:rPr>
              <a:t> </a:t>
            </a:r>
            <a:br>
              <a:rPr b="1" i="0" lang="en-US">
                <a:solidFill>
                  <a:srgbClr val="0F0F0F"/>
                </a:solidFill>
                <a:effectLst/>
                <a:latin typeface="Roboto" panose="020F0502020204030204" pitchFamily="2" charset="0"/>
              </a:rPr>
            </a:br>
            <a:endParaRPr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spc="10"/>
          </a:p>
        </p:txBody>
      </p:sp>
      <p:sp>
        <p:nvSpPr>
          <p:cNvPr id="1048602" name="TextBox 13"/>
          <p:cNvSpPr txBox="1"/>
          <p:nvPr/>
        </p:nvSpPr>
        <p:spPr>
          <a:xfrm>
            <a:off x="1114425" y="3225604"/>
            <a:ext cx="8610600" cy="1869441"/>
          </a:xfrm>
          <a:prstGeom prst="rect"/>
          <a:noFill/>
        </p:spPr>
        <p:txBody>
          <a:bodyPr rtlCol="0" wrap="square">
            <a:spAutoFit/>
          </a:bodyPr>
          <a:p>
            <a:r>
              <a:rPr dirty="0" sz="2400" i="1" lang="en-US"/>
              <a:t>STUDENT NAME:  </a:t>
            </a:r>
            <a:r>
              <a:rPr dirty="0" sz="2400" i="1" lang="en-US"/>
              <a:t> </a:t>
            </a:r>
            <a:r>
              <a:rPr dirty="0" sz="2400" i="1" lang="en-US"/>
              <a:t>G</a:t>
            </a:r>
            <a:r>
              <a:rPr dirty="0" sz="2400" i="1" lang="en-US"/>
              <a:t>o</a:t>
            </a:r>
            <a:r>
              <a:rPr dirty="0" sz="2400" i="1" lang="en-US"/>
              <a:t>w</a:t>
            </a:r>
            <a:r>
              <a:rPr dirty="0" sz="2400" i="1" lang="en-US"/>
              <a:t>t</a:t>
            </a:r>
            <a:r>
              <a:rPr dirty="0" sz="2400" i="1" lang="en-US"/>
              <a:t>h</a:t>
            </a:r>
            <a:r>
              <a:rPr dirty="0" sz="2400" i="1" lang="en-US"/>
              <a:t>a</a:t>
            </a:r>
            <a:r>
              <a:rPr dirty="0" sz="2400" i="1" lang="en-US"/>
              <a:t>m</a:t>
            </a:r>
            <a:r>
              <a:rPr dirty="0" sz="2400" i="1" lang="en-US"/>
              <a:t>.</a:t>
            </a:r>
            <a:r>
              <a:rPr dirty="0" sz="2400" i="1" lang="en-US"/>
              <a:t> </a:t>
            </a:r>
            <a:r>
              <a:rPr dirty="0" sz="2400" i="1" lang="en-US"/>
              <a:t>S</a:t>
            </a:r>
            <a:endParaRPr dirty="0" sz="2400" i="1" lang="en-US"/>
          </a:p>
          <a:p>
            <a:r>
              <a:rPr dirty="0" sz="2400" i="1" lang="en-US"/>
              <a:t>REGISTER NO:       312206</a:t>
            </a:r>
            <a:r>
              <a:rPr dirty="0" sz="2400" i="1" lang="en-US"/>
              <a:t>4</a:t>
            </a:r>
            <a:r>
              <a:rPr dirty="0" sz="2400" i="1" lang="en-US"/>
              <a:t>2</a:t>
            </a:r>
            <a:r>
              <a:rPr dirty="0" sz="2400" i="1" lang="en-US"/>
              <a:t>1</a:t>
            </a:r>
            <a:endParaRPr dirty="0" sz="2400" i="1" lang="en-US"/>
          </a:p>
          <a:p>
            <a:r>
              <a:rPr dirty="0" sz="2400" i="1" lang="en-US"/>
              <a:t>DEPARTMENT:      COMMERCE </a:t>
            </a:r>
          </a:p>
          <a:p>
            <a:r>
              <a:rPr dirty="0" sz="2400" i="1" lang="en-US"/>
              <a:t>COLLEGE:               AGURCHAND MANMULL JAIN COLLEGE.</a:t>
            </a:r>
          </a:p>
          <a:p>
            <a:r>
              <a:rPr dirty="0" sz="2400" i="1" lang="en-US"/>
              <a:t>           </a:t>
            </a:r>
            <a:endParaRPr dirty="0" sz="2400" i="1"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4" y="291147"/>
            <a:ext cx="8023226" cy="6409054"/>
          </a:xfrm>
          <a:prstGeom prst="rect"/>
        </p:spPr>
        <p:txBody>
          <a:bodyPr bIns="0" lIns="0" rIns="0" rtlCol="0" tIns="13335" vert="horz" wrap="square">
            <a:spAutoFit/>
          </a:bodyPr>
          <a:p>
            <a:pPr marL="12700">
              <a:lnSpc>
                <a:spcPct val="100000"/>
              </a:lnSpc>
              <a:spcBef>
                <a:spcPts val="105"/>
              </a:spcBef>
            </a:pPr>
            <a:r>
              <a:rPr b="1" sz="4800" spc="15">
                <a:latin typeface="Trebuchet MS"/>
                <a:cs typeface="Trebuchet MS"/>
              </a:rPr>
              <a:t>M</a:t>
            </a:r>
            <a:r>
              <a:rPr b="1" sz="4800">
                <a:latin typeface="Trebuchet MS"/>
                <a:cs typeface="Trebuchet MS"/>
              </a:rPr>
              <a:t>O</a:t>
            </a:r>
            <a:r>
              <a:rPr b="1" sz="4800" spc="-15">
                <a:latin typeface="Trebuchet MS"/>
                <a:cs typeface="Trebuchet MS"/>
              </a:rPr>
              <a:t>D</a:t>
            </a:r>
            <a:r>
              <a:rPr b="1" sz="4800" spc="-35">
                <a:latin typeface="Trebuchet MS"/>
                <a:cs typeface="Trebuchet MS"/>
              </a:rPr>
              <a:t>E</a:t>
            </a:r>
            <a:r>
              <a:rPr b="1" sz="4800" spc="-30">
                <a:latin typeface="Trebuchet MS"/>
                <a:cs typeface="Trebuchet MS"/>
              </a:rPr>
              <a:t>LL</a:t>
            </a:r>
            <a:r>
              <a:rPr b="1" sz="4800" spc="-5">
                <a:latin typeface="Trebuchet MS"/>
                <a:cs typeface="Trebuchet MS"/>
              </a:rPr>
              <a:t>I</a:t>
            </a:r>
            <a:r>
              <a:rPr b="1" sz="4800" spc="30">
                <a:latin typeface="Trebuchet MS"/>
                <a:cs typeface="Trebuchet MS"/>
              </a:rPr>
              <a:t>N</a:t>
            </a:r>
            <a:r>
              <a:rPr b="1" sz="4800" spc="5">
                <a:latin typeface="Trebuchet MS"/>
                <a:cs typeface="Trebuchet MS"/>
              </a:rPr>
              <a:t>G</a:t>
            </a:r>
            <a:endParaRPr b="1" sz="4800" lang="en-IN" spc="5">
              <a:latin typeface="Trebuchet MS"/>
              <a:cs typeface="Trebuchet MS"/>
            </a:endParaRPr>
          </a:p>
          <a:p>
            <a:pPr marL="12700">
              <a:lnSpc>
                <a:spcPct val="100000"/>
              </a:lnSpc>
              <a:spcBef>
                <a:spcPts val="105"/>
              </a:spcBef>
            </a:pPr>
            <a:endParaRPr b="1" sz="4800" lang="en-IN" spc="5">
              <a:latin typeface="Trebuchet MS"/>
              <a:cs typeface="Trebuchet MS"/>
            </a:endParaRPr>
          </a:p>
          <a:p>
            <a:pPr marL="12700">
              <a:lnSpc>
                <a:spcPct val="100000"/>
              </a:lnSpc>
              <a:spcBef>
                <a:spcPts val="105"/>
              </a:spcBef>
            </a:pPr>
            <a:r>
              <a:rPr dirty="0" sz="3200" i="1" lang="en-IN" spc="5">
                <a:cs typeface="Trebuchet MS"/>
              </a:rPr>
              <a:t>Data collection</a:t>
            </a:r>
          </a:p>
          <a:p>
            <a:pPr indent="-457200" marL="469900">
              <a:lnSpc>
                <a:spcPct val="100000"/>
              </a:lnSpc>
              <a:spcBef>
                <a:spcPts val="105"/>
              </a:spcBef>
              <a:buFont typeface="+mj-lt"/>
              <a:buAutoNum type="arabicPeriod"/>
            </a:pPr>
            <a:r>
              <a:rPr dirty="0" sz="2800" i="1" lang="en-IN" spc="5">
                <a:cs typeface="Trebuchet MS"/>
              </a:rPr>
              <a:t>Downloaded from Edunet dashboard</a:t>
            </a:r>
          </a:p>
          <a:p>
            <a:pPr marL="12700">
              <a:lnSpc>
                <a:spcPct val="100000"/>
              </a:lnSpc>
              <a:spcBef>
                <a:spcPts val="105"/>
              </a:spcBef>
            </a:pPr>
            <a:r>
              <a:rPr dirty="0" sz="2800" i="1" lang="en-IN" spc="5">
                <a:cs typeface="Trebuchet MS"/>
              </a:rPr>
              <a:t>Data cleaning</a:t>
            </a:r>
          </a:p>
          <a:p>
            <a:pPr indent="-457200" marL="469900">
              <a:lnSpc>
                <a:spcPct val="100000"/>
              </a:lnSpc>
              <a:spcBef>
                <a:spcPts val="105"/>
              </a:spcBef>
              <a:buFont typeface="+mj-lt"/>
              <a:buAutoNum type="arabicPeriod"/>
            </a:pPr>
            <a:r>
              <a:rPr dirty="0" sz="2800" i="1" lang="en-IN" spc="5">
                <a:cs typeface="Trebuchet MS"/>
              </a:rPr>
              <a:t>Identified the missing values</a:t>
            </a:r>
          </a:p>
          <a:p>
            <a:pPr indent="-457200" marL="469900">
              <a:lnSpc>
                <a:spcPct val="100000"/>
              </a:lnSpc>
              <a:spcBef>
                <a:spcPts val="105"/>
              </a:spcBef>
              <a:buFont typeface="+mj-lt"/>
              <a:buAutoNum type="arabicPeriod"/>
            </a:pPr>
            <a:r>
              <a:rPr dirty="0" sz="2800" i="1" lang="en-IN" spc="5">
                <a:cs typeface="Trebuchet MS"/>
              </a:rPr>
              <a:t>Filter out missing values</a:t>
            </a:r>
          </a:p>
          <a:p>
            <a:pPr marL="12700">
              <a:lnSpc>
                <a:spcPct val="100000"/>
              </a:lnSpc>
              <a:spcBef>
                <a:spcPts val="105"/>
              </a:spcBef>
            </a:pPr>
            <a:r>
              <a:rPr dirty="0" sz="2800" i="1" lang="en-IN" spc="5">
                <a:cs typeface="Trebuchet MS"/>
              </a:rPr>
              <a:t>Performance level</a:t>
            </a:r>
          </a:p>
          <a:p>
            <a:pPr indent="-457200" marL="469900">
              <a:lnSpc>
                <a:spcPct val="100000"/>
              </a:lnSpc>
              <a:spcBef>
                <a:spcPts val="105"/>
              </a:spcBef>
              <a:buFont typeface="+mj-lt"/>
              <a:buAutoNum type="arabicPeriod"/>
            </a:pPr>
            <a:r>
              <a:rPr dirty="0" sz="2800" i="1" lang="en-IN" spc="5">
                <a:cs typeface="Trebuchet MS"/>
              </a:rPr>
              <a:t>Created a formula</a:t>
            </a:r>
          </a:p>
          <a:p>
            <a:pPr marL="12700">
              <a:lnSpc>
                <a:spcPct val="100000"/>
              </a:lnSpc>
              <a:spcBef>
                <a:spcPts val="105"/>
              </a:spcBef>
            </a:pPr>
            <a:r>
              <a:rPr dirty="0" sz="2800" i="1" lang="en-IN" spc="5">
                <a:cs typeface="Trebuchet MS"/>
              </a:rPr>
              <a:t>Summary</a:t>
            </a:r>
          </a:p>
          <a:p>
            <a:pPr indent="-457200" marL="469900">
              <a:lnSpc>
                <a:spcPct val="100000"/>
              </a:lnSpc>
              <a:spcBef>
                <a:spcPts val="105"/>
              </a:spcBef>
              <a:buFont typeface="+mj-lt"/>
              <a:buAutoNum type="arabicPeriod"/>
            </a:pPr>
            <a:r>
              <a:rPr dirty="0" sz="2800" i="1" lang="en-IN" spc="5">
                <a:cs typeface="Trebuchet MS"/>
              </a:rPr>
              <a:t>Pivot table</a:t>
            </a:r>
          </a:p>
          <a:p>
            <a:pPr indent="-457200" marL="469900">
              <a:lnSpc>
                <a:spcPct val="100000"/>
              </a:lnSpc>
              <a:spcBef>
                <a:spcPts val="105"/>
              </a:spcBef>
              <a:buFont typeface="+mj-lt"/>
              <a:buAutoNum type="arabicPeriod"/>
            </a:pPr>
            <a:r>
              <a:rPr dirty="0" sz="2800" i="1" lang="en-IN" spc="5">
                <a:cs typeface="Trebuchet MS"/>
              </a:rPr>
              <a:t>Graph</a:t>
            </a:r>
          </a:p>
          <a:p>
            <a:pPr indent="-742950" marL="755650">
              <a:lnSpc>
                <a:spcPct val="100000"/>
              </a:lnSpc>
              <a:spcBef>
                <a:spcPts val="105"/>
              </a:spcBef>
              <a:buFont typeface="+mj-lt"/>
              <a:buAutoNum type="arabicPeriod"/>
            </a:pPr>
            <a:endParaRPr sz="3600">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t>R</a:t>
            </a:r>
            <a:r>
              <a:rPr lang="en-IN" spc="-40"/>
              <a:t>esults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1"/>
          <p:cNvGraphicFramePr>
            <a:graphicFrameLocks/>
          </p:cNvGraphicFramePr>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Star: 4 Points 4"/>
          <p:cNvSpPr/>
          <p:nvPr/>
        </p:nvSpPr>
        <p:spPr>
          <a:xfrm>
            <a:off x="845574" y="2271252"/>
            <a:ext cx="176981" cy="157316"/>
          </a:xfrm>
          <a:prstGeom prst="star4"/>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90" name="Title 7"/>
          <p:cNvSpPr>
            <a:spLocks noGrp="1"/>
          </p:cNvSpPr>
          <p:nvPr>
            <p:ph type="title"/>
          </p:nvPr>
        </p:nvSpPr>
        <p:spPr>
          <a:xfrm>
            <a:off x="755332" y="385444"/>
            <a:ext cx="10681335" cy="723901"/>
          </a:xfrm>
        </p:spPr>
        <p:txBody>
          <a:bodyPr/>
          <a:p>
            <a:r>
              <a:rPr dirty="0" lang="en-GB"/>
              <a:t>Conclusion </a:t>
            </a:r>
            <a:endParaRPr dirty="0" lang="en-US"/>
          </a:p>
        </p:txBody>
      </p:sp>
      <p:sp>
        <p:nvSpPr>
          <p:cNvPr id="1048691" name="TextBox 9"/>
          <p:cNvSpPr txBox="1"/>
          <p:nvPr/>
        </p:nvSpPr>
        <p:spPr>
          <a:xfrm>
            <a:off x="1225014" y="2271252"/>
            <a:ext cx="7459828" cy="1424940"/>
          </a:xfrm>
          <a:prstGeom prst="rect"/>
          <a:noFill/>
        </p:spPr>
        <p:txBody>
          <a:bodyPr wrap="square">
            <a:spAutoFit/>
          </a:bodyPr>
          <a:p>
            <a:r>
              <a:rPr b="1" dirty="0" i="1" lang="en-US"/>
              <a:t>the study concludes that appraiser’s competence has impact on the employee’s morale. This means the appraiser’s competence can either motivate or demotivate the employees. It is therefore crucial for proper training to be offered to appraisers before undertaking employee assessments.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sz="4250" spc="5"/>
              <a:t>PROJECT</a:t>
            </a:r>
            <a:r>
              <a:rPr sz="4250" spc="-85"/>
              <a:t> </a:t>
            </a:r>
            <a:r>
              <a:rPr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spc="10"/>
          </a:p>
        </p:txBody>
      </p:sp>
      <p:sp>
        <p:nvSpPr>
          <p:cNvPr id="1048626" name="TextBox 22"/>
          <p:cNvSpPr txBox="1"/>
          <p:nvPr/>
        </p:nvSpPr>
        <p:spPr>
          <a:xfrm>
            <a:off x="1217522" y="2123271"/>
            <a:ext cx="8593228" cy="2733041"/>
          </a:xfrm>
          <a:prstGeom prst="rect"/>
          <a:noFill/>
        </p:spPr>
        <p:txBody>
          <a:bodyPr rtlCol="0" wrap="square">
            <a:spAutoFit/>
          </a:bodyPr>
          <a:p>
            <a:pPr algn="ctr"/>
            <a:r>
              <a:rPr b="1" sz="4400" i="1" lang="en-US">
                <a:solidFill>
                  <a:srgbClr val="0F0F0F"/>
                </a:solidFill>
                <a:latin typeface="Times New Roman" panose="02020603050405020304" pitchFamily="18" charset="0"/>
                <a:cs typeface="Times New Roman" panose="02020603050405020304" pitchFamily="18" charset="0"/>
              </a:rPr>
              <a:t>Employee </a:t>
            </a:r>
          </a:p>
          <a:p>
            <a:pPr algn="ctr"/>
            <a:r>
              <a:rPr b="1" sz="4400" i="1" lang="en-US">
                <a:solidFill>
                  <a:srgbClr val="0F0F0F"/>
                </a:solidFill>
                <a:latin typeface="Times New Roman" panose="02020603050405020304" pitchFamily="18" charset="0"/>
                <a:cs typeface="Times New Roman" panose="02020603050405020304" pitchFamily="18" charset="0"/>
              </a:rPr>
              <a:t>   Performance </a:t>
            </a:r>
          </a:p>
          <a:p>
            <a:pPr algn="ctr"/>
            <a:r>
              <a:rPr b="1" sz="4400" i="1" lang="en-US">
                <a:solidFill>
                  <a:srgbClr val="0F0F0F"/>
                </a:solidFill>
                <a:latin typeface="Times New Roman" panose="02020603050405020304" pitchFamily="18" charset="0"/>
                <a:cs typeface="Times New Roman" panose="02020603050405020304" pitchFamily="18" charset="0"/>
              </a:rPr>
              <a:t> Analysis using  </a:t>
            </a:r>
          </a:p>
          <a:p>
            <a:pPr algn="ctr"/>
            <a:r>
              <a:rPr b="1" sz="4400" i="1" lang="en-US">
                <a:solidFill>
                  <a:srgbClr val="0F0F0F"/>
                </a:solidFill>
                <a:latin typeface="Times New Roman" panose="02020603050405020304" pitchFamily="18" charset="0"/>
                <a:cs typeface="Times New Roman" panose="02020603050405020304" pitchFamily="18" charset="0"/>
              </a:rPr>
              <a:t>  Excel</a:t>
            </a:r>
            <a:endParaRPr sz="2800" i="1"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spc="25"/>
              <a:t>A</a:t>
            </a:r>
            <a:r>
              <a:rPr spc="-5"/>
              <a:t>G</a:t>
            </a:r>
            <a:r>
              <a:rPr spc="-35"/>
              <a:t>E</a:t>
            </a:r>
            <a:r>
              <a:rPr spc="15"/>
              <a:t>N</a:t>
            </a:r>
            <a: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spc="10"/>
          </a:p>
        </p:txBody>
      </p:sp>
      <p:sp>
        <p:nvSpPr>
          <p:cNvPr id="1048643" name="TextBox 22"/>
          <p:cNvSpPr txBox="1"/>
          <p:nvPr/>
        </p:nvSpPr>
        <p:spPr>
          <a:xfrm>
            <a:off x="2509807" y="1041533"/>
            <a:ext cx="5029200" cy="4282440"/>
          </a:xfrm>
          <a:prstGeom prst="rect"/>
          <a:noFill/>
        </p:spPr>
        <p:txBody>
          <a:bodyPr rtlCol="0" wrap="square">
            <a:spAutoFit/>
          </a:bodyPr>
          <a:p>
            <a:pPr algn="l"/>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sz="2800" lang="en-US">
                <a:solidFill>
                  <a:srgbClr val="0D0D0D"/>
                </a:solidFill>
                <a:latin typeface="Times New Roman" panose="02020603050405020304" pitchFamily="18" charset="0"/>
                <a:cs typeface="Times New Roman" panose="02020603050405020304" pitchFamily="18" charset="0"/>
              </a:rPr>
              <a:t>Dataset Description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Results and </a:t>
            </a:r>
            <a:r>
              <a:rPr sz="2800" lang="en-US">
                <a:solidFill>
                  <a:srgbClr val="0D0D0D"/>
                </a:solidFill>
                <a:latin typeface="Times New Roman" panose="02020603050405020304" pitchFamily="18" charset="0"/>
                <a:cs typeface="Times New Roman" panose="02020603050405020304" pitchFamily="18" charset="0"/>
              </a:rPr>
              <a:t>Discussion</a:t>
            </a:r>
            <a:endParaRPr b="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sz="2800" i="0" lang="en-US">
                <a:solidFill>
                  <a:srgbClr val="0D0D0D"/>
                </a:solidFill>
                <a:effectLst/>
                <a:latin typeface="Times New Roman" panose="02020603050405020304" pitchFamily="18" charset="0"/>
                <a:cs typeface="Times New Roman" panose="02020603050405020304" pitchFamily="18" charset="0"/>
              </a:rPr>
              <a:t>Conclusion</a:t>
            </a:r>
          </a:p>
          <a:p>
            <a:endParaRPr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620000" y="1984887"/>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676275" y="762000"/>
            <a:ext cx="5636895" cy="7458710"/>
          </a:xfrm>
          <a:prstGeom prst="rect"/>
        </p:spPr>
        <p:txBody>
          <a:bodyPr bIns="0" lIns="0" rIns="0" rtlCol="0" tIns="16510" vert="horz" wrap="square">
            <a:spAutoFit/>
          </a:bodyPr>
          <a:p>
            <a:pPr marL="12700">
              <a:lnSpc>
                <a:spcPct val="100000"/>
              </a:lnSpc>
              <a:spcBef>
                <a:spcPts val="130"/>
              </a:spcBef>
              <a:tabLst>
                <a:tab algn="l" pos="2727960"/>
              </a:tabLst>
            </a:pPr>
            <a:r>
              <a:rPr sz="4250" lang="en-IN" spc="-20"/>
              <a:t>P</a:t>
            </a:r>
            <a:r>
              <a:rPr sz="4250" lang="en-IN" spc="15"/>
              <a:t>ROB</a:t>
            </a:r>
            <a:r>
              <a:rPr sz="4250" lang="en-IN" spc="55"/>
              <a:t>L</a:t>
            </a:r>
            <a:r>
              <a:rPr sz="4250" lang="en-IN" spc="-20"/>
              <a:t>E</a:t>
            </a:r>
            <a:r>
              <a:rPr sz="4250" lang="en-IN" spc="20"/>
              <a:t>M</a:t>
            </a:r>
            <a:r>
              <a:rPr sz="4250" lang="en-IN"/>
              <a:t>	</a:t>
            </a:r>
            <a:r>
              <a:rPr sz="4250" lang="en-IN" spc="10"/>
              <a:t>S</a:t>
            </a:r>
            <a:r>
              <a:rPr sz="4250" lang="en-IN" spc="-370"/>
              <a:t>T</a:t>
            </a:r>
            <a:r>
              <a:rPr sz="4250" lang="en-IN" spc="-375"/>
              <a:t>A</a:t>
            </a:r>
            <a:r>
              <a:rPr sz="4250" lang="en-IN" spc="15"/>
              <a:t>T</a:t>
            </a:r>
            <a:r>
              <a:rPr sz="4250" lang="en-IN" spc="-10"/>
              <a:t>E</a:t>
            </a:r>
            <a:r>
              <a:rPr sz="4250" lang="en-IN" spc="-20"/>
              <a:t>ME</a:t>
            </a:r>
            <a:r>
              <a:rPr sz="4250" lang="en-IN" spc="10"/>
              <a:t>NT</a:t>
            </a:r>
            <a:br>
              <a:rPr sz="4250" lang="en-IN" spc="10"/>
            </a:br>
            <a:br>
              <a:rPr sz="4250" lang="en-IN" spc="10"/>
            </a:br>
            <a:r>
              <a:rPr sz="4250" lang="en-IN" spc="10"/>
              <a:t>  </a:t>
            </a:r>
            <a:r>
              <a:rPr b="0" dirty="0" sz="2800" i="1" lang="en-IN" spc="10">
                <a:effectLst>
                  <a:outerShdw algn="tl" blurRad="38100" dir="2700000" dist="38100">
                    <a:srgbClr val="000000">
                      <a:alpha val="43137"/>
                    </a:srgbClr>
                  </a:outerShdw>
                </a:effectLst>
              </a:rPr>
              <a:t>This analysis is created to track      the performance of the   employees, in order to provide promotions, incentives to the respective employees.</a:t>
            </a:r>
            <a:br>
              <a:rPr b="0" dirty="0" sz="2800" i="1" lang="en-IN" spc="10">
                <a:effectLst>
                  <a:outerShdw algn="tl" blurRad="38100" dir="2700000" dist="38100">
                    <a:srgbClr val="000000">
                      <a:alpha val="43137"/>
                    </a:srgbClr>
                  </a:outerShdw>
                </a:effectLst>
              </a:rPr>
            </a:br>
            <a:br>
              <a:rPr b="0" dirty="0" sz="2800" i="1" lang="en-IN" spc="10">
                <a:effectLst>
                  <a:outerShdw algn="tl" blurRad="38100" dir="2700000" dist="38100">
                    <a:srgbClr val="000000">
                      <a:alpha val="43137"/>
                    </a:srgbClr>
                  </a:outerShdw>
                </a:effectLst>
              </a:rPr>
            </a:br>
            <a:r>
              <a:rPr b="0" dirty="0" sz="2800" i="1" lang="en-IN" spc="10">
                <a:effectLst>
                  <a:outerShdw algn="tl" blurRad="38100" dir="2700000" dist="38100">
                    <a:srgbClr val="000000">
                      <a:alpha val="43137"/>
                    </a:srgbClr>
                  </a:outerShdw>
                </a:effectLst>
              </a:rPr>
              <a:t>   This analysis helps the organisation to grow by the growth of the employees of the organisation.</a:t>
            </a:r>
            <a:br>
              <a:rPr dirty="0" sz="3600" i="1" lang="en-IN" spc="10">
                <a:effectLst>
                  <a:outerShdw algn="tl" blurRad="38100" dir="2700000" dist="38100">
                    <a:srgbClr val="000000">
                      <a:alpha val="43137"/>
                    </a:srgbClr>
                  </a:outerShdw>
                </a:effectLst>
              </a:rPr>
            </a:br>
            <a:br>
              <a:rPr sz="3600" lang="en-IN" spc="10"/>
            </a:br>
            <a:endParaRPr sz="4250" lang="en-IN"/>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lang="en-IN" spc="10" smtClean="0"/>
              <a:t>4</a:t>
            </a:fld>
            <a:endParaRPr lang="en-IN" spc="10"/>
          </a:p>
        </p:txBody>
      </p:sp>
      <p:sp>
        <p:nvSpPr>
          <p:cNvPr id="1048649" name="Arrow: Right 12"/>
          <p:cNvSpPr/>
          <p:nvPr/>
        </p:nvSpPr>
        <p:spPr>
          <a:xfrm>
            <a:off x="762000" y="2209800"/>
            <a:ext cx="228600" cy="484632"/>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50" name="Arrow: Right 14"/>
          <p:cNvSpPr/>
          <p:nvPr/>
        </p:nvSpPr>
        <p:spPr>
          <a:xfrm>
            <a:off x="762000" y="4858210"/>
            <a:ext cx="285750" cy="484632"/>
          </a:xfrm>
          <a:prstGeom prst="rightArrow"/>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654152" y="83820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sz="4250" spc="5"/>
              <a:t>PROJECT	</a:t>
            </a:r>
            <a:r>
              <a:rPr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spc="10"/>
          </a:p>
        </p:txBody>
      </p:sp>
      <p:sp>
        <p:nvSpPr>
          <p:cNvPr id="1048656" name="TextBox 10"/>
          <p:cNvSpPr txBox="1"/>
          <p:nvPr/>
        </p:nvSpPr>
        <p:spPr>
          <a:xfrm>
            <a:off x="990600" y="2133600"/>
            <a:ext cx="7924800" cy="2860041"/>
          </a:xfrm>
          <a:prstGeom prst="rect"/>
          <a:noFill/>
        </p:spPr>
        <p:txBody>
          <a:bodyPr rtlCol="0" wrap="square">
            <a:spAutoFit/>
          </a:bodyPr>
          <a:p>
            <a:pPr algn="l">
              <a:buFont typeface="Arial" panose="020B0604020202020204" pitchFamily="34" charset="0"/>
              <a:buChar char="•"/>
            </a:pPr>
            <a:r>
              <a:rPr b="0" sz="2400" i="0" lang="en-US">
                <a:solidFill>
                  <a:srgbClr val="0D0D0D"/>
                </a:solidFill>
                <a:effectLst/>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q"/>
            </a:pPr>
            <a:r>
              <a:rPr b="1" sz="2400" lang="en-IN">
                <a:latin typeface="Times New Roman" panose="02020603050405020304" pitchFamily="18" charset="0"/>
                <a:cs typeface="Times New Roman" panose="02020603050405020304" pitchFamily="18" charset="0"/>
              </a:rPr>
              <a:t>  </a:t>
            </a:r>
            <a:r>
              <a:rPr b="1" sz="3200" lang="en-IN">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b="1"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978911"/>
          </a:xfrm>
          <a:prstGeom prst="rect"/>
        </p:spPr>
        <p:txBody>
          <a:bodyPr bIns="0" lIns="0" rIns="0" rtlCol="0" tIns="16510" vert="horz" wrap="square">
            <a:spAutoFit/>
          </a:bodyPr>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lang="en-IN" spc="5"/>
              <a:t>S?</a:t>
            </a:r>
            <a:br>
              <a:rPr sz="3200" lang="en-IN" spc="5"/>
            </a:br>
            <a:br>
              <a:rPr sz="3200" lang="en-IN" spc="5"/>
            </a:br>
            <a:br>
              <a:rPr sz="3200" lang="en-IN" spc="5"/>
            </a:br>
            <a:r>
              <a:rPr sz="2800" lang="en-IN" spc="5"/>
              <a:t>    </a:t>
            </a:r>
            <a:r>
              <a:rPr b="0" sz="2800" lang="en-IN" spc="5"/>
              <a:t>Employees</a:t>
            </a:r>
            <a:br>
              <a:rPr b="0" sz="2800" lang="en-IN" spc="5"/>
            </a:br>
            <a:r>
              <a:rPr b="0" sz="2800" lang="en-IN" spc="5"/>
              <a:t>    Managers</a:t>
            </a:r>
            <a:br>
              <a:rPr b="0" sz="2800" lang="en-IN" spc="5"/>
            </a:br>
            <a:r>
              <a:rPr b="0" sz="2800" lang="en-IN" spc="5"/>
              <a:t>    Employers</a:t>
            </a:r>
            <a:br>
              <a:rPr b="0" sz="2800" lang="en-IN" spc="5"/>
            </a:br>
            <a:r>
              <a:rPr b="0" sz="2800" lang="en-IN" spc="5"/>
              <a:t>    Managerial organisations</a:t>
            </a:r>
            <a:br>
              <a:rPr b="0" sz="2800" lang="en-IN" spc="5"/>
            </a:br>
            <a:r>
              <a:rPr b="0" sz="2800" lang="en-IN" spc="5"/>
              <a:t>    </a:t>
            </a:r>
            <a:r>
              <a:rPr b="0" dirty="0" sz="2800" lang="en-IN" spc="5"/>
              <a:t>Industrial organisations</a:t>
            </a:r>
            <a:br>
              <a:rPr b="0" sz="2800" lang="en-IN" spc="5"/>
            </a:b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spc="10"/>
          </a:p>
        </p:txBody>
      </p:sp>
      <p:sp>
        <p:nvSpPr>
          <p:cNvPr id="1048662" name="Arrow: Chevron 6"/>
          <p:cNvSpPr/>
          <p:nvPr/>
        </p:nvSpPr>
        <p:spPr>
          <a:xfrm>
            <a:off x="914400" y="2514600"/>
            <a:ext cx="152400" cy="228600"/>
          </a:xfrm>
          <a:prstGeom prst="chevr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
        <p:nvSpPr>
          <p:cNvPr id="1048663" name="Arrow: Chevron 8"/>
          <p:cNvSpPr/>
          <p:nvPr/>
        </p:nvSpPr>
        <p:spPr>
          <a:xfrm>
            <a:off x="914400" y="2857500"/>
            <a:ext cx="152400" cy="228600"/>
          </a:xfrm>
          <a:prstGeom prst="chevr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
        <p:nvSpPr>
          <p:cNvPr id="1048664" name="Arrow: Chevron 9"/>
          <p:cNvSpPr/>
          <p:nvPr/>
        </p:nvSpPr>
        <p:spPr>
          <a:xfrm>
            <a:off x="882446" y="3313832"/>
            <a:ext cx="205248" cy="226865"/>
          </a:xfrm>
          <a:prstGeom prst="chevr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
        <p:nvSpPr>
          <p:cNvPr id="1048665" name="Arrow: Chevron 10"/>
          <p:cNvSpPr/>
          <p:nvPr/>
        </p:nvSpPr>
        <p:spPr>
          <a:xfrm>
            <a:off x="876300" y="3770165"/>
            <a:ext cx="190500" cy="228600"/>
          </a:xfrm>
          <a:prstGeom prst="chevr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
        <p:nvSpPr>
          <p:cNvPr id="1048666" name="Arrow: Chevron 11"/>
          <p:cNvSpPr/>
          <p:nvPr/>
        </p:nvSpPr>
        <p:spPr>
          <a:xfrm>
            <a:off x="876300" y="4161213"/>
            <a:ext cx="205248" cy="228600"/>
          </a:xfrm>
          <a:prstGeom prst="chevro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9832" y="1479187"/>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558165" y="857885"/>
            <a:ext cx="9763125" cy="6071235"/>
          </a:xfrm>
          <a:prstGeom prst="rect"/>
        </p:spPr>
        <p:txBody>
          <a:bodyPr bIns="0" lIns="0" rIns="0" rtlCol="0" tIns="13335" vert="horz" wrap="square">
            <a:spAutoFit/>
          </a:bodyPr>
          <a:p>
            <a:pPr algn="l"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br>
              <a:rPr sz="3600" lang="en-IN"/>
            </a:br>
            <a:br>
              <a:rPr sz="3600" lang="en-IN"/>
            </a:br>
            <a:r>
              <a:rPr sz="3600" lang="en-IN"/>
              <a:t>                   </a:t>
            </a:r>
            <a:r>
              <a:rPr b="0" sz="2800" lang="en-IN"/>
              <a:t>Conditional formatting - missing </a:t>
            </a:r>
            <a:br>
              <a:rPr b="0" sz="2800" lang="en-IN"/>
            </a:br>
            <a:r>
              <a:rPr b="0" sz="2800" lang="en-IN"/>
              <a:t>                         Pivot tables - summary</a:t>
            </a:r>
            <a:br>
              <a:rPr b="0" sz="2800" lang="en-IN"/>
            </a:br>
            <a:r>
              <a:rPr b="0" sz="2800" lang="en-IN"/>
              <a:t>                         Charts – trend </a:t>
            </a:r>
            <a:br>
              <a:rPr b="0" sz="2800" lang="en-IN"/>
            </a:br>
            <a:r>
              <a:rPr b="0" sz="2800" lang="en-IN"/>
              <a:t>                         Filtering and Formula - performance</a:t>
            </a:r>
            <a:br>
              <a:rPr b="0" sz="2800" lang="en-IN"/>
            </a:br>
            <a:r>
              <a:rPr b="0" sz="2800" lang="en-IN"/>
              <a:t>                         Graph – data visualization  </a:t>
            </a:r>
            <a:br>
              <a:rPr b="0" sz="3600" lang="en-IN"/>
            </a:br>
            <a:br>
              <a:rPr sz="3600" lang="en-IN"/>
            </a:br>
            <a:br>
              <a:rPr sz="3600" lang="en-IN"/>
            </a:br>
            <a:br>
              <a:rPr sz="3600" lang="en-IN"/>
            </a:br>
            <a:br>
              <a:rPr sz="3600" lang="en-IN"/>
            </a:br>
            <a:endParaRPr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5753100"/>
          </a:xfrm>
        </p:spPr>
        <p:txBody>
          <a:bodyPr/>
          <a:p>
            <a:r>
              <a:rPr lang="en-IN"/>
              <a:t>Dataset Description</a:t>
            </a:r>
            <a:br>
              <a:rPr lang="en-IN"/>
            </a:br>
            <a:br>
              <a:rPr lang="en-IN"/>
            </a:br>
            <a:r>
              <a:rPr b="0" sz="4000" lang="en-IN"/>
              <a:t> </a:t>
            </a:r>
            <a:r>
              <a:rPr b="0" dirty="0" sz="2800" i="1" lang="en-IN">
                <a:effectLst>
                  <a:outerShdw algn="tl" blurRad="38100" dir="2700000" dist="38100">
                    <a:srgbClr val="000000">
                      <a:alpha val="43137"/>
                    </a:srgbClr>
                  </a:outerShdw>
                </a:effectLst>
                <a:latin typeface="+mn-lt"/>
              </a:rPr>
              <a:t>Employee = Kaggle</a:t>
            </a:r>
            <a:br>
              <a:rPr b="0" dirty="0" sz="2800" i="1" lang="en-IN">
                <a:effectLst>
                  <a:outerShdw algn="tl" blurRad="38100" dir="2700000" dist="38100">
                    <a:srgbClr val="000000">
                      <a:alpha val="43137"/>
                    </a:srgbClr>
                  </a:outerShdw>
                </a:effectLst>
                <a:latin typeface="+mn-lt"/>
              </a:rPr>
            </a:br>
            <a:r>
              <a:rPr b="0" dirty="0" sz="2800" i="1" lang="en-IN">
                <a:effectLst>
                  <a:outerShdw algn="tl" blurRad="38100" dir="2700000" dist="38100">
                    <a:srgbClr val="000000">
                      <a:alpha val="43137"/>
                    </a:srgbClr>
                  </a:outerShdw>
                </a:effectLst>
                <a:latin typeface="+mn-lt"/>
              </a:rPr>
              <a:t>  26 – Features</a:t>
            </a:r>
            <a:br>
              <a:rPr b="0" dirty="0" sz="2800" i="1" lang="en-IN">
                <a:effectLst>
                  <a:outerShdw algn="tl" blurRad="38100" dir="2700000" dist="38100">
                    <a:srgbClr val="000000">
                      <a:alpha val="43137"/>
                    </a:srgbClr>
                  </a:outerShdw>
                </a:effectLst>
                <a:latin typeface="+mn-lt"/>
              </a:rPr>
            </a:br>
            <a:r>
              <a:rPr b="0" dirty="0" sz="2800" i="1" lang="en-IN">
                <a:effectLst>
                  <a:outerShdw algn="tl" blurRad="38100" dir="2700000" dist="38100">
                    <a:srgbClr val="000000">
                      <a:alpha val="43137"/>
                    </a:srgbClr>
                  </a:outerShdw>
                </a:effectLst>
                <a:latin typeface="+mn-lt"/>
              </a:rPr>
              <a:t>  9 -  Features</a:t>
            </a:r>
            <a:br>
              <a:rPr b="0" dirty="0" sz="2800" i="1" lang="en-IN">
                <a:effectLst>
                  <a:outerShdw algn="tl" blurRad="38100" dir="2700000" dist="38100">
                    <a:srgbClr val="000000">
                      <a:alpha val="43137"/>
                    </a:srgbClr>
                  </a:outerShdw>
                </a:effectLst>
                <a:latin typeface="+mn-lt"/>
              </a:rPr>
            </a:br>
            <a:r>
              <a:rPr b="0" dirty="0" sz="2800" i="1" lang="en-IN">
                <a:effectLst>
                  <a:outerShdw algn="tl" blurRad="38100" dir="2700000" dist="38100">
                    <a:srgbClr val="000000">
                      <a:alpha val="43137"/>
                    </a:srgbClr>
                  </a:outerShdw>
                </a:effectLst>
                <a:latin typeface="+mn-lt"/>
              </a:rPr>
              <a:t>  Employee id – numerical values</a:t>
            </a:r>
            <a:br>
              <a:rPr b="0" dirty="0" sz="2800" i="1" lang="en-IN">
                <a:effectLst>
                  <a:outerShdw algn="tl" blurRad="38100" dir="2700000" dist="38100">
                    <a:srgbClr val="000000">
                      <a:alpha val="43137"/>
                    </a:srgbClr>
                  </a:outerShdw>
                </a:effectLst>
                <a:latin typeface="+mn-lt"/>
              </a:rPr>
            </a:br>
            <a:r>
              <a:rPr b="0" dirty="0" sz="2800" i="1" lang="en-IN">
                <a:effectLst>
                  <a:outerShdw algn="tl" blurRad="38100" dir="2700000" dist="38100">
                    <a:srgbClr val="000000">
                      <a:alpha val="43137"/>
                    </a:srgbClr>
                  </a:outerShdw>
                </a:effectLst>
                <a:latin typeface="+mn-lt"/>
              </a:rPr>
              <a:t>  Name – text</a:t>
            </a:r>
            <a:br>
              <a:rPr b="0" dirty="0" sz="2800" i="1" lang="en-IN">
                <a:effectLst>
                  <a:outerShdw algn="tl" blurRad="38100" dir="2700000" dist="38100">
                    <a:srgbClr val="000000">
                      <a:alpha val="43137"/>
                    </a:srgbClr>
                  </a:outerShdw>
                </a:effectLst>
                <a:latin typeface="+mn-lt"/>
              </a:rPr>
            </a:br>
            <a:r>
              <a:rPr b="0" dirty="0" sz="2800" i="1" lang="en-IN">
                <a:effectLst>
                  <a:outerShdw algn="tl" blurRad="38100" dir="2700000" dist="38100">
                    <a:srgbClr val="000000">
                      <a:alpha val="43137"/>
                    </a:srgbClr>
                  </a:outerShdw>
                </a:effectLst>
                <a:latin typeface="+mn-lt"/>
              </a:rPr>
              <a:t>  Employee type</a:t>
            </a:r>
            <a:br>
              <a:rPr b="0" dirty="0" sz="2800" i="1" lang="en-IN">
                <a:effectLst>
                  <a:outerShdw algn="tl" blurRad="38100" dir="2700000" dist="38100">
                    <a:srgbClr val="000000">
                      <a:alpha val="43137"/>
                    </a:srgbClr>
                  </a:outerShdw>
                </a:effectLst>
                <a:latin typeface="+mn-lt"/>
              </a:rPr>
            </a:br>
            <a:r>
              <a:rPr b="0" dirty="0" sz="2800" i="1" lang="en-IN">
                <a:effectLst>
                  <a:outerShdw algn="tl" blurRad="38100" dir="2700000" dist="38100">
                    <a:srgbClr val="000000">
                      <a:alpha val="43137"/>
                    </a:srgbClr>
                  </a:outerShdw>
                </a:effectLst>
                <a:latin typeface="+mn-lt"/>
              </a:rPr>
              <a:t>  Performance level</a:t>
            </a:r>
            <a:br>
              <a:rPr b="0" dirty="0" sz="2800" i="1" lang="en-IN">
                <a:effectLst>
                  <a:outerShdw algn="tl" blurRad="38100" dir="2700000" dist="38100">
                    <a:srgbClr val="000000">
                      <a:alpha val="43137"/>
                    </a:srgbClr>
                  </a:outerShdw>
                </a:effectLst>
                <a:latin typeface="+mn-lt"/>
              </a:rPr>
            </a:br>
            <a:r>
              <a:rPr b="0" dirty="0" sz="2800" i="1" lang="en-IN">
                <a:effectLst>
                  <a:outerShdw algn="tl" blurRad="38100" dir="2700000" dist="38100">
                    <a:srgbClr val="000000">
                      <a:alpha val="43137"/>
                    </a:srgbClr>
                  </a:outerShdw>
                </a:effectLst>
                <a:latin typeface="+mn-lt"/>
              </a:rPr>
              <a:t>  Employee rating – numerical values</a:t>
            </a:r>
            <a:br>
              <a:rPr b="0" sz="4000" lang="en-IN">
                <a:latin typeface="+mn-lt"/>
              </a:rPr>
            </a:b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sz="4250" spc="15"/>
              <a:t>THE</a:t>
            </a:r>
            <a:r>
              <a:rPr sz="4250" spc="20"/>
              <a:t> </a:t>
            </a:r>
            <a:r>
              <a:rPr sz="4250" lang="en-US" spc="20"/>
              <a:t>"</a:t>
            </a:r>
            <a:r>
              <a:rPr sz="4250" spc="10"/>
              <a:t>WOW</a:t>
            </a:r>
            <a:r>
              <a:rPr sz="4250" lang="en-US" spc="10"/>
              <a:t>"</a:t>
            </a:r>
            <a:r>
              <a:rPr sz="4250" spc="85"/>
              <a:t> </a:t>
            </a:r>
            <a:r>
              <a:rPr sz="4250" spc="10"/>
              <a:t>IN</a:t>
            </a:r>
            <a:r>
              <a:rPr sz="4250" spc="-5"/>
              <a:t> </a:t>
            </a:r>
            <a:r>
              <a:rPr sz="4250" spc="15"/>
              <a:t>OUR</a:t>
            </a:r>
            <a:r>
              <a:rPr sz="4250" spc="-10"/>
              <a:t> </a:t>
            </a:r>
            <a:r>
              <a:rPr sz="4250" spc="20"/>
              <a:t>SOLUTION</a:t>
            </a:r>
            <a:endParaRPr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9" name="TextBox 8"/>
          <p:cNvSpPr txBox="1"/>
          <p:nvPr/>
        </p:nvSpPr>
        <p:spPr>
          <a:xfrm>
            <a:off x="228600" y="2019300"/>
            <a:ext cx="8534018" cy="1221741"/>
          </a:xfrm>
          <a:prstGeom prst="rect"/>
          <a:noFill/>
        </p:spPr>
        <p:txBody>
          <a:bodyPr rtlCol="0" wrap="square">
            <a:spAutoFit/>
          </a:bodyPr>
          <a:p>
            <a:pPr algn="l" indent="-457200" marL="457200">
              <a:buFont typeface="Arial" panose="020B0604020202020204" pitchFamily="34" charset="0"/>
              <a:buChar char="•"/>
            </a:pPr>
            <a:r>
              <a:rPr b="0" sz="2400" i="0" lang="en-US">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Kandhan Mariappan</cp:lastModifiedBy>
  <dcterms:created xsi:type="dcterms:W3CDTF">2024-03-29T04:07:22Z</dcterms:created>
  <dcterms:modified xsi:type="dcterms:W3CDTF">2024-09-03T09:09:35Z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7d8d626265104d57b02f76b89fa7f8f5</vt:lpwstr>
  </property>
</Properties>
</file>