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7" r:id="rId3"/>
    <p:sldId id="274" r:id="rId4"/>
    <p:sldId id="275" r:id="rId5"/>
    <p:sldId id="268" r:id="rId6"/>
    <p:sldId id="269" r:id="rId7"/>
    <p:sldId id="256" r:id="rId8"/>
    <p:sldId id="270" r:id="rId9"/>
    <p:sldId id="258" r:id="rId10"/>
    <p:sldId id="259" r:id="rId11"/>
    <p:sldId id="260" r:id="rId12"/>
    <p:sldId id="261" r:id="rId13"/>
    <p:sldId id="262" r:id="rId14"/>
    <p:sldId id="263" r:id="rId15"/>
    <p:sldId id="264" r:id="rId16"/>
    <p:sldId id="265" r:id="rId17"/>
    <p:sldId id="266" r:id="rId18"/>
    <p:sldId id="271" r:id="rId19"/>
    <p:sldId id="280" r:id="rId20"/>
    <p:sldId id="281" r:id="rId21"/>
    <p:sldId id="272" r:id="rId22"/>
    <p:sldId id="276" r:id="rId23"/>
    <p:sldId id="277" r:id="rId24"/>
    <p:sldId id="278" r:id="rId25"/>
    <p:sldId id="279" r:id="rId26"/>
    <p:sldId id="273" r:id="rId27"/>
    <p:sldId id="282" r:id="rId28"/>
    <p:sldId id="284" r:id="rId29"/>
    <p:sldId id="283"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0832FB7-D36A-49AE-9428-2E519870FD50}" type="datetimeFigureOut">
              <a:rPr lang="en-US" smtClean="0"/>
              <a:pPr/>
              <a:t>5/30/2021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80607D-7900-476F-B72D-7E0C3B1B2E1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832FB7-D36A-49AE-9428-2E519870FD50}"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0607D-7900-476F-B72D-7E0C3B1B2E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832FB7-D36A-49AE-9428-2E519870FD50}"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0607D-7900-476F-B72D-7E0C3B1B2E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0832FB7-D36A-49AE-9428-2E519870FD50}" type="datetimeFigureOut">
              <a:rPr lang="en-US" smtClean="0"/>
              <a:pPr/>
              <a:t>5/30/2021</a:t>
            </a:fld>
            <a:endParaRPr lang="en-US"/>
          </a:p>
        </p:txBody>
      </p:sp>
      <p:sp>
        <p:nvSpPr>
          <p:cNvPr id="9" name="Slide Number Placeholder 8"/>
          <p:cNvSpPr>
            <a:spLocks noGrp="1"/>
          </p:cNvSpPr>
          <p:nvPr>
            <p:ph type="sldNum" sz="quarter" idx="15"/>
          </p:nvPr>
        </p:nvSpPr>
        <p:spPr/>
        <p:txBody>
          <a:bodyPr rtlCol="0"/>
          <a:lstStyle/>
          <a:p>
            <a:fld id="{7880607D-7900-476F-B72D-7E0C3B1B2E1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0832FB7-D36A-49AE-9428-2E519870FD50}" type="datetimeFigureOut">
              <a:rPr lang="en-US" smtClean="0"/>
              <a:pPr/>
              <a:t>5/30/2021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880607D-7900-476F-B72D-7E0C3B1B2E1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0832FB7-D36A-49AE-9428-2E519870FD50}"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0607D-7900-476F-B72D-7E0C3B1B2E1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0832FB7-D36A-49AE-9428-2E519870FD50}" type="datetimeFigureOut">
              <a:rPr lang="en-US" smtClean="0"/>
              <a:pPr/>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0607D-7900-476F-B72D-7E0C3B1B2E1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0832FB7-D36A-49AE-9428-2E519870FD50}" type="datetimeFigureOut">
              <a:rPr lang="en-US" smtClean="0"/>
              <a:pPr/>
              <a:t>5/30/2021</a:t>
            </a:fld>
            <a:endParaRPr lang="en-US"/>
          </a:p>
        </p:txBody>
      </p:sp>
      <p:sp>
        <p:nvSpPr>
          <p:cNvPr id="7" name="Slide Number Placeholder 6"/>
          <p:cNvSpPr>
            <a:spLocks noGrp="1"/>
          </p:cNvSpPr>
          <p:nvPr>
            <p:ph type="sldNum" sz="quarter" idx="11"/>
          </p:nvPr>
        </p:nvSpPr>
        <p:spPr/>
        <p:txBody>
          <a:bodyPr rtlCol="0"/>
          <a:lstStyle/>
          <a:p>
            <a:fld id="{7880607D-7900-476F-B72D-7E0C3B1B2E1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32FB7-D36A-49AE-9428-2E519870FD50}" type="datetimeFigureOut">
              <a:rPr lang="en-US" smtClean="0"/>
              <a:pPr/>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0607D-7900-476F-B72D-7E0C3B1B2E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0832FB7-D36A-49AE-9428-2E519870FD50}" type="datetimeFigureOut">
              <a:rPr lang="en-US" smtClean="0"/>
              <a:pPr/>
              <a:t>5/30/2021</a:t>
            </a:fld>
            <a:endParaRPr lang="en-US"/>
          </a:p>
        </p:txBody>
      </p:sp>
      <p:sp>
        <p:nvSpPr>
          <p:cNvPr id="22" name="Slide Number Placeholder 21"/>
          <p:cNvSpPr>
            <a:spLocks noGrp="1"/>
          </p:cNvSpPr>
          <p:nvPr>
            <p:ph type="sldNum" sz="quarter" idx="15"/>
          </p:nvPr>
        </p:nvSpPr>
        <p:spPr/>
        <p:txBody>
          <a:bodyPr rtlCol="0"/>
          <a:lstStyle/>
          <a:p>
            <a:fld id="{7880607D-7900-476F-B72D-7E0C3B1B2E1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0832FB7-D36A-49AE-9428-2E519870FD50}" type="datetimeFigureOut">
              <a:rPr lang="en-US" smtClean="0"/>
              <a:pPr/>
              <a:t>5/30/2021</a:t>
            </a:fld>
            <a:endParaRPr lang="en-US"/>
          </a:p>
        </p:txBody>
      </p:sp>
      <p:sp>
        <p:nvSpPr>
          <p:cNvPr id="18" name="Slide Number Placeholder 17"/>
          <p:cNvSpPr>
            <a:spLocks noGrp="1"/>
          </p:cNvSpPr>
          <p:nvPr>
            <p:ph type="sldNum" sz="quarter" idx="11"/>
          </p:nvPr>
        </p:nvSpPr>
        <p:spPr/>
        <p:txBody>
          <a:bodyPr rtlCol="0"/>
          <a:lstStyle/>
          <a:p>
            <a:fld id="{7880607D-7900-476F-B72D-7E0C3B1B2E1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0832FB7-D36A-49AE-9428-2E519870FD50}" type="datetimeFigureOut">
              <a:rPr lang="en-US" smtClean="0"/>
              <a:pPr/>
              <a:t>5/30/2021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80607D-7900-476F-B72D-7E0C3B1B2E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940444"/>
          </a:xfrm>
        </p:spPr>
        <p:txBody>
          <a:bodyPr>
            <a:normAutofit/>
          </a:bodyPr>
          <a:lstStyle/>
          <a:p>
            <a:r>
              <a:rPr lang="en-US" sz="4000" dirty="0" smtClean="0">
                <a:latin typeface="Times New Roman" pitchFamily="18" charset="0"/>
                <a:cs typeface="Times New Roman" pitchFamily="18" charset="0"/>
              </a:rPr>
              <a:t>MARKETING AND RETAIL ANALYSIS</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PROJECT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MILESTONE -1</a:t>
            </a:r>
            <a:endParaRPr lang="en-US" sz="4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sz="quarter" idx="1"/>
          </p:nvPr>
        </p:nvSpPr>
        <p:spPr/>
        <p:txBody>
          <a:bodyPr>
            <a:normAutofit/>
          </a:bodyPr>
          <a:lstStyle/>
          <a:p>
            <a:pPr>
              <a:buNone/>
            </a:pPr>
            <a:r>
              <a:rPr lang="en-US" sz="2200" dirty="0" smtClean="0"/>
              <a:t>In this we can visualize that</a:t>
            </a:r>
          </a:p>
          <a:p>
            <a:pPr marL="457200" indent="-457200">
              <a:buFont typeface="+mj-lt"/>
              <a:buAutoNum type="arabicPeriod"/>
            </a:pPr>
            <a:r>
              <a:rPr lang="en-US" sz="2200" dirty="0" smtClean="0"/>
              <a:t>Highest sales is from USA while second being Spain and France. Also Net sales in USA is almost double that of  Spain.</a:t>
            </a:r>
          </a:p>
          <a:p>
            <a:pPr marL="457200" indent="-457200">
              <a:buFont typeface="+mj-lt"/>
              <a:buAutoNum type="arabicPeriod"/>
            </a:pPr>
            <a:r>
              <a:rPr lang="en-US" sz="2200" dirty="0" smtClean="0"/>
              <a:t>While Ireland has lowest net sales compared to other countries.</a:t>
            </a:r>
          </a:p>
          <a:p>
            <a:pPr marL="457200" indent="-457200">
              <a:buFont typeface="+mj-lt"/>
              <a:buAutoNum type="arabicPeriod"/>
            </a:pPr>
            <a:r>
              <a:rPr lang="en-US" sz="2200" dirty="0" smtClean="0"/>
              <a:t>Contrary to  the country ,the data shows that Madrid and San Raphael the 2 cities in Spain has the highest sales. While 3</a:t>
            </a:r>
            <a:r>
              <a:rPr lang="en-US" sz="2200" baseline="30000" dirty="0" smtClean="0"/>
              <a:t>rd</a:t>
            </a:r>
            <a:r>
              <a:rPr lang="en-US" sz="2200" dirty="0" smtClean="0"/>
              <a:t> being  New York City which is half the net sales of Madrid.</a:t>
            </a:r>
          </a:p>
          <a:p>
            <a:pPr marL="457200" indent="-457200">
              <a:buAutoNum type="arabicPeriod"/>
            </a:pPr>
            <a:r>
              <a:rPr lang="en-US" sz="2200" dirty="0" smtClean="0"/>
              <a:t>Classic and Vintage cars product lines make up for 70% of the total sales across all the product lines.</a:t>
            </a:r>
          </a:p>
          <a:p>
            <a:pPr marL="457200" indent="-457200">
              <a:buAutoNum type="arabicPeriod"/>
            </a:pPr>
            <a:r>
              <a:rPr lang="en-US" sz="2200" dirty="0" smtClean="0"/>
              <a:t>Sales of components for trains is very low.</a:t>
            </a:r>
          </a:p>
          <a:p>
            <a:pPr marL="457200" indent="-457200">
              <a:buAutoNum type="arabicPeriod"/>
            </a:pPr>
            <a:endParaRPr lang="en-US" sz="2200" dirty="0" smtClean="0"/>
          </a:p>
          <a:p>
            <a:pPr>
              <a:buNone/>
            </a:pPr>
            <a:endParaRPr lang="en-US" sz="2200" dirty="0" smtClean="0"/>
          </a:p>
          <a:p>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Top Customers</a:t>
            </a:r>
            <a:endParaRPr lang="en-US" sz="4000" dirty="0"/>
          </a:p>
        </p:txBody>
      </p:sp>
      <p:pic>
        <p:nvPicPr>
          <p:cNvPr id="4" name="Content Placeholder 3" descr="bi variate 2.PNG"/>
          <p:cNvPicPr>
            <a:picLocks noGrp="1" noChangeAspect="1"/>
          </p:cNvPicPr>
          <p:nvPr>
            <p:ph sz="quarter" idx="1"/>
          </p:nvPr>
        </p:nvPicPr>
        <p:blipFill>
          <a:blip r:embed="rId2"/>
          <a:stretch>
            <a:fillRect/>
          </a:stretch>
        </p:blipFill>
        <p:spPr>
          <a:xfrm>
            <a:off x="457200" y="2089084"/>
            <a:ext cx="7467600" cy="389585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sz="quarter" idx="1"/>
          </p:nvPr>
        </p:nvSpPr>
        <p:spPr/>
        <p:txBody>
          <a:bodyPr>
            <a:normAutofit/>
          </a:bodyPr>
          <a:lstStyle/>
          <a:p>
            <a:pPr>
              <a:buNone/>
            </a:pPr>
            <a:r>
              <a:rPr lang="en-US" sz="2200" dirty="0" smtClean="0"/>
              <a:t>In this we can visualize that</a:t>
            </a:r>
          </a:p>
          <a:p>
            <a:pPr marL="457200" indent="-457200">
              <a:buFont typeface="+mj-lt"/>
              <a:buAutoNum type="arabicPeriod"/>
            </a:pPr>
            <a:r>
              <a:rPr lang="en-US" sz="2200" dirty="0" smtClean="0"/>
              <a:t>The top customers in terms of  sales and order quantity being the same </a:t>
            </a:r>
            <a:r>
              <a:rPr lang="en-US" sz="2200" dirty="0" err="1" smtClean="0"/>
              <a:t>i.e</a:t>
            </a:r>
            <a:r>
              <a:rPr lang="en-US" sz="2200" dirty="0" smtClean="0"/>
              <a:t> Euro Shopping Channel.</a:t>
            </a:r>
          </a:p>
          <a:p>
            <a:pPr marL="457200" indent="-457200">
              <a:buFont typeface="+mj-lt"/>
              <a:buAutoNum type="arabicPeriod"/>
            </a:pPr>
            <a:r>
              <a:rPr lang="en-US" sz="2200" dirty="0" smtClean="0"/>
              <a:t>This also shows that two countries USA and Spain has 37 of the total 89 customers.</a:t>
            </a:r>
          </a:p>
          <a:p>
            <a:pPr marL="457200" indent="-457200">
              <a:buFont typeface="+mj-lt"/>
              <a:buAutoNum type="arabicPeriod"/>
            </a:pP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Yearly Trend</a:t>
            </a:r>
            <a:endParaRPr lang="en-US" dirty="0"/>
          </a:p>
        </p:txBody>
      </p:sp>
      <p:pic>
        <p:nvPicPr>
          <p:cNvPr id="4" name="Content Placeholder 3" descr="yearly trend.PNG"/>
          <p:cNvPicPr>
            <a:picLocks noGrp="1" noChangeAspect="1"/>
          </p:cNvPicPr>
          <p:nvPr>
            <p:ph sz="quarter" idx="1"/>
          </p:nvPr>
        </p:nvPicPr>
        <p:blipFill>
          <a:blip r:embed="rId2"/>
          <a:stretch>
            <a:fillRect/>
          </a:stretch>
        </p:blipFill>
        <p:spPr>
          <a:xfrm>
            <a:off x="457200" y="1647190"/>
            <a:ext cx="8229600" cy="41392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7467600" cy="774720"/>
          </a:xfrm>
        </p:spPr>
        <p:txBody>
          <a:bodyPr>
            <a:normAutofit/>
          </a:bodyPr>
          <a:lstStyle/>
          <a:p>
            <a:r>
              <a:rPr lang="en-US" dirty="0" smtClean="0"/>
              <a:t>Quarterly Trend</a:t>
            </a:r>
            <a:endParaRPr lang="en-US" dirty="0"/>
          </a:p>
        </p:txBody>
      </p:sp>
      <p:pic>
        <p:nvPicPr>
          <p:cNvPr id="6" name="Content Placeholder 5" descr="Quarterly Trend.PNG"/>
          <p:cNvPicPr>
            <a:picLocks noGrp="1" noChangeAspect="1"/>
          </p:cNvPicPr>
          <p:nvPr>
            <p:ph sz="quarter" idx="1"/>
          </p:nvPr>
        </p:nvPicPr>
        <p:blipFill>
          <a:blip r:embed="rId2"/>
          <a:stretch>
            <a:fillRect/>
          </a:stretch>
        </p:blipFill>
        <p:spPr>
          <a:xfrm>
            <a:off x="214282" y="1142984"/>
            <a:ext cx="8715436" cy="53578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7467600" cy="631844"/>
          </a:xfrm>
        </p:spPr>
        <p:txBody>
          <a:bodyPr>
            <a:normAutofit/>
          </a:bodyPr>
          <a:lstStyle/>
          <a:p>
            <a:r>
              <a:rPr lang="en-US" dirty="0" smtClean="0"/>
              <a:t>Monthly Trend</a:t>
            </a:r>
            <a:endParaRPr lang="en-US" dirty="0"/>
          </a:p>
        </p:txBody>
      </p:sp>
      <p:pic>
        <p:nvPicPr>
          <p:cNvPr id="4" name="Content Placeholder 3" descr="Monthly trend.PNG"/>
          <p:cNvPicPr>
            <a:picLocks noGrp="1" noChangeAspect="1"/>
          </p:cNvPicPr>
          <p:nvPr>
            <p:ph sz="quarter" idx="1"/>
          </p:nvPr>
        </p:nvPicPr>
        <p:blipFill>
          <a:blip r:embed="rId2"/>
          <a:stretch>
            <a:fillRect/>
          </a:stretch>
        </p:blipFill>
        <p:spPr>
          <a:xfrm>
            <a:off x="285720" y="1071546"/>
            <a:ext cx="8643998" cy="542928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2200" dirty="0" smtClean="0"/>
              <a:t>The yearly trend shows a steep drop in the year 2020.</a:t>
            </a:r>
          </a:p>
          <a:p>
            <a:pPr marL="457200" indent="-457200">
              <a:buFont typeface="+mj-lt"/>
              <a:buAutoNum type="arabicPeriod"/>
            </a:pPr>
            <a:r>
              <a:rPr lang="en-US" sz="2200" dirty="0" smtClean="0"/>
              <a:t>Quarterly trend show a upward trend till Jan 2020 while there is a steep decline in sales in Feb of 2020</a:t>
            </a:r>
          </a:p>
          <a:p>
            <a:pPr marL="457200" indent="-457200">
              <a:buFont typeface="+mj-lt"/>
              <a:buAutoNum type="arabicPeriod"/>
            </a:pPr>
            <a:r>
              <a:rPr lang="en-US" sz="2200" dirty="0" smtClean="0"/>
              <a:t>It also shows a Seasonality it the sales in both 2018 and 2019.</a:t>
            </a:r>
          </a:p>
          <a:p>
            <a:pPr marL="457200" indent="-457200">
              <a:buFont typeface="+mj-lt"/>
              <a:buAutoNum type="arabicPeriod"/>
            </a:pPr>
            <a:r>
              <a:rPr lang="en-US" sz="2200" dirty="0" smtClean="0"/>
              <a:t>Monthly Trend shows a steep increase in the months on November and December in both the year 2018 and 2019.</a:t>
            </a:r>
          </a:p>
          <a:p>
            <a:pPr marL="457200" indent="-457200">
              <a:buFont typeface="+mj-lt"/>
              <a:buAutoNum type="arabicPeriod"/>
            </a:pPr>
            <a:r>
              <a:rPr lang="en-US" sz="2200" dirty="0" smtClean="0"/>
              <a:t>Here the seasonality is more visual if focused for individual year.</a:t>
            </a:r>
          </a:p>
          <a:p>
            <a:pPr marL="457200" indent="-457200">
              <a:buFont typeface="+mj-lt"/>
              <a:buAutoNum type="arabicPeriod"/>
            </a:pPr>
            <a:r>
              <a:rPr lang="en-US" sz="2200" dirty="0" smtClean="0"/>
              <a:t>The trend is neither in decline nor in raise when the data is spread across all the three years.</a:t>
            </a:r>
          </a:p>
          <a:p>
            <a:pPr marL="457200" indent="-457200">
              <a:buFont typeface="+mj-lt"/>
              <a:buAutoNum type="arabicPeriod"/>
            </a:pPr>
            <a:endParaRPr lang="en-US" sz="2200" dirty="0" smtClean="0"/>
          </a:p>
          <a:p>
            <a:pPr marL="457200" indent="-457200">
              <a:buFont typeface="+mj-lt"/>
              <a:buAutoNum type="arabicPeriod"/>
            </a:pPr>
            <a:endParaRPr lang="en-US" sz="2200" dirty="0" smtClean="0"/>
          </a:p>
          <a:p>
            <a:pPr marL="457200" indent="-457200">
              <a:buFont typeface="+mj-lt"/>
              <a:buAutoNum type="arabicPeriod"/>
            </a:pPr>
            <a:endParaRPr lang="en-US" sz="22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9006"/>
          </a:xfrm>
        </p:spPr>
        <p:txBody>
          <a:bodyPr/>
          <a:lstStyle/>
          <a:p>
            <a:r>
              <a:rPr lang="en-US" dirty="0" smtClean="0"/>
              <a:t>RFM ANALYSIS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KNIME Work Flow</a:t>
            </a:r>
            <a:endParaRPr lang="en-US" dirty="0"/>
          </a:p>
        </p:txBody>
      </p:sp>
      <p:pic>
        <p:nvPicPr>
          <p:cNvPr id="4" name="Content Placeholder 3" descr="workflow.PNG"/>
          <p:cNvPicPr>
            <a:picLocks noGrp="1" noChangeAspect="1"/>
          </p:cNvPicPr>
          <p:nvPr>
            <p:ph sz="quarter" idx="1"/>
          </p:nvPr>
        </p:nvPicPr>
        <p:blipFill>
          <a:blip r:embed="rId2"/>
          <a:stretch>
            <a:fillRect/>
          </a:stretch>
        </p:blipFill>
        <p:spPr>
          <a:xfrm>
            <a:off x="457200" y="1665883"/>
            <a:ext cx="7467600" cy="474225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 - KNIME</a:t>
            </a:r>
            <a:endParaRPr lang="en-US" dirty="0"/>
          </a:p>
        </p:txBody>
      </p:sp>
      <p:sp>
        <p:nvSpPr>
          <p:cNvPr id="3" name="Content Placeholder 2"/>
          <p:cNvSpPr>
            <a:spLocks noGrp="1"/>
          </p:cNvSpPr>
          <p:nvPr>
            <p:ph sz="quarter" idx="1"/>
          </p:nvPr>
        </p:nvSpPr>
        <p:spPr/>
        <p:txBody>
          <a:bodyPr>
            <a:normAutofit fontScale="92500" lnSpcReduction="10000"/>
          </a:bodyPr>
          <a:lstStyle/>
          <a:p>
            <a:pPr marL="457200" indent="-457200">
              <a:buFont typeface="+mj-lt"/>
              <a:buAutoNum type="arabicPeriod"/>
            </a:pPr>
            <a:r>
              <a:rPr lang="en-US" sz="2200" dirty="0" smtClean="0"/>
              <a:t>KNIME tool is used for RFM Analysis</a:t>
            </a:r>
          </a:p>
          <a:p>
            <a:pPr marL="457200" indent="-457200">
              <a:buFont typeface="+mj-lt"/>
              <a:buAutoNum type="arabicPeriod"/>
            </a:pPr>
            <a:r>
              <a:rPr lang="en-US" sz="2200" dirty="0" smtClean="0"/>
              <a:t>RFM is analyzed from the given dataset using variables such as order quantity, price, order number and days since last order.</a:t>
            </a:r>
          </a:p>
          <a:p>
            <a:pPr marL="457200" indent="-457200">
              <a:buFont typeface="+mj-lt"/>
              <a:buAutoNum type="arabicPeriod"/>
            </a:pPr>
            <a:r>
              <a:rPr lang="en-US" sz="2200" dirty="0" smtClean="0"/>
              <a:t>Data set is grouped by Customer Name.</a:t>
            </a:r>
          </a:p>
          <a:p>
            <a:pPr marL="457200" indent="-457200">
              <a:buFont typeface="+mj-lt"/>
              <a:buAutoNum type="arabicPeriod"/>
            </a:pPr>
            <a:r>
              <a:rPr lang="en-US" sz="2200" dirty="0" smtClean="0"/>
              <a:t>Monetary is calculated by multiplying Order quantity and Price each.</a:t>
            </a:r>
          </a:p>
          <a:p>
            <a:pPr marL="457200" indent="-457200">
              <a:buFont typeface="+mj-lt"/>
              <a:buAutoNum type="arabicPeriod"/>
            </a:pPr>
            <a:r>
              <a:rPr lang="en-US" sz="2200" dirty="0" smtClean="0"/>
              <a:t>Frequency is calculated from Order Number.</a:t>
            </a:r>
          </a:p>
          <a:p>
            <a:pPr marL="457200" indent="-457200">
              <a:buFont typeface="+mj-lt"/>
              <a:buAutoNum type="arabicPeriod"/>
            </a:pPr>
            <a:r>
              <a:rPr lang="en-US" sz="2200" dirty="0" err="1" smtClean="0"/>
              <a:t>Recency</a:t>
            </a:r>
            <a:r>
              <a:rPr lang="en-US" sz="2200" dirty="0" smtClean="0"/>
              <a:t> is calculated by taking minimum of Days since last order</a:t>
            </a:r>
          </a:p>
          <a:p>
            <a:pPr marL="457200" indent="-457200">
              <a:buFont typeface="+mj-lt"/>
              <a:buAutoNum type="arabicPeriod"/>
            </a:pPr>
            <a:r>
              <a:rPr lang="en-US" sz="2200" dirty="0" smtClean="0"/>
              <a:t>Using </a:t>
            </a:r>
            <a:r>
              <a:rPr lang="en-US" sz="2200" dirty="0" err="1" smtClean="0"/>
              <a:t>Autobinner</a:t>
            </a:r>
            <a:r>
              <a:rPr lang="en-US" sz="2200" dirty="0" smtClean="0"/>
              <a:t>  three types of bins are binned for </a:t>
            </a:r>
            <a:r>
              <a:rPr lang="en-US" sz="2200" dirty="0" err="1" smtClean="0"/>
              <a:t>Recency</a:t>
            </a:r>
            <a:r>
              <a:rPr lang="en-US" sz="2200" dirty="0" smtClean="0"/>
              <a:t>, Frequency and monetary using percentile of 25,75 and 100</a:t>
            </a:r>
          </a:p>
          <a:p>
            <a:pPr marL="457200" indent="-457200">
              <a:buFont typeface="+mj-lt"/>
              <a:buAutoNum type="arabicPeriod"/>
            </a:pPr>
            <a:r>
              <a:rPr lang="en-US" sz="2200" dirty="0" smtClean="0"/>
              <a:t>Using Table creator and cell replacer metric such as High, Medium and Low replaced the bins created .</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800" dirty="0" smtClean="0"/>
              <a:t>PROBLEM STATEMENT</a:t>
            </a:r>
            <a:endParaRPr lang="en-US" sz="3800" dirty="0"/>
          </a:p>
        </p:txBody>
      </p:sp>
      <p:sp>
        <p:nvSpPr>
          <p:cNvPr id="7" name="Content Placeholder 6"/>
          <p:cNvSpPr>
            <a:spLocks noGrp="1"/>
          </p:cNvSpPr>
          <p:nvPr>
            <p:ph sz="quarter" idx="1"/>
          </p:nvPr>
        </p:nvSpPr>
        <p:spPr/>
        <p:txBody>
          <a:bodyPr/>
          <a:lstStyle/>
          <a:p>
            <a:r>
              <a:rPr lang="en-US" dirty="0"/>
              <a:t>An automobile parts manufacturing company has collected data of transactions for 3 years</a:t>
            </a:r>
            <a:r>
              <a:rPr lang="en-US" dirty="0" smtClean="0"/>
              <a:t>.</a:t>
            </a:r>
          </a:p>
          <a:p>
            <a:r>
              <a:rPr lang="en-US" dirty="0" smtClean="0"/>
              <a:t>It is required  to make insights about </a:t>
            </a:r>
            <a:r>
              <a:rPr lang="en-US" dirty="0"/>
              <a:t>their data and their </a:t>
            </a:r>
            <a:r>
              <a:rPr lang="en-US" dirty="0" smtClean="0"/>
              <a:t>customers. And also make RFM analysis to find the best, loyal and lost customer for the company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 </a:t>
            </a:r>
            <a:r>
              <a:rPr lang="en-US" dirty="0" smtClean="0"/>
              <a:t>– KNIME(cont)</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startAt="9"/>
            </a:pPr>
            <a:r>
              <a:rPr lang="en-US" sz="2200" dirty="0" smtClean="0"/>
              <a:t>Using column sorter and column Aggregator the RFM columns are sorted and aggregated into single column.</a:t>
            </a:r>
          </a:p>
          <a:p>
            <a:pPr marL="457200" indent="-457200">
              <a:buFont typeface="+mj-lt"/>
              <a:buAutoNum type="arabicPeriod" startAt="9"/>
            </a:pPr>
            <a:r>
              <a:rPr lang="en-US" sz="2200" dirty="0" smtClean="0"/>
              <a:t>Excel writer is used to store the aggregated file in Excel format.</a:t>
            </a:r>
          </a:p>
          <a:p>
            <a:pPr marL="457200" indent="-457200">
              <a:buFont typeface="+mj-lt"/>
              <a:buAutoNum type="arabicPeriod" startAt="9"/>
            </a:pPr>
            <a:r>
              <a:rPr lang="en-US" sz="2200" dirty="0" smtClean="0"/>
              <a:t>Then Group by tool is used to group the customers according to the RFM aggregation .</a:t>
            </a:r>
          </a:p>
          <a:p>
            <a:pPr marL="457200" indent="-457200">
              <a:buFont typeface="+mj-lt"/>
              <a:buAutoNum type="arabicPeriod" startAt="9"/>
            </a:pPr>
            <a:r>
              <a:rPr lang="en-US" sz="2200" dirty="0" smtClean="0"/>
              <a:t>Excel writer is used to store the aggregated file in Excel </a:t>
            </a:r>
            <a:r>
              <a:rPr lang="en-US" sz="2200" dirty="0" smtClean="0"/>
              <a:t>format in the same file as separate sheet.</a:t>
            </a:r>
          </a:p>
          <a:p>
            <a:pPr marL="457200" indent="-457200">
              <a:buFont typeface="+mj-lt"/>
              <a:buAutoNum type="arabicPeriod" startAt="9"/>
            </a:pPr>
            <a:r>
              <a:rPr lang="en-US" sz="2200" dirty="0" smtClean="0"/>
              <a:t>From the RFM , 4 types of customers are segmented as Segments 1,2,3 and 4</a:t>
            </a: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467600" cy="774720"/>
          </a:xfrm>
        </p:spPr>
        <p:txBody>
          <a:bodyPr/>
          <a:lstStyle/>
          <a:p>
            <a:r>
              <a:rPr lang="en-US" dirty="0" smtClean="0"/>
              <a:t>Segment using RFM</a:t>
            </a:r>
            <a:endParaRPr lang="en-US" dirty="0"/>
          </a:p>
        </p:txBody>
      </p:sp>
      <p:graphicFrame>
        <p:nvGraphicFramePr>
          <p:cNvPr id="4" name="Content Placeholder 3"/>
          <p:cNvGraphicFramePr>
            <a:graphicFrameLocks noGrp="1"/>
          </p:cNvGraphicFramePr>
          <p:nvPr>
            <p:ph sz="quarter" idx="1"/>
          </p:nvPr>
        </p:nvGraphicFramePr>
        <p:xfrm>
          <a:off x="1500166" y="1357298"/>
          <a:ext cx="5857916" cy="5346936"/>
        </p:xfrm>
        <a:graphic>
          <a:graphicData uri="http://schemas.openxmlformats.org/drawingml/2006/table">
            <a:tbl>
              <a:tblPr/>
              <a:tblGrid>
                <a:gridCol w="2071702"/>
                <a:gridCol w="2649317"/>
                <a:gridCol w="1136897"/>
              </a:tblGrid>
              <a:tr h="210146">
                <a:tc gridSpan="3">
                  <a:txBody>
                    <a:bodyPr/>
                    <a:lstStyle/>
                    <a:p>
                      <a:pPr algn="ctr" fontAlgn="b"/>
                      <a:r>
                        <a:rPr lang="en-US" sz="1400" b="1" i="0" u="none" strike="noStrike" dirty="0">
                          <a:solidFill>
                            <a:srgbClr val="000000"/>
                          </a:solidFill>
                          <a:latin typeface="Times New Roman" pitchFamily="18" charset="0"/>
                          <a:cs typeface="Times New Roman" pitchFamily="18" charset="0"/>
                        </a:rPr>
                        <a:t>SEGMENT 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n-US"/>
                    </a:p>
                  </a:txBody>
                  <a:tcPr/>
                </a:tc>
                <a:tc hMerge="1">
                  <a:txBody>
                    <a:bodyPr/>
                    <a:lstStyle/>
                    <a:p>
                      <a:endParaRPr lang="en-US"/>
                    </a:p>
                  </a:txBody>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High_High_High</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11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12%</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High_Medium_High</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Medium_High_High</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7</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8%</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 </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 </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21%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gridSpan="3">
                  <a:txBody>
                    <a:bodyPr/>
                    <a:lstStyle/>
                    <a:p>
                      <a:pPr algn="ctr" fontAlgn="b"/>
                      <a:r>
                        <a:rPr lang="en-US" sz="1400" b="1" i="0" u="none" strike="noStrike">
                          <a:solidFill>
                            <a:srgbClr val="000000"/>
                          </a:solidFill>
                          <a:latin typeface="Times New Roman" pitchFamily="18" charset="0"/>
                          <a:cs typeface="Times New Roman" pitchFamily="18" charset="0"/>
                        </a:rPr>
                        <a:t>SEGMENT 2</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r>
              <a:tr h="210146">
                <a:tc>
                  <a:txBody>
                    <a:bodyPr/>
                    <a:lstStyle/>
                    <a:p>
                      <a:pPr algn="ctr" fontAlgn="b"/>
                      <a:r>
                        <a:rPr lang="en-US" sz="1400" b="0" i="0" u="none" strike="noStrike" dirty="0" err="1">
                          <a:solidFill>
                            <a:srgbClr val="000000"/>
                          </a:solidFill>
                          <a:latin typeface="Times New Roman" pitchFamily="18" charset="0"/>
                          <a:cs typeface="Times New Roman" pitchFamily="18" charset="0"/>
                        </a:rPr>
                        <a:t>High_Medium_Medium</a:t>
                      </a:r>
                      <a:endParaRPr lang="en-US" sz="1400" b="0" i="0" u="none" strike="noStrike" dirty="0">
                        <a:solidFill>
                          <a:srgbClr val="000000"/>
                        </a:solidFill>
                        <a:latin typeface="Times New Roman" pitchFamily="18" charset="0"/>
                        <a:cs typeface="Times New Roman" pitchFamily="18" charset="0"/>
                      </a:endParaRP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9</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10%</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Medium_High_Medium</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2</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2%</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Medium_Medium_High</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Medium_Medium_Medium</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19</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21%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 </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 </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35%</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gridSpan="3">
                  <a:txBody>
                    <a:bodyPr/>
                    <a:lstStyle/>
                    <a:p>
                      <a:pPr algn="ctr" fontAlgn="b"/>
                      <a:r>
                        <a:rPr lang="en-US" sz="1400" b="1" i="0" u="none" strike="noStrike">
                          <a:solidFill>
                            <a:srgbClr val="000000"/>
                          </a:solidFill>
                          <a:latin typeface="Times New Roman" pitchFamily="18" charset="0"/>
                          <a:cs typeface="Times New Roman" pitchFamily="18" charset="0"/>
                        </a:rPr>
                        <a:t>SEGMENT 3</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High_Low_Medium</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Low_High_High</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2</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2%</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Medium_Low_Medium</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4</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4%</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Low_Medium_Medium</a:t>
                      </a:r>
                    </a:p>
                  </a:txBody>
                  <a:tcPr marL="9429" marR="9429" marT="942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8</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9%</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 </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 </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17%</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gridSpan="3">
                  <a:txBody>
                    <a:bodyPr/>
                    <a:lstStyle/>
                    <a:p>
                      <a:pPr algn="ctr" fontAlgn="b"/>
                      <a:r>
                        <a:rPr lang="en-US" sz="1400" b="1" i="0" u="none" strike="noStrike">
                          <a:solidFill>
                            <a:srgbClr val="000000"/>
                          </a:solidFill>
                          <a:latin typeface="Times New Roman" pitchFamily="18" charset="0"/>
                          <a:cs typeface="Times New Roman" pitchFamily="18" charset="0"/>
                        </a:rPr>
                        <a:t>SEGMENT 4</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High_Low_Low</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Low_Low_Low</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10</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Low_Low_Medium</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Low_Medium_Low</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r>
                        <a:rPr lang="en-US" sz="1400" b="0" i="0" u="none" strike="noStrike">
                          <a:solidFill>
                            <a:srgbClr val="000000"/>
                          </a:solidFill>
                          <a:latin typeface="Times New Roman" pitchFamily="18" charset="0"/>
                          <a:cs typeface="Times New Roman" pitchFamily="18" charset="0"/>
                        </a:rPr>
                        <a:t>Medium_Low_Low</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10</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11%</a:t>
                      </a:r>
                    </a:p>
                  </a:txBody>
                  <a:tcPr marL="9429" marR="9429" marT="94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0146">
                <a:tc>
                  <a:txBody>
                    <a:bodyPr/>
                    <a:lstStyle/>
                    <a:p>
                      <a:pPr algn="ctr" fontAlgn="b"/>
                      <a:endParaRPr lang="en-US" sz="1400" b="0" i="0" u="none" strike="noStrike">
                        <a:solidFill>
                          <a:srgbClr val="000000"/>
                        </a:solidFill>
                        <a:latin typeface="Times New Roman" pitchFamily="18" charset="0"/>
                        <a:cs typeface="Times New Roman" pitchFamily="18" charset="0"/>
                      </a:endParaRPr>
                    </a:p>
                  </a:txBody>
                  <a:tcPr marL="9429" marR="9429" marT="942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a:endParaRPr lang="en-US" sz="1400">
                        <a:latin typeface="Times New Roman" pitchFamily="18" charset="0"/>
                        <a:cs typeface="Times New Roman" pitchFamily="18" charset="0"/>
                      </a:endParaRPr>
                    </a:p>
                  </a:txBody>
                  <a:tcPr marL="9429" marR="9429" marT="942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26%</a:t>
                      </a:r>
                    </a:p>
                  </a:txBody>
                  <a:tcPr marL="9429" marR="9429" marT="9429"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1</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2200" dirty="0" smtClean="0"/>
              <a:t>Segment 1 denotes customers with high </a:t>
            </a:r>
            <a:r>
              <a:rPr lang="en-US" sz="2200" dirty="0" err="1"/>
              <a:t>R</a:t>
            </a:r>
            <a:r>
              <a:rPr lang="en-US" sz="2200" dirty="0" err="1" smtClean="0"/>
              <a:t>ecency</a:t>
            </a:r>
            <a:r>
              <a:rPr lang="en-US" sz="2200" dirty="0" smtClean="0"/>
              <a:t> , Frequency and Monetary. </a:t>
            </a:r>
          </a:p>
          <a:p>
            <a:pPr marL="457200" indent="-457200">
              <a:buFont typeface="+mj-lt"/>
              <a:buAutoNum type="arabicPeriod"/>
            </a:pPr>
            <a:r>
              <a:rPr lang="en-US" sz="2200" dirty="0" smtClean="0"/>
              <a:t>These customers are highly loyal and best customers the company have.</a:t>
            </a:r>
          </a:p>
          <a:p>
            <a:pPr marL="457200" indent="-457200">
              <a:buFont typeface="+mj-lt"/>
              <a:buAutoNum type="arabicPeriod"/>
            </a:pPr>
            <a:r>
              <a:rPr lang="en-US" sz="2200" dirty="0" smtClean="0"/>
              <a:t>They constitute 21% of their entire customer base.</a:t>
            </a:r>
          </a:p>
          <a:p>
            <a:pPr marL="457200" indent="-457200">
              <a:buFont typeface="+mj-lt"/>
              <a:buAutoNum type="arabicPeriod"/>
            </a:pPr>
            <a:r>
              <a:rPr lang="en-US" sz="2200" dirty="0" smtClean="0"/>
              <a:t>It is recommended to give them more discounts and other offers to keep them as golden customers</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2</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2200" dirty="0" smtClean="0"/>
              <a:t>They constitute the major portion of customer base of the company .</a:t>
            </a:r>
          </a:p>
          <a:p>
            <a:pPr marL="457200" indent="-457200">
              <a:buFont typeface="+mj-lt"/>
              <a:buAutoNum type="arabicPeriod"/>
            </a:pPr>
            <a:r>
              <a:rPr lang="en-US" sz="2200" dirty="0" smtClean="0"/>
              <a:t>They are mostly in medium range in </a:t>
            </a:r>
            <a:r>
              <a:rPr lang="en-US" sz="2200" dirty="0" err="1" smtClean="0"/>
              <a:t>Recency</a:t>
            </a:r>
            <a:r>
              <a:rPr lang="en-US" sz="2200" dirty="0" smtClean="0"/>
              <a:t>, Frequency or monetary. As they are silver customers</a:t>
            </a:r>
          </a:p>
          <a:p>
            <a:pPr marL="457200" indent="-457200">
              <a:buFont typeface="+mj-lt"/>
              <a:buAutoNum type="arabicPeriod"/>
            </a:pPr>
            <a:r>
              <a:rPr lang="en-US" sz="2200" dirty="0" smtClean="0"/>
              <a:t>These are the customer which requires most of promotion and marketing to make them more frequent and spend more.</a:t>
            </a:r>
          </a:p>
          <a:p>
            <a:pPr marL="457200" indent="-457200">
              <a:buFont typeface="+mj-lt"/>
              <a:buAutoNum type="arabicPeriod"/>
            </a:pPr>
            <a:r>
              <a:rPr lang="en-US" sz="2200" dirty="0" smtClean="0"/>
              <a:t>It is recommended to make more targeted offers and promotions to make them golden customers.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3</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2200" dirty="0" smtClean="0"/>
              <a:t>These customers are bronze customer and they constitute 17 % of all customers of the company.</a:t>
            </a:r>
          </a:p>
          <a:p>
            <a:pPr marL="457200" indent="-457200">
              <a:buFont typeface="+mj-lt"/>
              <a:buAutoNum type="arabicPeriod"/>
            </a:pPr>
            <a:r>
              <a:rPr lang="en-US" sz="2200" dirty="0" smtClean="0"/>
              <a:t>Some of the customer in this segments have very high chance of becoming silver or gold customer as they have high frequency and monetary</a:t>
            </a:r>
            <a:r>
              <a:rPr lang="en-US" sz="2200" dirty="0" smtClean="0"/>
              <a:t>.</a:t>
            </a:r>
          </a:p>
          <a:p>
            <a:pPr marL="457200" indent="-457200">
              <a:buFont typeface="+mj-lt"/>
              <a:buAutoNum type="arabicPeriod"/>
            </a:pPr>
            <a:r>
              <a:rPr lang="en-US" sz="2200" dirty="0" smtClean="0"/>
              <a:t>I</a:t>
            </a:r>
            <a:r>
              <a:rPr lang="en-US" sz="2200" dirty="0" smtClean="0"/>
              <a:t>t is recommended to give them more offers such as free delivery etc to make upgrade to segment 1 or 2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4</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2200" dirty="0" smtClean="0"/>
              <a:t>These are low level customer with very low RFM metric. They constitute around 26 percent.</a:t>
            </a:r>
          </a:p>
          <a:p>
            <a:pPr marL="457200" indent="-457200">
              <a:buFont typeface="+mj-lt"/>
              <a:buAutoNum type="arabicPeriod"/>
            </a:pPr>
            <a:r>
              <a:rPr lang="en-US" sz="2200" dirty="0" smtClean="0"/>
              <a:t>Even though some have high </a:t>
            </a:r>
            <a:r>
              <a:rPr lang="en-US" sz="2200" dirty="0" err="1" smtClean="0"/>
              <a:t>recency</a:t>
            </a:r>
            <a:r>
              <a:rPr lang="en-US" sz="2200" dirty="0" smtClean="0"/>
              <a:t> they have very low frequency  and spend low on </a:t>
            </a:r>
            <a:r>
              <a:rPr lang="en-US" sz="2200" dirty="0" smtClean="0"/>
              <a:t>monetary.</a:t>
            </a:r>
          </a:p>
          <a:p>
            <a:pPr marL="457200" indent="-457200">
              <a:buFont typeface="+mj-lt"/>
              <a:buAutoNum type="arabicPeriod"/>
            </a:pPr>
            <a:r>
              <a:rPr lang="en-US" sz="2200" dirty="0" smtClean="0"/>
              <a:t>They are not loyal customers so it is recommended to not spend more  time on the customers in this segments.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467600" cy="631844"/>
          </a:xfrm>
        </p:spPr>
        <p:txBody>
          <a:bodyPr>
            <a:normAutofit/>
          </a:bodyPr>
          <a:lstStyle/>
          <a:p>
            <a:r>
              <a:rPr lang="en-US" dirty="0" smtClean="0"/>
              <a:t>Output table with Customer Names</a:t>
            </a:r>
            <a:endParaRPr lang="en-US" dirty="0"/>
          </a:p>
        </p:txBody>
      </p:sp>
      <p:graphicFrame>
        <p:nvGraphicFramePr>
          <p:cNvPr id="4" name="Content Placeholder 3"/>
          <p:cNvGraphicFramePr>
            <a:graphicFrameLocks noGrp="1"/>
          </p:cNvGraphicFramePr>
          <p:nvPr>
            <p:ph sz="quarter" idx="1"/>
          </p:nvPr>
        </p:nvGraphicFramePr>
        <p:xfrm>
          <a:off x="357158" y="1214422"/>
          <a:ext cx="8286808" cy="5456093"/>
        </p:xfrm>
        <a:graphic>
          <a:graphicData uri="http://schemas.openxmlformats.org/drawingml/2006/table">
            <a:tbl>
              <a:tblPr/>
              <a:tblGrid>
                <a:gridCol w="1479787"/>
                <a:gridCol w="5888390"/>
                <a:gridCol w="918631"/>
              </a:tblGrid>
              <a:tr h="150246">
                <a:tc>
                  <a:txBody>
                    <a:bodyPr/>
                    <a:lstStyle/>
                    <a:p>
                      <a:pPr algn="ctr" fontAlgn="ctr"/>
                      <a:r>
                        <a:rPr lang="en-US" sz="1000" b="1" i="0" u="none" strike="noStrike" dirty="0">
                          <a:solidFill>
                            <a:srgbClr val="000000"/>
                          </a:solidFill>
                          <a:latin typeface="Calibri"/>
                        </a:rPr>
                        <a:t>RFM Combination</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CUSTOMERNAME</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Count</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3271">
                <a:tc>
                  <a:txBody>
                    <a:bodyPr/>
                    <a:lstStyle/>
                    <a:p>
                      <a:pPr algn="ctr" fontAlgn="ctr"/>
                      <a:r>
                        <a:rPr lang="en-US" sz="1000" b="0" i="0" u="none" strike="noStrike">
                          <a:solidFill>
                            <a:srgbClr val="000000"/>
                          </a:solidFill>
                          <a:latin typeface="Calibri"/>
                        </a:rPr>
                        <a:t>High_High_High</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Anna's Decorations, LtdAustralian Collectors, Co.Euro Shopping ChannelLa Rochelle GiftsLand of Toys Inc.Mini Gifts Distributors Ltd.Online Diecast Creations Co.Salzburg CollectablesSouveniers And Things Co.Technics Stores Inc.The Sharp Gifts Warehouse</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11</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High_Low_Low</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Australian Gift Network, Co</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High_Low_Medium</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Lyon Souveniers</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High_Medium_High</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Diecast Classics Inc.</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2725">
                <a:tc>
                  <a:txBody>
                    <a:bodyPr/>
                    <a:lstStyle/>
                    <a:p>
                      <a:pPr algn="ctr" fontAlgn="ctr"/>
                      <a:r>
                        <a:rPr lang="en-US" sz="1000" b="0" i="0" u="none" strike="noStrike">
                          <a:solidFill>
                            <a:srgbClr val="000000"/>
                          </a:solidFill>
                          <a:latin typeface="Calibri"/>
                        </a:rPr>
                        <a:t>High_Medium_Medium</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Auto Canal PetitBaane Mini ImportsCollectables For Less Inc.FunGiftIdeas.comGift Depot Inc.Gifts4AllAges.comOulu Toy Supplies, Inc.Quebec Home Shopping NetworkUK Collectables, Ltd.</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9</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Low_High_High</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Dragon Souveniers, Ltd.Rovelli Gifts</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2</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2725">
                <a:tc>
                  <a:txBody>
                    <a:bodyPr/>
                    <a:lstStyle/>
                    <a:p>
                      <a:pPr algn="ctr" fontAlgn="ctr"/>
                      <a:r>
                        <a:rPr lang="en-US" sz="1000" b="0" i="0" u="none" strike="noStrike">
                          <a:solidFill>
                            <a:srgbClr val="000000"/>
                          </a:solidFill>
                          <a:latin typeface="Calibri"/>
                        </a:rPr>
                        <a:t>Low_Low_Low</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Alpha CognacAuto-Moto Classics Inc.Bavarian Collectables Imports, Co.Clover Collections, Co.Double Decker Gift Stores, LtdGift Ideas Corp.Iberia Gift Imports, Corp.Mini Auto WerkeRoyale BelgeSignal Collectibles Ltd.</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10</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Low_Low_Medium</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Diecast Collectables</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Low_Medium_Low</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Australian Collectables, Ltd</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2180">
                <a:tc>
                  <a:txBody>
                    <a:bodyPr/>
                    <a:lstStyle/>
                    <a:p>
                      <a:pPr algn="ctr" fontAlgn="ctr"/>
                      <a:r>
                        <a:rPr lang="en-US" sz="1000" b="0" i="0" u="none" strike="noStrike">
                          <a:solidFill>
                            <a:srgbClr val="000000"/>
                          </a:solidFill>
                          <a:latin typeface="Calibri"/>
                        </a:rPr>
                        <a:t>Low_Medium_Medium</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Blauer See Auto, Co.Cruz &amp; Sons Co.Enaco DistributorsMarseille Mini AutosNorway Gifts By Mail, Co.Signal Gift StoresStylish Desk Decors, Co.Toys4GrownUps.com</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8</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2180">
                <a:tc>
                  <a:txBody>
                    <a:bodyPr/>
                    <a:lstStyle/>
                    <a:p>
                      <a:pPr algn="ctr" fontAlgn="ctr"/>
                      <a:r>
                        <a:rPr lang="en-US" sz="1000" b="0" i="0" u="none" strike="noStrike">
                          <a:solidFill>
                            <a:srgbClr val="000000"/>
                          </a:solidFill>
                          <a:latin typeface="Calibri"/>
                        </a:rPr>
                        <a:t>Medium_High_High</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AV Stores, Co.Danish Wholesale ImportsL'ordine SouveniersMuscle Machine IncReims CollectablesSaveley &amp; Henriot, Co.Scandinavian Gift Ideas</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7</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Medium_High_Medium</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Handji Gifts&amp; CoMini Creations Ltd.</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2</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2725">
                <a:tc>
                  <a:txBody>
                    <a:bodyPr/>
                    <a:lstStyle/>
                    <a:p>
                      <a:pPr algn="ctr" fontAlgn="ctr"/>
                      <a:r>
                        <a:rPr lang="en-US" sz="1000" b="0" i="0" u="none" strike="noStrike">
                          <a:solidFill>
                            <a:srgbClr val="000000"/>
                          </a:solidFill>
                          <a:latin typeface="Calibri"/>
                        </a:rPr>
                        <a:t>Medium_Low_Low</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Atelier graphiqueAuto Assoc. &amp; Cie.Boards &amp; Toys Co.CAF ImportsCambridge Collectables Co.Daedalus Designs ImportsMicroscale Inc.Online Mini CollectablesOsaka Souveniers Co.West Coast Collectables Co.</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10</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091">
                <a:tc>
                  <a:txBody>
                    <a:bodyPr/>
                    <a:lstStyle/>
                    <a:p>
                      <a:pPr algn="ctr" fontAlgn="ctr"/>
                      <a:r>
                        <a:rPr lang="en-US" sz="1000" b="0" i="0" u="none" strike="noStrike">
                          <a:solidFill>
                            <a:srgbClr val="000000"/>
                          </a:solidFill>
                          <a:latin typeface="Calibri"/>
                        </a:rPr>
                        <a:t>Medium_Low_Medium</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000" b="0" i="0" u="none" strike="noStrike">
                          <a:solidFill>
                            <a:srgbClr val="000000"/>
                          </a:solidFill>
                          <a:latin typeface="Calibri"/>
                        </a:rPr>
                        <a:t>Classic Legends Inc.Mini CaravySuper Scale Inc.Volvo Model Replicas, Co</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4</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Medium_Medium_High</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Corrida Auto Replicas, Ltd</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Medium_Medium_Low</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Classic Gift Ideas, Inc</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8244">
                <a:tc>
                  <a:txBody>
                    <a:bodyPr/>
                    <a:lstStyle/>
                    <a:p>
                      <a:pPr algn="ctr" fontAlgn="ctr"/>
                      <a:r>
                        <a:rPr lang="en-US" sz="1000" b="0" i="0" u="none" strike="noStrike">
                          <a:solidFill>
                            <a:srgbClr val="000000"/>
                          </a:solidFill>
                          <a:latin typeface="Calibri"/>
                        </a:rPr>
                        <a:t>Medium_Medium_Medium</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Amica Models &amp; Co.Canadian Gift Exchange NetworkCollectable Mini Designs Co.Heintze CollectablesHerkku GiftsLa Corne D'abondance, Co.Marta's Replicas Co.Mini ClassicsMotor Mint Distributors Inc.Petit AutoRoyal Canadian Collectables, Ltd.Suominen SouveniersTekni Collectables Inc.Tokyo Collectables, LtdToms Spezialitten, LtdToys of Finland, Co.Vida Sport, LtdVitachrome Inc.giftsbymail.co.uk</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Calibri"/>
                        </a:rPr>
                        <a:t>19</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46">
                <a:tc>
                  <a:txBody>
                    <a:bodyPr/>
                    <a:lstStyle/>
                    <a:p>
                      <a:pPr algn="ctr" fontAlgn="ctr"/>
                      <a:r>
                        <a:rPr lang="en-US" sz="1000" b="0" i="0" u="none" strike="noStrike">
                          <a:solidFill>
                            <a:srgbClr val="000000"/>
                          </a:solidFill>
                          <a:latin typeface="Calibri"/>
                        </a:rPr>
                        <a:t> </a:t>
                      </a:r>
                    </a:p>
                  </a:txBody>
                  <a:tcPr marL="4433" marR="4433" marT="44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Calibri"/>
                        </a:rPr>
                        <a:t> </a:t>
                      </a:r>
                    </a:p>
                  </a:txBody>
                  <a:tcPr marL="4433" marR="4433" marT="44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Calibri"/>
                        </a:rPr>
                        <a:t>89</a:t>
                      </a:r>
                    </a:p>
                  </a:txBody>
                  <a:tcPr marL="4433" marR="4433" marT="44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Inferences from RFM Analysis</a:t>
            </a:r>
            <a:endParaRPr lang="en-US" dirty="0"/>
          </a:p>
        </p:txBody>
      </p:sp>
      <p:sp>
        <p:nvSpPr>
          <p:cNvPr id="3" name="Content Placeholder 2"/>
          <p:cNvSpPr>
            <a:spLocks noGrp="1"/>
          </p:cNvSpPr>
          <p:nvPr>
            <p:ph sz="quarter" idx="1"/>
          </p:nvPr>
        </p:nvSpPr>
        <p:spPr/>
        <p:txBody>
          <a:bodyPr>
            <a:normAutofit/>
          </a:bodyPr>
          <a:lstStyle/>
          <a:p>
            <a:pPr marL="457200" indent="-457200">
              <a:buNone/>
            </a:pPr>
            <a:r>
              <a:rPr lang="en-US" sz="2200" dirty="0" smtClean="0"/>
              <a:t>From the inference we can conclude that the category of RFM</a:t>
            </a:r>
          </a:p>
          <a:p>
            <a:pPr marL="457200" indent="-457200">
              <a:buNone/>
            </a:pPr>
            <a:r>
              <a:rPr lang="en-US" sz="2200" dirty="0" smtClean="0"/>
              <a:t>High-High-High. They are</a:t>
            </a:r>
          </a:p>
          <a:p>
            <a:pPr marL="457200" indent="-457200">
              <a:buFont typeface="+mj-lt"/>
              <a:buAutoNum type="arabicPeriod"/>
            </a:pPr>
            <a:r>
              <a:rPr lang="en-US" sz="2200" dirty="0" smtClean="0"/>
              <a:t> Anna's </a:t>
            </a:r>
            <a:r>
              <a:rPr lang="en-US" sz="2200" dirty="0" err="1" smtClean="0"/>
              <a:t>DecorationsLtd</a:t>
            </a:r>
            <a:r>
              <a:rPr lang="en-US" sz="2200" dirty="0" smtClean="0"/>
              <a:t>,</a:t>
            </a:r>
          </a:p>
          <a:p>
            <a:pPr marL="457200" indent="-457200">
              <a:buFont typeface="+mj-lt"/>
              <a:buAutoNum type="arabicPeriod"/>
            </a:pPr>
            <a:r>
              <a:rPr lang="en-US" sz="2200" dirty="0" smtClean="0"/>
              <a:t>Australian </a:t>
            </a:r>
            <a:r>
              <a:rPr lang="en-US" sz="2200" dirty="0" smtClean="0"/>
              <a:t>Collectors, </a:t>
            </a:r>
            <a:endParaRPr lang="en-US" sz="2200" dirty="0" smtClean="0"/>
          </a:p>
          <a:p>
            <a:pPr marL="457200" indent="-457200">
              <a:buFont typeface="+mj-lt"/>
              <a:buAutoNum type="arabicPeriod"/>
            </a:pPr>
            <a:r>
              <a:rPr lang="en-US" sz="2200" dirty="0" err="1" smtClean="0"/>
              <a:t>Co.Euro</a:t>
            </a:r>
            <a:r>
              <a:rPr lang="en-US" sz="2200" dirty="0" smtClean="0"/>
              <a:t> </a:t>
            </a:r>
            <a:r>
              <a:rPr lang="en-US" sz="2200" dirty="0" smtClean="0"/>
              <a:t>Shopping </a:t>
            </a:r>
            <a:r>
              <a:rPr lang="en-US" sz="2200" dirty="0" smtClean="0"/>
              <a:t>Channel,</a:t>
            </a:r>
          </a:p>
          <a:p>
            <a:pPr marL="457200" indent="-457200">
              <a:buFont typeface="+mj-lt"/>
              <a:buAutoNum type="arabicPeriod"/>
            </a:pPr>
            <a:r>
              <a:rPr lang="en-US" sz="2200" dirty="0" smtClean="0"/>
              <a:t>La Rochelle, </a:t>
            </a:r>
          </a:p>
          <a:p>
            <a:pPr marL="457200" indent="-457200">
              <a:buFont typeface="+mj-lt"/>
              <a:buAutoNum type="arabicPeriod"/>
            </a:pPr>
            <a:r>
              <a:rPr lang="en-US" sz="2200" dirty="0" err="1" smtClean="0"/>
              <a:t>GiftsLand</a:t>
            </a:r>
            <a:r>
              <a:rPr lang="en-US" sz="2200" dirty="0" smtClean="0"/>
              <a:t> </a:t>
            </a:r>
            <a:r>
              <a:rPr lang="en-US" sz="2200" dirty="0" smtClean="0"/>
              <a:t>of Toys </a:t>
            </a:r>
            <a:r>
              <a:rPr lang="en-US" sz="2200" dirty="0" smtClean="0"/>
              <a:t>Inc.</a:t>
            </a:r>
          </a:p>
          <a:p>
            <a:pPr marL="457200" indent="-457200">
              <a:buFont typeface="+mj-lt"/>
              <a:buAutoNum type="arabicPeriod"/>
            </a:pPr>
            <a:r>
              <a:rPr lang="en-US" sz="2200" dirty="0" smtClean="0"/>
              <a:t>Mini </a:t>
            </a:r>
            <a:r>
              <a:rPr lang="en-US" sz="2200" dirty="0" smtClean="0"/>
              <a:t>Gifts Distributors Ltd</a:t>
            </a:r>
            <a:r>
              <a:rPr lang="en-US" sz="2200" dirty="0" smtClean="0"/>
              <a:t>.</a:t>
            </a:r>
          </a:p>
          <a:p>
            <a:pPr marL="457200" indent="-457200">
              <a:buFont typeface="+mj-lt"/>
              <a:buAutoNum type="arabicPeriod"/>
            </a:pPr>
            <a:r>
              <a:rPr lang="en-US" sz="2200" dirty="0" smtClean="0"/>
              <a:t>Online </a:t>
            </a:r>
            <a:r>
              <a:rPr lang="en-US" sz="2200" dirty="0" err="1" smtClean="0"/>
              <a:t>Diecast</a:t>
            </a:r>
            <a:r>
              <a:rPr lang="en-US" sz="2200" dirty="0" smtClean="0"/>
              <a:t> </a:t>
            </a:r>
            <a:r>
              <a:rPr lang="en-US" sz="2200" dirty="0" smtClean="0"/>
              <a:t>Creations co</a:t>
            </a:r>
            <a:endParaRPr 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Inferences from RFM Analysis</a:t>
            </a:r>
            <a:endParaRPr lang="en-US" dirty="0"/>
          </a:p>
        </p:txBody>
      </p:sp>
      <p:sp>
        <p:nvSpPr>
          <p:cNvPr id="3" name="Content Placeholder 2"/>
          <p:cNvSpPr>
            <a:spLocks noGrp="1"/>
          </p:cNvSpPr>
          <p:nvPr>
            <p:ph sz="quarter" idx="1"/>
          </p:nvPr>
        </p:nvSpPr>
        <p:spPr/>
        <p:txBody>
          <a:bodyPr>
            <a:normAutofit/>
          </a:bodyPr>
          <a:lstStyle/>
          <a:p>
            <a:pPr>
              <a:buNone/>
            </a:pPr>
            <a:r>
              <a:rPr lang="en-US" sz="2200" dirty="0" smtClean="0"/>
              <a:t>Customers on the verge of </a:t>
            </a:r>
            <a:r>
              <a:rPr lang="en-US" sz="2200" dirty="0" err="1" smtClean="0"/>
              <a:t>churings</a:t>
            </a:r>
            <a:r>
              <a:rPr lang="en-US" sz="2200" dirty="0" smtClean="0"/>
              <a:t> have 1 or more lows in their RFM</a:t>
            </a:r>
          </a:p>
          <a:p>
            <a:pPr>
              <a:buNone/>
            </a:pPr>
            <a:r>
              <a:rPr lang="en-US" sz="2200" dirty="0" smtClean="0"/>
              <a:t>Metric.</a:t>
            </a:r>
          </a:p>
          <a:p>
            <a:pPr marL="457200" indent="-457200">
              <a:buFont typeface="+mj-lt"/>
              <a:buAutoNum type="arabicPeriod"/>
            </a:pPr>
            <a:r>
              <a:rPr lang="en-US" sz="2400" dirty="0" smtClean="0"/>
              <a:t>Toys4GrownUps.com </a:t>
            </a:r>
            <a:endParaRPr lang="en-US" sz="2400" dirty="0" smtClean="0"/>
          </a:p>
          <a:p>
            <a:pPr marL="457200" indent="-457200">
              <a:buFont typeface="+mj-lt"/>
              <a:buAutoNum type="arabicPeriod"/>
            </a:pPr>
            <a:r>
              <a:rPr lang="en-US" sz="2400" dirty="0" smtClean="0"/>
              <a:t>Stylish Desk </a:t>
            </a:r>
            <a:r>
              <a:rPr lang="en-US" sz="2400" dirty="0" smtClean="0"/>
              <a:t>Decors Co</a:t>
            </a:r>
            <a:r>
              <a:rPr lang="en-US" sz="2400" dirty="0" smtClean="0"/>
              <a:t>. </a:t>
            </a:r>
            <a:endParaRPr lang="en-US" sz="2400" dirty="0" smtClean="0"/>
          </a:p>
          <a:p>
            <a:pPr marL="457200" indent="-457200">
              <a:buFont typeface="+mj-lt"/>
              <a:buAutoNum type="arabicPeriod"/>
            </a:pPr>
            <a:r>
              <a:rPr lang="en-US" sz="2400" dirty="0" smtClean="0"/>
              <a:t>Signal Gift Stores </a:t>
            </a:r>
            <a:endParaRPr lang="en-US" sz="2400" dirty="0" smtClean="0"/>
          </a:p>
          <a:p>
            <a:pPr marL="457200" indent="-457200">
              <a:buFont typeface="+mj-lt"/>
              <a:buAutoNum type="arabicPeriod"/>
            </a:pPr>
            <a:r>
              <a:rPr lang="en-US" sz="2400" dirty="0" smtClean="0"/>
              <a:t>Norway Gifts By </a:t>
            </a:r>
            <a:r>
              <a:rPr lang="en-US" sz="2400" dirty="0" smtClean="0"/>
              <a:t>Mail </a:t>
            </a:r>
            <a:r>
              <a:rPr lang="en-US" sz="2400" dirty="0" smtClean="0"/>
              <a:t>Co. </a:t>
            </a:r>
            <a:endParaRPr lang="en-US" sz="2400" dirty="0" smtClean="0"/>
          </a:p>
          <a:p>
            <a:pPr marL="457200" indent="-457200">
              <a:buFont typeface="+mj-lt"/>
              <a:buAutoNum type="arabicPeriod"/>
            </a:pPr>
            <a:r>
              <a:rPr lang="en-US" sz="2400" dirty="0" smtClean="0"/>
              <a:t>Marseille Mini Autos </a:t>
            </a:r>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Inferences from RFM Analysis</a:t>
            </a:r>
            <a:endParaRPr lang="en-US" dirty="0"/>
          </a:p>
        </p:txBody>
      </p:sp>
      <p:sp>
        <p:nvSpPr>
          <p:cNvPr id="3" name="Content Placeholder 2"/>
          <p:cNvSpPr>
            <a:spLocks noGrp="1"/>
          </p:cNvSpPr>
          <p:nvPr>
            <p:ph sz="quarter" idx="1"/>
          </p:nvPr>
        </p:nvSpPr>
        <p:spPr/>
        <p:txBody>
          <a:bodyPr>
            <a:normAutofit/>
          </a:bodyPr>
          <a:lstStyle/>
          <a:p>
            <a:pPr>
              <a:buNone/>
            </a:pPr>
            <a:r>
              <a:rPr lang="en-US" sz="2200" dirty="0" smtClean="0"/>
              <a:t>Lost customers are in the category  of Low-Low-Low in their RFM.</a:t>
            </a:r>
          </a:p>
          <a:p>
            <a:pPr>
              <a:buNone/>
            </a:pPr>
            <a:r>
              <a:rPr lang="en-US" sz="2200" dirty="0" smtClean="0"/>
              <a:t>They are</a:t>
            </a:r>
          </a:p>
          <a:p>
            <a:pPr>
              <a:buNone/>
            </a:pPr>
            <a:endParaRPr lang="en-US" sz="2200" dirty="0" smtClean="0"/>
          </a:p>
          <a:p>
            <a:pPr marL="457200" indent="-457200">
              <a:buFont typeface="+mj-lt"/>
              <a:buAutoNum type="arabicPeriod"/>
            </a:pPr>
            <a:r>
              <a:rPr lang="en-US" sz="2400" dirty="0" smtClean="0"/>
              <a:t>Alpha Cognac </a:t>
            </a:r>
            <a:endParaRPr lang="en-US" sz="2400" dirty="0" smtClean="0"/>
          </a:p>
          <a:p>
            <a:pPr marL="457200" indent="-457200">
              <a:buFont typeface="+mj-lt"/>
              <a:buAutoNum type="arabicPeriod"/>
            </a:pPr>
            <a:r>
              <a:rPr lang="it-IT" sz="2400" dirty="0" smtClean="0"/>
              <a:t>Auto-Moto </a:t>
            </a:r>
            <a:r>
              <a:rPr lang="it-IT" sz="2400" dirty="0" smtClean="0"/>
              <a:t>Classics Inc. </a:t>
            </a:r>
            <a:endParaRPr lang="it-IT" sz="2400" dirty="0" smtClean="0"/>
          </a:p>
          <a:p>
            <a:pPr marL="457200" indent="-457200">
              <a:buFont typeface="+mj-lt"/>
              <a:buAutoNum type="arabicPeriod"/>
            </a:pPr>
            <a:r>
              <a:rPr lang="en-US" sz="2400" dirty="0" smtClean="0"/>
              <a:t>Bavarian Collectables </a:t>
            </a:r>
            <a:r>
              <a:rPr lang="en-US" sz="2400" dirty="0" smtClean="0"/>
              <a:t>Imports Co</a:t>
            </a:r>
            <a:r>
              <a:rPr lang="en-US" sz="2400" dirty="0" smtClean="0"/>
              <a:t>. </a:t>
            </a:r>
            <a:endParaRPr lang="en-US" sz="2400" dirty="0" smtClean="0"/>
          </a:p>
          <a:p>
            <a:pPr marL="457200" indent="-457200">
              <a:buFont typeface="+mj-lt"/>
              <a:buAutoNum type="arabicPeriod"/>
            </a:pPr>
            <a:r>
              <a:rPr lang="en-US" sz="2400" dirty="0" smtClean="0"/>
              <a:t>Clover </a:t>
            </a:r>
            <a:r>
              <a:rPr lang="en-US" sz="2400" dirty="0" smtClean="0"/>
              <a:t>Collections </a:t>
            </a:r>
            <a:r>
              <a:rPr lang="en-US" sz="2400" dirty="0" smtClean="0"/>
              <a:t>Co. </a:t>
            </a:r>
            <a:endParaRPr lang="en-US" sz="2400" dirty="0" smtClean="0"/>
          </a:p>
          <a:p>
            <a:pPr marL="457200" indent="-457200">
              <a:buFont typeface="+mj-lt"/>
              <a:buAutoNum type="arabicPeriod"/>
            </a:pPr>
            <a:r>
              <a:rPr lang="en-US" sz="2400" dirty="0" smtClean="0"/>
              <a:t>Double Decker Gift Stores, Ltd </a:t>
            </a:r>
            <a:endParaRPr lang="en-US" sz="2400" dirty="0" smtClean="0"/>
          </a:p>
          <a:p>
            <a:pPr>
              <a:buNone/>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fo.JPG"/>
          <p:cNvPicPr>
            <a:picLocks noGrp="1" noChangeAspect="1"/>
          </p:cNvPicPr>
          <p:nvPr>
            <p:ph sz="quarter" idx="1"/>
          </p:nvPr>
        </p:nvPicPr>
        <p:blipFill>
          <a:blip r:embed="rId2"/>
          <a:stretch>
            <a:fillRect/>
          </a:stretch>
        </p:blipFill>
        <p:spPr>
          <a:xfrm>
            <a:off x="1357290" y="785794"/>
            <a:ext cx="6072230" cy="5214974"/>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Inferences from RFM Analysis</a:t>
            </a:r>
            <a:endParaRPr lang="en-US" dirty="0"/>
          </a:p>
        </p:txBody>
      </p:sp>
      <p:sp>
        <p:nvSpPr>
          <p:cNvPr id="3" name="Content Placeholder 2"/>
          <p:cNvSpPr>
            <a:spLocks noGrp="1"/>
          </p:cNvSpPr>
          <p:nvPr>
            <p:ph sz="quarter" idx="1"/>
          </p:nvPr>
        </p:nvSpPr>
        <p:spPr/>
        <p:txBody>
          <a:bodyPr>
            <a:normAutofit/>
          </a:bodyPr>
          <a:lstStyle/>
          <a:p>
            <a:pPr>
              <a:buNone/>
            </a:pPr>
            <a:r>
              <a:rPr lang="en-US" sz="2200" dirty="0" smtClean="0"/>
              <a:t>Loyal customers have </a:t>
            </a:r>
            <a:r>
              <a:rPr lang="en-US" sz="2200" dirty="0" err="1" smtClean="0"/>
              <a:t>atleats</a:t>
            </a:r>
            <a:r>
              <a:rPr lang="en-US" sz="2200" dirty="0" smtClean="0"/>
              <a:t> 1 High  or 2 or more mediums  in their</a:t>
            </a:r>
          </a:p>
          <a:p>
            <a:pPr>
              <a:buNone/>
            </a:pPr>
            <a:r>
              <a:rPr lang="en-US" sz="2200" dirty="0" smtClean="0"/>
              <a:t>RFM Metric. They are</a:t>
            </a:r>
          </a:p>
          <a:p>
            <a:pPr marL="457200" indent="-457200">
              <a:buFont typeface="+mj-lt"/>
              <a:buAutoNum type="arabicPeriod"/>
            </a:pPr>
            <a:r>
              <a:rPr lang="en-US" sz="2400" dirty="0" err="1" smtClean="0"/>
              <a:t>Amica</a:t>
            </a:r>
            <a:r>
              <a:rPr lang="en-US" sz="2400" dirty="0" smtClean="0"/>
              <a:t> Models &amp; Co. </a:t>
            </a:r>
            <a:endParaRPr lang="en-US" sz="2400" dirty="0" smtClean="0"/>
          </a:p>
          <a:p>
            <a:pPr marL="457200" indent="-457200">
              <a:buFont typeface="+mj-lt"/>
              <a:buAutoNum type="arabicPeriod"/>
            </a:pPr>
            <a:r>
              <a:rPr lang="en-US" sz="2400" dirty="0" smtClean="0"/>
              <a:t>Canadian Gift Exchange Network </a:t>
            </a:r>
            <a:endParaRPr lang="en-US" sz="2400" dirty="0" smtClean="0"/>
          </a:p>
          <a:p>
            <a:pPr marL="457200" indent="-457200">
              <a:buFont typeface="+mj-lt"/>
              <a:buAutoNum type="arabicPeriod"/>
            </a:pPr>
            <a:r>
              <a:rPr lang="en-US" sz="2400" dirty="0" smtClean="0"/>
              <a:t>Collectable Mini Designs Co. </a:t>
            </a:r>
            <a:endParaRPr lang="en-US" sz="2400" dirty="0" smtClean="0"/>
          </a:p>
          <a:p>
            <a:pPr marL="457200" indent="-457200">
              <a:buFont typeface="+mj-lt"/>
              <a:buAutoNum type="arabicPeriod"/>
            </a:pPr>
            <a:r>
              <a:rPr lang="en-US" sz="2400" dirty="0" err="1" smtClean="0"/>
              <a:t>Heintze</a:t>
            </a:r>
            <a:r>
              <a:rPr lang="en-US" sz="2400" dirty="0" smtClean="0"/>
              <a:t> Collectables </a:t>
            </a:r>
            <a:endParaRPr lang="en-US" sz="2400" dirty="0" smtClean="0"/>
          </a:p>
          <a:p>
            <a:pPr marL="457200" indent="-457200">
              <a:buFont typeface="+mj-lt"/>
              <a:buAutoNum type="arabicPeriod"/>
            </a:pPr>
            <a:r>
              <a:rPr lang="en-US" sz="2400" dirty="0" err="1" smtClean="0"/>
              <a:t>Herkku</a:t>
            </a:r>
            <a:r>
              <a:rPr lang="en-US" sz="2400" dirty="0" smtClean="0"/>
              <a:t> Gifts </a:t>
            </a:r>
            <a:endParaRPr lang="en-US" sz="2200" dirty="0" smtClean="0"/>
          </a:p>
          <a:p>
            <a:pPr>
              <a:buNone/>
            </a:pPr>
            <a:endParaRPr lang="en-US" sz="22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scribe.JPG"/>
          <p:cNvPicPr>
            <a:picLocks noGrp="1" noChangeAspect="1"/>
          </p:cNvPicPr>
          <p:nvPr>
            <p:ph sz="quarter" idx="1"/>
          </p:nvPr>
        </p:nvPicPr>
        <p:blipFill>
          <a:blip r:embed="rId2"/>
          <a:stretch>
            <a:fillRect/>
          </a:stretch>
        </p:blipFill>
        <p:spPr>
          <a:xfrm>
            <a:off x="976312" y="1643050"/>
            <a:ext cx="7191375" cy="332503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lstStyle/>
          <a:p>
            <a:pPr marL="514350" indent="-514350">
              <a:buFont typeface="+mj-lt"/>
              <a:buAutoNum type="arabicPeriod"/>
            </a:pPr>
            <a:r>
              <a:rPr lang="en-US" dirty="0" smtClean="0"/>
              <a:t>Shape of the Dataset</a:t>
            </a:r>
            <a:r>
              <a:rPr lang="en-US" dirty="0" smtClean="0"/>
              <a:t>:(</a:t>
            </a:r>
            <a:r>
              <a:rPr lang="en-US" dirty="0" smtClean="0"/>
              <a:t>2747x20)</a:t>
            </a:r>
          </a:p>
          <a:p>
            <a:pPr marL="514350" indent="-514350">
              <a:buFont typeface="+mj-lt"/>
              <a:buAutoNum type="arabicPeriod"/>
            </a:pPr>
            <a:r>
              <a:rPr lang="en-US" dirty="0" smtClean="0"/>
              <a:t>It </a:t>
            </a:r>
            <a:r>
              <a:rPr lang="en-US" dirty="0" smtClean="0"/>
              <a:t>is dataset which contain sales data of a automobile parts company which sells components for Trains, ships, Trucks, Busses, Cars and Motor cycles </a:t>
            </a:r>
          </a:p>
          <a:p>
            <a:pPr marL="514350" indent="-514350">
              <a:buFont typeface="+mj-lt"/>
              <a:buAutoNum type="arabicPeriod"/>
            </a:pPr>
            <a:r>
              <a:rPr lang="en-US" dirty="0" smtClean="0"/>
              <a:t>It </a:t>
            </a:r>
            <a:r>
              <a:rPr lang="en-US" dirty="0" smtClean="0"/>
              <a:t>also provides customer details and their country of origin</a:t>
            </a:r>
            <a:r>
              <a:rPr lang="en-US" dirty="0" smtClean="0"/>
              <a:t>.</a:t>
            </a:r>
          </a:p>
          <a:p>
            <a:pPr marL="514350" indent="-514350">
              <a:buFont typeface="+mj-lt"/>
              <a:buAutoNum type="arabicPeriod"/>
            </a:pPr>
            <a:r>
              <a:rPr lang="en-US" dirty="0" smtClean="0"/>
              <a:t>It also show all trends across sales for three years.</a:t>
            </a:r>
            <a:endParaRPr lang="en-US" dirty="0" smtClean="0"/>
          </a:p>
          <a:p>
            <a:pPr marL="514350" indent="-514350">
              <a:buFont typeface="+mj-lt"/>
              <a:buAutoNum type="arabicPeriod"/>
            </a:pPr>
            <a:r>
              <a:rPr lang="en-US" dirty="0" smtClean="0"/>
              <a:t>Here Tableau is used to perform Exploratory Data Analysis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6"/>
            <a:ext cx="8229600" cy="6083320"/>
          </a:xfrm>
        </p:spPr>
        <p:txBody>
          <a:bodyPr/>
          <a:lstStyle/>
          <a:p>
            <a:r>
              <a:rPr lang="en-US" dirty="0" smtClean="0"/>
              <a:t>Exploratory Data Analysis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14290"/>
            <a:ext cx="7772400" cy="1143008"/>
          </a:xfrm>
        </p:spPr>
        <p:txBody>
          <a:bodyPr>
            <a:normAutofit/>
          </a:bodyPr>
          <a:lstStyle/>
          <a:p>
            <a:r>
              <a:rPr lang="en-US" dirty="0" smtClean="0"/>
              <a:t>Uni-varaite Analysis</a:t>
            </a:r>
            <a:br>
              <a:rPr lang="en-US" dirty="0" smtClean="0"/>
            </a:br>
            <a:endParaRPr lang="en-US" dirty="0"/>
          </a:p>
        </p:txBody>
      </p:sp>
      <p:sp>
        <p:nvSpPr>
          <p:cNvPr id="3" name="Subtitle 2"/>
          <p:cNvSpPr>
            <a:spLocks noGrp="1"/>
          </p:cNvSpPr>
          <p:nvPr>
            <p:ph type="subTitle" idx="1"/>
          </p:nvPr>
        </p:nvSpPr>
        <p:spPr/>
        <p:txBody>
          <a:bodyPr/>
          <a:lstStyle/>
          <a:p>
            <a:endParaRPr lang="en-US"/>
          </a:p>
        </p:txBody>
      </p:sp>
      <p:pic>
        <p:nvPicPr>
          <p:cNvPr id="5" name="Picture 4" descr="univariate.PNG"/>
          <p:cNvPicPr>
            <a:picLocks noChangeAspect="1"/>
          </p:cNvPicPr>
          <p:nvPr/>
        </p:nvPicPr>
        <p:blipFill>
          <a:blip r:embed="rId2"/>
          <a:stretch>
            <a:fillRect/>
          </a:stretch>
        </p:blipFill>
        <p:spPr>
          <a:xfrm>
            <a:off x="214282" y="1142984"/>
            <a:ext cx="8769209" cy="54701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sz="quarter" idx="1"/>
          </p:nvPr>
        </p:nvSpPr>
        <p:spPr/>
        <p:txBody>
          <a:bodyPr>
            <a:normAutofit/>
          </a:bodyPr>
          <a:lstStyle/>
          <a:p>
            <a:pPr>
              <a:buNone/>
            </a:pPr>
            <a:r>
              <a:rPr lang="en-US" sz="2200" dirty="0" smtClean="0"/>
              <a:t>From this Uni-varaite analysis we can visualize</a:t>
            </a:r>
          </a:p>
          <a:p>
            <a:pPr>
              <a:buNone/>
            </a:pPr>
            <a:r>
              <a:rPr lang="en-US" sz="2200" dirty="0" smtClean="0"/>
              <a:t>That</a:t>
            </a:r>
          </a:p>
          <a:p>
            <a:pPr>
              <a:buNone/>
            </a:pPr>
            <a:r>
              <a:rPr lang="en-US" sz="2200" dirty="0" smtClean="0"/>
              <a:t>1.Sales and price data are normally distributed but both are positively skewed.</a:t>
            </a:r>
          </a:p>
          <a:p>
            <a:pPr>
              <a:buNone/>
            </a:pPr>
            <a:r>
              <a:rPr lang="en-US" sz="2200" dirty="0" smtClean="0"/>
              <a:t>2.A bulk of product are in the price range of 50 to 150$</a:t>
            </a:r>
          </a:p>
          <a:p>
            <a:pPr>
              <a:buNone/>
            </a:pPr>
            <a:r>
              <a:rPr lang="en-US" sz="2200" dirty="0" smtClean="0"/>
              <a:t>3.Also most of the sales are within the range of 0 to 4000$</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7467600" cy="917596"/>
          </a:xfrm>
        </p:spPr>
        <p:txBody>
          <a:bodyPr>
            <a:normAutofit/>
          </a:bodyPr>
          <a:lstStyle/>
          <a:p>
            <a:r>
              <a:rPr lang="en-US" sz="4000" dirty="0" smtClean="0">
                <a:latin typeface="Times New Roman" pitchFamily="18" charset="0"/>
                <a:cs typeface="Times New Roman" pitchFamily="18" charset="0"/>
              </a:rPr>
              <a:t>Bi-</a:t>
            </a:r>
            <a:r>
              <a:rPr lang="en-US" sz="4000" dirty="0" err="1" smtClean="0">
                <a:latin typeface="Times New Roman" pitchFamily="18" charset="0"/>
                <a:cs typeface="Times New Roman" pitchFamily="18" charset="0"/>
              </a:rPr>
              <a:t>variate</a:t>
            </a:r>
            <a:r>
              <a:rPr lang="en-US" sz="4000" dirty="0" smtClean="0">
                <a:latin typeface="Times New Roman" pitchFamily="18" charset="0"/>
                <a:cs typeface="Times New Roman" pitchFamily="18" charset="0"/>
              </a:rPr>
              <a:t> analysis</a:t>
            </a:r>
            <a:endParaRPr lang="en-US" sz="4000" dirty="0">
              <a:latin typeface="Times New Roman" pitchFamily="18" charset="0"/>
              <a:cs typeface="Times New Roman" pitchFamily="18" charset="0"/>
            </a:endParaRPr>
          </a:p>
        </p:txBody>
      </p:sp>
      <p:pic>
        <p:nvPicPr>
          <p:cNvPr id="5" name="Picture 4" descr="bi variate 1.PNG"/>
          <p:cNvPicPr>
            <a:picLocks noChangeAspect="1"/>
          </p:cNvPicPr>
          <p:nvPr/>
        </p:nvPicPr>
        <p:blipFill>
          <a:blip r:embed="rId2"/>
          <a:stretch>
            <a:fillRect/>
          </a:stretch>
        </p:blipFill>
        <p:spPr>
          <a:xfrm>
            <a:off x="285720" y="1357298"/>
            <a:ext cx="8643966" cy="528638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353</TotalTime>
  <Words>1405</Words>
  <Application>Microsoft Office PowerPoint</Application>
  <PresentationFormat>On-screen Show (4:3)</PresentationFormat>
  <Paragraphs>234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Oriel</vt:lpstr>
      <vt:lpstr>MARKETING AND RETAIL ANALYSIS PROJECT  MILESTONE -1</vt:lpstr>
      <vt:lpstr>PROBLEM STATEMENT</vt:lpstr>
      <vt:lpstr>Slide 3</vt:lpstr>
      <vt:lpstr>Slide 4</vt:lpstr>
      <vt:lpstr>Slide 5</vt:lpstr>
      <vt:lpstr>Exploratory Data Analysis</vt:lpstr>
      <vt:lpstr>Uni-varaite Analysis </vt:lpstr>
      <vt:lpstr>INFERENCE</vt:lpstr>
      <vt:lpstr>Bi-variate analysis</vt:lpstr>
      <vt:lpstr>INFERENCE</vt:lpstr>
      <vt:lpstr>Top Customers</vt:lpstr>
      <vt:lpstr>INFERENCE</vt:lpstr>
      <vt:lpstr>Yearly Trend</vt:lpstr>
      <vt:lpstr>Quarterly Trend</vt:lpstr>
      <vt:lpstr>Monthly Trend</vt:lpstr>
      <vt:lpstr>INFERENCE</vt:lpstr>
      <vt:lpstr>RFM ANALYSIS</vt:lpstr>
      <vt:lpstr>KNIME Work Flow</vt:lpstr>
      <vt:lpstr>Work Flow - KNIME</vt:lpstr>
      <vt:lpstr>Work Flow – KNIME(cont)</vt:lpstr>
      <vt:lpstr>Segment using RFM</vt:lpstr>
      <vt:lpstr>Segment 1</vt:lpstr>
      <vt:lpstr>Segment 2</vt:lpstr>
      <vt:lpstr>Segment 3</vt:lpstr>
      <vt:lpstr>Segment 4</vt:lpstr>
      <vt:lpstr>Output table with Customer Names</vt:lpstr>
      <vt:lpstr>Inferences from RFM Analysis</vt:lpstr>
      <vt:lpstr>Inferences from RFM Analysis</vt:lpstr>
      <vt:lpstr>Inferences from RFM Analysis</vt:lpstr>
      <vt:lpstr>Inferences from RFM Analysis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37</cp:revision>
  <dcterms:created xsi:type="dcterms:W3CDTF">2021-05-30T11:58:20Z</dcterms:created>
  <dcterms:modified xsi:type="dcterms:W3CDTF">2021-05-30T17:51:50Z</dcterms:modified>
</cp:coreProperties>
</file>