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Gowtham-911/Image-Steganography-Applic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a:solidFill>
                  <a:schemeClr val="bg2"/>
                </a:solidFill>
                <a:latin typeface="Arial"/>
                <a:cs typeface="Arial"/>
              </a:rPr>
              <a:t>Boyina Gowtham</a:t>
            </a:r>
          </a:p>
          <a:p>
            <a:r>
              <a:rPr lang="en-US" sz="2000" b="1" dirty="0">
                <a:solidFill>
                  <a:schemeClr val="accent1">
                    <a:lumMod val="75000"/>
                  </a:schemeClr>
                </a:solidFill>
                <a:latin typeface="Arial"/>
                <a:cs typeface="Arial"/>
              </a:rPr>
              <a:t>College Name &amp; Department </a:t>
            </a:r>
            <a:r>
              <a:rPr lang="en-US" sz="2000" b="1" dirty="0">
                <a:solidFill>
                  <a:schemeClr val="bg2"/>
                </a:solidFill>
                <a:latin typeface="Arial"/>
                <a:cs typeface="Arial"/>
              </a:rPr>
              <a:t>: Maharaj </a:t>
            </a:r>
            <a:r>
              <a:rPr lang="en-US" sz="2000" b="1" dirty="0" err="1">
                <a:solidFill>
                  <a:schemeClr val="bg2"/>
                </a:solidFill>
                <a:latin typeface="Arial"/>
                <a:cs typeface="Arial"/>
              </a:rPr>
              <a:t>Vijayaram</a:t>
            </a:r>
            <a:r>
              <a:rPr lang="en-US" sz="2000" b="1" dirty="0">
                <a:solidFill>
                  <a:schemeClr val="bg2"/>
                </a:solidFill>
                <a:latin typeface="Arial"/>
                <a:cs typeface="Arial"/>
              </a:rPr>
              <a:t> </a:t>
            </a:r>
            <a:r>
              <a:rPr lang="en-US" sz="2000" b="1" dirty="0" err="1">
                <a:solidFill>
                  <a:schemeClr val="bg2"/>
                </a:solidFill>
                <a:latin typeface="Arial"/>
                <a:cs typeface="Arial"/>
              </a:rPr>
              <a:t>Gajapathi</a:t>
            </a:r>
            <a:r>
              <a:rPr lang="en-US" sz="2000" b="1" dirty="0">
                <a:solidFill>
                  <a:schemeClr val="bg2"/>
                </a:solidFill>
                <a:latin typeface="Arial"/>
                <a:cs typeface="Arial"/>
              </a:rPr>
              <a:t> Raj </a:t>
            </a:r>
          </a:p>
          <a:p>
            <a:r>
              <a:rPr lang="en-US" sz="2000" b="1" dirty="0">
                <a:solidFill>
                  <a:schemeClr val="bg2"/>
                </a:solidFill>
                <a:latin typeface="Arial"/>
                <a:cs typeface="Arial"/>
              </a:rPr>
              <a:t>College of Engineering &amp;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The problem is to securely and secretly transmit sensitive information in an era of heightened surveillance. Creating effective steganographic methods to hide secret messages inside digital images, undetectable and unbreakable, is essential. This is vital for journalists in censored areas, military and police operations, medical data privacy, copyright protection, and enabling people to share personal information secretly.</a:t>
            </a:r>
            <a:r>
              <a:rPr lang="en-US" sz="2800" b="0" i="0" dirty="0">
                <a:effectLst/>
                <a:latin typeface="Open Sans" panose="020F0502020204030204" pitchFamily="34" charset="0"/>
              </a:rPr>
              <a:t>.</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2400" b="1" dirty="0"/>
              <a:t>Python</a:t>
            </a:r>
            <a:r>
              <a:rPr lang="en-US" sz="2400" dirty="0"/>
              <a:t> : The primary programming language used to develop the application, providing the foundation for all functionalities.</a:t>
            </a:r>
          </a:p>
          <a:p>
            <a:r>
              <a:rPr lang="en-US" sz="2400" b="1" dirty="0" err="1"/>
              <a:t>Tkinte</a:t>
            </a:r>
            <a:r>
              <a:rPr lang="en-US" sz="2400" dirty="0" err="1"/>
              <a:t>r</a:t>
            </a:r>
            <a:r>
              <a:rPr lang="en-US" sz="2400" dirty="0"/>
              <a:t> : A GUI toolkit for Python, used to create the user interface for image selection, message input, and encoding/decoding actions.</a:t>
            </a:r>
          </a:p>
          <a:p>
            <a:r>
              <a:rPr lang="en-US" sz="2400" b="1" dirty="0"/>
              <a:t>OpenCV</a:t>
            </a:r>
            <a:r>
              <a:rPr lang="en-US" sz="2400" dirty="0"/>
              <a:t> (cv2) : A computer vision library used to read, write, and manipulate images for embedding and extracting messages.</a:t>
            </a:r>
          </a:p>
          <a:p>
            <a:r>
              <a:rPr lang="en-US" sz="2400" b="1" dirty="0"/>
              <a:t>Cryptography</a:t>
            </a:r>
            <a:r>
              <a:rPr lang="en-US" sz="2400" dirty="0"/>
              <a:t> (cryptography library) : Used to encrypt and decrypt messages, ensuring secure communication within the steganography process.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US" sz="1600" b="1" u="sng" dirty="0">
                <a:solidFill>
                  <a:srgbClr val="0F0F0F"/>
                </a:solidFill>
              </a:rPr>
              <a:t>Text Widget for Message Input :</a:t>
            </a:r>
          </a:p>
          <a:p>
            <a:pPr marL="0" indent="0">
              <a:buNone/>
            </a:pPr>
            <a:r>
              <a:rPr lang="en-US" sz="1600" dirty="0">
                <a:solidFill>
                  <a:srgbClr val="0F0F0F"/>
                </a:solidFill>
              </a:rPr>
              <a:t>The application uses a multi-line Text widget for entering secret messages, allowing users to embed longer or formatted text compared to a single-line input field.</a:t>
            </a:r>
          </a:p>
          <a:p>
            <a:r>
              <a:rPr lang="en-US" sz="1600" b="1" u="sng" dirty="0">
                <a:solidFill>
                  <a:srgbClr val="0F0F0F"/>
                </a:solidFill>
              </a:rPr>
              <a:t>Dynamic Message Length Handling </a:t>
            </a:r>
            <a:r>
              <a:rPr lang="en-US" sz="1600" dirty="0">
                <a:solidFill>
                  <a:srgbClr val="0F0F0F"/>
                </a:solidFill>
              </a:rPr>
              <a:t>:</a:t>
            </a:r>
          </a:p>
          <a:p>
            <a:pPr marL="0" indent="0">
              <a:buNone/>
            </a:pPr>
            <a:r>
              <a:rPr lang="en-US" sz="1600" dirty="0">
                <a:solidFill>
                  <a:srgbClr val="0F0F0F"/>
                </a:solidFill>
              </a:rPr>
              <a:t>The length of the secret message is stored in the first pixel of the image, enabling efficient decoding without requiring prior knowledge of the message size.</a:t>
            </a:r>
          </a:p>
          <a:p>
            <a:r>
              <a:rPr lang="en-US" sz="1600" b="1" u="sng" dirty="0">
                <a:solidFill>
                  <a:srgbClr val="0F0F0F"/>
                </a:solidFill>
              </a:rPr>
              <a:t>Error Handling for Image Size :</a:t>
            </a:r>
          </a:p>
          <a:p>
            <a:pPr marL="0" indent="0">
              <a:buNone/>
            </a:pPr>
            <a:r>
              <a:rPr lang="en-US" sz="1600" dirty="0">
                <a:solidFill>
                  <a:srgbClr val="0F0F0F"/>
                </a:solidFill>
              </a:rPr>
              <a:t>The program calculates the maximum allowable message length based on the image dimensions and prevents encoding if the message exceeds this limit, ensuring data integrity.</a:t>
            </a:r>
          </a:p>
          <a:p>
            <a:r>
              <a:rPr lang="en-US" sz="1600" b="1" u="sng" dirty="0">
                <a:solidFill>
                  <a:srgbClr val="0F0F0F"/>
                </a:solidFill>
              </a:rPr>
              <a:t>Support for Loading Messages from Files :</a:t>
            </a:r>
          </a:p>
          <a:p>
            <a:pPr marL="0" indent="0">
              <a:buNone/>
            </a:pPr>
            <a:r>
              <a:rPr lang="en-US" sz="1600" dirty="0">
                <a:solidFill>
                  <a:srgbClr val="0F0F0F"/>
                </a:solidFill>
              </a:rPr>
              <a:t>Users can load secret messages directly from text files, making it convenient to handle large or pre-written content without manual typing.</a:t>
            </a:r>
            <a:endParaRPr lang="en-IN" sz="16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b="1" u="sng" dirty="0"/>
              <a:t>Privacy-Conscious Individuals</a:t>
            </a:r>
          </a:p>
          <a:p>
            <a:pPr marL="0" indent="0">
              <a:buNone/>
            </a:pPr>
            <a:r>
              <a:rPr lang="en-US" dirty="0"/>
              <a:t>Example : A journalist hiding sensitive information in an image to share with a trusted source.</a:t>
            </a:r>
          </a:p>
          <a:p>
            <a:r>
              <a:rPr lang="en-US" b="1" u="sng" dirty="0"/>
              <a:t>Cybersecurity Enthusiasts</a:t>
            </a:r>
          </a:p>
          <a:p>
            <a:pPr marL="0" indent="0">
              <a:buNone/>
            </a:pPr>
            <a:r>
              <a:rPr lang="en-US" dirty="0"/>
              <a:t>Example : A student experimenting with steganography techniques for a cybersecurity project.</a:t>
            </a:r>
          </a:p>
          <a:p>
            <a:r>
              <a:rPr lang="en-US" b="1" u="sng" dirty="0"/>
              <a:t>Digital Forensics Professionals</a:t>
            </a:r>
          </a:p>
          <a:p>
            <a:pPr marL="0" indent="0">
              <a:buNone/>
            </a:pPr>
            <a:r>
              <a:rPr lang="en-US" dirty="0"/>
              <a:t>Example : A law enforcement officer analyzing images for hidden data during a cybercrime investigation.</a:t>
            </a:r>
          </a:p>
          <a:p>
            <a:r>
              <a:rPr lang="en-US" b="1" u="sng" dirty="0"/>
              <a:t>General Public</a:t>
            </a:r>
          </a:p>
          <a:p>
            <a:pPr marL="0" indent="0">
              <a:buNone/>
            </a:pPr>
            <a:r>
              <a:rPr lang="en-US" dirty="0"/>
              <a:t>Example : A user embedding secret notes in images for fun or personal communication with friends.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8" name="TextBox 7">
            <a:extLst>
              <a:ext uri="{FF2B5EF4-FFF2-40B4-BE49-F238E27FC236}">
                <a16:creationId xmlns:a16="http://schemas.microsoft.com/office/drawing/2014/main" id="{69CB348B-0EC4-A5AD-1A70-13F474B8898B}"/>
              </a:ext>
            </a:extLst>
          </p:cNvPr>
          <p:cNvSpPr txBox="1"/>
          <p:nvPr/>
        </p:nvSpPr>
        <p:spPr>
          <a:xfrm>
            <a:off x="1115961" y="1406013"/>
            <a:ext cx="9960077" cy="369332"/>
          </a:xfrm>
          <a:prstGeom prst="rect">
            <a:avLst/>
          </a:prstGeom>
          <a:noFill/>
        </p:spPr>
        <p:txBody>
          <a:bodyPr wrap="square" rtlCol="0">
            <a:spAutoFit/>
          </a:bodyPr>
          <a:lstStyle/>
          <a:p>
            <a:r>
              <a:rPr lang="en-US" b="1" dirty="0"/>
              <a:t>Image used </a:t>
            </a:r>
            <a:r>
              <a:rPr lang="en-US" dirty="0"/>
              <a:t>:                  </a:t>
            </a:r>
            <a:r>
              <a:rPr lang="en-US" b="1" dirty="0"/>
              <a:t>The Text Encrypted</a:t>
            </a:r>
            <a:r>
              <a:rPr lang="en-US" dirty="0"/>
              <a:t>: This is </a:t>
            </a:r>
            <a:r>
              <a:rPr lang="en-US" dirty="0" err="1"/>
              <a:t>chatgpt</a:t>
            </a:r>
            <a:r>
              <a:rPr lang="en-US" dirty="0"/>
              <a:t> image</a:t>
            </a:r>
            <a:endParaRPr lang="en-IN" dirty="0"/>
          </a:p>
        </p:txBody>
      </p:sp>
      <p:pic>
        <p:nvPicPr>
          <p:cNvPr id="14" name="Content Placeholder 13">
            <a:extLst>
              <a:ext uri="{FF2B5EF4-FFF2-40B4-BE49-F238E27FC236}">
                <a16:creationId xmlns:a16="http://schemas.microsoft.com/office/drawing/2014/main" id="{379FF6FC-C389-4F48-7E5B-A2B2651A40B3}"/>
              </a:ext>
            </a:extLst>
          </p:cNvPr>
          <p:cNvPicPr>
            <a:picLocks noGrp="1" noChangeAspect="1"/>
          </p:cNvPicPr>
          <p:nvPr>
            <p:ph idx="1"/>
          </p:nvPr>
        </p:nvPicPr>
        <p:blipFill>
          <a:blip r:embed="rId2"/>
          <a:stretch>
            <a:fillRect/>
          </a:stretch>
        </p:blipFill>
        <p:spPr>
          <a:xfrm>
            <a:off x="372752" y="2791492"/>
            <a:ext cx="5549990" cy="2841688"/>
          </a:xfrm>
        </p:spPr>
      </p:pic>
      <p:pic>
        <p:nvPicPr>
          <p:cNvPr id="16" name="Picture 15">
            <a:extLst>
              <a:ext uri="{FF2B5EF4-FFF2-40B4-BE49-F238E27FC236}">
                <a16:creationId xmlns:a16="http://schemas.microsoft.com/office/drawing/2014/main" id="{669927D8-4F02-482E-BFFE-D8CC036B122D}"/>
              </a:ext>
            </a:extLst>
          </p:cNvPr>
          <p:cNvPicPr>
            <a:picLocks noChangeAspect="1"/>
          </p:cNvPicPr>
          <p:nvPr/>
        </p:nvPicPr>
        <p:blipFill>
          <a:blip r:embed="rId3"/>
          <a:stretch>
            <a:fillRect/>
          </a:stretch>
        </p:blipFill>
        <p:spPr>
          <a:xfrm>
            <a:off x="2477729" y="1224820"/>
            <a:ext cx="816077" cy="862394"/>
          </a:xfrm>
          <a:prstGeom prst="rect">
            <a:avLst/>
          </a:prstGeom>
        </p:spPr>
      </p:pic>
      <p:pic>
        <p:nvPicPr>
          <p:cNvPr id="18" name="Picture 17">
            <a:extLst>
              <a:ext uri="{FF2B5EF4-FFF2-40B4-BE49-F238E27FC236}">
                <a16:creationId xmlns:a16="http://schemas.microsoft.com/office/drawing/2014/main" id="{37D4D6DA-8156-6174-95A1-49539063350F}"/>
              </a:ext>
            </a:extLst>
          </p:cNvPr>
          <p:cNvPicPr>
            <a:picLocks noChangeAspect="1"/>
          </p:cNvPicPr>
          <p:nvPr/>
        </p:nvPicPr>
        <p:blipFill>
          <a:blip r:embed="rId4"/>
          <a:stretch>
            <a:fillRect/>
          </a:stretch>
        </p:blipFill>
        <p:spPr>
          <a:xfrm>
            <a:off x="6096000" y="2791491"/>
            <a:ext cx="5336216" cy="2841689"/>
          </a:xfrm>
          <a:prstGeom prst="rect">
            <a:avLst/>
          </a:prstGeom>
        </p:spPr>
      </p:pic>
      <p:sp>
        <p:nvSpPr>
          <p:cNvPr id="19" name="TextBox 18">
            <a:extLst>
              <a:ext uri="{FF2B5EF4-FFF2-40B4-BE49-F238E27FC236}">
                <a16:creationId xmlns:a16="http://schemas.microsoft.com/office/drawing/2014/main" id="{CC7CD226-ED03-32C6-3146-C96593B08708}"/>
              </a:ext>
            </a:extLst>
          </p:cNvPr>
          <p:cNvSpPr txBox="1"/>
          <p:nvPr/>
        </p:nvSpPr>
        <p:spPr>
          <a:xfrm>
            <a:off x="668594" y="2422159"/>
            <a:ext cx="4208206" cy="369332"/>
          </a:xfrm>
          <a:prstGeom prst="rect">
            <a:avLst/>
          </a:prstGeom>
          <a:noFill/>
        </p:spPr>
        <p:txBody>
          <a:bodyPr wrap="square" rtlCol="0">
            <a:spAutoFit/>
          </a:bodyPr>
          <a:lstStyle/>
          <a:p>
            <a:r>
              <a:rPr lang="en-US" b="1" dirty="0"/>
              <a:t>Output</a:t>
            </a:r>
            <a:r>
              <a:rPr lang="en-US" dirty="0"/>
              <a:t>: encrypt.py</a:t>
            </a:r>
            <a:endParaRPr lang="en-IN" dirty="0"/>
          </a:p>
        </p:txBody>
      </p:sp>
      <p:sp>
        <p:nvSpPr>
          <p:cNvPr id="20" name="TextBox 19">
            <a:extLst>
              <a:ext uri="{FF2B5EF4-FFF2-40B4-BE49-F238E27FC236}">
                <a16:creationId xmlns:a16="http://schemas.microsoft.com/office/drawing/2014/main" id="{44511A39-FE33-AD66-1BDE-DCF11189D67F}"/>
              </a:ext>
            </a:extLst>
          </p:cNvPr>
          <p:cNvSpPr txBox="1"/>
          <p:nvPr/>
        </p:nvSpPr>
        <p:spPr>
          <a:xfrm>
            <a:off x="6228416" y="2422159"/>
            <a:ext cx="4980038" cy="369332"/>
          </a:xfrm>
          <a:prstGeom prst="rect">
            <a:avLst/>
          </a:prstGeom>
          <a:noFill/>
        </p:spPr>
        <p:txBody>
          <a:bodyPr wrap="square" rtlCol="0">
            <a:spAutoFit/>
          </a:bodyPr>
          <a:lstStyle/>
          <a:p>
            <a:r>
              <a:rPr lang="en-US" b="1" dirty="0"/>
              <a:t>Output</a:t>
            </a:r>
            <a:r>
              <a:rPr lang="en-US" dirty="0"/>
              <a:t>: decrypt.py</a:t>
            </a:r>
            <a:endParaRPr lang="en-IN"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The </a:t>
            </a:r>
            <a:r>
              <a:rPr lang="en-US" b="1" dirty="0"/>
              <a:t>Image Steganography </a:t>
            </a:r>
            <a:r>
              <a:rPr lang="en-US" dirty="0"/>
              <a:t>project successfully addresses the need for secure and covert communication by enabling users to embed secret messages into images using the Least Significant Bit (LSB) technique. Built with Python’s </a:t>
            </a:r>
            <a:r>
              <a:rPr lang="en-US" i="1" dirty="0"/>
              <a:t> </a:t>
            </a:r>
            <a:r>
              <a:rPr lang="en-US" i="1" dirty="0" err="1"/>
              <a:t>tkinter</a:t>
            </a:r>
            <a:r>
              <a:rPr lang="en-US" i="1" dirty="0"/>
              <a:t>  </a:t>
            </a:r>
            <a:r>
              <a:rPr lang="en-US" dirty="0"/>
              <a:t>for an intuitive GUI and OpenCV for image manipulation, the application provides a user-friendly platform for encoding and decoding hidden messages. Key features such as dynamic message length validation, error handling for image size constraints, and support for loading messages from text files enhance its functionality and reliability. While the password field remains unused in the current implementation, it lays the groundwork for future enhancements like encryption integration. This tool caters to a diverse audience, including privacy-conscious individuals, cybersecurity enthusiasts, and digital forensics professionals, offering a practical solution for secure data embedding and extraction. Overall, the project demonstrates the potential of steganography as a powerful and accessible method for confidential communication.</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GitHub Repo Link</a:t>
            </a:r>
            <a:endParaRPr lang="en-IN" dirty="0"/>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134</TotalTime>
  <Words>603</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Franklin Gothic Book</vt:lpstr>
      <vt:lpstr>Franklin Gothic Demi</vt:lpstr>
      <vt:lpstr>Open Sans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Boyina Gowtham</cp:lastModifiedBy>
  <cp:revision>26</cp:revision>
  <dcterms:created xsi:type="dcterms:W3CDTF">2021-05-26T16:50:10Z</dcterms:created>
  <dcterms:modified xsi:type="dcterms:W3CDTF">2025-02-27T12:40:31Z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