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4"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gowtham49696@gmail.com" initials="" lastIdx="1" clrIdx="0">
    <p:extLst>
      <p:ext uri="{19B8F6BF-5375-455C-9EA6-DF929625EA0E}">
        <p15:presenceInfo xmlns:p15="http://schemas.microsoft.com/office/powerpoint/2012/main" userId="5c85e29b8fe151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630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757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538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890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8855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8708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682510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417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2824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312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514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877464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736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162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0166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71010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12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629075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a:t>
            </a:r>
            <a:r>
              <a:rPr lang="en-US" sz="2400" dirty="0" err="1"/>
              <a:t>Gowtham.S</a:t>
            </a:r>
            <a:endParaRPr lang="en-US" sz="2400" dirty="0"/>
          </a:p>
          <a:p>
            <a:r>
              <a:rPr lang="en-US" sz="2400" dirty="0"/>
              <a:t>REGISTER NO:312211612</a:t>
            </a:r>
          </a:p>
          <a:p>
            <a:r>
              <a:rPr lang="en-US" sz="2400" dirty="0"/>
              <a:t>DEPARTMENT: </a:t>
            </a:r>
            <a:r>
              <a:rPr lang="en-US" sz="2400" dirty="0" err="1"/>
              <a:t>Bcom</a:t>
            </a:r>
            <a:r>
              <a:rPr lang="en-US" sz="2400" dirty="0"/>
              <a:t> (general)</a:t>
            </a:r>
          </a:p>
          <a:p>
            <a:r>
              <a:rPr lang="en-US" sz="2400" dirty="0"/>
              <a:t>COLLEGE: </a:t>
            </a:r>
            <a:r>
              <a:rPr lang="en-US" sz="2400" dirty="0" err="1"/>
              <a:t>Thiruthangal</a:t>
            </a:r>
            <a:r>
              <a:rPr lang="en-US" sz="2400" dirty="0"/>
              <a:t> </a:t>
            </a:r>
            <a:r>
              <a:rPr lang="en-US" sz="2400" dirty="0" err="1"/>
              <a:t>Nadar</a:t>
            </a:r>
            <a:r>
              <a:rPr lang="en-US" sz="2400" dirty="0"/>
              <a:t>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8C6D85F-BC2E-14C3-52C8-50DCC6D906AD}"/>
              </a:ext>
            </a:extLst>
          </p:cNvPr>
          <p:cNvSpPr txBox="1"/>
          <p:nvPr/>
        </p:nvSpPr>
        <p:spPr>
          <a:xfrm>
            <a:off x="987948" y="1634747"/>
            <a:ext cx="9367202"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pPr marL="342900" indent="-342900">
              <a:buAutoNum type="arabicPeriod"/>
            </a:pPr>
            <a:r>
              <a:rPr lang="en-US" b="1" dirty="0"/>
              <a:t>Data Filtering</a:t>
            </a:r>
          </a:p>
          <a:p>
            <a:pPr marL="285750" indent="-285750">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marL="285750" indent="-285750">
              <a:buFont typeface="Arial" panose="020B0604020202020204" pitchFamily="34" charset="0"/>
              <a:buChar char="•"/>
            </a:pPr>
            <a:r>
              <a:rPr lang="en-US" b="1" dirty="0"/>
              <a:t> 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 2.  Pivot Tables</a:t>
            </a:r>
          </a:p>
          <a:p>
            <a:pPr marL="285750" indent="-285750">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marL="285750" indent="-285750">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Table 11">
            <a:extLst>
              <a:ext uri="{FF2B5EF4-FFF2-40B4-BE49-F238E27FC236}">
                <a16:creationId xmlns:a16="http://schemas.microsoft.com/office/drawing/2014/main" id="{51D38B64-2444-18CE-A5A5-58588EB8085E}"/>
              </a:ext>
            </a:extLst>
          </p:cNvPr>
          <p:cNvGraphicFramePr/>
          <p:nvPr>
            <p:extLst>
              <p:ext uri="{D42A27DB-BD31-4B8C-83A1-F6EECF244321}">
                <p14:modId xmlns:p14="http://schemas.microsoft.com/office/powerpoint/2010/main" val="3961402240"/>
              </p:ext>
            </p:extLst>
          </p:nvPr>
        </p:nvGraphicFramePr>
        <p:xfrm>
          <a:off x="567156" y="1695450"/>
          <a:ext cx="10998774" cy="4524957"/>
        </p:xfrm>
        <a:graphic>
          <a:graphicData uri="http://schemas.openxmlformats.org/drawingml/2006/table">
            <a:tbl>
              <a:tblPr>
                <a:tableStyleId>{5C22544A-7EE6-4342-B048-85BDC9FD1C3A}</a:tableStyleId>
              </a:tblPr>
              <a:tblGrid>
                <a:gridCol w="407362">
                  <a:extLst>
                    <a:ext uri="{9D8B030D-6E8A-4147-A177-3AD203B41FA5}">
                      <a16:colId xmlns:a16="http://schemas.microsoft.com/office/drawing/2014/main" val="2160006174"/>
                    </a:ext>
                  </a:extLst>
                </a:gridCol>
                <a:gridCol w="407362">
                  <a:extLst>
                    <a:ext uri="{9D8B030D-6E8A-4147-A177-3AD203B41FA5}">
                      <a16:colId xmlns:a16="http://schemas.microsoft.com/office/drawing/2014/main" val="2856226353"/>
                    </a:ext>
                  </a:extLst>
                </a:gridCol>
                <a:gridCol w="407362">
                  <a:extLst>
                    <a:ext uri="{9D8B030D-6E8A-4147-A177-3AD203B41FA5}">
                      <a16:colId xmlns:a16="http://schemas.microsoft.com/office/drawing/2014/main" val="1801566858"/>
                    </a:ext>
                  </a:extLst>
                </a:gridCol>
                <a:gridCol w="407362">
                  <a:extLst>
                    <a:ext uri="{9D8B030D-6E8A-4147-A177-3AD203B41FA5}">
                      <a16:colId xmlns:a16="http://schemas.microsoft.com/office/drawing/2014/main" val="2936213461"/>
                    </a:ext>
                  </a:extLst>
                </a:gridCol>
                <a:gridCol w="407362">
                  <a:extLst>
                    <a:ext uri="{9D8B030D-6E8A-4147-A177-3AD203B41FA5}">
                      <a16:colId xmlns:a16="http://schemas.microsoft.com/office/drawing/2014/main" val="1905865480"/>
                    </a:ext>
                  </a:extLst>
                </a:gridCol>
                <a:gridCol w="407362">
                  <a:extLst>
                    <a:ext uri="{9D8B030D-6E8A-4147-A177-3AD203B41FA5}">
                      <a16:colId xmlns:a16="http://schemas.microsoft.com/office/drawing/2014/main" val="1990075864"/>
                    </a:ext>
                  </a:extLst>
                </a:gridCol>
                <a:gridCol w="407362">
                  <a:extLst>
                    <a:ext uri="{9D8B030D-6E8A-4147-A177-3AD203B41FA5}">
                      <a16:colId xmlns:a16="http://schemas.microsoft.com/office/drawing/2014/main" val="2608630408"/>
                    </a:ext>
                  </a:extLst>
                </a:gridCol>
                <a:gridCol w="407362">
                  <a:extLst>
                    <a:ext uri="{9D8B030D-6E8A-4147-A177-3AD203B41FA5}">
                      <a16:colId xmlns:a16="http://schemas.microsoft.com/office/drawing/2014/main" val="111562218"/>
                    </a:ext>
                  </a:extLst>
                </a:gridCol>
                <a:gridCol w="407362">
                  <a:extLst>
                    <a:ext uri="{9D8B030D-6E8A-4147-A177-3AD203B41FA5}">
                      <a16:colId xmlns:a16="http://schemas.microsoft.com/office/drawing/2014/main" val="1192897018"/>
                    </a:ext>
                  </a:extLst>
                </a:gridCol>
                <a:gridCol w="407362">
                  <a:extLst>
                    <a:ext uri="{9D8B030D-6E8A-4147-A177-3AD203B41FA5}">
                      <a16:colId xmlns:a16="http://schemas.microsoft.com/office/drawing/2014/main" val="2043377589"/>
                    </a:ext>
                  </a:extLst>
                </a:gridCol>
                <a:gridCol w="407362">
                  <a:extLst>
                    <a:ext uri="{9D8B030D-6E8A-4147-A177-3AD203B41FA5}">
                      <a16:colId xmlns:a16="http://schemas.microsoft.com/office/drawing/2014/main" val="3043034820"/>
                    </a:ext>
                  </a:extLst>
                </a:gridCol>
                <a:gridCol w="407362">
                  <a:extLst>
                    <a:ext uri="{9D8B030D-6E8A-4147-A177-3AD203B41FA5}">
                      <a16:colId xmlns:a16="http://schemas.microsoft.com/office/drawing/2014/main" val="3894156325"/>
                    </a:ext>
                  </a:extLst>
                </a:gridCol>
                <a:gridCol w="407362">
                  <a:extLst>
                    <a:ext uri="{9D8B030D-6E8A-4147-A177-3AD203B41FA5}">
                      <a16:colId xmlns:a16="http://schemas.microsoft.com/office/drawing/2014/main" val="1175408046"/>
                    </a:ext>
                  </a:extLst>
                </a:gridCol>
                <a:gridCol w="407362">
                  <a:extLst>
                    <a:ext uri="{9D8B030D-6E8A-4147-A177-3AD203B41FA5}">
                      <a16:colId xmlns:a16="http://schemas.microsoft.com/office/drawing/2014/main" val="764584608"/>
                    </a:ext>
                  </a:extLst>
                </a:gridCol>
                <a:gridCol w="407362">
                  <a:extLst>
                    <a:ext uri="{9D8B030D-6E8A-4147-A177-3AD203B41FA5}">
                      <a16:colId xmlns:a16="http://schemas.microsoft.com/office/drawing/2014/main" val="3669672834"/>
                    </a:ext>
                  </a:extLst>
                </a:gridCol>
                <a:gridCol w="407362">
                  <a:extLst>
                    <a:ext uri="{9D8B030D-6E8A-4147-A177-3AD203B41FA5}">
                      <a16:colId xmlns:a16="http://schemas.microsoft.com/office/drawing/2014/main" val="518530428"/>
                    </a:ext>
                  </a:extLst>
                </a:gridCol>
                <a:gridCol w="407362">
                  <a:extLst>
                    <a:ext uri="{9D8B030D-6E8A-4147-A177-3AD203B41FA5}">
                      <a16:colId xmlns:a16="http://schemas.microsoft.com/office/drawing/2014/main" val="4226021481"/>
                    </a:ext>
                  </a:extLst>
                </a:gridCol>
                <a:gridCol w="407362">
                  <a:extLst>
                    <a:ext uri="{9D8B030D-6E8A-4147-A177-3AD203B41FA5}">
                      <a16:colId xmlns:a16="http://schemas.microsoft.com/office/drawing/2014/main" val="905048182"/>
                    </a:ext>
                  </a:extLst>
                </a:gridCol>
                <a:gridCol w="407362">
                  <a:extLst>
                    <a:ext uri="{9D8B030D-6E8A-4147-A177-3AD203B41FA5}">
                      <a16:colId xmlns:a16="http://schemas.microsoft.com/office/drawing/2014/main" val="1340978621"/>
                    </a:ext>
                  </a:extLst>
                </a:gridCol>
                <a:gridCol w="407362">
                  <a:extLst>
                    <a:ext uri="{9D8B030D-6E8A-4147-A177-3AD203B41FA5}">
                      <a16:colId xmlns:a16="http://schemas.microsoft.com/office/drawing/2014/main" val="985062212"/>
                    </a:ext>
                  </a:extLst>
                </a:gridCol>
                <a:gridCol w="407362">
                  <a:extLst>
                    <a:ext uri="{9D8B030D-6E8A-4147-A177-3AD203B41FA5}">
                      <a16:colId xmlns:a16="http://schemas.microsoft.com/office/drawing/2014/main" val="199096311"/>
                    </a:ext>
                  </a:extLst>
                </a:gridCol>
                <a:gridCol w="407362">
                  <a:extLst>
                    <a:ext uri="{9D8B030D-6E8A-4147-A177-3AD203B41FA5}">
                      <a16:colId xmlns:a16="http://schemas.microsoft.com/office/drawing/2014/main" val="1949114167"/>
                    </a:ext>
                  </a:extLst>
                </a:gridCol>
                <a:gridCol w="407362">
                  <a:extLst>
                    <a:ext uri="{9D8B030D-6E8A-4147-A177-3AD203B41FA5}">
                      <a16:colId xmlns:a16="http://schemas.microsoft.com/office/drawing/2014/main" val="2944061533"/>
                    </a:ext>
                  </a:extLst>
                </a:gridCol>
                <a:gridCol w="407362">
                  <a:extLst>
                    <a:ext uri="{9D8B030D-6E8A-4147-A177-3AD203B41FA5}">
                      <a16:colId xmlns:a16="http://schemas.microsoft.com/office/drawing/2014/main" val="532388350"/>
                    </a:ext>
                  </a:extLst>
                </a:gridCol>
                <a:gridCol w="407362">
                  <a:extLst>
                    <a:ext uri="{9D8B030D-6E8A-4147-A177-3AD203B41FA5}">
                      <a16:colId xmlns:a16="http://schemas.microsoft.com/office/drawing/2014/main" val="2110163247"/>
                    </a:ext>
                  </a:extLst>
                </a:gridCol>
                <a:gridCol w="407362">
                  <a:extLst>
                    <a:ext uri="{9D8B030D-6E8A-4147-A177-3AD203B41FA5}">
                      <a16:colId xmlns:a16="http://schemas.microsoft.com/office/drawing/2014/main" val="370807211"/>
                    </a:ext>
                  </a:extLst>
                </a:gridCol>
                <a:gridCol w="407362">
                  <a:extLst>
                    <a:ext uri="{9D8B030D-6E8A-4147-A177-3AD203B41FA5}">
                      <a16:colId xmlns:a16="http://schemas.microsoft.com/office/drawing/2014/main" val="2843739021"/>
                    </a:ext>
                  </a:extLst>
                </a:gridCol>
              </a:tblGrid>
              <a:tr h="394210">
                <a:tc>
                  <a:txBody>
                    <a:bodyPr/>
                    <a:lstStyle/>
                    <a:p>
                      <a:pPr rtl="0" fontAlgn="b"/>
                      <a:r>
                        <a:rPr lang="en-US" sz="600">
                          <a:effectLst/>
                        </a:rPr>
                        <a:t>Ã¯Â»Â¿EmpID</a:t>
                      </a:r>
                    </a:p>
                  </a:txBody>
                  <a:tcPr marL="5968" marR="5968" marT="3979" marB="3979" anchor="b"/>
                </a:tc>
                <a:tc>
                  <a:txBody>
                    <a:bodyPr/>
                    <a:lstStyle/>
                    <a:p>
                      <a:pPr rtl="0" fontAlgn="b"/>
                      <a:r>
                        <a:rPr lang="en-US" sz="600">
                          <a:effectLst/>
                        </a:rPr>
                        <a:t>FirstName</a:t>
                      </a:r>
                    </a:p>
                  </a:txBody>
                  <a:tcPr marL="5968" marR="5968" marT="3979" marB="3979" anchor="b"/>
                </a:tc>
                <a:tc>
                  <a:txBody>
                    <a:bodyPr/>
                    <a:lstStyle/>
                    <a:p>
                      <a:pPr rtl="0" fontAlgn="b"/>
                      <a:r>
                        <a:rPr lang="en-US" sz="600">
                          <a:effectLst/>
                        </a:rPr>
                        <a:t>LastName</a:t>
                      </a:r>
                    </a:p>
                  </a:txBody>
                  <a:tcPr marL="5968" marR="5968" marT="3979" marB="3979" anchor="b"/>
                </a:tc>
                <a:tc>
                  <a:txBody>
                    <a:bodyPr/>
                    <a:lstStyle/>
                    <a:p>
                      <a:pPr rtl="0" fontAlgn="b"/>
                      <a:r>
                        <a:rPr lang="en-US" sz="600">
                          <a:effectLst/>
                        </a:rPr>
                        <a:t>StartDate</a:t>
                      </a:r>
                    </a:p>
                  </a:txBody>
                  <a:tcPr marL="5968" marR="5968" marT="3979" marB="3979" anchor="b"/>
                </a:tc>
                <a:tc>
                  <a:txBody>
                    <a:bodyPr/>
                    <a:lstStyle/>
                    <a:p>
                      <a:pPr rtl="0" fontAlgn="b"/>
                      <a:r>
                        <a:rPr lang="en-US" sz="600">
                          <a:effectLst/>
                        </a:rPr>
                        <a:t>ExitDate</a:t>
                      </a:r>
                    </a:p>
                  </a:txBody>
                  <a:tcPr marL="5968" marR="5968" marT="3979" marB="3979" anchor="b"/>
                </a:tc>
                <a:tc>
                  <a:txBody>
                    <a:bodyPr/>
                    <a:lstStyle/>
                    <a:p>
                      <a:pPr rtl="0" fontAlgn="b"/>
                      <a:r>
                        <a:rPr lang="en-US" sz="600">
                          <a:effectLst/>
                        </a:rPr>
                        <a:t>Title</a:t>
                      </a:r>
                    </a:p>
                  </a:txBody>
                  <a:tcPr marL="5968" marR="5968" marT="3979" marB="3979" anchor="b"/>
                </a:tc>
                <a:tc>
                  <a:txBody>
                    <a:bodyPr/>
                    <a:lstStyle/>
                    <a:p>
                      <a:pPr rtl="0" fontAlgn="b"/>
                      <a:r>
                        <a:rPr lang="en-US" sz="600">
                          <a:effectLst/>
                        </a:rPr>
                        <a:t>Supervisor</a:t>
                      </a:r>
                    </a:p>
                  </a:txBody>
                  <a:tcPr marL="5968" marR="5968" marT="3979" marB="3979" anchor="b"/>
                </a:tc>
                <a:tc>
                  <a:txBody>
                    <a:bodyPr/>
                    <a:lstStyle/>
                    <a:p>
                      <a:pPr rtl="0" fontAlgn="b"/>
                      <a:r>
                        <a:rPr lang="en-US" sz="600">
                          <a:effectLst/>
                        </a:rPr>
                        <a:t>ADEmail</a:t>
                      </a:r>
                    </a:p>
                  </a:txBody>
                  <a:tcPr marL="5968" marR="5968" marT="3979" marB="3979" anchor="b"/>
                </a:tc>
                <a:tc>
                  <a:txBody>
                    <a:bodyPr/>
                    <a:lstStyle/>
                    <a:p>
                      <a:pPr rtl="0" fontAlgn="b"/>
                      <a:r>
                        <a:rPr lang="en-US" sz="600">
                          <a:effectLst/>
                        </a:rPr>
                        <a:t>BusinessUnit</a:t>
                      </a:r>
                    </a:p>
                  </a:txBody>
                  <a:tcPr marL="5968" marR="5968" marT="3979" marB="3979" anchor="b"/>
                </a:tc>
                <a:tc>
                  <a:txBody>
                    <a:bodyPr/>
                    <a:lstStyle/>
                    <a:p>
                      <a:pPr rtl="0" fontAlgn="b"/>
                      <a:r>
                        <a:rPr lang="en-US" sz="600">
                          <a:effectLst/>
                        </a:rPr>
                        <a:t>EmployeeStatus</a:t>
                      </a:r>
                    </a:p>
                  </a:txBody>
                  <a:tcPr marL="5968" marR="5968" marT="3979" marB="3979" anchor="b"/>
                </a:tc>
                <a:tc>
                  <a:txBody>
                    <a:bodyPr/>
                    <a:lstStyle/>
                    <a:p>
                      <a:pPr rtl="0" fontAlgn="b"/>
                      <a:r>
                        <a:rPr lang="en-US" sz="600">
                          <a:effectLst/>
                        </a:rPr>
                        <a:t>EmployeeType</a:t>
                      </a:r>
                    </a:p>
                  </a:txBody>
                  <a:tcPr marL="5968" marR="5968" marT="3979" marB="3979" anchor="b"/>
                </a:tc>
                <a:tc>
                  <a:txBody>
                    <a:bodyPr/>
                    <a:lstStyle/>
                    <a:p>
                      <a:pPr rtl="0" fontAlgn="b"/>
                      <a:r>
                        <a:rPr lang="en-US" sz="600">
                          <a:effectLst/>
                        </a:rPr>
                        <a:t>PayZone</a:t>
                      </a:r>
                    </a:p>
                  </a:txBody>
                  <a:tcPr marL="5968" marR="5968" marT="3979" marB="3979" anchor="b"/>
                </a:tc>
                <a:tc>
                  <a:txBody>
                    <a:bodyPr/>
                    <a:lstStyle/>
                    <a:p>
                      <a:pPr rtl="0" fontAlgn="b"/>
                      <a:r>
                        <a:rPr lang="en-US" sz="600">
                          <a:effectLst/>
                        </a:rPr>
                        <a:t>EmployeeClassificationType</a:t>
                      </a:r>
                    </a:p>
                  </a:txBody>
                  <a:tcPr marL="5968" marR="5968" marT="3979" marB="3979" anchor="b"/>
                </a:tc>
                <a:tc>
                  <a:txBody>
                    <a:bodyPr/>
                    <a:lstStyle/>
                    <a:p>
                      <a:pPr rtl="0" fontAlgn="b"/>
                      <a:r>
                        <a:rPr lang="en-US" sz="600">
                          <a:effectLst/>
                        </a:rPr>
                        <a:t>TerminationType</a:t>
                      </a:r>
                    </a:p>
                  </a:txBody>
                  <a:tcPr marL="5968" marR="5968" marT="3979" marB="3979" anchor="b"/>
                </a:tc>
                <a:tc>
                  <a:txBody>
                    <a:bodyPr/>
                    <a:lstStyle/>
                    <a:p>
                      <a:pPr rtl="0" fontAlgn="b"/>
                      <a:r>
                        <a:rPr lang="en-US" sz="600">
                          <a:effectLst/>
                        </a:rPr>
                        <a:t>TerminationDescription</a:t>
                      </a:r>
                    </a:p>
                  </a:txBody>
                  <a:tcPr marL="5968" marR="5968" marT="3979" marB="3979" anchor="b"/>
                </a:tc>
                <a:tc>
                  <a:txBody>
                    <a:bodyPr/>
                    <a:lstStyle/>
                    <a:p>
                      <a:pPr rtl="0" fontAlgn="b"/>
                      <a:r>
                        <a:rPr lang="en-US" sz="600">
                          <a:effectLst/>
                        </a:rPr>
                        <a:t>DepartmentType</a:t>
                      </a:r>
                    </a:p>
                  </a:txBody>
                  <a:tcPr marL="5968" marR="5968" marT="3979" marB="3979" anchor="b"/>
                </a:tc>
                <a:tc>
                  <a:txBody>
                    <a:bodyPr/>
                    <a:lstStyle/>
                    <a:p>
                      <a:pPr rtl="0" fontAlgn="b"/>
                      <a:r>
                        <a:rPr lang="en-US" sz="600">
                          <a:effectLst/>
                        </a:rPr>
                        <a:t>Division</a:t>
                      </a:r>
                    </a:p>
                  </a:txBody>
                  <a:tcPr marL="5968" marR="5968" marT="3979" marB="3979" anchor="b"/>
                </a:tc>
                <a:tc>
                  <a:txBody>
                    <a:bodyPr/>
                    <a:lstStyle/>
                    <a:p>
                      <a:pPr rtl="0" fontAlgn="b"/>
                      <a:r>
                        <a:rPr lang="en-US" sz="600">
                          <a:effectLst/>
                        </a:rPr>
                        <a:t>DOB</a:t>
                      </a:r>
                    </a:p>
                  </a:txBody>
                  <a:tcPr marL="5968" marR="5968" marT="3979" marB="3979" anchor="b"/>
                </a:tc>
                <a:tc>
                  <a:txBody>
                    <a:bodyPr/>
                    <a:lstStyle/>
                    <a:p>
                      <a:pPr rtl="0" fontAlgn="b"/>
                      <a:r>
                        <a:rPr lang="en-US" sz="600">
                          <a:effectLst/>
                        </a:rPr>
                        <a:t>State</a:t>
                      </a:r>
                    </a:p>
                  </a:txBody>
                  <a:tcPr marL="5968" marR="5968" marT="3979" marB="3979" anchor="b"/>
                </a:tc>
                <a:tc>
                  <a:txBody>
                    <a:bodyPr/>
                    <a:lstStyle/>
                    <a:p>
                      <a:pPr rtl="0" fontAlgn="b"/>
                      <a:r>
                        <a:rPr lang="en-US" sz="600">
                          <a:effectLst/>
                        </a:rPr>
                        <a:t>JobFunctionDescription</a:t>
                      </a:r>
                    </a:p>
                  </a:txBody>
                  <a:tcPr marL="5968" marR="5968" marT="3979" marB="3979" anchor="b"/>
                </a:tc>
                <a:tc>
                  <a:txBody>
                    <a:bodyPr/>
                    <a:lstStyle/>
                    <a:p>
                      <a:pPr rtl="0" fontAlgn="b"/>
                      <a:r>
                        <a:rPr lang="en-US" sz="600">
                          <a:effectLst/>
                        </a:rPr>
                        <a:t>GenderCode</a:t>
                      </a:r>
                    </a:p>
                  </a:txBody>
                  <a:tcPr marL="5968" marR="5968" marT="3979" marB="3979" anchor="b"/>
                </a:tc>
                <a:tc>
                  <a:txBody>
                    <a:bodyPr/>
                    <a:lstStyle/>
                    <a:p>
                      <a:pPr rtl="0" fontAlgn="b"/>
                      <a:r>
                        <a:rPr lang="en-US" sz="600">
                          <a:effectLst/>
                        </a:rPr>
                        <a:t>LocationCode</a:t>
                      </a:r>
                    </a:p>
                  </a:txBody>
                  <a:tcPr marL="5968" marR="5968" marT="3979" marB="3979" anchor="b"/>
                </a:tc>
                <a:tc>
                  <a:txBody>
                    <a:bodyPr/>
                    <a:lstStyle/>
                    <a:p>
                      <a:pPr rtl="0" fontAlgn="b"/>
                      <a:r>
                        <a:rPr lang="en-US" sz="600">
                          <a:effectLst/>
                        </a:rPr>
                        <a:t>RaceDesc</a:t>
                      </a:r>
                    </a:p>
                  </a:txBody>
                  <a:tcPr marL="5968" marR="5968" marT="3979" marB="3979" anchor="b"/>
                </a:tc>
                <a:tc>
                  <a:txBody>
                    <a:bodyPr/>
                    <a:lstStyle/>
                    <a:p>
                      <a:pPr rtl="0" fontAlgn="b"/>
                      <a:r>
                        <a:rPr lang="en-US" sz="600">
                          <a:effectLst/>
                        </a:rPr>
                        <a:t>MaritalDesc</a:t>
                      </a:r>
                    </a:p>
                  </a:txBody>
                  <a:tcPr marL="5968" marR="5968" marT="3979" marB="3979" anchor="b"/>
                </a:tc>
                <a:tc>
                  <a:txBody>
                    <a:bodyPr/>
                    <a:lstStyle/>
                    <a:p>
                      <a:pPr rtl="0" fontAlgn="b"/>
                      <a:r>
                        <a:rPr lang="en-US" sz="600">
                          <a:effectLst/>
                        </a:rPr>
                        <a:t>Performance Score</a:t>
                      </a:r>
                    </a:p>
                  </a:txBody>
                  <a:tcPr marL="5968" marR="5968" marT="3979" marB="3979" anchor="b"/>
                </a:tc>
                <a:tc>
                  <a:txBody>
                    <a:bodyPr/>
                    <a:lstStyle/>
                    <a:p>
                      <a:pPr rtl="0" fontAlgn="b"/>
                      <a:r>
                        <a:rPr lang="en-US" sz="600">
                          <a:effectLst/>
                        </a:rPr>
                        <a:t>Current Employee Rating</a:t>
                      </a:r>
                    </a:p>
                  </a:txBody>
                  <a:tcPr marL="0" marR="0" marT="3979" marB="3979" anchor="b"/>
                </a:tc>
                <a:tc>
                  <a:txBody>
                    <a:bodyPr/>
                    <a:lstStyle/>
                    <a:p>
                      <a:pPr rtl="0" fontAlgn="b"/>
                      <a:endParaRPr lang="en-US" sz="600">
                        <a:effectLst/>
                      </a:endParaRPr>
                    </a:p>
                  </a:txBody>
                  <a:tcPr marL="5968" marR="5968" marT="3979" marB="3979" anchor="b"/>
                </a:tc>
                <a:extLst>
                  <a:ext uri="{0D108BD9-81ED-4DB2-BD59-A6C34878D82A}">
                    <a16:rowId xmlns:a16="http://schemas.microsoft.com/office/drawing/2014/main" val="3958872133"/>
                  </a:ext>
                </a:extLst>
              </a:tr>
              <a:tr h="394210">
                <a:tc>
                  <a:txBody>
                    <a:bodyPr/>
                    <a:lstStyle/>
                    <a:p>
                      <a:pPr algn="r" rtl="0" fontAlgn="b"/>
                      <a:r>
                        <a:rPr lang="en-US" sz="600">
                          <a:effectLst/>
                        </a:rPr>
                        <a:t>3427</a:t>
                      </a:r>
                    </a:p>
                  </a:txBody>
                  <a:tcPr marL="5968" marR="5968" marT="3979" marB="3979" anchor="b"/>
                </a:tc>
                <a:tc>
                  <a:txBody>
                    <a:bodyPr/>
                    <a:lstStyle/>
                    <a:p>
                      <a:pPr rtl="0" fontAlgn="b"/>
                      <a:r>
                        <a:rPr lang="en-US" sz="600">
                          <a:effectLst/>
                        </a:rPr>
                        <a:t>Uriah</a:t>
                      </a:r>
                    </a:p>
                  </a:txBody>
                  <a:tcPr marL="5968" marR="5968" marT="3979" marB="3979" anchor="b"/>
                </a:tc>
                <a:tc>
                  <a:txBody>
                    <a:bodyPr/>
                    <a:lstStyle/>
                    <a:p>
                      <a:pPr rtl="0" fontAlgn="b"/>
                      <a:r>
                        <a:rPr lang="en-US" sz="600">
                          <a:effectLst/>
                        </a:rPr>
                        <a:t>Bridges</a:t>
                      </a:r>
                    </a:p>
                  </a:txBody>
                  <a:tcPr marL="5968" marR="5968" marT="3979" marB="3979" anchor="b"/>
                </a:tc>
                <a:tc>
                  <a:txBody>
                    <a:bodyPr/>
                    <a:lstStyle/>
                    <a:p>
                      <a:pPr algn="r" rtl="0" fontAlgn="b"/>
                      <a:r>
                        <a:rPr lang="en-US" sz="600">
                          <a:effectLst/>
                        </a:rPr>
                        <a:t>20-Sep-19</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Production Technician I</a:t>
                      </a:r>
                    </a:p>
                  </a:txBody>
                  <a:tcPr marL="5968" marR="5968" marT="3979" marB="3979" anchor="b"/>
                </a:tc>
                <a:tc>
                  <a:txBody>
                    <a:bodyPr/>
                    <a:lstStyle/>
                    <a:p>
                      <a:pPr rtl="0" fontAlgn="b"/>
                      <a:r>
                        <a:rPr lang="en-US" sz="600">
                          <a:effectLst/>
                        </a:rPr>
                        <a:t>Peter Oneill</a:t>
                      </a:r>
                    </a:p>
                  </a:txBody>
                  <a:tcPr marL="5968" marR="5968" marT="3979" marB="3979" anchor="b"/>
                </a:tc>
                <a:tc>
                  <a:txBody>
                    <a:bodyPr/>
                    <a:lstStyle/>
                    <a:p>
                      <a:pPr rtl="0" fontAlgn="b"/>
                      <a:r>
                        <a:rPr lang="en-US" sz="600">
                          <a:effectLst/>
                        </a:rPr>
                        <a:t>uriah.bridges@bilearner.com</a:t>
                      </a:r>
                    </a:p>
                  </a:txBody>
                  <a:tcPr marL="5968" marR="5968" marT="3979" marB="3979" anchor="b"/>
                </a:tc>
                <a:tc>
                  <a:txBody>
                    <a:bodyPr/>
                    <a:lstStyle/>
                    <a:p>
                      <a:pPr rtl="0" fontAlgn="b"/>
                      <a:r>
                        <a:rPr lang="en-US" sz="600">
                          <a:effectLst/>
                        </a:rPr>
                        <a:t>CCDR</a:t>
                      </a:r>
                    </a:p>
                  </a:txBody>
                  <a:tcPr marL="5968" marR="5968" marT="3979" marB="3979" anchor="b"/>
                </a:tc>
                <a:tc>
                  <a:txBody>
                    <a:bodyPr/>
                    <a:lstStyle/>
                    <a:p>
                      <a:pPr rtl="0" fontAlgn="b"/>
                      <a:r>
                        <a:rPr lang="en-US" sz="600">
                          <a:effectLst/>
                        </a:rPr>
                        <a:t>Active</a:t>
                      </a:r>
                    </a:p>
                  </a:txBody>
                  <a:tcPr marL="5968" marR="5968" marT="3979" marB="3979" anchor="b"/>
                </a:tc>
                <a:tc>
                  <a:txBody>
                    <a:bodyPr/>
                    <a:lstStyle/>
                    <a:p>
                      <a:pPr rtl="0" fontAlgn="b"/>
                      <a:r>
                        <a:rPr lang="en-US" sz="600">
                          <a:effectLst/>
                        </a:rPr>
                        <a:t>Contract</a:t>
                      </a:r>
                    </a:p>
                  </a:txBody>
                  <a:tcPr marL="5968" marR="5968" marT="3979" marB="3979" anchor="b"/>
                </a:tc>
                <a:tc>
                  <a:txBody>
                    <a:bodyPr/>
                    <a:lstStyle/>
                    <a:p>
                      <a:pPr rtl="0" fontAlgn="b"/>
                      <a:r>
                        <a:rPr lang="en-US" sz="600">
                          <a:effectLst/>
                        </a:rPr>
                        <a:t>Zone C</a:t>
                      </a:r>
                    </a:p>
                  </a:txBody>
                  <a:tcPr marL="5968" marR="5968" marT="3979" marB="3979" anchor="b"/>
                </a:tc>
                <a:tc>
                  <a:txBody>
                    <a:bodyPr/>
                    <a:lstStyle/>
                    <a:p>
                      <a:pPr rtl="0" fontAlgn="b"/>
                      <a:r>
                        <a:rPr lang="en-US" sz="600">
                          <a:effectLst/>
                        </a:rPr>
                        <a:t>Temporary</a:t>
                      </a:r>
                    </a:p>
                  </a:txBody>
                  <a:tcPr marL="5968" marR="5968" marT="3979" marB="3979" anchor="b"/>
                </a:tc>
                <a:tc>
                  <a:txBody>
                    <a:bodyPr/>
                    <a:lstStyle/>
                    <a:p>
                      <a:pPr rtl="0" fontAlgn="b"/>
                      <a:r>
                        <a:rPr lang="en-US" sz="600">
                          <a:effectLst/>
                        </a:rPr>
                        <a:t>Unk</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Production</a:t>
                      </a:r>
                    </a:p>
                  </a:txBody>
                  <a:tcPr marL="5968" marR="5968" marT="3979" marB="3979" anchor="b"/>
                </a:tc>
                <a:tc>
                  <a:txBody>
                    <a:bodyPr/>
                    <a:lstStyle/>
                    <a:p>
                      <a:pPr rtl="0" fontAlgn="b"/>
                      <a:r>
                        <a:rPr lang="en-US" sz="600">
                          <a:effectLst/>
                        </a:rPr>
                        <a:t>Finance &amp; Accounting</a:t>
                      </a:r>
                    </a:p>
                  </a:txBody>
                  <a:tcPr marL="5968" marR="5968" marT="3979" marB="3979" anchor="b"/>
                </a:tc>
                <a:tc>
                  <a:txBody>
                    <a:bodyPr/>
                    <a:lstStyle/>
                    <a:p>
                      <a:pPr algn="r" rtl="0" fontAlgn="b"/>
                      <a:r>
                        <a:rPr lang="en-US" sz="600">
                          <a:effectLst/>
                        </a:rPr>
                        <a:t>07-10-1969</a:t>
                      </a:r>
                    </a:p>
                  </a:txBody>
                  <a:tcPr marL="5968" marR="5968" marT="3979" marB="3979" anchor="b"/>
                </a:tc>
                <a:tc>
                  <a:txBody>
                    <a:bodyPr/>
                    <a:lstStyle/>
                    <a:p>
                      <a:pPr rtl="0" fontAlgn="b"/>
                      <a:r>
                        <a:rPr lang="en-US" sz="600">
                          <a:effectLst/>
                        </a:rPr>
                        <a:t>MA</a:t>
                      </a:r>
                    </a:p>
                  </a:txBody>
                  <a:tcPr marL="5968" marR="5968" marT="3979" marB="3979" anchor="b"/>
                </a:tc>
                <a:tc>
                  <a:txBody>
                    <a:bodyPr/>
                    <a:lstStyle/>
                    <a:p>
                      <a:pPr rtl="0" fontAlgn="b"/>
                      <a:r>
                        <a:rPr lang="en-US" sz="600">
                          <a:effectLst/>
                        </a:rPr>
                        <a:t>Accounting</a:t>
                      </a:r>
                    </a:p>
                  </a:txBody>
                  <a:tcPr marL="5968" marR="5968" marT="3979" marB="3979" anchor="b"/>
                </a:tc>
                <a:tc>
                  <a:txBody>
                    <a:bodyPr/>
                    <a:lstStyle/>
                    <a:p>
                      <a:pPr rtl="0" fontAlgn="b"/>
                      <a:r>
                        <a:rPr lang="en-US" sz="600">
                          <a:effectLst/>
                        </a:rPr>
                        <a:t>Female</a:t>
                      </a:r>
                    </a:p>
                  </a:txBody>
                  <a:tcPr marL="5968" marR="5968" marT="3979" marB="3979" anchor="b"/>
                </a:tc>
                <a:tc>
                  <a:txBody>
                    <a:bodyPr/>
                    <a:lstStyle/>
                    <a:p>
                      <a:pPr algn="r" rtl="0" fontAlgn="b"/>
                      <a:r>
                        <a:rPr lang="en-US" sz="600">
                          <a:effectLst/>
                        </a:rPr>
                        <a:t>34904</a:t>
                      </a:r>
                    </a:p>
                  </a:txBody>
                  <a:tcPr marL="5968" marR="5968" marT="3979" marB="3979" anchor="b"/>
                </a:tc>
                <a:tc>
                  <a:txBody>
                    <a:bodyPr/>
                    <a:lstStyle/>
                    <a:p>
                      <a:pPr rtl="0" fontAlgn="b"/>
                      <a:r>
                        <a:rPr lang="en-US" sz="600">
                          <a:effectLst/>
                        </a:rPr>
                        <a:t>White</a:t>
                      </a:r>
                    </a:p>
                  </a:txBody>
                  <a:tcPr marL="5968" marR="5968" marT="3979" marB="3979" anchor="b"/>
                </a:tc>
                <a:tc>
                  <a:txBody>
                    <a:bodyPr/>
                    <a:lstStyle/>
                    <a:p>
                      <a:pPr rtl="0" fontAlgn="b"/>
                      <a:r>
                        <a:rPr lang="en-US" sz="600">
                          <a:effectLst/>
                        </a:rPr>
                        <a:t>Widowed</a:t>
                      </a:r>
                    </a:p>
                  </a:txBody>
                  <a:tcPr marL="5968" marR="5968" marT="3979" marB="3979" anchor="b"/>
                </a:tc>
                <a:tc>
                  <a:txBody>
                    <a:bodyPr/>
                    <a:lstStyle/>
                    <a:p>
                      <a:pPr rtl="0" fontAlgn="b"/>
                      <a:r>
                        <a:rPr lang="en-US" sz="600">
                          <a:effectLst/>
                        </a:rPr>
                        <a:t>Fully Meets</a:t>
                      </a:r>
                    </a:p>
                  </a:txBody>
                  <a:tcPr marL="5968" marR="5968" marT="3979" marB="3979" anchor="b"/>
                </a:tc>
                <a:tc>
                  <a:txBody>
                    <a:bodyPr/>
                    <a:lstStyle/>
                    <a:p>
                      <a:pPr algn="r" rtl="0" fontAlgn="b"/>
                      <a:r>
                        <a:rPr lang="en-US" sz="600">
                          <a:effectLst/>
                        </a:rPr>
                        <a:t>4</a:t>
                      </a:r>
                    </a:p>
                  </a:txBody>
                  <a:tcPr marL="5968" marR="5968" marT="3979" marB="3979" anchor="b"/>
                </a:tc>
                <a:tc>
                  <a:txBody>
                    <a:bodyPr/>
                    <a:lstStyle/>
                    <a:p>
                      <a:pPr rtl="0" fontAlgn="b"/>
                      <a:endParaRPr lang="en-US" sz="600">
                        <a:effectLst/>
                      </a:endParaRPr>
                    </a:p>
                  </a:txBody>
                  <a:tcPr marL="5968" marR="5968" marT="3979" marB="3979" anchor="b"/>
                </a:tc>
                <a:extLst>
                  <a:ext uri="{0D108BD9-81ED-4DB2-BD59-A6C34878D82A}">
                    <a16:rowId xmlns:a16="http://schemas.microsoft.com/office/drawing/2014/main" val="4217447582"/>
                  </a:ext>
                </a:extLst>
              </a:tr>
              <a:tr h="394210">
                <a:tc>
                  <a:txBody>
                    <a:bodyPr/>
                    <a:lstStyle/>
                    <a:p>
                      <a:pPr algn="r" rtl="0" fontAlgn="b"/>
                      <a:r>
                        <a:rPr lang="en-US" sz="600">
                          <a:effectLst/>
                        </a:rPr>
                        <a:t>3428</a:t>
                      </a:r>
                    </a:p>
                  </a:txBody>
                  <a:tcPr marL="5968" marR="5968" marT="3979" marB="3979" anchor="b"/>
                </a:tc>
                <a:tc>
                  <a:txBody>
                    <a:bodyPr/>
                    <a:lstStyle/>
                    <a:p>
                      <a:pPr rtl="0" fontAlgn="b"/>
                      <a:r>
                        <a:rPr lang="en-US" sz="600">
                          <a:effectLst/>
                        </a:rPr>
                        <a:t>Paula</a:t>
                      </a:r>
                    </a:p>
                  </a:txBody>
                  <a:tcPr marL="5968" marR="5968" marT="3979" marB="3979" anchor="b"/>
                </a:tc>
                <a:tc>
                  <a:txBody>
                    <a:bodyPr/>
                    <a:lstStyle/>
                    <a:p>
                      <a:pPr rtl="0" fontAlgn="b"/>
                      <a:r>
                        <a:rPr lang="en-US" sz="600">
                          <a:effectLst/>
                        </a:rPr>
                        <a:t>Small</a:t>
                      </a:r>
                    </a:p>
                  </a:txBody>
                  <a:tcPr marL="5968" marR="5968" marT="3979" marB="3979" anchor="b"/>
                </a:tc>
                <a:tc>
                  <a:txBody>
                    <a:bodyPr/>
                    <a:lstStyle/>
                    <a:p>
                      <a:pPr algn="r" rtl="0" fontAlgn="b"/>
                      <a:r>
                        <a:rPr lang="en-US" sz="600">
                          <a:effectLst/>
                        </a:rPr>
                        <a:t>11-Feb-23</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Production Technician I</a:t>
                      </a:r>
                    </a:p>
                  </a:txBody>
                  <a:tcPr marL="5968" marR="5968" marT="3979" marB="3979" anchor="b"/>
                </a:tc>
                <a:tc>
                  <a:txBody>
                    <a:bodyPr/>
                    <a:lstStyle/>
                    <a:p>
                      <a:pPr rtl="0" fontAlgn="b"/>
                      <a:r>
                        <a:rPr lang="en-US" sz="600">
                          <a:effectLst/>
                        </a:rPr>
                        <a:t>Renee Mccormick</a:t>
                      </a:r>
                    </a:p>
                  </a:txBody>
                  <a:tcPr marL="5968" marR="5968" marT="3979" marB="3979" anchor="b"/>
                </a:tc>
                <a:tc>
                  <a:txBody>
                    <a:bodyPr/>
                    <a:lstStyle/>
                    <a:p>
                      <a:pPr rtl="0" fontAlgn="b"/>
                      <a:r>
                        <a:rPr lang="en-US" sz="600">
                          <a:effectLst/>
                        </a:rPr>
                        <a:t>paula.small@bilearner.com</a:t>
                      </a:r>
                    </a:p>
                  </a:txBody>
                  <a:tcPr marL="5968" marR="5968" marT="3979" marB="3979" anchor="b"/>
                </a:tc>
                <a:tc>
                  <a:txBody>
                    <a:bodyPr/>
                    <a:lstStyle/>
                    <a:p>
                      <a:pPr rtl="0" fontAlgn="b"/>
                      <a:r>
                        <a:rPr lang="en-US" sz="600">
                          <a:effectLst/>
                        </a:rPr>
                        <a:t>EW</a:t>
                      </a:r>
                    </a:p>
                  </a:txBody>
                  <a:tcPr marL="5968" marR="5968" marT="3979" marB="3979" anchor="b"/>
                </a:tc>
                <a:tc>
                  <a:txBody>
                    <a:bodyPr/>
                    <a:lstStyle/>
                    <a:p>
                      <a:pPr rtl="0" fontAlgn="b"/>
                      <a:r>
                        <a:rPr lang="en-US" sz="600">
                          <a:effectLst/>
                        </a:rPr>
                        <a:t>Active</a:t>
                      </a:r>
                    </a:p>
                  </a:txBody>
                  <a:tcPr marL="5968" marR="5968" marT="3979" marB="3979" anchor="b"/>
                </a:tc>
                <a:tc>
                  <a:txBody>
                    <a:bodyPr/>
                    <a:lstStyle/>
                    <a:p>
                      <a:pPr rtl="0" fontAlgn="b"/>
                      <a:r>
                        <a:rPr lang="en-US" sz="600">
                          <a:effectLst/>
                        </a:rPr>
                        <a:t>Contract</a:t>
                      </a:r>
                    </a:p>
                  </a:txBody>
                  <a:tcPr marL="5968" marR="5968" marT="3979" marB="3979" anchor="b"/>
                </a:tc>
                <a:tc>
                  <a:txBody>
                    <a:bodyPr/>
                    <a:lstStyle/>
                    <a:p>
                      <a:pPr rtl="0" fontAlgn="b"/>
                      <a:r>
                        <a:rPr lang="en-US" sz="600">
                          <a:effectLst/>
                        </a:rPr>
                        <a:t>Zone A</a:t>
                      </a:r>
                    </a:p>
                  </a:txBody>
                  <a:tcPr marL="5968" marR="5968" marT="3979" marB="3979" anchor="b"/>
                </a:tc>
                <a:tc>
                  <a:txBody>
                    <a:bodyPr/>
                    <a:lstStyle/>
                    <a:p>
                      <a:pPr rtl="0" fontAlgn="b"/>
                      <a:r>
                        <a:rPr lang="en-US" sz="600">
                          <a:effectLst/>
                        </a:rPr>
                        <a:t>Part-Time</a:t>
                      </a:r>
                    </a:p>
                  </a:txBody>
                  <a:tcPr marL="5968" marR="5968" marT="3979" marB="3979" anchor="b"/>
                </a:tc>
                <a:tc>
                  <a:txBody>
                    <a:bodyPr/>
                    <a:lstStyle/>
                    <a:p>
                      <a:pPr rtl="0" fontAlgn="b"/>
                      <a:r>
                        <a:rPr lang="en-US" sz="600">
                          <a:effectLst/>
                        </a:rPr>
                        <a:t>Unk</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Production</a:t>
                      </a:r>
                    </a:p>
                  </a:txBody>
                  <a:tcPr marL="5968" marR="5968" marT="3979" marB="3979" anchor="b"/>
                </a:tc>
                <a:tc>
                  <a:txBody>
                    <a:bodyPr/>
                    <a:lstStyle/>
                    <a:p>
                      <a:pPr rtl="0" fontAlgn="b"/>
                      <a:r>
                        <a:rPr lang="en-US" sz="600">
                          <a:effectLst/>
                        </a:rPr>
                        <a:t>Aerial</a:t>
                      </a:r>
                    </a:p>
                  </a:txBody>
                  <a:tcPr marL="5968" marR="5968" marT="3979" marB="3979" anchor="b"/>
                </a:tc>
                <a:tc>
                  <a:txBody>
                    <a:bodyPr/>
                    <a:lstStyle/>
                    <a:p>
                      <a:pPr rtl="0" fontAlgn="b"/>
                      <a:r>
                        <a:rPr lang="en-US" sz="600">
                          <a:effectLst/>
                        </a:rPr>
                        <a:t>30-08-1965</a:t>
                      </a:r>
                    </a:p>
                  </a:txBody>
                  <a:tcPr marL="5968" marR="5968" marT="3979" marB="3979" anchor="b"/>
                </a:tc>
                <a:tc>
                  <a:txBody>
                    <a:bodyPr/>
                    <a:lstStyle/>
                    <a:p>
                      <a:pPr rtl="0" fontAlgn="b"/>
                      <a:r>
                        <a:rPr lang="en-US" sz="600">
                          <a:effectLst/>
                        </a:rPr>
                        <a:t>MA</a:t>
                      </a:r>
                    </a:p>
                  </a:txBody>
                  <a:tcPr marL="5968" marR="5968" marT="3979" marB="3979" anchor="b"/>
                </a:tc>
                <a:tc>
                  <a:txBody>
                    <a:bodyPr/>
                    <a:lstStyle/>
                    <a:p>
                      <a:pPr rtl="0" fontAlgn="b"/>
                      <a:r>
                        <a:rPr lang="en-US" sz="600">
                          <a:effectLst/>
                        </a:rPr>
                        <a:t>Labor</a:t>
                      </a:r>
                    </a:p>
                  </a:txBody>
                  <a:tcPr marL="5968" marR="5968" marT="3979" marB="3979" anchor="b"/>
                </a:tc>
                <a:tc>
                  <a:txBody>
                    <a:bodyPr/>
                    <a:lstStyle/>
                    <a:p>
                      <a:pPr rtl="0" fontAlgn="b"/>
                      <a:r>
                        <a:rPr lang="en-US" sz="600">
                          <a:effectLst/>
                        </a:rPr>
                        <a:t>Male</a:t>
                      </a:r>
                    </a:p>
                  </a:txBody>
                  <a:tcPr marL="5968" marR="5968" marT="3979" marB="3979" anchor="b"/>
                </a:tc>
                <a:tc>
                  <a:txBody>
                    <a:bodyPr/>
                    <a:lstStyle/>
                    <a:p>
                      <a:pPr algn="r" rtl="0" fontAlgn="b"/>
                      <a:r>
                        <a:rPr lang="en-US" sz="600">
                          <a:effectLst/>
                        </a:rPr>
                        <a:t>6593</a:t>
                      </a:r>
                    </a:p>
                  </a:txBody>
                  <a:tcPr marL="5968" marR="5968" marT="3979" marB="3979" anchor="b"/>
                </a:tc>
                <a:tc>
                  <a:txBody>
                    <a:bodyPr/>
                    <a:lstStyle/>
                    <a:p>
                      <a:pPr rtl="0" fontAlgn="b"/>
                      <a:r>
                        <a:rPr lang="en-US" sz="600">
                          <a:effectLst/>
                        </a:rPr>
                        <a:t>Hispanic</a:t>
                      </a:r>
                    </a:p>
                  </a:txBody>
                  <a:tcPr marL="5968" marR="5968" marT="3979" marB="3979" anchor="b"/>
                </a:tc>
                <a:tc>
                  <a:txBody>
                    <a:bodyPr/>
                    <a:lstStyle/>
                    <a:p>
                      <a:pPr rtl="0" fontAlgn="b"/>
                      <a:r>
                        <a:rPr lang="en-US" sz="600">
                          <a:effectLst/>
                        </a:rPr>
                        <a:t>Widowed</a:t>
                      </a:r>
                    </a:p>
                  </a:txBody>
                  <a:tcPr marL="5968" marR="5968" marT="3979" marB="3979" anchor="b"/>
                </a:tc>
                <a:tc>
                  <a:txBody>
                    <a:bodyPr/>
                    <a:lstStyle/>
                    <a:p>
                      <a:pPr rtl="0" fontAlgn="b"/>
                      <a:r>
                        <a:rPr lang="en-US" sz="600">
                          <a:effectLst/>
                        </a:rPr>
                        <a:t>Fully Meets</a:t>
                      </a:r>
                    </a:p>
                  </a:txBody>
                  <a:tcPr marL="5968" marR="5968" marT="3979" marB="3979" anchor="b"/>
                </a:tc>
                <a:tc>
                  <a:txBody>
                    <a:bodyPr/>
                    <a:lstStyle/>
                    <a:p>
                      <a:pPr algn="r" rtl="0" fontAlgn="b"/>
                      <a:r>
                        <a:rPr lang="en-US" sz="600">
                          <a:effectLst/>
                        </a:rPr>
                        <a:t>3</a:t>
                      </a:r>
                    </a:p>
                  </a:txBody>
                  <a:tcPr marL="5968" marR="5968" marT="3979" marB="3979" anchor="b"/>
                </a:tc>
                <a:tc>
                  <a:txBody>
                    <a:bodyPr/>
                    <a:lstStyle/>
                    <a:p>
                      <a:pPr rtl="0" fontAlgn="b"/>
                      <a:endParaRPr lang="en-US" sz="600">
                        <a:effectLst/>
                      </a:endParaRPr>
                    </a:p>
                  </a:txBody>
                  <a:tcPr marL="5968" marR="5968" marT="3979" marB="3979" anchor="b"/>
                </a:tc>
                <a:extLst>
                  <a:ext uri="{0D108BD9-81ED-4DB2-BD59-A6C34878D82A}">
                    <a16:rowId xmlns:a16="http://schemas.microsoft.com/office/drawing/2014/main" val="1775427380"/>
                  </a:ext>
                </a:extLst>
              </a:tr>
              <a:tr h="394210">
                <a:tc>
                  <a:txBody>
                    <a:bodyPr/>
                    <a:lstStyle/>
                    <a:p>
                      <a:pPr algn="r" rtl="0" fontAlgn="b"/>
                      <a:r>
                        <a:rPr lang="en-US" sz="600">
                          <a:effectLst/>
                        </a:rPr>
                        <a:t>3429</a:t>
                      </a:r>
                    </a:p>
                  </a:txBody>
                  <a:tcPr marL="5968" marR="5968" marT="3979" marB="3979" anchor="b"/>
                </a:tc>
                <a:tc>
                  <a:txBody>
                    <a:bodyPr/>
                    <a:lstStyle/>
                    <a:p>
                      <a:pPr rtl="0" fontAlgn="b"/>
                      <a:r>
                        <a:rPr lang="en-US" sz="600" dirty="0">
                          <a:effectLst/>
                        </a:rPr>
                        <a:t>Edward</a:t>
                      </a:r>
                    </a:p>
                  </a:txBody>
                  <a:tcPr marL="5968" marR="5968" marT="3979" marB="3979" anchor="b"/>
                </a:tc>
                <a:tc>
                  <a:txBody>
                    <a:bodyPr/>
                    <a:lstStyle/>
                    <a:p>
                      <a:pPr rtl="0" fontAlgn="b"/>
                      <a:r>
                        <a:rPr lang="en-US" sz="600">
                          <a:effectLst/>
                        </a:rPr>
                        <a:t>Buck</a:t>
                      </a:r>
                    </a:p>
                  </a:txBody>
                  <a:tcPr marL="5968" marR="5968" marT="3979" marB="3979" anchor="b"/>
                </a:tc>
                <a:tc>
                  <a:txBody>
                    <a:bodyPr/>
                    <a:lstStyle/>
                    <a:p>
                      <a:pPr algn="r" rtl="0" fontAlgn="b"/>
                      <a:r>
                        <a:rPr lang="en-US" sz="600">
                          <a:effectLst/>
                        </a:rPr>
                        <a:t>10-Dec-18</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Area Sales Manager</a:t>
                      </a:r>
                    </a:p>
                  </a:txBody>
                  <a:tcPr marL="5968" marR="5968" marT="3979" marB="3979" anchor="b"/>
                </a:tc>
                <a:tc>
                  <a:txBody>
                    <a:bodyPr/>
                    <a:lstStyle/>
                    <a:p>
                      <a:pPr rtl="0" fontAlgn="b"/>
                      <a:r>
                        <a:rPr lang="en-US" sz="600">
                          <a:effectLst/>
                        </a:rPr>
                        <a:t>Crystal Walker</a:t>
                      </a:r>
                    </a:p>
                  </a:txBody>
                  <a:tcPr marL="5968" marR="5968" marT="3979" marB="3979" anchor="b"/>
                </a:tc>
                <a:tc>
                  <a:txBody>
                    <a:bodyPr/>
                    <a:lstStyle/>
                    <a:p>
                      <a:pPr rtl="0" fontAlgn="b"/>
                      <a:r>
                        <a:rPr lang="en-US" sz="600">
                          <a:effectLst/>
                        </a:rPr>
                        <a:t>edward.buck@bilearner.com</a:t>
                      </a:r>
                    </a:p>
                  </a:txBody>
                  <a:tcPr marL="5968" marR="5968" marT="3979" marB="3979" anchor="b"/>
                </a:tc>
                <a:tc>
                  <a:txBody>
                    <a:bodyPr/>
                    <a:lstStyle/>
                    <a:p>
                      <a:pPr rtl="0" fontAlgn="b"/>
                      <a:r>
                        <a:rPr lang="en-US" sz="600">
                          <a:effectLst/>
                        </a:rPr>
                        <a:t>PL</a:t>
                      </a:r>
                    </a:p>
                  </a:txBody>
                  <a:tcPr marL="5968" marR="5968" marT="3979" marB="3979" anchor="b"/>
                </a:tc>
                <a:tc>
                  <a:txBody>
                    <a:bodyPr/>
                    <a:lstStyle/>
                    <a:p>
                      <a:pPr rtl="0" fontAlgn="b"/>
                      <a:r>
                        <a:rPr lang="en-US" sz="600">
                          <a:effectLst/>
                        </a:rPr>
                        <a:t>Active</a:t>
                      </a:r>
                    </a:p>
                  </a:txBody>
                  <a:tcPr marL="5968" marR="5968" marT="3979" marB="3979" anchor="b"/>
                </a:tc>
                <a:tc>
                  <a:txBody>
                    <a:bodyPr/>
                    <a:lstStyle/>
                    <a:p>
                      <a:pPr rtl="0" fontAlgn="b"/>
                      <a:r>
                        <a:rPr lang="en-US" sz="600">
                          <a:effectLst/>
                        </a:rPr>
                        <a:t>Full-Time</a:t>
                      </a:r>
                    </a:p>
                  </a:txBody>
                  <a:tcPr marL="5968" marR="5968" marT="3979" marB="3979" anchor="b"/>
                </a:tc>
                <a:tc>
                  <a:txBody>
                    <a:bodyPr/>
                    <a:lstStyle/>
                    <a:p>
                      <a:pPr rtl="0" fontAlgn="b"/>
                      <a:r>
                        <a:rPr lang="en-US" sz="600">
                          <a:effectLst/>
                        </a:rPr>
                        <a:t>Zone B</a:t>
                      </a:r>
                    </a:p>
                  </a:txBody>
                  <a:tcPr marL="5968" marR="5968" marT="3979" marB="3979" anchor="b"/>
                </a:tc>
                <a:tc>
                  <a:txBody>
                    <a:bodyPr/>
                    <a:lstStyle/>
                    <a:p>
                      <a:pPr rtl="0" fontAlgn="b"/>
                      <a:r>
                        <a:rPr lang="en-US" sz="600">
                          <a:effectLst/>
                        </a:rPr>
                        <a:t>Part-Time</a:t>
                      </a:r>
                    </a:p>
                  </a:txBody>
                  <a:tcPr marL="5968" marR="5968" marT="3979" marB="3979" anchor="b"/>
                </a:tc>
                <a:tc>
                  <a:txBody>
                    <a:bodyPr/>
                    <a:lstStyle/>
                    <a:p>
                      <a:pPr rtl="0" fontAlgn="b"/>
                      <a:r>
                        <a:rPr lang="en-US" sz="600">
                          <a:effectLst/>
                        </a:rPr>
                        <a:t>Unk</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Sales</a:t>
                      </a:r>
                    </a:p>
                  </a:txBody>
                  <a:tcPr marL="5968" marR="5968" marT="3979" marB="3979" anchor="b"/>
                </a:tc>
                <a:tc>
                  <a:txBody>
                    <a:bodyPr/>
                    <a:lstStyle/>
                    <a:p>
                      <a:pPr rtl="0" fontAlgn="b"/>
                      <a:r>
                        <a:rPr lang="en-US" sz="600">
                          <a:effectLst/>
                        </a:rPr>
                        <a:t>General - Sga</a:t>
                      </a:r>
                    </a:p>
                  </a:txBody>
                  <a:tcPr marL="5968" marR="5968" marT="3979" marB="3979" anchor="b"/>
                </a:tc>
                <a:tc>
                  <a:txBody>
                    <a:bodyPr/>
                    <a:lstStyle/>
                    <a:p>
                      <a:pPr algn="r" rtl="0" fontAlgn="b"/>
                      <a:r>
                        <a:rPr lang="en-US" sz="600">
                          <a:effectLst/>
                        </a:rPr>
                        <a:t>06-10-1991</a:t>
                      </a:r>
                    </a:p>
                  </a:txBody>
                  <a:tcPr marL="5968" marR="5968" marT="3979" marB="3979" anchor="b"/>
                </a:tc>
                <a:tc>
                  <a:txBody>
                    <a:bodyPr/>
                    <a:lstStyle/>
                    <a:p>
                      <a:pPr rtl="0" fontAlgn="b"/>
                      <a:r>
                        <a:rPr lang="en-US" sz="600">
                          <a:effectLst/>
                        </a:rPr>
                        <a:t>MA</a:t>
                      </a:r>
                    </a:p>
                  </a:txBody>
                  <a:tcPr marL="5968" marR="5968" marT="3979" marB="3979" anchor="b"/>
                </a:tc>
                <a:tc>
                  <a:txBody>
                    <a:bodyPr/>
                    <a:lstStyle/>
                    <a:p>
                      <a:pPr rtl="0" fontAlgn="b"/>
                      <a:r>
                        <a:rPr lang="en-US" sz="600">
                          <a:effectLst/>
                        </a:rPr>
                        <a:t>Assistant</a:t>
                      </a:r>
                    </a:p>
                  </a:txBody>
                  <a:tcPr marL="5968" marR="5968" marT="3979" marB="3979" anchor="b"/>
                </a:tc>
                <a:tc>
                  <a:txBody>
                    <a:bodyPr/>
                    <a:lstStyle/>
                    <a:p>
                      <a:pPr rtl="0" fontAlgn="b"/>
                      <a:r>
                        <a:rPr lang="en-US" sz="600">
                          <a:effectLst/>
                        </a:rPr>
                        <a:t>Male</a:t>
                      </a:r>
                    </a:p>
                  </a:txBody>
                  <a:tcPr marL="5968" marR="5968" marT="3979" marB="3979" anchor="b"/>
                </a:tc>
                <a:tc>
                  <a:txBody>
                    <a:bodyPr/>
                    <a:lstStyle/>
                    <a:p>
                      <a:pPr algn="r" rtl="0" fontAlgn="b"/>
                      <a:r>
                        <a:rPr lang="en-US" sz="600">
                          <a:effectLst/>
                        </a:rPr>
                        <a:t>2330</a:t>
                      </a:r>
                    </a:p>
                  </a:txBody>
                  <a:tcPr marL="5968" marR="5968" marT="3979" marB="3979" anchor="b"/>
                </a:tc>
                <a:tc>
                  <a:txBody>
                    <a:bodyPr/>
                    <a:lstStyle/>
                    <a:p>
                      <a:pPr rtl="0" fontAlgn="b"/>
                      <a:r>
                        <a:rPr lang="en-US" sz="600">
                          <a:effectLst/>
                        </a:rPr>
                        <a:t>Hispanic</a:t>
                      </a:r>
                    </a:p>
                  </a:txBody>
                  <a:tcPr marL="5968" marR="5968" marT="3979" marB="3979" anchor="b"/>
                </a:tc>
                <a:tc>
                  <a:txBody>
                    <a:bodyPr/>
                    <a:lstStyle/>
                    <a:p>
                      <a:pPr rtl="0" fontAlgn="b"/>
                      <a:r>
                        <a:rPr lang="en-US" sz="600">
                          <a:effectLst/>
                        </a:rPr>
                        <a:t>Widowed</a:t>
                      </a:r>
                    </a:p>
                  </a:txBody>
                  <a:tcPr marL="5968" marR="5968" marT="3979" marB="3979" anchor="b"/>
                </a:tc>
                <a:tc>
                  <a:txBody>
                    <a:bodyPr/>
                    <a:lstStyle/>
                    <a:p>
                      <a:pPr rtl="0" fontAlgn="b"/>
                      <a:r>
                        <a:rPr lang="en-US" sz="600">
                          <a:effectLst/>
                        </a:rPr>
                        <a:t>Fully Meets</a:t>
                      </a:r>
                    </a:p>
                  </a:txBody>
                  <a:tcPr marL="5968" marR="5968" marT="3979" marB="3979" anchor="b"/>
                </a:tc>
                <a:tc>
                  <a:txBody>
                    <a:bodyPr/>
                    <a:lstStyle/>
                    <a:p>
                      <a:pPr algn="r" rtl="0" fontAlgn="b"/>
                      <a:r>
                        <a:rPr lang="en-US" sz="600">
                          <a:effectLst/>
                        </a:rPr>
                        <a:t>4</a:t>
                      </a:r>
                    </a:p>
                  </a:txBody>
                  <a:tcPr marL="5968" marR="5968" marT="3979" marB="3979" anchor="b"/>
                </a:tc>
                <a:tc>
                  <a:txBody>
                    <a:bodyPr/>
                    <a:lstStyle/>
                    <a:p>
                      <a:pPr rtl="0" fontAlgn="b"/>
                      <a:endParaRPr lang="en-US" sz="600">
                        <a:effectLst/>
                      </a:endParaRPr>
                    </a:p>
                  </a:txBody>
                  <a:tcPr marL="5968" marR="5968" marT="3979" marB="3979" anchor="b"/>
                </a:tc>
                <a:extLst>
                  <a:ext uri="{0D108BD9-81ED-4DB2-BD59-A6C34878D82A}">
                    <a16:rowId xmlns:a16="http://schemas.microsoft.com/office/drawing/2014/main" val="1338899353"/>
                  </a:ext>
                </a:extLst>
              </a:tr>
              <a:tr h="458972">
                <a:tc>
                  <a:txBody>
                    <a:bodyPr/>
                    <a:lstStyle/>
                    <a:p>
                      <a:pPr algn="r" rtl="0" fontAlgn="b"/>
                      <a:r>
                        <a:rPr lang="en-US" sz="600">
                          <a:effectLst/>
                        </a:rPr>
                        <a:t>3430</a:t>
                      </a:r>
                    </a:p>
                  </a:txBody>
                  <a:tcPr marL="5968" marR="5968" marT="3979" marB="3979" anchor="b"/>
                </a:tc>
                <a:tc>
                  <a:txBody>
                    <a:bodyPr/>
                    <a:lstStyle/>
                    <a:p>
                      <a:pPr rtl="0" fontAlgn="b"/>
                      <a:r>
                        <a:rPr lang="en-US" sz="600">
                          <a:effectLst/>
                        </a:rPr>
                        <a:t>Michael</a:t>
                      </a:r>
                    </a:p>
                  </a:txBody>
                  <a:tcPr marL="5968" marR="5968" marT="3979" marB="3979" anchor="b"/>
                </a:tc>
                <a:tc>
                  <a:txBody>
                    <a:bodyPr/>
                    <a:lstStyle/>
                    <a:p>
                      <a:pPr rtl="0" fontAlgn="b"/>
                      <a:r>
                        <a:rPr lang="en-US" sz="600">
                          <a:effectLst/>
                        </a:rPr>
                        <a:t>Riordan</a:t>
                      </a:r>
                    </a:p>
                  </a:txBody>
                  <a:tcPr marL="5968" marR="5968" marT="3979" marB="3979" anchor="b"/>
                </a:tc>
                <a:tc>
                  <a:txBody>
                    <a:bodyPr/>
                    <a:lstStyle/>
                    <a:p>
                      <a:pPr algn="r" rtl="0" fontAlgn="b"/>
                      <a:r>
                        <a:rPr lang="en-US" sz="600">
                          <a:effectLst/>
                        </a:rPr>
                        <a:t>21-Jun-21</a:t>
                      </a:r>
                    </a:p>
                  </a:txBody>
                  <a:tcPr marL="5968" marR="5968" marT="3979" marB="3979" anchor="b"/>
                </a:tc>
                <a:tc>
                  <a:txBody>
                    <a:bodyPr/>
                    <a:lstStyle/>
                    <a:p>
                      <a:pPr rtl="0" fontAlgn="b"/>
                      <a:endParaRPr lang="en-US" sz="600" dirty="0">
                        <a:effectLst/>
                      </a:endParaRPr>
                    </a:p>
                  </a:txBody>
                  <a:tcPr marL="5968" marR="5968" marT="3979" marB="3979" anchor="b"/>
                </a:tc>
                <a:tc>
                  <a:txBody>
                    <a:bodyPr/>
                    <a:lstStyle/>
                    <a:p>
                      <a:pPr rtl="0" fontAlgn="b"/>
                      <a:r>
                        <a:rPr lang="en-US" sz="600">
                          <a:effectLst/>
                        </a:rPr>
                        <a:t>Area Sales Manager</a:t>
                      </a:r>
                    </a:p>
                  </a:txBody>
                  <a:tcPr marL="5968" marR="5968" marT="3979" marB="3979" anchor="b"/>
                </a:tc>
                <a:tc>
                  <a:txBody>
                    <a:bodyPr/>
                    <a:lstStyle/>
                    <a:p>
                      <a:pPr rtl="0" fontAlgn="b"/>
                      <a:r>
                        <a:rPr lang="en-US" sz="600">
                          <a:effectLst/>
                        </a:rPr>
                        <a:t>Rebekah Wright</a:t>
                      </a:r>
                    </a:p>
                  </a:txBody>
                  <a:tcPr marL="5968" marR="5968" marT="3979" marB="3979" anchor="b"/>
                </a:tc>
                <a:tc>
                  <a:txBody>
                    <a:bodyPr/>
                    <a:lstStyle/>
                    <a:p>
                      <a:pPr rtl="0" fontAlgn="b"/>
                      <a:r>
                        <a:rPr lang="en-US" sz="600">
                          <a:effectLst/>
                        </a:rPr>
                        <a:t>michael.riordan@bilearner.com</a:t>
                      </a:r>
                    </a:p>
                  </a:txBody>
                  <a:tcPr marL="5968" marR="5968" marT="3979" marB="3979" anchor="b"/>
                </a:tc>
                <a:tc>
                  <a:txBody>
                    <a:bodyPr/>
                    <a:lstStyle/>
                    <a:p>
                      <a:pPr rtl="0" fontAlgn="b"/>
                      <a:r>
                        <a:rPr lang="en-US" sz="600">
                          <a:effectLst/>
                        </a:rPr>
                        <a:t>CCDR</a:t>
                      </a:r>
                    </a:p>
                  </a:txBody>
                  <a:tcPr marL="5968" marR="5968" marT="3979" marB="3979" anchor="b"/>
                </a:tc>
                <a:tc>
                  <a:txBody>
                    <a:bodyPr/>
                    <a:lstStyle/>
                    <a:p>
                      <a:pPr rtl="0" fontAlgn="b"/>
                      <a:r>
                        <a:rPr lang="en-US" sz="600">
                          <a:effectLst/>
                        </a:rPr>
                        <a:t>Active</a:t>
                      </a:r>
                    </a:p>
                  </a:txBody>
                  <a:tcPr marL="5968" marR="5968" marT="3979" marB="3979" anchor="b"/>
                </a:tc>
                <a:tc>
                  <a:txBody>
                    <a:bodyPr/>
                    <a:lstStyle/>
                    <a:p>
                      <a:pPr rtl="0" fontAlgn="b"/>
                      <a:r>
                        <a:rPr lang="en-US" sz="600">
                          <a:effectLst/>
                        </a:rPr>
                        <a:t>Contract</a:t>
                      </a:r>
                    </a:p>
                  </a:txBody>
                  <a:tcPr marL="5968" marR="5968" marT="3979" marB="3979" anchor="b"/>
                </a:tc>
                <a:tc>
                  <a:txBody>
                    <a:bodyPr/>
                    <a:lstStyle/>
                    <a:p>
                      <a:pPr rtl="0" fontAlgn="b"/>
                      <a:r>
                        <a:rPr lang="en-US" sz="600">
                          <a:effectLst/>
                        </a:rPr>
                        <a:t>Zone A</a:t>
                      </a:r>
                    </a:p>
                  </a:txBody>
                  <a:tcPr marL="5968" marR="5968" marT="3979" marB="3979" anchor="b"/>
                </a:tc>
                <a:tc>
                  <a:txBody>
                    <a:bodyPr/>
                    <a:lstStyle/>
                    <a:p>
                      <a:pPr rtl="0" fontAlgn="b"/>
                      <a:r>
                        <a:rPr lang="en-US" sz="600">
                          <a:effectLst/>
                        </a:rPr>
                        <a:t>Full-Time</a:t>
                      </a:r>
                    </a:p>
                  </a:txBody>
                  <a:tcPr marL="5968" marR="5968" marT="3979" marB="3979" anchor="b"/>
                </a:tc>
                <a:tc>
                  <a:txBody>
                    <a:bodyPr/>
                    <a:lstStyle/>
                    <a:p>
                      <a:pPr rtl="0" fontAlgn="b"/>
                      <a:r>
                        <a:rPr lang="en-US" sz="600">
                          <a:effectLst/>
                        </a:rPr>
                        <a:t>Unk</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Sales</a:t>
                      </a:r>
                    </a:p>
                  </a:txBody>
                  <a:tcPr marL="5968" marR="5968" marT="3979" marB="3979" anchor="b"/>
                </a:tc>
                <a:tc>
                  <a:txBody>
                    <a:bodyPr/>
                    <a:lstStyle/>
                    <a:p>
                      <a:pPr rtl="0" fontAlgn="b"/>
                      <a:r>
                        <a:rPr lang="en-US" sz="600">
                          <a:effectLst/>
                        </a:rPr>
                        <a:t>Finance &amp; Accounting</a:t>
                      </a:r>
                    </a:p>
                  </a:txBody>
                  <a:tcPr marL="5968" marR="5968" marT="3979" marB="3979" anchor="b"/>
                </a:tc>
                <a:tc>
                  <a:txBody>
                    <a:bodyPr/>
                    <a:lstStyle/>
                    <a:p>
                      <a:pPr algn="r" rtl="0" fontAlgn="b"/>
                      <a:r>
                        <a:rPr lang="en-US" sz="600">
                          <a:effectLst/>
                        </a:rPr>
                        <a:t>04-04-1998</a:t>
                      </a:r>
                    </a:p>
                  </a:txBody>
                  <a:tcPr marL="5968" marR="5968" marT="3979" marB="3979" anchor="b"/>
                </a:tc>
                <a:tc>
                  <a:txBody>
                    <a:bodyPr/>
                    <a:lstStyle/>
                    <a:p>
                      <a:pPr rtl="0" fontAlgn="b"/>
                      <a:r>
                        <a:rPr lang="en-US" sz="600">
                          <a:effectLst/>
                        </a:rPr>
                        <a:t>ND</a:t>
                      </a:r>
                    </a:p>
                  </a:txBody>
                  <a:tcPr marL="5968" marR="5968" marT="3979" marB="3979" anchor="b"/>
                </a:tc>
                <a:tc>
                  <a:txBody>
                    <a:bodyPr/>
                    <a:lstStyle/>
                    <a:p>
                      <a:pPr rtl="0" fontAlgn="b"/>
                      <a:r>
                        <a:rPr lang="en-US" sz="600">
                          <a:effectLst/>
                        </a:rPr>
                        <a:t>Clerk</a:t>
                      </a:r>
                    </a:p>
                  </a:txBody>
                  <a:tcPr marL="5968" marR="5968" marT="3979" marB="3979" anchor="b"/>
                </a:tc>
                <a:tc>
                  <a:txBody>
                    <a:bodyPr/>
                    <a:lstStyle/>
                    <a:p>
                      <a:pPr rtl="0" fontAlgn="b"/>
                      <a:r>
                        <a:rPr lang="en-US" sz="600">
                          <a:effectLst/>
                        </a:rPr>
                        <a:t>Male</a:t>
                      </a:r>
                    </a:p>
                  </a:txBody>
                  <a:tcPr marL="5968" marR="5968" marT="3979" marB="3979" anchor="b"/>
                </a:tc>
                <a:tc>
                  <a:txBody>
                    <a:bodyPr/>
                    <a:lstStyle/>
                    <a:p>
                      <a:pPr algn="r" rtl="0" fontAlgn="b"/>
                      <a:r>
                        <a:rPr lang="en-US" sz="600">
                          <a:effectLst/>
                        </a:rPr>
                        <a:t>58782</a:t>
                      </a:r>
                    </a:p>
                  </a:txBody>
                  <a:tcPr marL="5968" marR="5968" marT="3979" marB="3979" anchor="b"/>
                </a:tc>
                <a:tc>
                  <a:txBody>
                    <a:bodyPr/>
                    <a:lstStyle/>
                    <a:p>
                      <a:pPr rtl="0" fontAlgn="b"/>
                      <a:r>
                        <a:rPr lang="en-US" sz="600">
                          <a:effectLst/>
                        </a:rPr>
                        <a:t>Other</a:t>
                      </a:r>
                    </a:p>
                  </a:txBody>
                  <a:tcPr marL="5968" marR="5968" marT="3979" marB="3979" anchor="b"/>
                </a:tc>
                <a:tc>
                  <a:txBody>
                    <a:bodyPr/>
                    <a:lstStyle/>
                    <a:p>
                      <a:pPr rtl="0" fontAlgn="b"/>
                      <a:r>
                        <a:rPr lang="en-US" sz="600">
                          <a:effectLst/>
                        </a:rPr>
                        <a:t>Single</a:t>
                      </a:r>
                    </a:p>
                  </a:txBody>
                  <a:tcPr marL="5968" marR="5968" marT="3979" marB="3979" anchor="b"/>
                </a:tc>
                <a:tc>
                  <a:txBody>
                    <a:bodyPr/>
                    <a:lstStyle/>
                    <a:p>
                      <a:pPr rtl="0" fontAlgn="b"/>
                      <a:r>
                        <a:rPr lang="en-US" sz="600">
                          <a:effectLst/>
                        </a:rPr>
                        <a:t>Fully Meets</a:t>
                      </a:r>
                    </a:p>
                  </a:txBody>
                  <a:tcPr marL="5968" marR="5968" marT="3979" marB="3979" anchor="b"/>
                </a:tc>
                <a:tc>
                  <a:txBody>
                    <a:bodyPr/>
                    <a:lstStyle/>
                    <a:p>
                      <a:pPr algn="r" rtl="0" fontAlgn="b"/>
                      <a:r>
                        <a:rPr lang="en-US" sz="600">
                          <a:effectLst/>
                        </a:rPr>
                        <a:t>2</a:t>
                      </a:r>
                    </a:p>
                  </a:txBody>
                  <a:tcPr marL="5968" marR="5968" marT="3979" marB="3979" anchor="b"/>
                </a:tc>
                <a:tc>
                  <a:txBody>
                    <a:bodyPr/>
                    <a:lstStyle/>
                    <a:p>
                      <a:pPr rtl="0" fontAlgn="b"/>
                      <a:endParaRPr lang="en-US" sz="600">
                        <a:effectLst/>
                      </a:endParaRPr>
                    </a:p>
                  </a:txBody>
                  <a:tcPr marL="5968" marR="5968" marT="3979" marB="3979" anchor="b"/>
                </a:tc>
                <a:extLst>
                  <a:ext uri="{0D108BD9-81ED-4DB2-BD59-A6C34878D82A}">
                    <a16:rowId xmlns:a16="http://schemas.microsoft.com/office/drawing/2014/main" val="251002276"/>
                  </a:ext>
                </a:extLst>
              </a:tr>
              <a:tr h="458972">
                <a:tc>
                  <a:txBody>
                    <a:bodyPr/>
                    <a:lstStyle/>
                    <a:p>
                      <a:pPr algn="r" rtl="0" fontAlgn="b"/>
                      <a:r>
                        <a:rPr lang="en-US" sz="600" dirty="0">
                          <a:effectLst/>
                        </a:rPr>
                        <a:t>3431</a:t>
                      </a:r>
                    </a:p>
                  </a:txBody>
                  <a:tcPr marL="5968" marR="5968" marT="3979" marB="3979" anchor="b"/>
                </a:tc>
                <a:tc>
                  <a:txBody>
                    <a:bodyPr/>
                    <a:lstStyle/>
                    <a:p>
                      <a:pPr rtl="0" fontAlgn="b"/>
                      <a:r>
                        <a:rPr lang="en-US" sz="600">
                          <a:effectLst/>
                        </a:rPr>
                        <a:t>Jasmine</a:t>
                      </a:r>
                    </a:p>
                  </a:txBody>
                  <a:tcPr marL="5968" marR="5968" marT="3979" marB="3979" anchor="b"/>
                </a:tc>
                <a:tc>
                  <a:txBody>
                    <a:bodyPr/>
                    <a:lstStyle/>
                    <a:p>
                      <a:pPr rtl="0" fontAlgn="b"/>
                      <a:r>
                        <a:rPr lang="en-US" sz="600">
                          <a:effectLst/>
                        </a:rPr>
                        <a:t>Onque</a:t>
                      </a:r>
                    </a:p>
                  </a:txBody>
                  <a:tcPr marL="5968" marR="5968" marT="3979" marB="3979" anchor="b"/>
                </a:tc>
                <a:tc>
                  <a:txBody>
                    <a:bodyPr/>
                    <a:lstStyle/>
                    <a:p>
                      <a:pPr algn="r" rtl="0" fontAlgn="b"/>
                      <a:r>
                        <a:rPr lang="en-US" sz="600">
                          <a:effectLst/>
                        </a:rPr>
                        <a:t>29-Jun-19</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Area Sales Manager</a:t>
                      </a:r>
                    </a:p>
                  </a:txBody>
                  <a:tcPr marL="5968" marR="5968" marT="3979" marB="3979" anchor="b"/>
                </a:tc>
                <a:tc>
                  <a:txBody>
                    <a:bodyPr/>
                    <a:lstStyle/>
                    <a:p>
                      <a:pPr rtl="0" fontAlgn="b"/>
                      <a:r>
                        <a:rPr lang="en-US" sz="600">
                          <a:effectLst/>
                        </a:rPr>
                        <a:t>Jason Kim</a:t>
                      </a:r>
                    </a:p>
                  </a:txBody>
                  <a:tcPr marL="5968" marR="5968" marT="3979" marB="3979" anchor="b"/>
                </a:tc>
                <a:tc>
                  <a:txBody>
                    <a:bodyPr/>
                    <a:lstStyle/>
                    <a:p>
                      <a:pPr rtl="0" fontAlgn="b"/>
                      <a:r>
                        <a:rPr lang="en-US" sz="600">
                          <a:effectLst/>
                        </a:rPr>
                        <a:t>jasmine.onque@bilearner.com</a:t>
                      </a:r>
                    </a:p>
                  </a:txBody>
                  <a:tcPr marL="5968" marR="5968" marT="3979" marB="3979" anchor="b"/>
                </a:tc>
                <a:tc>
                  <a:txBody>
                    <a:bodyPr/>
                    <a:lstStyle/>
                    <a:p>
                      <a:pPr rtl="0" fontAlgn="b"/>
                      <a:r>
                        <a:rPr lang="en-US" sz="600">
                          <a:effectLst/>
                        </a:rPr>
                        <a:t>TNS</a:t>
                      </a:r>
                    </a:p>
                  </a:txBody>
                  <a:tcPr marL="5968" marR="5968" marT="3979" marB="3979" anchor="b"/>
                </a:tc>
                <a:tc>
                  <a:txBody>
                    <a:bodyPr/>
                    <a:lstStyle/>
                    <a:p>
                      <a:pPr rtl="0" fontAlgn="b"/>
                      <a:r>
                        <a:rPr lang="en-US" sz="600">
                          <a:effectLst/>
                        </a:rPr>
                        <a:t>Active</a:t>
                      </a:r>
                    </a:p>
                  </a:txBody>
                  <a:tcPr marL="5968" marR="5968" marT="3979" marB="3979" anchor="b"/>
                </a:tc>
                <a:tc>
                  <a:txBody>
                    <a:bodyPr/>
                    <a:lstStyle/>
                    <a:p>
                      <a:pPr rtl="0" fontAlgn="b"/>
                      <a:r>
                        <a:rPr lang="en-US" sz="600">
                          <a:effectLst/>
                        </a:rPr>
                        <a:t>Contract</a:t>
                      </a:r>
                    </a:p>
                  </a:txBody>
                  <a:tcPr marL="5968" marR="5968" marT="3979" marB="3979" anchor="b"/>
                </a:tc>
                <a:tc>
                  <a:txBody>
                    <a:bodyPr/>
                    <a:lstStyle/>
                    <a:p>
                      <a:pPr rtl="0" fontAlgn="b"/>
                      <a:r>
                        <a:rPr lang="en-US" sz="600">
                          <a:effectLst/>
                        </a:rPr>
                        <a:t>Zone A</a:t>
                      </a:r>
                    </a:p>
                  </a:txBody>
                  <a:tcPr marL="5968" marR="5968" marT="3979" marB="3979" anchor="b"/>
                </a:tc>
                <a:tc>
                  <a:txBody>
                    <a:bodyPr/>
                    <a:lstStyle/>
                    <a:p>
                      <a:pPr rtl="0" fontAlgn="b"/>
                      <a:r>
                        <a:rPr lang="en-US" sz="600">
                          <a:effectLst/>
                        </a:rPr>
                        <a:t>Temporary</a:t>
                      </a:r>
                    </a:p>
                  </a:txBody>
                  <a:tcPr marL="5968" marR="5968" marT="3979" marB="3979" anchor="b"/>
                </a:tc>
                <a:tc>
                  <a:txBody>
                    <a:bodyPr/>
                    <a:lstStyle/>
                    <a:p>
                      <a:pPr rtl="0" fontAlgn="b"/>
                      <a:r>
                        <a:rPr lang="en-US" sz="600">
                          <a:effectLst/>
                        </a:rPr>
                        <a:t>Unk</a:t>
                      </a:r>
                    </a:p>
                  </a:txBody>
                  <a:tcPr marL="5968" marR="5968" marT="3979" marB="3979" anchor="b"/>
                </a:tc>
                <a:tc>
                  <a:txBody>
                    <a:bodyPr/>
                    <a:lstStyle/>
                    <a:p>
                      <a:pPr rtl="0" fontAlgn="b"/>
                      <a:endParaRPr lang="en-US" sz="600" dirty="0">
                        <a:effectLst/>
                      </a:endParaRPr>
                    </a:p>
                  </a:txBody>
                  <a:tcPr marL="5968" marR="5968" marT="3979" marB="3979" anchor="b"/>
                </a:tc>
                <a:tc>
                  <a:txBody>
                    <a:bodyPr/>
                    <a:lstStyle/>
                    <a:p>
                      <a:pPr rtl="0" fontAlgn="b"/>
                      <a:r>
                        <a:rPr lang="en-US" sz="600">
                          <a:effectLst/>
                        </a:rPr>
                        <a:t>Sales</a:t>
                      </a:r>
                    </a:p>
                  </a:txBody>
                  <a:tcPr marL="5968" marR="5968" marT="3979" marB="3979" anchor="b"/>
                </a:tc>
                <a:tc>
                  <a:txBody>
                    <a:bodyPr/>
                    <a:lstStyle/>
                    <a:p>
                      <a:pPr rtl="0" fontAlgn="b"/>
                      <a:r>
                        <a:rPr lang="en-US" sz="600">
                          <a:effectLst/>
                        </a:rPr>
                        <a:t>General - Con</a:t>
                      </a:r>
                    </a:p>
                  </a:txBody>
                  <a:tcPr marL="5968" marR="5968" marT="3979" marB="3979" anchor="b"/>
                </a:tc>
                <a:tc>
                  <a:txBody>
                    <a:bodyPr/>
                    <a:lstStyle/>
                    <a:p>
                      <a:pPr rtl="0" fontAlgn="b"/>
                      <a:r>
                        <a:rPr lang="en-US" sz="600">
                          <a:effectLst/>
                        </a:rPr>
                        <a:t>29-08-1969</a:t>
                      </a:r>
                    </a:p>
                  </a:txBody>
                  <a:tcPr marL="5968" marR="5968" marT="3979" marB="3979" anchor="b"/>
                </a:tc>
                <a:tc>
                  <a:txBody>
                    <a:bodyPr/>
                    <a:lstStyle/>
                    <a:p>
                      <a:pPr rtl="0" fontAlgn="b"/>
                      <a:r>
                        <a:rPr lang="en-US" sz="600">
                          <a:effectLst/>
                        </a:rPr>
                        <a:t>FL</a:t>
                      </a:r>
                    </a:p>
                  </a:txBody>
                  <a:tcPr marL="5968" marR="5968" marT="3979" marB="3979" anchor="b"/>
                </a:tc>
                <a:tc>
                  <a:txBody>
                    <a:bodyPr/>
                    <a:lstStyle/>
                    <a:p>
                      <a:pPr rtl="0" fontAlgn="b"/>
                      <a:r>
                        <a:rPr lang="en-US" sz="600" dirty="0">
                          <a:effectLst/>
                        </a:rPr>
                        <a:t>Laborer</a:t>
                      </a:r>
                    </a:p>
                  </a:txBody>
                  <a:tcPr marL="5968" marR="5968" marT="3979" marB="3979" anchor="b"/>
                </a:tc>
                <a:tc>
                  <a:txBody>
                    <a:bodyPr/>
                    <a:lstStyle/>
                    <a:p>
                      <a:pPr rtl="0" fontAlgn="b"/>
                      <a:r>
                        <a:rPr lang="en-US" sz="600">
                          <a:effectLst/>
                        </a:rPr>
                        <a:t>Female</a:t>
                      </a:r>
                    </a:p>
                  </a:txBody>
                  <a:tcPr marL="5968" marR="5968" marT="3979" marB="3979" anchor="b"/>
                </a:tc>
                <a:tc>
                  <a:txBody>
                    <a:bodyPr/>
                    <a:lstStyle/>
                    <a:p>
                      <a:pPr algn="r" rtl="0" fontAlgn="b"/>
                      <a:r>
                        <a:rPr lang="en-US" sz="600">
                          <a:effectLst/>
                        </a:rPr>
                        <a:t>33174</a:t>
                      </a:r>
                    </a:p>
                  </a:txBody>
                  <a:tcPr marL="5968" marR="5968" marT="3979" marB="3979" anchor="b"/>
                </a:tc>
                <a:tc>
                  <a:txBody>
                    <a:bodyPr/>
                    <a:lstStyle/>
                    <a:p>
                      <a:pPr rtl="0" fontAlgn="b"/>
                      <a:r>
                        <a:rPr lang="en-US" sz="600">
                          <a:effectLst/>
                        </a:rPr>
                        <a:t>Other</a:t>
                      </a:r>
                    </a:p>
                  </a:txBody>
                  <a:tcPr marL="5968" marR="5968" marT="3979" marB="3979" anchor="b"/>
                </a:tc>
                <a:tc>
                  <a:txBody>
                    <a:bodyPr/>
                    <a:lstStyle/>
                    <a:p>
                      <a:pPr rtl="0" fontAlgn="b"/>
                      <a:r>
                        <a:rPr lang="en-US" sz="600">
                          <a:effectLst/>
                        </a:rPr>
                        <a:t>Married</a:t>
                      </a:r>
                    </a:p>
                  </a:txBody>
                  <a:tcPr marL="5968" marR="5968" marT="3979" marB="3979" anchor="b"/>
                </a:tc>
                <a:tc>
                  <a:txBody>
                    <a:bodyPr/>
                    <a:lstStyle/>
                    <a:p>
                      <a:pPr rtl="0" fontAlgn="b"/>
                      <a:r>
                        <a:rPr lang="en-US" sz="600">
                          <a:effectLst/>
                        </a:rPr>
                        <a:t>Fully Meets</a:t>
                      </a:r>
                    </a:p>
                  </a:txBody>
                  <a:tcPr marL="5968" marR="5968" marT="3979" marB="3979" anchor="b"/>
                </a:tc>
                <a:tc>
                  <a:txBody>
                    <a:bodyPr/>
                    <a:lstStyle/>
                    <a:p>
                      <a:pPr algn="r" rtl="0" fontAlgn="b"/>
                      <a:r>
                        <a:rPr lang="en-US" sz="600">
                          <a:effectLst/>
                        </a:rPr>
                        <a:t>3</a:t>
                      </a:r>
                    </a:p>
                  </a:txBody>
                  <a:tcPr marL="5968" marR="5968" marT="3979" marB="3979" anchor="b"/>
                </a:tc>
                <a:tc>
                  <a:txBody>
                    <a:bodyPr/>
                    <a:lstStyle/>
                    <a:p>
                      <a:pPr rtl="0" fontAlgn="b"/>
                      <a:endParaRPr lang="en-US" sz="600">
                        <a:effectLst/>
                      </a:endParaRPr>
                    </a:p>
                  </a:txBody>
                  <a:tcPr marL="5968" marR="5968" marT="3979" marB="3979" anchor="b"/>
                </a:tc>
                <a:extLst>
                  <a:ext uri="{0D108BD9-81ED-4DB2-BD59-A6C34878D82A}">
                    <a16:rowId xmlns:a16="http://schemas.microsoft.com/office/drawing/2014/main" val="1547780063"/>
                  </a:ext>
                </a:extLst>
              </a:tr>
              <a:tr h="394210">
                <a:tc>
                  <a:txBody>
                    <a:bodyPr/>
                    <a:lstStyle/>
                    <a:p>
                      <a:pPr algn="r" rtl="0" fontAlgn="b"/>
                      <a:r>
                        <a:rPr lang="en-US" sz="600">
                          <a:effectLst/>
                        </a:rPr>
                        <a:t>3432</a:t>
                      </a:r>
                    </a:p>
                  </a:txBody>
                  <a:tcPr marL="5968" marR="5968" marT="3979" marB="3979" anchor="b"/>
                </a:tc>
                <a:tc>
                  <a:txBody>
                    <a:bodyPr/>
                    <a:lstStyle/>
                    <a:p>
                      <a:pPr rtl="0" fontAlgn="b"/>
                      <a:r>
                        <a:rPr lang="en-US" sz="600">
                          <a:effectLst/>
                        </a:rPr>
                        <a:t>Maruk</a:t>
                      </a:r>
                    </a:p>
                  </a:txBody>
                  <a:tcPr marL="5968" marR="5968" marT="3979" marB="3979" anchor="b"/>
                </a:tc>
                <a:tc>
                  <a:txBody>
                    <a:bodyPr/>
                    <a:lstStyle/>
                    <a:p>
                      <a:pPr rtl="0" fontAlgn="b"/>
                      <a:r>
                        <a:rPr lang="en-US" sz="600">
                          <a:effectLst/>
                        </a:rPr>
                        <a:t>Fraval</a:t>
                      </a:r>
                    </a:p>
                  </a:txBody>
                  <a:tcPr marL="5968" marR="5968" marT="3979" marB="3979" anchor="b"/>
                </a:tc>
                <a:tc>
                  <a:txBody>
                    <a:bodyPr/>
                    <a:lstStyle/>
                    <a:p>
                      <a:pPr algn="r" rtl="0" fontAlgn="b"/>
                      <a:r>
                        <a:rPr lang="en-US" sz="600">
                          <a:effectLst/>
                        </a:rPr>
                        <a:t>17-Jan-20</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Area Sales Manager</a:t>
                      </a:r>
                    </a:p>
                  </a:txBody>
                  <a:tcPr marL="5968" marR="5968" marT="3979" marB="3979" anchor="b"/>
                </a:tc>
                <a:tc>
                  <a:txBody>
                    <a:bodyPr/>
                    <a:lstStyle/>
                    <a:p>
                      <a:pPr rtl="0" fontAlgn="b"/>
                      <a:r>
                        <a:rPr lang="en-US" sz="600">
                          <a:effectLst/>
                        </a:rPr>
                        <a:t>Sheri Campos</a:t>
                      </a:r>
                    </a:p>
                  </a:txBody>
                  <a:tcPr marL="5968" marR="5968" marT="3979" marB="3979" anchor="b"/>
                </a:tc>
                <a:tc>
                  <a:txBody>
                    <a:bodyPr/>
                    <a:lstStyle/>
                    <a:p>
                      <a:pPr rtl="0" fontAlgn="b"/>
                      <a:r>
                        <a:rPr lang="en-US" sz="600">
                          <a:effectLst/>
                        </a:rPr>
                        <a:t>maruk.fraval@bilearner.com</a:t>
                      </a:r>
                    </a:p>
                  </a:txBody>
                  <a:tcPr marL="5968" marR="5968" marT="3979" marB="3979" anchor="b"/>
                </a:tc>
                <a:tc>
                  <a:txBody>
                    <a:bodyPr/>
                    <a:lstStyle/>
                    <a:p>
                      <a:pPr rtl="0" fontAlgn="b"/>
                      <a:r>
                        <a:rPr lang="en-US" sz="600" dirty="0">
                          <a:effectLst/>
                        </a:rPr>
                        <a:t>BPC</a:t>
                      </a:r>
                    </a:p>
                  </a:txBody>
                  <a:tcPr marL="5968" marR="5968" marT="3979" marB="3979" anchor="b"/>
                </a:tc>
                <a:tc>
                  <a:txBody>
                    <a:bodyPr/>
                    <a:lstStyle/>
                    <a:p>
                      <a:pPr rtl="0" fontAlgn="b"/>
                      <a:r>
                        <a:rPr lang="en-US" sz="600">
                          <a:effectLst/>
                        </a:rPr>
                        <a:t>Active</a:t>
                      </a:r>
                    </a:p>
                  </a:txBody>
                  <a:tcPr marL="5968" marR="5968" marT="3979" marB="3979" anchor="b"/>
                </a:tc>
                <a:tc>
                  <a:txBody>
                    <a:bodyPr/>
                    <a:lstStyle/>
                    <a:p>
                      <a:pPr rtl="0" fontAlgn="b"/>
                      <a:r>
                        <a:rPr lang="en-US" sz="600" dirty="0">
                          <a:effectLst/>
                        </a:rPr>
                        <a:t>Contract</a:t>
                      </a:r>
                    </a:p>
                  </a:txBody>
                  <a:tcPr marL="5968" marR="5968" marT="3979" marB="3979" anchor="b"/>
                </a:tc>
                <a:tc>
                  <a:txBody>
                    <a:bodyPr/>
                    <a:lstStyle/>
                    <a:p>
                      <a:pPr rtl="0" fontAlgn="b"/>
                      <a:r>
                        <a:rPr lang="en-US" sz="600">
                          <a:effectLst/>
                        </a:rPr>
                        <a:t>Zone B</a:t>
                      </a:r>
                    </a:p>
                  </a:txBody>
                  <a:tcPr marL="5968" marR="5968" marT="3979" marB="3979" anchor="b"/>
                </a:tc>
                <a:tc>
                  <a:txBody>
                    <a:bodyPr/>
                    <a:lstStyle/>
                    <a:p>
                      <a:pPr rtl="0" fontAlgn="b"/>
                      <a:r>
                        <a:rPr lang="en-US" sz="600">
                          <a:effectLst/>
                        </a:rPr>
                        <a:t>Full-Time</a:t>
                      </a:r>
                    </a:p>
                  </a:txBody>
                  <a:tcPr marL="5968" marR="5968" marT="3979" marB="3979" anchor="b"/>
                </a:tc>
                <a:tc>
                  <a:txBody>
                    <a:bodyPr/>
                    <a:lstStyle/>
                    <a:p>
                      <a:pPr rtl="0" fontAlgn="b"/>
                      <a:r>
                        <a:rPr lang="en-US" sz="600" dirty="0" err="1">
                          <a:effectLst/>
                        </a:rPr>
                        <a:t>Unk</a:t>
                      </a:r>
                      <a:endParaRPr lang="en-US" sz="600" dirty="0">
                        <a:effectLst/>
                      </a:endParaRP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Sales</a:t>
                      </a:r>
                    </a:p>
                  </a:txBody>
                  <a:tcPr marL="5968" marR="5968" marT="3979" marB="3979" anchor="b"/>
                </a:tc>
                <a:tc>
                  <a:txBody>
                    <a:bodyPr/>
                    <a:lstStyle/>
                    <a:p>
                      <a:pPr rtl="0" fontAlgn="b"/>
                      <a:r>
                        <a:rPr lang="en-US" sz="600">
                          <a:effectLst/>
                        </a:rPr>
                        <a:t>Field Operations</a:t>
                      </a:r>
                    </a:p>
                  </a:txBody>
                  <a:tcPr marL="5968" marR="5968" marT="3979" marB="3979" anchor="b"/>
                </a:tc>
                <a:tc>
                  <a:txBody>
                    <a:bodyPr/>
                    <a:lstStyle/>
                    <a:p>
                      <a:pPr algn="r" rtl="0" fontAlgn="b"/>
                      <a:r>
                        <a:rPr lang="en-US" sz="600">
                          <a:effectLst/>
                        </a:rPr>
                        <a:t>03-04-1949</a:t>
                      </a:r>
                    </a:p>
                  </a:txBody>
                  <a:tcPr marL="5968" marR="5968" marT="3979" marB="3979" anchor="b"/>
                </a:tc>
                <a:tc>
                  <a:txBody>
                    <a:bodyPr/>
                    <a:lstStyle/>
                    <a:p>
                      <a:pPr rtl="0" fontAlgn="b"/>
                      <a:r>
                        <a:rPr lang="en-US" sz="600">
                          <a:effectLst/>
                        </a:rPr>
                        <a:t>CT</a:t>
                      </a:r>
                    </a:p>
                  </a:txBody>
                  <a:tcPr marL="5968" marR="5968" marT="3979" marB="3979" anchor="b"/>
                </a:tc>
                <a:tc>
                  <a:txBody>
                    <a:bodyPr/>
                    <a:lstStyle/>
                    <a:p>
                      <a:pPr rtl="0" fontAlgn="b"/>
                      <a:r>
                        <a:rPr lang="en-US" sz="600">
                          <a:effectLst/>
                        </a:rPr>
                        <a:t>Driver</a:t>
                      </a:r>
                    </a:p>
                  </a:txBody>
                  <a:tcPr marL="5968" marR="5968" marT="3979" marB="3979" anchor="b"/>
                </a:tc>
                <a:tc>
                  <a:txBody>
                    <a:bodyPr/>
                    <a:lstStyle/>
                    <a:p>
                      <a:pPr rtl="0" fontAlgn="b"/>
                      <a:r>
                        <a:rPr lang="en-US" sz="600">
                          <a:effectLst/>
                        </a:rPr>
                        <a:t>Male</a:t>
                      </a:r>
                    </a:p>
                  </a:txBody>
                  <a:tcPr marL="5968" marR="5968" marT="3979" marB="3979" anchor="b"/>
                </a:tc>
                <a:tc>
                  <a:txBody>
                    <a:bodyPr/>
                    <a:lstStyle/>
                    <a:p>
                      <a:pPr algn="r" rtl="0" fontAlgn="b"/>
                      <a:r>
                        <a:rPr lang="en-US" sz="600" dirty="0">
                          <a:effectLst/>
                        </a:rPr>
                        <a:t>6050</a:t>
                      </a:r>
                    </a:p>
                  </a:txBody>
                  <a:tcPr marL="5968" marR="5968" marT="3979" marB="3979" anchor="b"/>
                </a:tc>
                <a:tc>
                  <a:txBody>
                    <a:bodyPr/>
                    <a:lstStyle/>
                    <a:p>
                      <a:pPr rtl="0" fontAlgn="b"/>
                      <a:r>
                        <a:rPr lang="en-US" sz="600">
                          <a:effectLst/>
                        </a:rPr>
                        <a:t>Black</a:t>
                      </a:r>
                    </a:p>
                  </a:txBody>
                  <a:tcPr marL="5968" marR="5968" marT="3979" marB="3979" anchor="b"/>
                </a:tc>
                <a:tc>
                  <a:txBody>
                    <a:bodyPr/>
                    <a:lstStyle/>
                    <a:p>
                      <a:pPr rtl="0" fontAlgn="b"/>
                      <a:r>
                        <a:rPr lang="en-US" sz="600">
                          <a:effectLst/>
                        </a:rPr>
                        <a:t>Married</a:t>
                      </a:r>
                    </a:p>
                  </a:txBody>
                  <a:tcPr marL="5968" marR="5968" marT="3979" marB="3979" anchor="b"/>
                </a:tc>
                <a:tc>
                  <a:txBody>
                    <a:bodyPr/>
                    <a:lstStyle/>
                    <a:p>
                      <a:pPr rtl="0" fontAlgn="b"/>
                      <a:r>
                        <a:rPr lang="en-US" sz="600">
                          <a:effectLst/>
                        </a:rPr>
                        <a:t>Fully Meets</a:t>
                      </a:r>
                    </a:p>
                  </a:txBody>
                  <a:tcPr marL="5968" marR="5968" marT="3979" marB="3979" anchor="b"/>
                </a:tc>
                <a:tc>
                  <a:txBody>
                    <a:bodyPr/>
                    <a:lstStyle/>
                    <a:p>
                      <a:pPr algn="r" rtl="0" fontAlgn="b"/>
                      <a:r>
                        <a:rPr lang="en-US" sz="600">
                          <a:effectLst/>
                        </a:rPr>
                        <a:t>3</a:t>
                      </a:r>
                    </a:p>
                  </a:txBody>
                  <a:tcPr marL="5968" marR="5968" marT="3979" marB="3979" anchor="b"/>
                </a:tc>
                <a:tc>
                  <a:txBody>
                    <a:bodyPr/>
                    <a:lstStyle/>
                    <a:p>
                      <a:pPr rtl="0" fontAlgn="b"/>
                      <a:endParaRPr lang="en-US" sz="600">
                        <a:effectLst/>
                      </a:endParaRPr>
                    </a:p>
                  </a:txBody>
                  <a:tcPr marL="5968" marR="5968" marT="3979" marB="3979" anchor="b"/>
                </a:tc>
                <a:extLst>
                  <a:ext uri="{0D108BD9-81ED-4DB2-BD59-A6C34878D82A}">
                    <a16:rowId xmlns:a16="http://schemas.microsoft.com/office/drawing/2014/main" val="2590392245"/>
                  </a:ext>
                </a:extLst>
              </a:tr>
              <a:tr h="653258">
                <a:tc>
                  <a:txBody>
                    <a:bodyPr/>
                    <a:lstStyle/>
                    <a:p>
                      <a:pPr algn="r" rtl="0" fontAlgn="b"/>
                      <a:r>
                        <a:rPr lang="en-US" sz="600">
                          <a:effectLst/>
                        </a:rPr>
                        <a:t>3433</a:t>
                      </a:r>
                    </a:p>
                  </a:txBody>
                  <a:tcPr marL="5968" marR="5968" marT="3979" marB="3979" anchor="b"/>
                </a:tc>
                <a:tc>
                  <a:txBody>
                    <a:bodyPr/>
                    <a:lstStyle/>
                    <a:p>
                      <a:pPr rtl="0" fontAlgn="b"/>
                      <a:r>
                        <a:rPr lang="en-US" sz="600">
                          <a:effectLst/>
                        </a:rPr>
                        <a:t>Latia</a:t>
                      </a:r>
                    </a:p>
                  </a:txBody>
                  <a:tcPr marL="5968" marR="5968" marT="3979" marB="3979" anchor="b"/>
                </a:tc>
                <a:tc>
                  <a:txBody>
                    <a:bodyPr/>
                    <a:lstStyle/>
                    <a:p>
                      <a:pPr rtl="0" fontAlgn="b"/>
                      <a:r>
                        <a:rPr lang="en-US" sz="600">
                          <a:effectLst/>
                        </a:rPr>
                        <a:t>Costa</a:t>
                      </a:r>
                    </a:p>
                  </a:txBody>
                  <a:tcPr marL="5968" marR="5968" marT="3979" marB="3979" anchor="b"/>
                </a:tc>
                <a:tc>
                  <a:txBody>
                    <a:bodyPr/>
                    <a:lstStyle/>
                    <a:p>
                      <a:pPr algn="r" rtl="0" fontAlgn="b"/>
                      <a:r>
                        <a:rPr lang="en-US" sz="600">
                          <a:effectLst/>
                        </a:rPr>
                        <a:t>06-Apr-22</a:t>
                      </a:r>
                    </a:p>
                  </a:txBody>
                  <a:tcPr marL="5968" marR="5968" marT="3979" marB="3979" anchor="b"/>
                </a:tc>
                <a:tc>
                  <a:txBody>
                    <a:bodyPr/>
                    <a:lstStyle/>
                    <a:p>
                      <a:pPr algn="r" rtl="0" fontAlgn="b"/>
                      <a:r>
                        <a:rPr lang="en-US" sz="600">
                          <a:effectLst/>
                        </a:rPr>
                        <a:t>03-Jul-23</a:t>
                      </a:r>
                    </a:p>
                  </a:txBody>
                  <a:tcPr marL="5968" marR="5968" marT="3979" marB="3979" anchor="b"/>
                </a:tc>
                <a:tc>
                  <a:txBody>
                    <a:bodyPr/>
                    <a:lstStyle/>
                    <a:p>
                      <a:pPr rtl="0" fontAlgn="b"/>
                      <a:r>
                        <a:rPr lang="en-US" sz="600">
                          <a:effectLst/>
                        </a:rPr>
                        <a:t>Area Sales Manager</a:t>
                      </a:r>
                    </a:p>
                  </a:txBody>
                  <a:tcPr marL="5968" marR="5968" marT="3979" marB="3979" anchor="b"/>
                </a:tc>
                <a:tc>
                  <a:txBody>
                    <a:bodyPr/>
                    <a:lstStyle/>
                    <a:p>
                      <a:pPr rtl="0" fontAlgn="b"/>
                      <a:r>
                        <a:rPr lang="en-US" sz="600" dirty="0">
                          <a:effectLst/>
                        </a:rPr>
                        <a:t>Jacob Braun</a:t>
                      </a:r>
                    </a:p>
                  </a:txBody>
                  <a:tcPr marL="5968" marR="5968" marT="3979" marB="3979" anchor="b"/>
                </a:tc>
                <a:tc>
                  <a:txBody>
                    <a:bodyPr/>
                    <a:lstStyle/>
                    <a:p>
                      <a:pPr rtl="0" fontAlgn="b"/>
                      <a:r>
                        <a:rPr lang="en-US" sz="600">
                          <a:effectLst/>
                        </a:rPr>
                        <a:t>latia.costa@bilearner.com</a:t>
                      </a:r>
                    </a:p>
                  </a:txBody>
                  <a:tcPr marL="5968" marR="5968" marT="3979" marB="3979" anchor="b"/>
                </a:tc>
                <a:tc>
                  <a:txBody>
                    <a:bodyPr/>
                    <a:lstStyle/>
                    <a:p>
                      <a:pPr rtl="0" fontAlgn="b"/>
                      <a:r>
                        <a:rPr lang="en-US" sz="600" dirty="0">
                          <a:effectLst/>
                        </a:rPr>
                        <a:t>WBL</a:t>
                      </a:r>
                    </a:p>
                  </a:txBody>
                  <a:tcPr marL="5968" marR="5968" marT="3979" marB="3979" anchor="b"/>
                </a:tc>
                <a:tc>
                  <a:txBody>
                    <a:bodyPr/>
                    <a:lstStyle/>
                    <a:p>
                      <a:pPr rtl="0" fontAlgn="b"/>
                      <a:r>
                        <a:rPr lang="en-US" sz="600">
                          <a:effectLst/>
                        </a:rPr>
                        <a:t>Active</a:t>
                      </a:r>
                    </a:p>
                  </a:txBody>
                  <a:tcPr marL="5968" marR="5968" marT="3979" marB="3979" anchor="b"/>
                </a:tc>
                <a:tc>
                  <a:txBody>
                    <a:bodyPr/>
                    <a:lstStyle/>
                    <a:p>
                      <a:pPr rtl="0" fontAlgn="b"/>
                      <a:r>
                        <a:rPr lang="en-US" sz="600">
                          <a:effectLst/>
                        </a:rPr>
                        <a:t>Full-Time</a:t>
                      </a:r>
                    </a:p>
                  </a:txBody>
                  <a:tcPr marL="5968" marR="5968" marT="3979" marB="3979" anchor="b"/>
                </a:tc>
                <a:tc>
                  <a:txBody>
                    <a:bodyPr/>
                    <a:lstStyle/>
                    <a:p>
                      <a:pPr rtl="0" fontAlgn="b"/>
                      <a:r>
                        <a:rPr lang="en-US" sz="600">
                          <a:effectLst/>
                        </a:rPr>
                        <a:t>Zone B</a:t>
                      </a:r>
                    </a:p>
                  </a:txBody>
                  <a:tcPr marL="5968" marR="5968" marT="3979" marB="3979" anchor="b"/>
                </a:tc>
                <a:tc>
                  <a:txBody>
                    <a:bodyPr/>
                    <a:lstStyle/>
                    <a:p>
                      <a:pPr rtl="0" fontAlgn="b"/>
                      <a:r>
                        <a:rPr lang="en-US" sz="600">
                          <a:effectLst/>
                        </a:rPr>
                        <a:t>Temporary</a:t>
                      </a:r>
                    </a:p>
                  </a:txBody>
                  <a:tcPr marL="5968" marR="5968" marT="3979" marB="3979" anchor="b"/>
                </a:tc>
                <a:tc>
                  <a:txBody>
                    <a:bodyPr/>
                    <a:lstStyle/>
                    <a:p>
                      <a:pPr rtl="0" fontAlgn="b"/>
                      <a:r>
                        <a:rPr lang="en-US" sz="600">
                          <a:effectLst/>
                        </a:rPr>
                        <a:t>Involuntary</a:t>
                      </a:r>
                    </a:p>
                  </a:txBody>
                  <a:tcPr marL="5968" marR="5968" marT="3979" marB="3979" anchor="b"/>
                </a:tc>
                <a:tc>
                  <a:txBody>
                    <a:bodyPr/>
                    <a:lstStyle/>
                    <a:p>
                      <a:pPr rtl="0" fontAlgn="b"/>
                      <a:r>
                        <a:rPr lang="en-US" sz="600">
                          <a:effectLst/>
                        </a:rPr>
                        <a:t>Me see picture nature degree benefit.</a:t>
                      </a:r>
                    </a:p>
                  </a:txBody>
                  <a:tcPr marL="5968" marR="5968" marT="3979" marB="3979" anchor="b"/>
                </a:tc>
                <a:tc>
                  <a:txBody>
                    <a:bodyPr/>
                    <a:lstStyle/>
                    <a:p>
                      <a:pPr rtl="0" fontAlgn="b"/>
                      <a:r>
                        <a:rPr lang="en-US" sz="600">
                          <a:effectLst/>
                        </a:rPr>
                        <a:t>Sales</a:t>
                      </a:r>
                    </a:p>
                  </a:txBody>
                  <a:tcPr marL="5968" marR="5968" marT="3979" marB="3979" anchor="b"/>
                </a:tc>
                <a:tc>
                  <a:txBody>
                    <a:bodyPr/>
                    <a:lstStyle/>
                    <a:p>
                      <a:pPr rtl="0" fontAlgn="b"/>
                      <a:r>
                        <a:rPr lang="en-US" sz="600">
                          <a:effectLst/>
                        </a:rPr>
                        <a:t>General - Eng</a:t>
                      </a:r>
                    </a:p>
                  </a:txBody>
                  <a:tcPr marL="5968" marR="5968" marT="3979" marB="3979" anchor="b"/>
                </a:tc>
                <a:tc>
                  <a:txBody>
                    <a:bodyPr/>
                    <a:lstStyle/>
                    <a:p>
                      <a:pPr algn="r" rtl="0" fontAlgn="b"/>
                      <a:r>
                        <a:rPr lang="en-US" sz="600">
                          <a:effectLst/>
                        </a:rPr>
                        <a:t>01-07-1942</a:t>
                      </a:r>
                    </a:p>
                  </a:txBody>
                  <a:tcPr marL="5968" marR="5968" marT="3979" marB="3979" anchor="b"/>
                </a:tc>
                <a:tc>
                  <a:txBody>
                    <a:bodyPr/>
                    <a:lstStyle/>
                    <a:p>
                      <a:pPr rtl="0" fontAlgn="b"/>
                      <a:r>
                        <a:rPr lang="en-US" sz="600">
                          <a:effectLst/>
                        </a:rPr>
                        <a:t>CA</a:t>
                      </a:r>
                    </a:p>
                  </a:txBody>
                  <a:tcPr marL="5968" marR="5968" marT="3979" marB="3979" anchor="b"/>
                </a:tc>
                <a:tc>
                  <a:txBody>
                    <a:bodyPr/>
                    <a:lstStyle/>
                    <a:p>
                      <a:pPr rtl="0" fontAlgn="b"/>
                      <a:r>
                        <a:rPr lang="en-US" sz="600">
                          <a:effectLst/>
                        </a:rPr>
                        <a:t>Technician</a:t>
                      </a:r>
                    </a:p>
                  </a:txBody>
                  <a:tcPr marL="5968" marR="5968" marT="3979" marB="3979" anchor="b"/>
                </a:tc>
                <a:tc>
                  <a:txBody>
                    <a:bodyPr/>
                    <a:lstStyle/>
                    <a:p>
                      <a:pPr rtl="0" fontAlgn="b"/>
                      <a:r>
                        <a:rPr lang="en-US" sz="600">
                          <a:effectLst/>
                        </a:rPr>
                        <a:t>Female</a:t>
                      </a:r>
                    </a:p>
                  </a:txBody>
                  <a:tcPr marL="5968" marR="5968" marT="3979" marB="3979" anchor="b"/>
                </a:tc>
                <a:tc>
                  <a:txBody>
                    <a:bodyPr/>
                    <a:lstStyle/>
                    <a:p>
                      <a:pPr algn="r" rtl="0" fontAlgn="b"/>
                      <a:r>
                        <a:rPr lang="en-US" sz="600">
                          <a:effectLst/>
                        </a:rPr>
                        <a:t>90007</a:t>
                      </a:r>
                    </a:p>
                  </a:txBody>
                  <a:tcPr marL="5968" marR="5968" marT="3979" marB="3979" anchor="b"/>
                </a:tc>
                <a:tc>
                  <a:txBody>
                    <a:bodyPr/>
                    <a:lstStyle/>
                    <a:p>
                      <a:pPr rtl="0" fontAlgn="b"/>
                      <a:r>
                        <a:rPr lang="en-US" sz="600">
                          <a:effectLst/>
                        </a:rPr>
                        <a:t>Hispanic</a:t>
                      </a:r>
                    </a:p>
                  </a:txBody>
                  <a:tcPr marL="5968" marR="5968" marT="3979" marB="3979" anchor="b"/>
                </a:tc>
                <a:tc>
                  <a:txBody>
                    <a:bodyPr/>
                    <a:lstStyle/>
                    <a:p>
                      <a:pPr rtl="0" fontAlgn="b"/>
                      <a:r>
                        <a:rPr lang="en-US" sz="600">
                          <a:effectLst/>
                        </a:rPr>
                        <a:t>Divorced</a:t>
                      </a:r>
                    </a:p>
                  </a:txBody>
                  <a:tcPr marL="5968" marR="5968" marT="3979" marB="3979" anchor="b"/>
                </a:tc>
                <a:tc>
                  <a:txBody>
                    <a:bodyPr/>
                    <a:lstStyle/>
                    <a:p>
                      <a:pPr rtl="0" fontAlgn="b"/>
                      <a:r>
                        <a:rPr lang="en-US" sz="600">
                          <a:effectLst/>
                        </a:rPr>
                        <a:t>Exceeds</a:t>
                      </a:r>
                    </a:p>
                  </a:txBody>
                  <a:tcPr marL="5968" marR="5968" marT="3979" marB="3979" anchor="b"/>
                </a:tc>
                <a:tc>
                  <a:txBody>
                    <a:bodyPr/>
                    <a:lstStyle/>
                    <a:p>
                      <a:pPr algn="r" rtl="0" fontAlgn="b"/>
                      <a:r>
                        <a:rPr lang="en-US" sz="600">
                          <a:effectLst/>
                        </a:rPr>
                        <a:t>4</a:t>
                      </a:r>
                    </a:p>
                  </a:txBody>
                  <a:tcPr marL="5968" marR="5968" marT="3979" marB="3979" anchor="b"/>
                </a:tc>
                <a:tc>
                  <a:txBody>
                    <a:bodyPr/>
                    <a:lstStyle/>
                    <a:p>
                      <a:pPr rtl="0" fontAlgn="b"/>
                      <a:endParaRPr lang="en-US" sz="600">
                        <a:effectLst/>
                      </a:endParaRPr>
                    </a:p>
                  </a:txBody>
                  <a:tcPr marL="5968" marR="5968" marT="3979" marB="3979" anchor="b"/>
                </a:tc>
                <a:extLst>
                  <a:ext uri="{0D108BD9-81ED-4DB2-BD59-A6C34878D82A}">
                    <a16:rowId xmlns:a16="http://schemas.microsoft.com/office/drawing/2014/main" val="1266697615"/>
                  </a:ext>
                </a:extLst>
              </a:tr>
              <a:tr h="523733">
                <a:tc>
                  <a:txBody>
                    <a:bodyPr/>
                    <a:lstStyle/>
                    <a:p>
                      <a:pPr algn="r" rtl="0" fontAlgn="b"/>
                      <a:r>
                        <a:rPr lang="en-US" sz="600">
                          <a:effectLst/>
                        </a:rPr>
                        <a:t>3434</a:t>
                      </a:r>
                    </a:p>
                  </a:txBody>
                  <a:tcPr marL="5968" marR="5968" marT="3979" marB="3979" anchor="b"/>
                </a:tc>
                <a:tc>
                  <a:txBody>
                    <a:bodyPr/>
                    <a:lstStyle/>
                    <a:p>
                      <a:pPr rtl="0" fontAlgn="b"/>
                      <a:r>
                        <a:rPr lang="en-US" sz="600">
                          <a:effectLst/>
                        </a:rPr>
                        <a:t>Sharlene</a:t>
                      </a:r>
                    </a:p>
                  </a:txBody>
                  <a:tcPr marL="5968" marR="5968" marT="3979" marB="3979" anchor="b"/>
                </a:tc>
                <a:tc>
                  <a:txBody>
                    <a:bodyPr/>
                    <a:lstStyle/>
                    <a:p>
                      <a:pPr rtl="0" fontAlgn="b"/>
                      <a:r>
                        <a:rPr lang="en-US" sz="600">
                          <a:effectLst/>
                        </a:rPr>
                        <a:t>Terry</a:t>
                      </a:r>
                    </a:p>
                  </a:txBody>
                  <a:tcPr marL="5968" marR="5968" marT="3979" marB="3979" anchor="b"/>
                </a:tc>
                <a:tc>
                  <a:txBody>
                    <a:bodyPr/>
                    <a:lstStyle/>
                    <a:p>
                      <a:pPr algn="r" rtl="0" fontAlgn="b"/>
                      <a:r>
                        <a:rPr lang="en-US" sz="600">
                          <a:effectLst/>
                        </a:rPr>
                        <a:t>06-Nov-20</a:t>
                      </a:r>
                    </a:p>
                  </a:txBody>
                  <a:tcPr marL="5968" marR="5968" marT="3979" marB="3979" anchor="b"/>
                </a:tc>
                <a:tc>
                  <a:txBody>
                    <a:bodyPr/>
                    <a:lstStyle/>
                    <a:p>
                      <a:pPr algn="r" rtl="0" fontAlgn="b"/>
                      <a:r>
                        <a:rPr lang="en-US" sz="600">
                          <a:effectLst/>
                        </a:rPr>
                        <a:t>29-Jan-23</a:t>
                      </a:r>
                    </a:p>
                  </a:txBody>
                  <a:tcPr marL="5968" marR="5968" marT="3979" marB="3979" anchor="b"/>
                </a:tc>
                <a:tc>
                  <a:txBody>
                    <a:bodyPr/>
                    <a:lstStyle/>
                    <a:p>
                      <a:pPr rtl="0" fontAlgn="b"/>
                      <a:r>
                        <a:rPr lang="en-US" sz="600">
                          <a:effectLst/>
                        </a:rPr>
                        <a:t>Area Sales Manager</a:t>
                      </a:r>
                    </a:p>
                  </a:txBody>
                  <a:tcPr marL="5968" marR="5968" marT="3979" marB="3979" anchor="b"/>
                </a:tc>
                <a:tc>
                  <a:txBody>
                    <a:bodyPr/>
                    <a:lstStyle/>
                    <a:p>
                      <a:pPr rtl="0" fontAlgn="b"/>
                      <a:r>
                        <a:rPr lang="en-US" sz="600">
                          <a:effectLst/>
                        </a:rPr>
                        <a:t>Tracy Marquez</a:t>
                      </a:r>
                    </a:p>
                  </a:txBody>
                  <a:tcPr marL="5968" marR="5968" marT="3979" marB="3979" anchor="b"/>
                </a:tc>
                <a:tc>
                  <a:txBody>
                    <a:bodyPr/>
                    <a:lstStyle/>
                    <a:p>
                      <a:pPr rtl="0" fontAlgn="b"/>
                      <a:r>
                        <a:rPr lang="en-US" sz="600">
                          <a:effectLst/>
                        </a:rPr>
                        <a:t>sharlene.terry@bilearner.com</a:t>
                      </a:r>
                    </a:p>
                  </a:txBody>
                  <a:tcPr marL="5968" marR="5968" marT="3979" marB="3979" anchor="b"/>
                </a:tc>
                <a:tc>
                  <a:txBody>
                    <a:bodyPr/>
                    <a:lstStyle/>
                    <a:p>
                      <a:pPr rtl="0" fontAlgn="b"/>
                      <a:r>
                        <a:rPr lang="en-US" sz="600">
                          <a:effectLst/>
                        </a:rPr>
                        <a:t>CCDR</a:t>
                      </a:r>
                    </a:p>
                  </a:txBody>
                  <a:tcPr marL="5968" marR="5968" marT="3979" marB="3979" anchor="b"/>
                </a:tc>
                <a:tc>
                  <a:txBody>
                    <a:bodyPr/>
                    <a:lstStyle/>
                    <a:p>
                      <a:pPr rtl="0" fontAlgn="b"/>
                      <a:r>
                        <a:rPr lang="en-US" sz="600">
                          <a:effectLst/>
                        </a:rPr>
                        <a:t>Active</a:t>
                      </a:r>
                    </a:p>
                  </a:txBody>
                  <a:tcPr marL="5968" marR="5968" marT="3979" marB="3979" anchor="b"/>
                </a:tc>
                <a:tc>
                  <a:txBody>
                    <a:bodyPr/>
                    <a:lstStyle/>
                    <a:p>
                      <a:pPr rtl="0" fontAlgn="b"/>
                      <a:r>
                        <a:rPr lang="en-US" sz="600">
                          <a:effectLst/>
                        </a:rPr>
                        <a:t>Contract</a:t>
                      </a:r>
                    </a:p>
                  </a:txBody>
                  <a:tcPr marL="5968" marR="5968" marT="3979" marB="3979" anchor="b"/>
                </a:tc>
                <a:tc>
                  <a:txBody>
                    <a:bodyPr/>
                    <a:lstStyle/>
                    <a:p>
                      <a:pPr rtl="0" fontAlgn="b"/>
                      <a:r>
                        <a:rPr lang="en-US" sz="600">
                          <a:effectLst/>
                        </a:rPr>
                        <a:t>Zone C</a:t>
                      </a:r>
                    </a:p>
                  </a:txBody>
                  <a:tcPr marL="5968" marR="5968" marT="3979" marB="3979" anchor="b"/>
                </a:tc>
                <a:tc>
                  <a:txBody>
                    <a:bodyPr/>
                    <a:lstStyle/>
                    <a:p>
                      <a:pPr rtl="0" fontAlgn="b"/>
                      <a:r>
                        <a:rPr lang="en-US" sz="600">
                          <a:effectLst/>
                        </a:rPr>
                        <a:t>Full-Time</a:t>
                      </a:r>
                    </a:p>
                  </a:txBody>
                  <a:tcPr marL="5968" marR="5968" marT="3979" marB="3979" anchor="b"/>
                </a:tc>
                <a:tc>
                  <a:txBody>
                    <a:bodyPr/>
                    <a:lstStyle/>
                    <a:p>
                      <a:pPr rtl="0" fontAlgn="b"/>
                      <a:r>
                        <a:rPr lang="en-US" sz="600">
                          <a:effectLst/>
                        </a:rPr>
                        <a:t>Involuntary</a:t>
                      </a:r>
                    </a:p>
                  </a:txBody>
                  <a:tcPr marL="5968" marR="5968" marT="3979" marB="3979" anchor="b"/>
                </a:tc>
                <a:tc>
                  <a:txBody>
                    <a:bodyPr/>
                    <a:lstStyle/>
                    <a:p>
                      <a:pPr rtl="0" fontAlgn="b"/>
                      <a:r>
                        <a:rPr lang="en-US" sz="600">
                          <a:effectLst/>
                        </a:rPr>
                        <a:t>Blue community type skill story.</a:t>
                      </a:r>
                    </a:p>
                  </a:txBody>
                  <a:tcPr marL="5968" marR="5968" marT="3979" marB="3979" anchor="b"/>
                </a:tc>
                <a:tc>
                  <a:txBody>
                    <a:bodyPr/>
                    <a:lstStyle/>
                    <a:p>
                      <a:pPr rtl="0" fontAlgn="b"/>
                      <a:r>
                        <a:rPr lang="en-US" sz="600">
                          <a:effectLst/>
                        </a:rPr>
                        <a:t>Sales</a:t>
                      </a:r>
                    </a:p>
                  </a:txBody>
                  <a:tcPr marL="5968" marR="5968" marT="3979" marB="3979" anchor="b"/>
                </a:tc>
                <a:tc>
                  <a:txBody>
                    <a:bodyPr/>
                    <a:lstStyle/>
                    <a:p>
                      <a:pPr rtl="0" fontAlgn="b"/>
                      <a:r>
                        <a:rPr lang="en-US" sz="600">
                          <a:effectLst/>
                        </a:rPr>
                        <a:t>Engineers</a:t>
                      </a:r>
                    </a:p>
                  </a:txBody>
                  <a:tcPr marL="5968" marR="5968" marT="3979" marB="3979" anchor="b"/>
                </a:tc>
                <a:tc>
                  <a:txBody>
                    <a:bodyPr/>
                    <a:lstStyle/>
                    <a:p>
                      <a:pPr algn="r" rtl="0" fontAlgn="b"/>
                      <a:r>
                        <a:rPr lang="en-US" sz="600">
                          <a:effectLst/>
                        </a:rPr>
                        <a:t>07-03-1957</a:t>
                      </a:r>
                    </a:p>
                  </a:txBody>
                  <a:tcPr marL="5968" marR="5968" marT="3979" marB="3979" anchor="b"/>
                </a:tc>
                <a:tc>
                  <a:txBody>
                    <a:bodyPr/>
                    <a:lstStyle/>
                    <a:p>
                      <a:pPr rtl="0" fontAlgn="b"/>
                      <a:r>
                        <a:rPr lang="en-US" sz="600">
                          <a:effectLst/>
                        </a:rPr>
                        <a:t>OR</a:t>
                      </a:r>
                    </a:p>
                  </a:txBody>
                  <a:tcPr marL="5968" marR="5968" marT="3979" marB="3979" anchor="b"/>
                </a:tc>
                <a:tc>
                  <a:txBody>
                    <a:bodyPr/>
                    <a:lstStyle/>
                    <a:p>
                      <a:pPr rtl="0" fontAlgn="b"/>
                      <a:r>
                        <a:rPr lang="en-US" sz="600">
                          <a:effectLst/>
                        </a:rPr>
                        <a:t>Engineer</a:t>
                      </a:r>
                    </a:p>
                  </a:txBody>
                  <a:tcPr marL="5968" marR="5968" marT="3979" marB="3979" anchor="b"/>
                </a:tc>
                <a:tc>
                  <a:txBody>
                    <a:bodyPr/>
                    <a:lstStyle/>
                    <a:p>
                      <a:pPr rtl="0" fontAlgn="b"/>
                      <a:r>
                        <a:rPr lang="en-US" sz="600">
                          <a:effectLst/>
                        </a:rPr>
                        <a:t>Female</a:t>
                      </a:r>
                    </a:p>
                  </a:txBody>
                  <a:tcPr marL="5968" marR="5968" marT="3979" marB="3979" anchor="b"/>
                </a:tc>
                <a:tc>
                  <a:txBody>
                    <a:bodyPr/>
                    <a:lstStyle/>
                    <a:p>
                      <a:pPr algn="r" rtl="0" fontAlgn="b"/>
                      <a:r>
                        <a:rPr lang="en-US" sz="600">
                          <a:effectLst/>
                        </a:rPr>
                        <a:t>97756</a:t>
                      </a:r>
                    </a:p>
                  </a:txBody>
                  <a:tcPr marL="5968" marR="5968" marT="3979" marB="3979" anchor="b"/>
                </a:tc>
                <a:tc>
                  <a:txBody>
                    <a:bodyPr/>
                    <a:lstStyle/>
                    <a:p>
                      <a:pPr rtl="0" fontAlgn="b"/>
                      <a:r>
                        <a:rPr lang="en-US" sz="600">
                          <a:effectLst/>
                        </a:rPr>
                        <a:t>White</a:t>
                      </a:r>
                    </a:p>
                  </a:txBody>
                  <a:tcPr marL="5968" marR="5968" marT="3979" marB="3979" anchor="b"/>
                </a:tc>
                <a:tc>
                  <a:txBody>
                    <a:bodyPr/>
                    <a:lstStyle/>
                    <a:p>
                      <a:pPr rtl="0" fontAlgn="b"/>
                      <a:r>
                        <a:rPr lang="en-US" sz="600">
                          <a:effectLst/>
                        </a:rPr>
                        <a:t>Divorced</a:t>
                      </a:r>
                    </a:p>
                  </a:txBody>
                  <a:tcPr marL="5968" marR="5968" marT="3979" marB="3979" anchor="b"/>
                </a:tc>
                <a:tc>
                  <a:txBody>
                    <a:bodyPr/>
                    <a:lstStyle/>
                    <a:p>
                      <a:pPr rtl="0" fontAlgn="b"/>
                      <a:r>
                        <a:rPr lang="en-US" sz="600">
                          <a:effectLst/>
                        </a:rPr>
                        <a:t>Fully Meets</a:t>
                      </a:r>
                    </a:p>
                  </a:txBody>
                  <a:tcPr marL="5968" marR="5968" marT="3979" marB="3979" anchor="b"/>
                </a:tc>
                <a:tc>
                  <a:txBody>
                    <a:bodyPr/>
                    <a:lstStyle/>
                    <a:p>
                      <a:pPr algn="r" rtl="0" fontAlgn="b"/>
                      <a:r>
                        <a:rPr lang="en-US" sz="600">
                          <a:effectLst/>
                        </a:rPr>
                        <a:t>2</a:t>
                      </a:r>
                    </a:p>
                  </a:txBody>
                  <a:tcPr marL="5968" marR="5968" marT="3979" marB="3979" anchor="b"/>
                </a:tc>
                <a:tc>
                  <a:txBody>
                    <a:bodyPr/>
                    <a:lstStyle/>
                    <a:p>
                      <a:pPr rtl="0" fontAlgn="b"/>
                      <a:endParaRPr lang="en-US" sz="600" dirty="0">
                        <a:effectLst/>
                      </a:endParaRPr>
                    </a:p>
                  </a:txBody>
                  <a:tcPr marL="5968" marR="5968" marT="3979" marB="3979" anchor="b"/>
                </a:tc>
                <a:extLst>
                  <a:ext uri="{0D108BD9-81ED-4DB2-BD59-A6C34878D82A}">
                    <a16:rowId xmlns:a16="http://schemas.microsoft.com/office/drawing/2014/main" val="1968090796"/>
                  </a:ext>
                </a:extLst>
              </a:tr>
              <a:tr h="458972">
                <a:tc>
                  <a:txBody>
                    <a:bodyPr/>
                    <a:lstStyle/>
                    <a:p>
                      <a:pPr algn="r" rtl="0" fontAlgn="b"/>
                      <a:r>
                        <a:rPr lang="en-US" sz="600">
                          <a:effectLst/>
                        </a:rPr>
                        <a:t>3435</a:t>
                      </a:r>
                    </a:p>
                  </a:txBody>
                  <a:tcPr marL="5968" marR="5968" marT="3979" marB="3979" anchor="b"/>
                </a:tc>
                <a:tc>
                  <a:txBody>
                    <a:bodyPr/>
                    <a:lstStyle/>
                    <a:p>
                      <a:pPr rtl="0" fontAlgn="b"/>
                      <a:r>
                        <a:rPr lang="en-US" sz="600">
                          <a:effectLst/>
                        </a:rPr>
                        <a:t>Jac</a:t>
                      </a:r>
                    </a:p>
                  </a:txBody>
                  <a:tcPr marL="5968" marR="5968" marT="3979" marB="3979" anchor="b"/>
                </a:tc>
                <a:tc>
                  <a:txBody>
                    <a:bodyPr/>
                    <a:lstStyle/>
                    <a:p>
                      <a:pPr rtl="0" fontAlgn="b"/>
                      <a:r>
                        <a:rPr lang="en-US" sz="600">
                          <a:effectLst/>
                        </a:rPr>
                        <a:t>McKinzie</a:t>
                      </a:r>
                    </a:p>
                  </a:txBody>
                  <a:tcPr marL="5968" marR="5968" marT="3979" marB="3979" anchor="b"/>
                </a:tc>
                <a:tc>
                  <a:txBody>
                    <a:bodyPr/>
                    <a:lstStyle/>
                    <a:p>
                      <a:pPr algn="r" rtl="0" fontAlgn="b"/>
                      <a:r>
                        <a:rPr lang="en-US" sz="600">
                          <a:effectLst/>
                        </a:rPr>
                        <a:t>18-Aug-18</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Area Sales Manager</a:t>
                      </a:r>
                    </a:p>
                  </a:txBody>
                  <a:tcPr marL="5968" marR="5968" marT="3979" marB="3979" anchor="b"/>
                </a:tc>
                <a:tc>
                  <a:txBody>
                    <a:bodyPr/>
                    <a:lstStyle/>
                    <a:p>
                      <a:pPr rtl="0" fontAlgn="b"/>
                      <a:r>
                        <a:rPr lang="en-US" sz="600">
                          <a:effectLst/>
                        </a:rPr>
                        <a:t>Sharon Becker</a:t>
                      </a:r>
                    </a:p>
                  </a:txBody>
                  <a:tcPr marL="5968" marR="5968" marT="3979" marB="3979" anchor="b"/>
                </a:tc>
                <a:tc>
                  <a:txBody>
                    <a:bodyPr/>
                    <a:lstStyle/>
                    <a:p>
                      <a:pPr rtl="0" fontAlgn="b"/>
                      <a:r>
                        <a:rPr lang="en-US" sz="600">
                          <a:effectLst/>
                        </a:rPr>
                        <a:t>jac.mckinzie@bilearner.com</a:t>
                      </a:r>
                    </a:p>
                  </a:txBody>
                  <a:tcPr marL="5968" marR="5968" marT="3979" marB="3979" anchor="b"/>
                </a:tc>
                <a:tc>
                  <a:txBody>
                    <a:bodyPr/>
                    <a:lstStyle/>
                    <a:p>
                      <a:pPr rtl="0" fontAlgn="b"/>
                      <a:r>
                        <a:rPr lang="en-US" sz="600">
                          <a:effectLst/>
                        </a:rPr>
                        <a:t>NEL</a:t>
                      </a:r>
                    </a:p>
                  </a:txBody>
                  <a:tcPr marL="5968" marR="5968" marT="3979" marB="3979" anchor="b"/>
                </a:tc>
                <a:tc>
                  <a:txBody>
                    <a:bodyPr/>
                    <a:lstStyle/>
                    <a:p>
                      <a:pPr rtl="0" fontAlgn="b"/>
                      <a:r>
                        <a:rPr lang="en-US" sz="600">
                          <a:effectLst/>
                        </a:rPr>
                        <a:t>Active</a:t>
                      </a:r>
                    </a:p>
                  </a:txBody>
                  <a:tcPr marL="5968" marR="5968" marT="3979" marB="3979" anchor="b"/>
                </a:tc>
                <a:tc>
                  <a:txBody>
                    <a:bodyPr/>
                    <a:lstStyle/>
                    <a:p>
                      <a:pPr rtl="0" fontAlgn="b"/>
                      <a:r>
                        <a:rPr lang="en-US" sz="600">
                          <a:effectLst/>
                        </a:rPr>
                        <a:t>Contract</a:t>
                      </a:r>
                    </a:p>
                  </a:txBody>
                  <a:tcPr marL="5968" marR="5968" marT="3979" marB="3979" anchor="b"/>
                </a:tc>
                <a:tc>
                  <a:txBody>
                    <a:bodyPr/>
                    <a:lstStyle/>
                    <a:p>
                      <a:pPr rtl="0" fontAlgn="b"/>
                      <a:r>
                        <a:rPr lang="en-US" sz="600">
                          <a:effectLst/>
                        </a:rPr>
                        <a:t>Zone B</a:t>
                      </a:r>
                    </a:p>
                  </a:txBody>
                  <a:tcPr marL="5968" marR="5968" marT="3979" marB="3979" anchor="b"/>
                </a:tc>
                <a:tc>
                  <a:txBody>
                    <a:bodyPr/>
                    <a:lstStyle/>
                    <a:p>
                      <a:pPr rtl="0" fontAlgn="b"/>
                      <a:r>
                        <a:rPr lang="en-US" sz="600">
                          <a:effectLst/>
                        </a:rPr>
                        <a:t>Part-Time</a:t>
                      </a:r>
                    </a:p>
                  </a:txBody>
                  <a:tcPr marL="5968" marR="5968" marT="3979" marB="3979" anchor="b"/>
                </a:tc>
                <a:tc>
                  <a:txBody>
                    <a:bodyPr/>
                    <a:lstStyle/>
                    <a:p>
                      <a:pPr rtl="0" fontAlgn="b"/>
                      <a:r>
                        <a:rPr lang="en-US" sz="600">
                          <a:effectLst/>
                        </a:rPr>
                        <a:t>Unk</a:t>
                      </a:r>
                    </a:p>
                  </a:txBody>
                  <a:tcPr marL="5968" marR="5968" marT="3979" marB="3979" anchor="b"/>
                </a:tc>
                <a:tc>
                  <a:txBody>
                    <a:bodyPr/>
                    <a:lstStyle/>
                    <a:p>
                      <a:pPr rtl="0" fontAlgn="b"/>
                      <a:endParaRPr lang="en-US" sz="600">
                        <a:effectLst/>
                      </a:endParaRPr>
                    </a:p>
                  </a:txBody>
                  <a:tcPr marL="5968" marR="5968" marT="3979" marB="3979" anchor="b"/>
                </a:tc>
                <a:tc>
                  <a:txBody>
                    <a:bodyPr/>
                    <a:lstStyle/>
                    <a:p>
                      <a:pPr rtl="0" fontAlgn="b"/>
                      <a:r>
                        <a:rPr lang="en-US" sz="600">
                          <a:effectLst/>
                        </a:rPr>
                        <a:t>Sales</a:t>
                      </a:r>
                    </a:p>
                  </a:txBody>
                  <a:tcPr marL="5968" marR="5968" marT="3979" marB="3979" anchor="b"/>
                </a:tc>
                <a:tc>
                  <a:txBody>
                    <a:bodyPr/>
                    <a:lstStyle/>
                    <a:p>
                      <a:pPr rtl="0" fontAlgn="b"/>
                      <a:r>
                        <a:rPr lang="en-US" sz="600">
                          <a:effectLst/>
                        </a:rPr>
                        <a:t>Executive</a:t>
                      </a:r>
                    </a:p>
                  </a:txBody>
                  <a:tcPr marL="5968" marR="5968" marT="3979" marB="3979" anchor="b"/>
                </a:tc>
                <a:tc>
                  <a:txBody>
                    <a:bodyPr/>
                    <a:lstStyle/>
                    <a:p>
                      <a:pPr rtl="0" fontAlgn="b"/>
                      <a:r>
                        <a:rPr lang="en-US" sz="600">
                          <a:effectLst/>
                        </a:rPr>
                        <a:t>15-05-1974</a:t>
                      </a:r>
                    </a:p>
                  </a:txBody>
                  <a:tcPr marL="5968" marR="5968" marT="3979" marB="3979" anchor="b"/>
                </a:tc>
                <a:tc>
                  <a:txBody>
                    <a:bodyPr/>
                    <a:lstStyle/>
                    <a:p>
                      <a:pPr rtl="0" fontAlgn="b"/>
                      <a:r>
                        <a:rPr lang="en-US" sz="600">
                          <a:effectLst/>
                        </a:rPr>
                        <a:t>TX</a:t>
                      </a:r>
                    </a:p>
                  </a:txBody>
                  <a:tcPr marL="5968" marR="5968" marT="3979" marB="3979" anchor="b"/>
                </a:tc>
                <a:tc>
                  <a:txBody>
                    <a:bodyPr/>
                    <a:lstStyle/>
                    <a:p>
                      <a:pPr rtl="0" fontAlgn="b"/>
                      <a:r>
                        <a:rPr lang="en-US" sz="600">
                          <a:effectLst/>
                        </a:rPr>
                        <a:t>Executive Assistant</a:t>
                      </a:r>
                    </a:p>
                  </a:txBody>
                  <a:tcPr marL="5968" marR="5968" marT="3979" marB="3979" anchor="b"/>
                </a:tc>
                <a:tc>
                  <a:txBody>
                    <a:bodyPr/>
                    <a:lstStyle/>
                    <a:p>
                      <a:pPr rtl="0" fontAlgn="b"/>
                      <a:r>
                        <a:rPr lang="en-US" sz="600">
                          <a:effectLst/>
                        </a:rPr>
                        <a:t>Male</a:t>
                      </a:r>
                    </a:p>
                  </a:txBody>
                  <a:tcPr marL="5968" marR="5968" marT="3979" marB="3979" anchor="b"/>
                </a:tc>
                <a:tc>
                  <a:txBody>
                    <a:bodyPr/>
                    <a:lstStyle/>
                    <a:p>
                      <a:pPr algn="r" rtl="0" fontAlgn="b"/>
                      <a:r>
                        <a:rPr lang="en-US" sz="600">
                          <a:effectLst/>
                        </a:rPr>
                        <a:t>78789</a:t>
                      </a:r>
                    </a:p>
                  </a:txBody>
                  <a:tcPr marL="5968" marR="5968" marT="3979" marB="3979" anchor="b"/>
                </a:tc>
                <a:tc>
                  <a:txBody>
                    <a:bodyPr/>
                    <a:lstStyle/>
                    <a:p>
                      <a:pPr rtl="0" fontAlgn="b"/>
                      <a:r>
                        <a:rPr lang="en-US" sz="600">
                          <a:effectLst/>
                        </a:rPr>
                        <a:t>Black</a:t>
                      </a:r>
                    </a:p>
                  </a:txBody>
                  <a:tcPr marL="5968" marR="5968" marT="3979" marB="3979" anchor="b"/>
                </a:tc>
                <a:tc>
                  <a:txBody>
                    <a:bodyPr/>
                    <a:lstStyle/>
                    <a:p>
                      <a:pPr rtl="0" fontAlgn="b"/>
                      <a:r>
                        <a:rPr lang="en-US" sz="600">
                          <a:effectLst/>
                        </a:rPr>
                        <a:t>Widowed</a:t>
                      </a:r>
                    </a:p>
                  </a:txBody>
                  <a:tcPr marL="5968" marR="5968" marT="3979" marB="3979" anchor="b"/>
                </a:tc>
                <a:tc>
                  <a:txBody>
                    <a:bodyPr/>
                    <a:lstStyle/>
                    <a:p>
                      <a:pPr rtl="0" fontAlgn="b"/>
                      <a:r>
                        <a:rPr lang="en-US" sz="600">
                          <a:effectLst/>
                        </a:rPr>
                        <a:t>Exceeds</a:t>
                      </a:r>
                    </a:p>
                  </a:txBody>
                  <a:tcPr marL="5968" marR="5968" marT="3979" marB="3979" anchor="b"/>
                </a:tc>
                <a:tc>
                  <a:txBody>
                    <a:bodyPr/>
                    <a:lstStyle/>
                    <a:p>
                      <a:pPr algn="r" rtl="0" fontAlgn="b"/>
                      <a:r>
                        <a:rPr lang="en-US" sz="600">
                          <a:effectLst/>
                        </a:rPr>
                        <a:t>3</a:t>
                      </a:r>
                    </a:p>
                  </a:txBody>
                  <a:tcPr marL="5968" marR="5968" marT="3979" marB="3979" anchor="b"/>
                </a:tc>
                <a:tc>
                  <a:txBody>
                    <a:bodyPr/>
                    <a:lstStyle/>
                    <a:p>
                      <a:pPr rtl="0" fontAlgn="b"/>
                      <a:endParaRPr lang="en-US" sz="600" dirty="0">
                        <a:effectLst/>
                      </a:endParaRPr>
                    </a:p>
                  </a:txBody>
                  <a:tcPr marL="5968" marR="5968" marT="3979" marB="3979" anchor="b"/>
                </a:tc>
                <a:extLst>
                  <a:ext uri="{0D108BD9-81ED-4DB2-BD59-A6C34878D82A}">
                    <a16:rowId xmlns:a16="http://schemas.microsoft.com/office/drawing/2014/main" val="54851174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2C374-C3D6-9DB0-F3BF-7213F1950F77}"/>
              </a:ext>
            </a:extLst>
          </p:cNvPr>
          <p:cNvSpPr>
            <a:spLocks noGrp="1"/>
          </p:cNvSpPr>
          <p:nvPr>
            <p:ph type="title"/>
          </p:nvPr>
        </p:nvSpPr>
        <p:spPr/>
        <p:txBody>
          <a:bodyPr/>
          <a:lstStyle/>
          <a:p>
            <a:r>
              <a:rPr lang="en-US"/>
              <a:t>RESULTS</a:t>
            </a:r>
            <a:endParaRPr lang="en-US" dirty="0"/>
          </a:p>
        </p:txBody>
      </p:sp>
      <p:pic>
        <p:nvPicPr>
          <p:cNvPr id="8" name="Picture 7">
            <a:extLst>
              <a:ext uri="{FF2B5EF4-FFF2-40B4-BE49-F238E27FC236}">
                <a16:creationId xmlns:a16="http://schemas.microsoft.com/office/drawing/2014/main" id="{CEFEA811-CDA5-E85A-C76E-F7EDC3A8DA5C}"/>
              </a:ext>
            </a:extLst>
          </p:cNvPr>
          <p:cNvPicPr>
            <a:picLocks noChangeAspect="1"/>
          </p:cNvPicPr>
          <p:nvPr/>
        </p:nvPicPr>
        <p:blipFill>
          <a:blip r:embed="rId2"/>
          <a:stretch>
            <a:fillRect/>
          </a:stretch>
        </p:blipFill>
        <p:spPr>
          <a:xfrm>
            <a:off x="1933815" y="2213733"/>
            <a:ext cx="8324370" cy="4104006"/>
          </a:xfrm>
          <a:prstGeom prst="rect">
            <a:avLst/>
          </a:prstGeom>
        </p:spPr>
      </p:pic>
    </p:spTree>
    <p:extLst>
      <p:ext uri="{BB962C8B-B14F-4D97-AF65-F5344CB8AC3E}">
        <p14:creationId xmlns:p14="http://schemas.microsoft.com/office/powerpoint/2010/main" val="365596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731E529-EE87-3C1C-15CB-D2FF79E15351}"/>
              </a:ext>
            </a:extLst>
          </p:cNvPr>
          <p:cNvSpPr txBox="1"/>
          <p:nvPr/>
        </p:nvSpPr>
        <p:spPr>
          <a:xfrm>
            <a:off x="512248" y="1930400"/>
            <a:ext cx="8251188" cy="2862322"/>
          </a:xfrm>
          <a:prstGeom prst="rect">
            <a:avLst/>
          </a:prstGeom>
          <a:noFill/>
        </p:spPr>
        <p:txBody>
          <a:bodyPr wrap="square">
            <a:spAutoFit/>
          </a:bodyPr>
          <a:lstStyle/>
          <a:p>
            <a:r>
              <a:rPr lang="en-US" dirty="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70F83EA-9E40-59BC-8F07-B6F129658E54}"/>
              </a:ext>
            </a:extLst>
          </p:cNvPr>
          <p:cNvSpPr txBox="1"/>
          <p:nvPr/>
        </p:nvSpPr>
        <p:spPr>
          <a:xfrm>
            <a:off x="750099" y="1857375"/>
            <a:ext cx="6103138" cy="2862322"/>
          </a:xfrm>
          <a:prstGeom prst="rect">
            <a:avLst/>
          </a:prstGeom>
          <a:noFill/>
        </p:spPr>
        <p:txBody>
          <a:bodyPr wrap="square">
            <a:spAutoFit/>
          </a:bodyPr>
          <a:lstStyle/>
          <a:p>
            <a:r>
              <a:rPr lang="en-US" sz="2000" dirty="0"/>
              <a:t>ESTATEMENT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676275" y="1597228"/>
            <a:ext cx="7924800" cy="489364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C9CCAC77-A583-93CB-44E3-F1A7D97C627F}"/>
              </a:ext>
            </a:extLst>
          </p:cNvPr>
          <p:cNvSpPr txBox="1"/>
          <p:nvPr/>
        </p:nvSpPr>
        <p:spPr>
          <a:xfrm>
            <a:off x="339063" y="2406081"/>
            <a:ext cx="6103138" cy="1815882"/>
          </a:xfrm>
          <a:prstGeom prst="rect">
            <a:avLst/>
          </a:prstGeom>
          <a:noFill/>
        </p:spPr>
        <p:txBody>
          <a:bodyPr wrap="square">
            <a:spAutoFit/>
          </a:bodyPr>
          <a:lstStyle/>
          <a:p>
            <a:pPr marL="285750" indent="-285750">
              <a:buFont typeface="Arial" panose="020B0604020202020204" pitchFamily="34" charset="0"/>
              <a:buChar char="•"/>
            </a:pPr>
            <a:r>
              <a:rPr lang="en-US" sz="2800" dirty="0"/>
              <a:t>Human Resources (HR) Managers
Department Managers/Supervisors
Senior Management/Executives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5FFA2EA2-6CBC-5B2D-17C1-64E97C21625D}"/>
              </a:ext>
            </a:extLst>
          </p:cNvPr>
          <p:cNvSpPr txBox="1"/>
          <p:nvPr/>
        </p:nvSpPr>
        <p:spPr>
          <a:xfrm>
            <a:off x="2829194" y="1849457"/>
            <a:ext cx="6103138" cy="3970318"/>
          </a:xfrm>
          <a:prstGeom prst="rect">
            <a:avLst/>
          </a:prstGeom>
          <a:noFill/>
        </p:spPr>
        <p:txBody>
          <a:bodyPr wrap="square">
            <a:spAutoFit/>
          </a:bodyPr>
          <a:lstStyle/>
          <a:p>
            <a:r>
              <a:rPr lang="en-US" b="1" dirty="0"/>
              <a:t>Data-Driven Insights: </a:t>
            </a:r>
            <a:r>
              <a:rPr lang="en-US" dirty="0"/>
              <a:t>Enables managers to </a:t>
            </a:r>
            <a:r>
              <a:rPr lang="en-US"/>
              <a:t>make informed </a:t>
            </a:r>
            <a:r>
              <a:rPr lang="en-US" dirty="0"/>
              <a:t>decisions based on accurate, real-time performance </a:t>
            </a:r>
          </a:p>
          <a:p>
            <a:r>
              <a:rPr lang="en-US" dirty="0"/>
              <a:t>.Improved Efficiency: Automates the data collection and analysis process, saving time and reducing manual errors.</a:t>
            </a:r>
          </a:p>
          <a:p>
            <a:r>
              <a:rPr lang="en-US" b="1" dirty="0"/>
              <a:t>Enhanced Employee Development: </a:t>
            </a:r>
            <a:r>
              <a:rPr lang="en-US" dirty="0"/>
              <a:t>Identifies training needs and development opportunities, leading to a more skilled workforce.</a:t>
            </a:r>
          </a:p>
          <a:p>
            <a:r>
              <a:rPr lang="en-US" b="1" dirty="0"/>
              <a:t>Better Performance Management: </a:t>
            </a:r>
            <a:r>
              <a:rPr lang="en-US" dirty="0"/>
              <a:t>Helps in recognizing top performers and addressing underperformance, ultimately improving overall productivity.</a:t>
            </a:r>
          </a:p>
          <a:p>
            <a:r>
              <a:rPr lang="en-US" b="1" dirty="0"/>
              <a:t>Cost-Effective Solution:</a:t>
            </a:r>
            <a:r>
              <a:rPr lang="en-US" dirty="0"/>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8" name="TextBox 7">
            <a:extLst>
              <a:ext uri="{FF2B5EF4-FFF2-40B4-BE49-F238E27FC236}">
                <a16:creationId xmlns:a16="http://schemas.microsoft.com/office/drawing/2014/main" id="{E06324FE-3A6A-96F9-B173-88CC5E5B3EA1}"/>
              </a:ext>
            </a:extLst>
          </p:cNvPr>
          <p:cNvSpPr txBox="1"/>
          <p:nvPr/>
        </p:nvSpPr>
        <p:spPr>
          <a:xfrm>
            <a:off x="838076" y="1570731"/>
            <a:ext cx="8435926" cy="4801314"/>
          </a:xfrm>
          <a:prstGeom prst="rect">
            <a:avLst/>
          </a:prstGeom>
          <a:noFill/>
        </p:spPr>
        <p:txBody>
          <a:bodyPr wrap="square" anchor="t">
            <a:spAutoFit/>
          </a:bodyPr>
          <a:lstStyle/>
          <a:p>
            <a:pPr algn="just"/>
            <a:r>
              <a:rPr lang="en-US" dirty="0">
                <a:latin typeface="+mj-lt"/>
                <a:ea typeface="Berlin Sans FB Demi" panose="02000000000000000000" pitchFamily="2" charset="0"/>
              </a:rPr>
              <a:t>Descriptions for each of the columns in the dataset:</a:t>
            </a:r>
          </a:p>
          <a:p>
            <a:pPr marL="342900" indent="-342900" algn="just">
              <a:buFont typeface="+mj-lt"/>
              <a:buAutoNum type="arabicPeriod"/>
            </a:pPr>
            <a:r>
              <a:rPr lang="en-US" dirty="0">
                <a:latin typeface="+mj-lt"/>
                <a:ea typeface="Berlin Sans FB Demi" panose="02000000000000000000" pitchFamily="2" charset="0"/>
              </a:rPr>
              <a:t>Employee ID: Unique identifier for each employee in the organization.</a:t>
            </a:r>
          </a:p>
          <a:p>
            <a:pPr marL="342900" indent="-342900" algn="just">
              <a:buFont typeface="+mj-lt"/>
              <a:buAutoNum type="arabicPeriod"/>
            </a:pPr>
            <a:r>
              <a:rPr lang="en-US" dirty="0">
                <a:latin typeface="+mj-lt"/>
                <a:ea typeface="Berlin Sans FB Demi" panose="02000000000000000000" pitchFamily="2" charset="0"/>
              </a:rPr>
              <a:t>First Name: The first name of the employee.</a:t>
            </a:r>
          </a:p>
          <a:p>
            <a:pPr algn="just"/>
            <a:r>
              <a:rPr lang="en-US" dirty="0">
                <a:latin typeface="+mj-lt"/>
                <a:ea typeface="Berlin Sans FB Demi" panose="02000000000000000000" pitchFamily="2" charset="0"/>
              </a:rPr>
              <a:t>3. Last Name: The last name of the employee.</a:t>
            </a:r>
          </a:p>
          <a:p>
            <a:pPr algn="just"/>
            <a:r>
              <a:rPr lang="en-US" dirty="0">
                <a:latin typeface="+mj-lt"/>
                <a:ea typeface="Berlin Sans FB Demi" panose="02000000000000000000" pitchFamily="2" charset="0"/>
              </a:rPr>
              <a:t>4. Email: The email address associated with the employee's communication within the organization.</a:t>
            </a:r>
          </a:p>
          <a:p>
            <a:pPr algn="just"/>
            <a:r>
              <a:rPr lang="en-US" dirty="0">
                <a:latin typeface="+mj-lt"/>
                <a:ea typeface="Berlin Sans FB Demi" panose="02000000000000000000" pitchFamily="2" charset="0"/>
              </a:rPr>
              <a:t>5. Business Unit: The specific business unit or department to which the employee belongs.</a:t>
            </a:r>
          </a:p>
          <a:p>
            <a:pPr algn="just"/>
            <a:r>
              <a:rPr lang="en-US" dirty="0">
                <a:latin typeface="+mj-lt"/>
                <a:ea typeface="Berlin Sans FB Demi" panose="02000000000000000000" pitchFamily="2" charset="0"/>
              </a:rPr>
              <a:t>6. State: The state or region where the employee is located.</a:t>
            </a:r>
          </a:p>
          <a:p>
            <a:pPr algn="just"/>
            <a:r>
              <a:rPr lang="en-US" dirty="0">
                <a:latin typeface="+mj-lt"/>
                <a:ea typeface="Berlin Sans FB Demi" panose="02000000000000000000" pitchFamily="2" charset="0"/>
              </a:rPr>
              <a:t>7. Job Function: A brief description of the employee's primary job function or role.</a:t>
            </a:r>
          </a:p>
          <a:p>
            <a:pPr algn="just"/>
            <a:r>
              <a:rPr lang="en-US" dirty="0">
                <a:latin typeface="+mj-lt"/>
                <a:ea typeface="Berlin Sans FB Demi" panose="02000000000000000000" pitchFamily="2" charset="0"/>
              </a:rPr>
              <a:t>8. Gender: A code representing the gender of the employee (e.g., M for Male, F for Female, N for Non-bin</a:t>
            </a:r>
          </a:p>
          <a:p>
            <a:pPr algn="just"/>
            <a:r>
              <a:rPr lang="en-US" dirty="0">
                <a:latin typeface="+mj-lt"/>
                <a:ea typeface="Berlin Sans FB Demi" panose="02000000000000000000" pitchFamily="2" charset="0"/>
              </a:rPr>
              <a:t>9. Performance Score: A score indicating the employee's performance level (e.g.. Excellent, Satisfactory Needs Improvement). </a:t>
            </a:r>
          </a:p>
          <a:p>
            <a:pPr algn="just"/>
            <a:r>
              <a:rPr lang="en-US" dirty="0">
                <a:latin typeface="+mj-lt"/>
                <a:ea typeface="Berlin Sans FB Demi" panose="02000000000000000000" pitchFamily="2" charset="0"/>
              </a:rPr>
              <a:t>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850367"/>
            <a:ext cx="1556378" cy="3007633"/>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701453" y="1370970"/>
            <a:ext cx="9989243" cy="5262979"/>
          </a:xfrm>
          <a:prstGeom prst="rect">
            <a:avLst/>
          </a:prstGeom>
          <a:noFill/>
        </p:spPr>
        <p:txBody>
          <a:bodyPr wrap="square" rtlCol="0">
            <a:spAutoFit/>
          </a:bodyPr>
          <a:lstStyle/>
          <a:p>
            <a:pPr marL="457200" indent="-457200"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Data-Driven Insights:</a:t>
            </a:r>
            <a:r>
              <a:rPr lang="en-US" sz="2800" dirty="0">
                <a:latin typeface="Times New Roman" panose="02020603050405020304" pitchFamily="18" charset="0"/>
                <a:cs typeface="Times New Roman" panose="02020603050405020304" pitchFamily="18" charset="0"/>
              </a:rPr>
              <a:t> Enables managers to make informed decisions based on accurate, real-time performance data.
</a:t>
            </a:r>
            <a:r>
              <a:rPr lang="en-US" sz="2800" b="1" dirty="0">
                <a:latin typeface="Times New Roman" panose="02020603050405020304" pitchFamily="18" charset="0"/>
                <a:cs typeface="Times New Roman" panose="02020603050405020304" pitchFamily="18" charset="0"/>
              </a:rPr>
              <a:t>Improved Efficiency:</a:t>
            </a:r>
            <a:r>
              <a:rPr lang="en-US" sz="2800" dirty="0">
                <a:latin typeface="Times New Roman" panose="02020603050405020304" pitchFamily="18" charset="0"/>
                <a:cs typeface="Times New Roman" panose="02020603050405020304" pitchFamily="18" charset="0"/>
              </a:rPr>
              <a:t> Automates the data collection and analysis process, saving time and reducing manual errors.
</a:t>
            </a:r>
            <a:r>
              <a:rPr lang="en-US" sz="2800" b="1" dirty="0">
                <a:latin typeface="Times New Roman" panose="02020603050405020304" pitchFamily="18" charset="0"/>
                <a:cs typeface="Times New Roman" panose="02020603050405020304" pitchFamily="18" charset="0"/>
              </a:rPr>
              <a:t>Enhanced Employee Development: </a:t>
            </a:r>
            <a:r>
              <a:rPr lang="en-US" sz="2800" dirty="0">
                <a:latin typeface="Times New Roman" panose="02020603050405020304" pitchFamily="18" charset="0"/>
                <a:cs typeface="Times New Roman" panose="02020603050405020304" pitchFamily="18" charset="0"/>
              </a:rPr>
              <a:t>Identifies training needs and development opportunities, leading to a more skilled workforce.
</a:t>
            </a:r>
            <a:r>
              <a:rPr lang="en-US" sz="2800" b="1" dirty="0">
                <a:latin typeface="Times New Roman" panose="02020603050405020304" pitchFamily="18" charset="0"/>
                <a:cs typeface="Times New Roman" panose="02020603050405020304" pitchFamily="18" charset="0"/>
              </a:rPr>
              <a:t>Better Performance Management</a:t>
            </a:r>
            <a:r>
              <a:rPr lang="en-US" sz="2800" dirty="0">
                <a:latin typeface="Times New Roman" panose="02020603050405020304" pitchFamily="18" charset="0"/>
                <a:cs typeface="Times New Roman" panose="02020603050405020304" pitchFamily="18" charset="0"/>
              </a:rPr>
              <a:t>: Helps in recognizing top performers and addressing underperformance, ultimately improving overall productivity.
</a:t>
            </a:r>
            <a:r>
              <a:rPr lang="en-US" sz="2800" b="1" dirty="0">
                <a:latin typeface="Times New Roman" panose="02020603050405020304" pitchFamily="18" charset="0"/>
                <a:cs typeface="Times New Roman" panose="02020603050405020304" pitchFamily="18" charset="0"/>
              </a:rPr>
              <a:t>Cost-Effective Solution:</a:t>
            </a:r>
            <a:r>
              <a:rPr lang="en-US" sz="2800" dirty="0">
                <a:latin typeface="Times New Roman" panose="02020603050405020304" pitchFamily="18" charset="0"/>
                <a:cs typeface="Times New Roman" panose="02020603050405020304" pitchFamily="18" charset="0"/>
              </a:rPr>
              <a:t> Leverages the widely accessible Excel platform, avoiding the need for expensive software or tools.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gowthamgowtham49696@gmail.com</cp:lastModifiedBy>
  <cp:revision>20</cp:revision>
  <dcterms:created xsi:type="dcterms:W3CDTF">2024-03-29T15:07:22Z</dcterms:created>
  <dcterms:modified xsi:type="dcterms:W3CDTF">2024-09-06T04:15:35Z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