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45540884/f/8e939e52-cc0d-4ab5-8d24-d4e6df8c229f/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'CREDIT RATING'!$J$5:$M$9</c:f>
              <c:strCache>
                <c:ptCount val="20"/>
                <c:pt idx="0">
                  <c:v>3531</c:v>
                </c:pt>
                <c:pt idx="1">
                  <c:v>Ronnie</c:v>
                </c:pt>
                <c:pt idx="2">
                  <c:v>Sales</c:v>
                </c:pt>
                <c:pt idx="3">
                  <c:v>Fully Meets</c:v>
                </c:pt>
                <c:pt idx="4">
                  <c:v>3533</c:v>
                </c:pt>
                <c:pt idx="5">
                  <c:v>Slade</c:v>
                </c:pt>
                <c:pt idx="6">
                  <c:v>Sales</c:v>
                </c:pt>
                <c:pt idx="7">
                  <c:v>Fully Meets</c:v>
                </c:pt>
                <c:pt idx="8">
                  <c:v>3534</c:v>
                </c:pt>
                <c:pt idx="9">
                  <c:v>Lee</c:v>
                </c:pt>
                <c:pt idx="10">
                  <c:v>Sales</c:v>
                </c:pt>
                <c:pt idx="11">
                  <c:v>Fully Meets</c:v>
                </c:pt>
                <c:pt idx="12">
                  <c:v>3535</c:v>
                </c:pt>
                <c:pt idx="13">
                  <c:v>Veronica</c:v>
                </c:pt>
                <c:pt idx="14">
                  <c:v>Sales</c:v>
                </c:pt>
                <c:pt idx="15">
                  <c:v>Fully Meets</c:v>
                </c:pt>
                <c:pt idx="16">
                  <c:v>3536</c:v>
                </c:pt>
                <c:pt idx="17">
                  <c:v>Aylin</c:v>
                </c:pt>
                <c:pt idx="18">
                  <c:v>Sales</c:v>
                </c:pt>
                <c:pt idx="19">
                  <c:v>Fully Meets</c:v>
                </c:pt>
              </c:strCache>
            </c:strRef>
          </c:cat>
          <c:val>
            <c:numRef>
              <c:f>'CREDIT RATING'!$N$5:$N$9</c:f>
              <c:numCache>
                <c:formatCode>General</c:formatCode>
                <c:ptCount val="5"/>
                <c:pt idx="0">
                  <c:v>1.0</c:v>
                </c:pt>
                <c:pt idx="1">
                  <c:v>2.0</c:v>
                </c:pt>
                <c:pt idx="2">
                  <c:v>4.0</c:v>
                </c:pt>
                <c:pt idx="3">
                  <c:v>4.0</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GB"/>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GB"/>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a:t>
            </a:r>
            <a:r>
              <a:rPr altLang="en-GB" sz="2400" lang="en-US"/>
              <a:t> </a:t>
            </a:r>
            <a:r>
              <a:rPr altLang="en-GB" sz="2400" lang="en-US"/>
              <a:t> </a:t>
            </a:r>
            <a:r>
              <a:rPr altLang="en-GB" sz="2400" lang="en-US"/>
              <a:t>G</a:t>
            </a:r>
            <a:r>
              <a:rPr altLang="en-GB" sz="2400" lang="en-US"/>
              <a:t>O</a:t>
            </a:r>
            <a:r>
              <a:rPr altLang="en-GB" sz="2400" lang="en-US"/>
              <a:t>W</a:t>
            </a:r>
            <a:r>
              <a:rPr altLang="en-GB" sz="2400" lang="en-US"/>
              <a:t>T</a:t>
            </a:r>
            <a:r>
              <a:rPr altLang="en-GB" sz="2400" lang="en-US"/>
              <a:t>H</a:t>
            </a:r>
            <a:r>
              <a:rPr altLang="en-GB" sz="2400" lang="en-US"/>
              <a:t>A</a:t>
            </a:r>
            <a:r>
              <a:rPr altLang="en-GB" sz="2400" lang="en-US"/>
              <a:t>M</a:t>
            </a:r>
            <a:r>
              <a:rPr altLang="en-GB" sz="2400" lang="en-US"/>
              <a:t>.</a:t>
            </a:r>
            <a:r>
              <a:rPr altLang="en-GB" sz="2400" lang="en-US"/>
              <a:t>S</a:t>
            </a:r>
            <a:endParaRPr dirty="0" sz="2400" lang="en-US"/>
          </a:p>
          <a:p>
            <a:r>
              <a:rPr dirty="0" sz="2400" lang="en-US"/>
              <a:t>REGISTER NO:</a:t>
            </a:r>
            <a:r>
              <a:rPr altLang="en-GB" dirty="0" sz="2400" lang="en-US"/>
              <a:t>1</a:t>
            </a:r>
            <a:r>
              <a:rPr altLang="en-GB" dirty="0" sz="2400" lang="en-US"/>
              <a:t>2</a:t>
            </a:r>
            <a:r>
              <a:rPr altLang="en-GB" dirty="0" sz="2400" lang="en-US"/>
              <a:t>2</a:t>
            </a:r>
            <a:r>
              <a:rPr altLang="en-GB" dirty="0" sz="2400" lang="en-US"/>
              <a:t>0</a:t>
            </a:r>
            <a:r>
              <a:rPr altLang="en-GB" dirty="0" sz="2400" lang="en-US"/>
              <a:t>2</a:t>
            </a:r>
            <a:r>
              <a:rPr altLang="en-GB" dirty="0" sz="2400" lang="en-US"/>
              <a:t>6</a:t>
            </a:r>
            <a:r>
              <a:rPr altLang="en-GB" dirty="0" sz="2400" lang="en-US"/>
              <a:t>6</a:t>
            </a:r>
            <a:r>
              <a:rPr altLang="en-GB" dirty="0" sz="2400" lang="en-US"/>
              <a:t>9</a:t>
            </a:r>
            <a:endParaRPr altLang="en-US" lang="zh-CN"/>
          </a:p>
          <a:p>
            <a:r>
              <a:rPr dirty="0" sz="2400" lang="en-US"/>
              <a:t>DEPARTMENT:</a:t>
            </a:r>
            <a:r>
              <a:rPr altLang="en-GB" dirty="0" sz="2400" lang="en-US"/>
              <a:t> </a:t>
            </a:r>
            <a:r>
              <a:rPr altLang="en-GB" dirty="0" sz="2400" lang="en-US"/>
              <a:t>B</a:t>
            </a:r>
            <a:r>
              <a:rPr altLang="en-GB" dirty="0" sz="2400" lang="en-US"/>
              <a:t>C</a:t>
            </a:r>
            <a:r>
              <a:rPr altLang="en-GB" dirty="0" sz="2400" lang="en-US"/>
              <a:t>O</a:t>
            </a:r>
            <a:r>
              <a:rPr altLang="en-GB" dirty="0" sz="2400" lang="en-US"/>
              <a:t>M</a:t>
            </a:r>
            <a:r>
              <a:rPr altLang="en-GB" dirty="0" sz="2400" lang="en-US"/>
              <a:t>.</a:t>
            </a:r>
            <a:r>
              <a:rPr altLang="en-GB" dirty="0" sz="2400" lang="en-US"/>
              <a:t>C</a:t>
            </a:r>
            <a:r>
              <a:rPr altLang="en-GB" dirty="0" sz="2400" lang="en-US"/>
              <a:t>S</a:t>
            </a:r>
            <a:endParaRPr altLang="en-US" lang="zh-CN"/>
          </a:p>
          <a:p>
            <a:r>
              <a:rPr dirty="0" sz="2400" lang="en-US"/>
              <a:t>COLLEGE</a:t>
            </a:r>
            <a:r>
              <a:rPr altLang="en-GB" dirty="0" sz="2400" lang="en-US"/>
              <a:t>:</a:t>
            </a:r>
            <a:r>
              <a:rPr altLang="en-GB" dirty="0" sz="2400" lang="en-US"/>
              <a:t> </a:t>
            </a:r>
            <a:r>
              <a:rPr altLang="en-GB" dirty="0" sz="2400" lang="en-US"/>
              <a:t>T</a:t>
            </a:r>
            <a:r>
              <a:rPr altLang="en-GB" dirty="0" sz="2400" lang="en-US"/>
              <a:t>H</a:t>
            </a:r>
            <a:r>
              <a:rPr altLang="en-GB" dirty="0" sz="2400" lang="en-US"/>
              <a:t>I</a:t>
            </a:r>
            <a:r>
              <a:rPr altLang="en-GB" dirty="0" sz="2400" lang="en-US"/>
              <a:t>R</a:t>
            </a:r>
            <a:r>
              <a:rPr altLang="en-GB" dirty="0" sz="2400" lang="en-US"/>
              <a:t>U</a:t>
            </a:r>
            <a:r>
              <a:rPr altLang="en-GB" dirty="0" sz="2400" lang="en-US"/>
              <a:t>THANGAL </a:t>
            </a:r>
            <a:r>
              <a:rPr altLang="en-GB" dirty="0" sz="2400" lang="en-US"/>
              <a:t>NADAR </a:t>
            </a:r>
            <a:r>
              <a:rPr altLang="en-GB"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2377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4641532" y="215670"/>
          <a:ext cx="5846763" cy="2476959"/>
        </p:xfrm>
        <a:graphic>
          <a:graphicData uri="http://schemas.openxmlformats.org/drawingml/2006/table">
            <a:tbl>
              <a:tblPr/>
              <a:tblGrid>
                <a:gridCol w="749050"/>
                <a:gridCol w="749050"/>
                <a:gridCol w="1185998"/>
                <a:gridCol w="1185998"/>
                <a:gridCol w="1976664"/>
              </a:tblGrid>
              <a:tr h="508631">
                <a:tc>
                  <a:txBody>
                    <a:bodyPr/>
                    <a:p>
                      <a:pPr algn="l" fontAlgn="b"/>
                      <a:r>
                        <a:rPr b="1" sz="1100">
                          <a:solidFill>
                            <a:srgbClr val="000000"/>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b="1" sz="1100">
                          <a:solidFill>
                            <a:srgbClr val="000000"/>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b="1" sz="1100">
                          <a:solidFill>
                            <a:srgbClr val="000000"/>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b="1" sz="1100">
                          <a:solidFill>
                            <a:srgbClr val="000000"/>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b="1" sz="1100">
                          <a:solidFill>
                            <a:srgbClr val="000000"/>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508631">
                <a:tc>
                  <a:txBody>
                    <a:bodyPr/>
                    <a:p>
                      <a:pPr algn="r" fontAlgn="b"/>
                      <a:r>
                        <a:rPr sz="1100">
                          <a:solidFill>
                            <a:srgbClr val="000000"/>
                          </a:solidFill>
                          <a:latin typeface="Calibri"/>
                        </a:rPr>
                        <a:t>3531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Ronnie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1</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17021">
                <a:tc>
                  <a:txBody>
                    <a:bodyPr/>
                    <a:p>
                      <a:pPr algn="r" fontAlgn="b"/>
                      <a:r>
                        <a:rPr sz="1100">
                          <a:solidFill>
                            <a:srgbClr val="000000"/>
                          </a:solidFill>
                          <a:latin typeface="Calibri"/>
                        </a:rPr>
                        <a:t>3533</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Slade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17021">
                <a:tc>
                  <a:txBody>
                    <a:bodyPr/>
                    <a:p>
                      <a:pPr algn="r" fontAlgn="b"/>
                      <a:r>
                        <a:rPr sz="1100">
                          <a:solidFill>
                            <a:srgbClr val="000000"/>
                          </a:solidFill>
                          <a:latin typeface="Calibri"/>
                        </a:rPr>
                        <a:t>3534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Lee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508631">
                <a:tc>
                  <a:txBody>
                    <a:bodyPr/>
                    <a:p>
                      <a:pPr algn="r" fontAlgn="b"/>
                      <a:r>
                        <a:rPr sz="1100">
                          <a:solidFill>
                            <a:srgbClr val="000000"/>
                          </a:solidFill>
                          <a:latin typeface="Calibri"/>
                        </a:rPr>
                        <a:t>3535</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Veronica</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17021">
                <a:tc>
                  <a:txBody>
                    <a:bodyPr/>
                    <a:p>
                      <a:pPr algn="r" fontAlgn="b"/>
                      <a:r>
                        <a:rPr sz="1100">
                          <a:solidFill>
                            <a:srgbClr val="000000"/>
                          </a:solidFill>
                          <a:latin typeface="Calibri"/>
                        </a:rPr>
                        <a:t>3536</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Aylin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bl>
          </a:graphicData>
        </a:graphic>
      </p:graphicFrame>
      <p:graphicFrame>
        <p:nvGraphicFramePr>
          <p:cNvPr id="4194305" name="图表 1"/>
          <p:cNvGraphicFramePr>
            <a:graphicFrameLocks/>
          </p:cNvGraphicFramePr>
          <p:nvPr/>
        </p:nvGraphicFramePr>
        <p:xfrm>
          <a:off x="4509280" y="2939199"/>
          <a:ext cx="5979012" cy="2909855"/>
        </p:xfrm>
        <a:graphic>
          <a:graphicData uri="http://schemas.openxmlformats.org/drawingml/2006/chart">
            <c:chart xmlns:c="http://schemas.openxmlformats.org/drawingml/2006/chart" xmlns:r="http://schemas.openxmlformats.org/officeDocument/2006/relationships" r:id="rId1"/>
          </a:graphicData>
        </a:graphic>
      </p:graphicFrame>
      <p:sp>
        <p:nvSpPr>
          <p:cNvPr id="1048686" name=""/>
          <p:cNvSpPr txBox="1"/>
          <p:nvPr/>
        </p:nvSpPr>
        <p:spPr>
          <a:xfrm>
            <a:off x="190887" y="2019300"/>
            <a:ext cx="4000000" cy="1539239"/>
          </a:xfrm>
          <a:prstGeom prst="rect"/>
        </p:spPr>
        <p:txBody>
          <a:bodyPr rtlCol="0" wrap="square">
            <a:spAutoFit/>
          </a:bodyPr>
          <a:p>
            <a:r>
              <a:rPr altLang="en-GB" sz="1400" lang="en-US">
                <a:solidFill>
                  <a:srgbClr val="000000"/>
                </a:solidFill>
                <a:latin typeface="AndroidClock"/>
              </a:rPr>
              <a:t>INTERPETATION</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a:t>
            </a:r>
            <a:endParaRPr sz="1400" lang="en-GB">
              <a:solidFill>
                <a:srgbClr val="000000"/>
              </a:solidFill>
              <a:latin typeface="AndroidClock"/>
            </a:endParaRPr>
          </a:p>
          <a:p>
            <a:r>
              <a:rPr altLang="en-GB" sz="1400" lang="en-US">
                <a:solidFill>
                  <a:srgbClr val="000000"/>
                </a:solidFill>
                <a:latin typeface="AndroidClock"/>
                <a:ea typeface="Coming Soon"/>
                <a:cs typeface="Coming Soon"/>
              </a:rPr>
              <a:t>1. THE EMPLOYEE WITH ID</a:t>
            </a:r>
            <a:r>
              <a:rPr altLang="en-GB" sz="1400" lang="en-US">
                <a:solidFill>
                  <a:srgbClr val="000000"/>
                </a:solidFill>
                <a:latin typeface="AndroidClock"/>
                <a:ea typeface="Coming Soon"/>
                <a:cs typeface="Coming Soon"/>
              </a:rPr>
              <a:t>3</a:t>
            </a:r>
            <a:r>
              <a:rPr altLang="en-GB" sz="1400" lang="en-US">
                <a:solidFill>
                  <a:srgbClr val="000000"/>
                </a:solidFill>
                <a:latin typeface="AndroidClock"/>
                <a:ea typeface="Coming Soon"/>
                <a:cs typeface="Coming Soon"/>
              </a:rPr>
              <a:t>5</a:t>
            </a:r>
            <a:r>
              <a:rPr altLang="en-GB" sz="1400" lang="en-US">
                <a:solidFill>
                  <a:srgbClr val="000000"/>
                </a:solidFill>
                <a:latin typeface="AndroidClock"/>
                <a:ea typeface="Coming Soon"/>
                <a:cs typeface="Coming Soon"/>
              </a:rPr>
              <a:t>3</a:t>
            </a:r>
            <a:r>
              <a:rPr altLang="en-GB" sz="1400" lang="en-US">
                <a:solidFill>
                  <a:srgbClr val="000000"/>
                </a:solidFill>
                <a:latin typeface="AndroidClock"/>
                <a:ea typeface="Coming Soon"/>
                <a:cs typeface="Coming Soon"/>
              </a:rPr>
              <a:t>5</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V</a:t>
            </a:r>
            <a:r>
              <a:rPr altLang="en-GB" sz="1400" lang="en-US">
                <a:solidFill>
                  <a:srgbClr val="000000"/>
                </a:solidFill>
                <a:latin typeface="AndroidClock"/>
                <a:ea typeface="Coming Soon"/>
                <a:cs typeface="Coming Soon"/>
              </a:rPr>
              <a:t>E</a:t>
            </a:r>
            <a:r>
              <a:rPr altLang="en-GB" sz="1400" lang="en-US">
                <a:solidFill>
                  <a:srgbClr val="000000"/>
                </a:solidFill>
                <a:latin typeface="AndroidClock"/>
                <a:ea typeface="Coming Soon"/>
                <a:cs typeface="Coming Soon"/>
              </a:rPr>
              <a:t>R</a:t>
            </a:r>
            <a:r>
              <a:rPr altLang="en-GB" sz="1400" lang="en-US">
                <a:solidFill>
                  <a:srgbClr val="000000"/>
                </a:solidFill>
                <a:latin typeface="AndroidClock"/>
                <a:ea typeface="Coming Soon"/>
                <a:cs typeface="Coming Soon"/>
              </a:rPr>
              <a:t>O</a:t>
            </a:r>
            <a:r>
              <a:rPr altLang="en-GB" sz="1400" lang="en-US">
                <a:solidFill>
                  <a:srgbClr val="000000"/>
                </a:solidFill>
                <a:latin typeface="AndroidClock"/>
                <a:ea typeface="Coming Soon"/>
                <a:cs typeface="Coming Soon"/>
              </a:rPr>
              <a:t>N</a:t>
            </a:r>
            <a:r>
              <a:rPr altLang="en-GB" sz="1400" lang="en-US">
                <a:solidFill>
                  <a:srgbClr val="000000"/>
                </a:solidFill>
                <a:latin typeface="AndroidClock"/>
                <a:ea typeface="Coming Soon"/>
                <a:cs typeface="Coming Soon"/>
              </a:rPr>
              <a:t>ICA </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a:t>
            </a:r>
            <a:r>
              <a:rPr altLang="en-GB" sz="1400" lang="en-US">
                <a:solidFill>
                  <a:srgbClr val="000000"/>
                </a:solidFill>
                <a:latin typeface="AndroidClock"/>
                <a:ea typeface="Coming Soon"/>
                <a:cs typeface="Coming Soon"/>
              </a:rPr>
              <a:t>I</a:t>
            </a:r>
            <a:r>
              <a:rPr altLang="en-GB" sz="1400" lang="en-US">
                <a:solidFill>
                  <a:srgbClr val="000000"/>
                </a:solidFill>
                <a:latin typeface="AndroidClock"/>
                <a:ea typeface="Coming Soon"/>
                <a:cs typeface="Coming Soon"/>
              </a:rPr>
              <a:t>D</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3</a:t>
            </a:r>
            <a:r>
              <a:rPr altLang="en-GB" sz="1400" lang="en-US">
                <a:solidFill>
                  <a:srgbClr val="000000"/>
                </a:solidFill>
                <a:latin typeface="AndroidClock"/>
                <a:ea typeface="Coming Soon"/>
                <a:cs typeface="Coming Soon"/>
              </a:rPr>
              <a:t>5</a:t>
            </a:r>
            <a:r>
              <a:rPr altLang="en-GB" sz="1400" lang="en-US">
                <a:solidFill>
                  <a:srgbClr val="000000"/>
                </a:solidFill>
                <a:latin typeface="AndroidClock"/>
                <a:ea typeface="Coming Soon"/>
                <a:cs typeface="Coming Soon"/>
              </a:rPr>
              <a:t>3</a:t>
            </a:r>
            <a:r>
              <a:rPr altLang="en-GB" sz="1400" lang="en-US">
                <a:solidFill>
                  <a:srgbClr val="000000"/>
                </a:solidFill>
                <a:latin typeface="AndroidClock"/>
                <a:ea typeface="Coming Soon"/>
                <a:cs typeface="Coming Soon"/>
              </a:rPr>
              <a:t>4</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L</a:t>
            </a:r>
            <a:r>
              <a:rPr altLang="en-GB" sz="1400" lang="en-US">
                <a:solidFill>
                  <a:srgbClr val="000000"/>
                </a:solidFill>
                <a:latin typeface="AndroidClock"/>
                <a:ea typeface="Coming Soon"/>
                <a:cs typeface="Coming Soon"/>
              </a:rPr>
              <a:t>E</a:t>
            </a:r>
            <a:r>
              <a:rPr altLang="en-GB" sz="1400" lang="en-US">
                <a:solidFill>
                  <a:srgbClr val="000000"/>
                </a:solidFill>
                <a:latin typeface="AndroidClock"/>
                <a:ea typeface="Coming Soon"/>
                <a:cs typeface="Coming Soon"/>
              </a:rPr>
              <a:t>E</a:t>
            </a:r>
            <a:r>
              <a:rPr altLang="en-GB" sz="1400" lang="en-US">
                <a:solidFill>
                  <a:srgbClr val="000000"/>
                </a:solidFill>
                <a:latin typeface="AndroidClock"/>
                <a:ea typeface="Coming Soon"/>
                <a:cs typeface="Coming Soon"/>
              </a:rPr>
              <a:t> </a:t>
            </a:r>
            <a:r>
              <a:rPr altLang="en-GB" sz="1400" lang="en-US">
                <a:solidFill>
                  <a:srgbClr val="000000"/>
                </a:solidFill>
                <a:latin typeface="AndroidClock"/>
                <a:ea typeface="Coming Soon"/>
                <a:cs typeface="Coming Soon"/>
              </a:rPr>
              <a:t>THE LARGEST PORTION OF THE RATING PIE CHART, INDICATING STRONG PORFORMANCE COMPARED TO OTHER</a:t>
            </a:r>
            <a:endParaRPr sz="1400" lang="en-GB">
              <a:solidFill>
                <a:srgbClr val="000000"/>
              </a:solidFill>
              <a:latin typeface="AndroidClock"/>
            </a:endParaRPr>
          </a:p>
        </p:txBody>
      </p:sp>
      <p:sp>
        <p:nvSpPr>
          <p:cNvPr id="1048687" name=""/>
          <p:cNvSpPr txBox="1"/>
          <p:nvPr/>
        </p:nvSpPr>
        <p:spPr>
          <a:xfrm>
            <a:off x="190887" y="3948438"/>
            <a:ext cx="4000000" cy="1297941"/>
          </a:xfrm>
          <a:prstGeom prst="rect"/>
        </p:spPr>
        <p:txBody>
          <a:bodyPr rtlCol="0" wrap="square">
            <a:spAutoFit/>
          </a:bodyPr>
          <a:p>
            <a:r>
              <a:rPr altLang="en-GB" sz="1400" lang="en-US">
                <a:solidFill>
                  <a:srgbClr val="000000"/>
                </a:solidFill>
                <a:latin typeface="AndroidClock"/>
              </a:rPr>
              <a:t>2. ALL EMPLOYEES LISTED(</a:t>
            </a:r>
            <a:r>
              <a:rPr altLang="en-GB" sz="1400" lang="en-US">
                <a:solidFill>
                  <a:srgbClr val="000000"/>
                </a:solidFill>
                <a:latin typeface="AndroidClock"/>
              </a:rPr>
              <a:t>R</a:t>
            </a:r>
            <a:r>
              <a:rPr altLang="en-GB" sz="1400" lang="en-US">
                <a:solidFill>
                  <a:srgbClr val="000000"/>
                </a:solidFill>
                <a:latin typeface="AndroidClock"/>
              </a:rPr>
              <a:t>O</a:t>
            </a:r>
            <a:r>
              <a:rPr altLang="en-GB" sz="1400" lang="en-US">
                <a:solidFill>
                  <a:srgbClr val="000000"/>
                </a:solidFill>
                <a:latin typeface="AndroidClock"/>
              </a:rPr>
              <a:t>N</a:t>
            </a:r>
            <a:r>
              <a:rPr altLang="en-GB" sz="1400" lang="en-US">
                <a:solidFill>
                  <a:srgbClr val="000000"/>
                </a:solidFill>
                <a:latin typeface="AndroidClock"/>
              </a:rPr>
              <a:t>N</a:t>
            </a:r>
            <a:r>
              <a:rPr altLang="en-GB" sz="1400" lang="en-US">
                <a:solidFill>
                  <a:srgbClr val="000000"/>
                </a:solidFill>
                <a:latin typeface="AndroidClock"/>
              </a:rPr>
              <a:t>I</a:t>
            </a:r>
            <a:r>
              <a:rPr altLang="en-GB" sz="1400" lang="en-US">
                <a:solidFill>
                  <a:srgbClr val="000000"/>
                </a:solidFill>
                <a:latin typeface="AndroidClock"/>
              </a:rPr>
              <a:t>E</a:t>
            </a:r>
            <a:r>
              <a:rPr altLang="en-GB" sz="1400" lang="en-US">
                <a:solidFill>
                  <a:srgbClr val="000000"/>
                </a:solidFill>
                <a:latin typeface="AndroidClock"/>
              </a:rPr>
              <a:t>,</a:t>
            </a:r>
            <a:r>
              <a:rPr altLang="en-GB" sz="1400" lang="en-US">
                <a:solidFill>
                  <a:srgbClr val="000000"/>
                </a:solidFill>
                <a:latin typeface="AndroidClock"/>
              </a:rPr>
              <a:t>S</a:t>
            </a:r>
            <a:r>
              <a:rPr altLang="en-GB" sz="1400" lang="en-US">
                <a:solidFill>
                  <a:srgbClr val="000000"/>
                </a:solidFill>
                <a:latin typeface="AndroidClock"/>
              </a:rPr>
              <a:t>L</a:t>
            </a:r>
            <a:r>
              <a:rPr altLang="en-GB" sz="1400" lang="en-US">
                <a:solidFill>
                  <a:srgbClr val="000000"/>
                </a:solidFill>
                <a:latin typeface="AndroidClock"/>
              </a:rPr>
              <a:t>A</a:t>
            </a:r>
            <a:r>
              <a:rPr altLang="en-GB" sz="1400" lang="en-US">
                <a:solidFill>
                  <a:srgbClr val="000000"/>
                </a:solidFill>
                <a:latin typeface="AndroidClock"/>
              </a:rPr>
              <a:t>D</a:t>
            </a:r>
            <a:r>
              <a:rPr altLang="en-GB" sz="1400" lang="en-US">
                <a:solidFill>
                  <a:srgbClr val="000000"/>
                </a:solidFill>
                <a:latin typeface="AndroidClock"/>
              </a:rPr>
              <a:t>E</a:t>
            </a:r>
            <a:r>
              <a:rPr altLang="en-GB" sz="1400" lang="en-US">
                <a:solidFill>
                  <a:srgbClr val="000000"/>
                </a:solidFill>
                <a:latin typeface="AndroidClock"/>
              </a:rPr>
              <a:t>,</a:t>
            </a:r>
            <a:r>
              <a:rPr altLang="en-GB" sz="1400" lang="en-US">
                <a:solidFill>
                  <a:srgbClr val="000000"/>
                </a:solidFill>
                <a:latin typeface="AndroidClock"/>
              </a:rPr>
              <a:t>A</a:t>
            </a:r>
            <a:r>
              <a:rPr altLang="en-GB" sz="1400" lang="en-US">
                <a:solidFill>
                  <a:srgbClr val="000000"/>
                </a:solidFill>
                <a:latin typeface="AndroidClock"/>
              </a:rPr>
              <a:t>Y</a:t>
            </a:r>
            <a:r>
              <a:rPr altLang="en-GB" sz="1400" lang="en-US">
                <a:solidFill>
                  <a:srgbClr val="000000"/>
                </a:solidFill>
                <a:latin typeface="AndroidClock"/>
              </a:rPr>
              <a:t>I</a:t>
            </a:r>
            <a:r>
              <a:rPr altLang="en-GB" sz="1400" lang="en-US">
                <a:solidFill>
                  <a:srgbClr val="000000"/>
                </a:solidFill>
                <a:latin typeface="AndroidClock"/>
              </a:rPr>
              <a:t>L</a:t>
            </a:r>
            <a:r>
              <a:rPr altLang="en-GB" sz="1400" lang="en-US">
                <a:solidFill>
                  <a:srgbClr val="000000"/>
                </a:solidFill>
                <a:latin typeface="AndroidClock"/>
              </a:rPr>
              <a:t>N</a:t>
            </a:r>
            <a:r>
              <a:rPr altLang="en-GB" sz="1400" lang="en-US">
                <a:solidFill>
                  <a:srgbClr val="000000"/>
                </a:solidFill>
                <a:latin typeface="AndroidClock"/>
              </a:rPr>
              <a:t>) HAVE RATINGS THAT "FULLY MEET EXPECTATIONS SHOWING A CONSISTENT LEVEL OF PERFORMANCE ACROSS THE TEAM IS DECREASE</a:t>
            </a:r>
            <a:endParaRPr sz="1400" lang="en-GB">
              <a:solidFill>
                <a:srgbClr val="000000"/>
              </a:solidFill>
              <a:latin typeface="AndroidClo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14630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1463041"/>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1691641"/>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0058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23774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96901"/>
          </a:xfrm>
        </p:spPr>
        <p:txBody>
          <a:bodyPr/>
          <a:p>
            <a:r>
              <a:rPr dirty="0" lang="en-IN"/>
              <a:t>Dataset Description</a:t>
            </a:r>
          </a:p>
        </p:txBody>
      </p:sp>
      <p:sp>
        <p:nvSpPr>
          <p:cNvPr id="1048670" name="TextBox 3"/>
          <p:cNvSpPr txBox="1"/>
          <p:nvPr/>
        </p:nvSpPr>
        <p:spPr>
          <a:xfrm>
            <a:off x="755332" y="1311295"/>
            <a:ext cx="9067324" cy="16916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2580641"/>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2024-09-18T07:18:27Z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1eff73df43624d3bbadcf24a4d0810ab</vt:lpwstr>
  </property>
</Properties>
</file>