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5"/>
  </p:notesMasterIdLst>
  <p:sldIdLst>
    <p:sldId id="318" r:id="rId2"/>
    <p:sldId id="321" r:id="rId3"/>
    <p:sldId id="418" r:id="rId4"/>
    <p:sldId id="390" r:id="rId5"/>
    <p:sldId id="484" r:id="rId6"/>
    <p:sldId id="485" r:id="rId7"/>
    <p:sldId id="487" r:id="rId8"/>
    <p:sldId id="493" r:id="rId9"/>
    <p:sldId id="494" r:id="rId10"/>
    <p:sldId id="489" r:id="rId11"/>
    <p:sldId id="490" r:id="rId12"/>
    <p:sldId id="491" r:id="rId13"/>
    <p:sldId id="492" r:id="rId14"/>
    <p:sldId id="495" r:id="rId15"/>
    <p:sldId id="496" r:id="rId16"/>
    <p:sldId id="497" r:id="rId17"/>
    <p:sldId id="498" r:id="rId18"/>
    <p:sldId id="499" r:id="rId19"/>
    <p:sldId id="544" r:id="rId20"/>
    <p:sldId id="573" r:id="rId21"/>
    <p:sldId id="500" r:id="rId22"/>
    <p:sldId id="572" r:id="rId23"/>
    <p:sldId id="516" r:id="rId24"/>
    <p:sldId id="517" r:id="rId25"/>
    <p:sldId id="518" r:id="rId26"/>
    <p:sldId id="520" r:id="rId27"/>
    <p:sldId id="552" r:id="rId28"/>
    <p:sldId id="553" r:id="rId29"/>
    <p:sldId id="574" r:id="rId30"/>
    <p:sldId id="519" r:id="rId31"/>
    <p:sldId id="522" r:id="rId32"/>
    <p:sldId id="523" r:id="rId33"/>
    <p:sldId id="525" r:id="rId34"/>
    <p:sldId id="527" r:id="rId35"/>
    <p:sldId id="575" r:id="rId36"/>
    <p:sldId id="596" r:id="rId37"/>
    <p:sldId id="531" r:id="rId38"/>
    <p:sldId id="597" r:id="rId39"/>
    <p:sldId id="598" r:id="rId40"/>
    <p:sldId id="599" r:id="rId41"/>
    <p:sldId id="533" r:id="rId42"/>
    <p:sldId id="534" r:id="rId43"/>
    <p:sldId id="535" r:id="rId44"/>
    <p:sldId id="547" r:id="rId45"/>
    <p:sldId id="536" r:id="rId46"/>
    <p:sldId id="545" r:id="rId47"/>
    <p:sldId id="562" r:id="rId48"/>
    <p:sldId id="563" r:id="rId49"/>
    <p:sldId id="546" r:id="rId50"/>
    <p:sldId id="540" r:id="rId51"/>
    <p:sldId id="559" r:id="rId52"/>
    <p:sldId id="565" r:id="rId53"/>
    <p:sldId id="566" r:id="rId54"/>
    <p:sldId id="567" r:id="rId55"/>
    <p:sldId id="568" r:id="rId56"/>
    <p:sldId id="569" r:id="rId57"/>
    <p:sldId id="532" r:id="rId58"/>
    <p:sldId id="541" r:id="rId59"/>
    <p:sldId id="570" r:id="rId60"/>
    <p:sldId id="571" r:id="rId61"/>
    <p:sldId id="550" r:id="rId62"/>
    <p:sldId id="542" r:id="rId63"/>
    <p:sldId id="543" r:id="rId64"/>
    <p:sldId id="509" r:id="rId65"/>
    <p:sldId id="511" r:id="rId66"/>
    <p:sldId id="510" r:id="rId67"/>
    <p:sldId id="513" r:id="rId68"/>
    <p:sldId id="578" r:id="rId69"/>
    <p:sldId id="579" r:id="rId70"/>
    <p:sldId id="580" r:id="rId71"/>
    <p:sldId id="582" r:id="rId72"/>
    <p:sldId id="584" r:id="rId73"/>
    <p:sldId id="585" r:id="rId74"/>
    <p:sldId id="587" r:id="rId75"/>
    <p:sldId id="593" r:id="rId76"/>
    <p:sldId id="588" r:id="rId77"/>
    <p:sldId id="589" r:id="rId78"/>
    <p:sldId id="590" r:id="rId79"/>
    <p:sldId id="591" r:id="rId80"/>
    <p:sldId id="595" r:id="rId81"/>
    <p:sldId id="512" r:id="rId82"/>
    <p:sldId id="528" r:id="rId83"/>
    <p:sldId id="501" r:id="rId84"/>
    <p:sldId id="502" r:id="rId85"/>
    <p:sldId id="503" r:id="rId86"/>
    <p:sldId id="504" r:id="rId87"/>
    <p:sldId id="505" r:id="rId88"/>
    <p:sldId id="507" r:id="rId89"/>
    <p:sldId id="592" r:id="rId90"/>
    <p:sldId id="514" r:id="rId91"/>
    <p:sldId id="515" r:id="rId92"/>
    <p:sldId id="549" r:id="rId93"/>
    <p:sldId id="594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UfMFWj42/vmLR8hSn9kyvA==" hashData="dcgciRmUOl41LuDy3YYUDbvC2jlbIm2GNrG06/9eoVz77eLhyEVO/ivm030AT9O/MR/R3CaAusQ3vDo2xGHIeA=="/>
  <p:extLst>
    <p:ext uri="{521415D9-36F7-43E2-AB2F-B90AF26B5E84}">
      <p14:sectionLst xmlns:p14="http://schemas.microsoft.com/office/powerpoint/2010/main">
        <p14:section name="Default Section" id="{43890A54-EE3C-4E2F-91C6-F88A26D0CAB5}">
          <p14:sldIdLst>
            <p14:sldId id="318"/>
            <p14:sldId id="321"/>
            <p14:sldId id="418"/>
            <p14:sldId id="390"/>
            <p14:sldId id="484"/>
            <p14:sldId id="485"/>
            <p14:sldId id="487"/>
            <p14:sldId id="493"/>
            <p14:sldId id="494"/>
            <p14:sldId id="489"/>
            <p14:sldId id="490"/>
            <p14:sldId id="491"/>
            <p14:sldId id="492"/>
            <p14:sldId id="495"/>
            <p14:sldId id="496"/>
            <p14:sldId id="497"/>
            <p14:sldId id="498"/>
            <p14:sldId id="499"/>
            <p14:sldId id="544"/>
            <p14:sldId id="573"/>
            <p14:sldId id="500"/>
            <p14:sldId id="572"/>
            <p14:sldId id="516"/>
            <p14:sldId id="517"/>
            <p14:sldId id="518"/>
            <p14:sldId id="520"/>
            <p14:sldId id="552"/>
            <p14:sldId id="553"/>
            <p14:sldId id="574"/>
            <p14:sldId id="519"/>
            <p14:sldId id="522"/>
            <p14:sldId id="523"/>
            <p14:sldId id="525"/>
            <p14:sldId id="527"/>
            <p14:sldId id="575"/>
            <p14:sldId id="596"/>
            <p14:sldId id="531"/>
            <p14:sldId id="597"/>
            <p14:sldId id="598"/>
            <p14:sldId id="599"/>
            <p14:sldId id="533"/>
            <p14:sldId id="534"/>
            <p14:sldId id="535"/>
            <p14:sldId id="547"/>
            <p14:sldId id="536"/>
            <p14:sldId id="545"/>
            <p14:sldId id="562"/>
            <p14:sldId id="563"/>
            <p14:sldId id="546"/>
            <p14:sldId id="540"/>
            <p14:sldId id="559"/>
            <p14:sldId id="565"/>
            <p14:sldId id="566"/>
            <p14:sldId id="567"/>
            <p14:sldId id="568"/>
            <p14:sldId id="569"/>
            <p14:sldId id="532"/>
            <p14:sldId id="541"/>
            <p14:sldId id="570"/>
            <p14:sldId id="571"/>
            <p14:sldId id="550"/>
            <p14:sldId id="542"/>
            <p14:sldId id="543"/>
            <p14:sldId id="509"/>
            <p14:sldId id="511"/>
            <p14:sldId id="510"/>
            <p14:sldId id="513"/>
            <p14:sldId id="578"/>
            <p14:sldId id="579"/>
            <p14:sldId id="580"/>
            <p14:sldId id="582"/>
            <p14:sldId id="584"/>
            <p14:sldId id="585"/>
            <p14:sldId id="587"/>
            <p14:sldId id="593"/>
            <p14:sldId id="588"/>
            <p14:sldId id="589"/>
            <p14:sldId id="590"/>
            <p14:sldId id="591"/>
            <p14:sldId id="595"/>
            <p14:sldId id="512"/>
            <p14:sldId id="528"/>
            <p14:sldId id="501"/>
            <p14:sldId id="502"/>
            <p14:sldId id="503"/>
            <p14:sldId id="504"/>
            <p14:sldId id="505"/>
            <p14:sldId id="507"/>
            <p14:sldId id="592"/>
            <p14:sldId id="514"/>
            <p14:sldId id="515"/>
            <p14:sldId id="549"/>
            <p14:sldId id="5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pak" initials="d" lastIdx="0" clrIdx="0">
    <p:extLst>
      <p:ext uri="{19B8F6BF-5375-455C-9EA6-DF929625EA0E}">
        <p15:presenceInfo xmlns:p15="http://schemas.microsoft.com/office/powerpoint/2012/main" userId="dipa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40524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479A1F-EC01-457C-BDE8-9CC518DB7C9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EBD24B-C86E-4F83-B8BF-1CD69637665C}">
      <dgm:prSet phldrT="[Text]" custT="1"/>
      <dgm:spPr>
        <a:solidFill>
          <a:schemeClr val="bg1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Load Balancing</a:t>
          </a:r>
        </a:p>
      </dgm:t>
    </dgm:pt>
    <dgm:pt modelId="{608414E1-F7D7-49BC-9F1A-726E519ABB51}" type="parTrans" cxnId="{59B2FA50-A093-4913-ABE0-F2F0C74D3FDA}">
      <dgm:prSet/>
      <dgm:spPr/>
      <dgm:t>
        <a:bodyPr/>
        <a:lstStyle/>
        <a:p>
          <a:endParaRPr lang="en-US"/>
        </a:p>
      </dgm:t>
    </dgm:pt>
    <dgm:pt modelId="{CD27F597-F189-490A-BB67-33A96E650997}" type="sibTrans" cxnId="{59B2FA50-A093-4913-ABE0-F2F0C74D3FDA}">
      <dgm:prSet/>
      <dgm:spPr/>
      <dgm:t>
        <a:bodyPr/>
        <a:lstStyle/>
        <a:p>
          <a:endParaRPr lang="en-US"/>
        </a:p>
      </dgm:t>
    </dgm:pt>
    <dgm:pt modelId="{A9CF1FE9-01CA-4FF1-AF51-58CD93B9930D}">
      <dgm:prSet phldrT="[Text]" custT="1"/>
      <dgm:spPr>
        <a:solidFill>
          <a:schemeClr val="bg1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Static</a:t>
          </a:r>
          <a:r>
            <a:rPr lang="en-US" sz="1400" dirty="0"/>
            <a:t> </a:t>
          </a:r>
        </a:p>
      </dgm:t>
    </dgm:pt>
    <dgm:pt modelId="{6D9C3F7A-3903-4169-83F1-FE6185B84B96}" type="parTrans" cxnId="{087AFA65-6EC6-4D37-A86F-EEDADFB48028}">
      <dgm:prSet/>
      <dgm:spPr>
        <a:solidFill>
          <a:schemeClr val="bg1"/>
        </a:solidFill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ED0B06A8-0004-453B-8DB8-23AF80528ABC}" type="sibTrans" cxnId="{087AFA65-6EC6-4D37-A86F-EEDADFB48028}">
      <dgm:prSet/>
      <dgm:spPr/>
      <dgm:t>
        <a:bodyPr/>
        <a:lstStyle/>
        <a:p>
          <a:endParaRPr lang="en-US"/>
        </a:p>
      </dgm:t>
    </dgm:pt>
    <dgm:pt modelId="{3C820717-4E6D-4D9A-A3D5-C6B2C867A12D}">
      <dgm:prSet phldrT="[Text]" custT="1"/>
      <dgm:spPr>
        <a:solidFill>
          <a:schemeClr val="bg1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Dynamic</a:t>
          </a:r>
        </a:p>
      </dgm:t>
    </dgm:pt>
    <dgm:pt modelId="{22BB0435-C127-44D2-9B38-6B687236C359}" type="parTrans" cxnId="{B2C4ECBC-89B1-4C5F-AD54-CB1E8B104277}">
      <dgm:prSet/>
      <dgm:spPr>
        <a:solidFill>
          <a:schemeClr val="bg1"/>
        </a:solidFill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39347C0A-265C-40AD-BB3F-60F843CFA7CD}" type="sibTrans" cxnId="{B2C4ECBC-89B1-4C5F-AD54-CB1E8B104277}">
      <dgm:prSet/>
      <dgm:spPr/>
      <dgm:t>
        <a:bodyPr/>
        <a:lstStyle/>
        <a:p>
          <a:endParaRPr lang="en-US"/>
        </a:p>
      </dgm:t>
    </dgm:pt>
    <dgm:pt modelId="{C8CF70A3-956A-44EB-8A77-454A8F5D3F37}">
      <dgm:prSet phldrT="[Text]" custT="1"/>
      <dgm:spPr>
        <a:solidFill>
          <a:schemeClr val="bg1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Deterministic</a:t>
          </a:r>
          <a:r>
            <a:rPr lang="en-US" sz="1400" dirty="0"/>
            <a:t> </a:t>
          </a:r>
        </a:p>
      </dgm:t>
    </dgm:pt>
    <dgm:pt modelId="{A1078195-096E-4881-BBCB-85BDA6D68566}" type="parTrans" cxnId="{006BF952-3E0A-4003-85BC-1738C61A678F}">
      <dgm:prSet/>
      <dgm:spPr>
        <a:solidFill>
          <a:schemeClr val="bg1"/>
        </a:solidFill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D7B3C0B4-F4B0-45DC-9496-1D0107ADD50A}" type="sibTrans" cxnId="{006BF952-3E0A-4003-85BC-1738C61A678F}">
      <dgm:prSet/>
      <dgm:spPr/>
      <dgm:t>
        <a:bodyPr/>
        <a:lstStyle/>
        <a:p>
          <a:endParaRPr lang="en-US"/>
        </a:p>
      </dgm:t>
    </dgm:pt>
    <dgm:pt modelId="{34C2257C-FA5F-495A-A53E-E1390A5426C0}">
      <dgm:prSet phldrT="[Text]" custT="1"/>
      <dgm:spPr>
        <a:solidFill>
          <a:schemeClr val="bg1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Heuristic/Probabilistic</a:t>
          </a:r>
          <a:r>
            <a:rPr lang="en-US" sz="1400" dirty="0"/>
            <a:t> </a:t>
          </a:r>
        </a:p>
      </dgm:t>
    </dgm:pt>
    <dgm:pt modelId="{68B4F6C9-4394-44EA-AAE3-A15E35B35A66}" type="parTrans" cxnId="{AD63BC3C-3D28-48F5-9A1B-EFE9748AF18F}">
      <dgm:prSet/>
      <dgm:spPr>
        <a:solidFill>
          <a:schemeClr val="bg1"/>
        </a:solidFill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18D5BC59-F3EF-4568-BAA5-AD987EABEA46}" type="sibTrans" cxnId="{AD63BC3C-3D28-48F5-9A1B-EFE9748AF18F}">
      <dgm:prSet/>
      <dgm:spPr/>
      <dgm:t>
        <a:bodyPr/>
        <a:lstStyle/>
        <a:p>
          <a:endParaRPr lang="en-US"/>
        </a:p>
      </dgm:t>
    </dgm:pt>
    <dgm:pt modelId="{8C510963-6DBB-4332-B07C-0BC6E1AC5F57}">
      <dgm:prSet phldrT="[Text]" custT="1"/>
      <dgm:spPr>
        <a:solidFill>
          <a:schemeClr val="bg1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Centralized</a:t>
          </a:r>
        </a:p>
      </dgm:t>
    </dgm:pt>
    <dgm:pt modelId="{8E23272B-A856-4EB6-BC79-637B760ECAD4}" type="parTrans" cxnId="{D138BA60-00CA-49E7-B817-1C95AC3A999A}">
      <dgm:prSet/>
      <dgm:spPr>
        <a:solidFill>
          <a:schemeClr val="bg1"/>
        </a:solidFill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9F2E12C2-2741-43E0-98E8-A4E09287BBDD}" type="sibTrans" cxnId="{D138BA60-00CA-49E7-B817-1C95AC3A999A}">
      <dgm:prSet/>
      <dgm:spPr/>
      <dgm:t>
        <a:bodyPr/>
        <a:lstStyle/>
        <a:p>
          <a:endParaRPr lang="en-US"/>
        </a:p>
      </dgm:t>
    </dgm:pt>
    <dgm:pt modelId="{705DBE34-D72F-40B9-92B5-8BAFA60B000A}">
      <dgm:prSet phldrT="[Text]" custT="1"/>
      <dgm:spPr>
        <a:solidFill>
          <a:schemeClr val="bg1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Distributed</a:t>
          </a:r>
        </a:p>
      </dgm:t>
    </dgm:pt>
    <dgm:pt modelId="{5393F0B4-8AD4-458E-A474-3532E8C9A3B5}" type="parTrans" cxnId="{A9EF7AF5-EF8F-45EA-BA89-9DB740971EB7}">
      <dgm:prSet/>
      <dgm:spPr>
        <a:solidFill>
          <a:schemeClr val="bg1"/>
        </a:solidFill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C393CF86-3A9C-40E3-9E45-686EC57277EC}" type="sibTrans" cxnId="{A9EF7AF5-EF8F-45EA-BA89-9DB740971EB7}">
      <dgm:prSet/>
      <dgm:spPr/>
      <dgm:t>
        <a:bodyPr/>
        <a:lstStyle/>
        <a:p>
          <a:endParaRPr lang="en-US"/>
        </a:p>
      </dgm:t>
    </dgm:pt>
    <dgm:pt modelId="{1351F964-760F-4C68-B362-01D5281272C8}" type="pres">
      <dgm:prSet presAssocID="{2C479A1F-EC01-457C-BDE8-9CC518DB7C9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DF4BF7-39B8-46A0-85AE-B21A09207994}" type="pres">
      <dgm:prSet presAssocID="{C0EBD24B-C86E-4F83-B8BF-1CD69637665C}" presName="root1" presStyleCnt="0"/>
      <dgm:spPr/>
    </dgm:pt>
    <dgm:pt modelId="{86EAFFFE-5056-4B0F-851D-D6CD15750529}" type="pres">
      <dgm:prSet presAssocID="{C0EBD24B-C86E-4F83-B8BF-1CD69637665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DB91D9-CE48-4610-9646-FD1ADF28430A}" type="pres">
      <dgm:prSet presAssocID="{C0EBD24B-C86E-4F83-B8BF-1CD69637665C}" presName="level2hierChild" presStyleCnt="0"/>
      <dgm:spPr/>
    </dgm:pt>
    <dgm:pt modelId="{E17F42BA-AFAD-418F-91A2-36EFB2055C87}" type="pres">
      <dgm:prSet presAssocID="{6D9C3F7A-3903-4169-83F1-FE6185B84B96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F51A02A5-B182-406D-8853-815F1AAF8F59}" type="pres">
      <dgm:prSet presAssocID="{6D9C3F7A-3903-4169-83F1-FE6185B84B96}" presName="connTx" presStyleLbl="parChTrans1D2" presStyleIdx="0" presStyleCnt="2"/>
      <dgm:spPr/>
      <dgm:t>
        <a:bodyPr/>
        <a:lstStyle/>
        <a:p>
          <a:endParaRPr lang="en-US"/>
        </a:p>
      </dgm:t>
    </dgm:pt>
    <dgm:pt modelId="{2C3278E3-72EE-43D2-9F73-1C6476B104DC}" type="pres">
      <dgm:prSet presAssocID="{A9CF1FE9-01CA-4FF1-AF51-58CD93B9930D}" presName="root2" presStyleCnt="0"/>
      <dgm:spPr/>
    </dgm:pt>
    <dgm:pt modelId="{07DF58A7-0069-40DB-9CCC-8F20B54E23A0}" type="pres">
      <dgm:prSet presAssocID="{A9CF1FE9-01CA-4FF1-AF51-58CD93B9930D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F8351F-77CB-4E39-89B3-B443FDBF2DCB}" type="pres">
      <dgm:prSet presAssocID="{A9CF1FE9-01CA-4FF1-AF51-58CD93B9930D}" presName="level3hierChild" presStyleCnt="0"/>
      <dgm:spPr/>
    </dgm:pt>
    <dgm:pt modelId="{B86543B9-A718-40B5-AA1C-965D2C4A9124}" type="pres">
      <dgm:prSet presAssocID="{A1078195-096E-4881-BBCB-85BDA6D68566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289BA25B-6CFF-405F-8462-3E7A3DD57CE3}" type="pres">
      <dgm:prSet presAssocID="{A1078195-096E-4881-BBCB-85BDA6D68566}" presName="connTx" presStyleLbl="parChTrans1D3" presStyleIdx="0" presStyleCnt="4"/>
      <dgm:spPr/>
      <dgm:t>
        <a:bodyPr/>
        <a:lstStyle/>
        <a:p>
          <a:endParaRPr lang="en-US"/>
        </a:p>
      </dgm:t>
    </dgm:pt>
    <dgm:pt modelId="{9D93EB44-1549-4728-B847-CFB3A974CFC9}" type="pres">
      <dgm:prSet presAssocID="{C8CF70A3-956A-44EB-8A77-454A8F5D3F37}" presName="root2" presStyleCnt="0"/>
      <dgm:spPr/>
    </dgm:pt>
    <dgm:pt modelId="{ED923D4B-CC1B-4C8E-AA3A-B32B45205E07}" type="pres">
      <dgm:prSet presAssocID="{C8CF70A3-956A-44EB-8A77-454A8F5D3F37}" presName="LevelTwoTextNode" presStyleLbl="node3" presStyleIdx="0" presStyleCnt="4" custScaleX="1491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60FBCB-5276-4936-8066-64DEA7A1B57D}" type="pres">
      <dgm:prSet presAssocID="{C8CF70A3-956A-44EB-8A77-454A8F5D3F37}" presName="level3hierChild" presStyleCnt="0"/>
      <dgm:spPr/>
    </dgm:pt>
    <dgm:pt modelId="{31E858F8-7EEB-4998-AD1C-E7B80BF79B5F}" type="pres">
      <dgm:prSet presAssocID="{68B4F6C9-4394-44EA-AAE3-A15E35B35A66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2D3CA83E-D2E3-47CF-A9FE-170B0D6C2FBE}" type="pres">
      <dgm:prSet presAssocID="{68B4F6C9-4394-44EA-AAE3-A15E35B35A66}" presName="connTx" presStyleLbl="parChTrans1D3" presStyleIdx="1" presStyleCnt="4"/>
      <dgm:spPr/>
      <dgm:t>
        <a:bodyPr/>
        <a:lstStyle/>
        <a:p>
          <a:endParaRPr lang="en-US"/>
        </a:p>
      </dgm:t>
    </dgm:pt>
    <dgm:pt modelId="{752078F1-D33B-4353-88FD-47341E3C630A}" type="pres">
      <dgm:prSet presAssocID="{34C2257C-FA5F-495A-A53E-E1390A5426C0}" presName="root2" presStyleCnt="0"/>
      <dgm:spPr/>
    </dgm:pt>
    <dgm:pt modelId="{2F3C30B8-E80D-4806-A492-B02F71AFF8A0}" type="pres">
      <dgm:prSet presAssocID="{34C2257C-FA5F-495A-A53E-E1390A5426C0}" presName="LevelTwoTextNode" presStyleLbl="node3" presStyleIdx="1" presStyleCnt="4" custScaleX="1509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16F090-BDDE-495C-BC95-93F55636CF22}" type="pres">
      <dgm:prSet presAssocID="{34C2257C-FA5F-495A-A53E-E1390A5426C0}" presName="level3hierChild" presStyleCnt="0"/>
      <dgm:spPr/>
    </dgm:pt>
    <dgm:pt modelId="{2C4881B9-5396-4BA3-A152-420E636A8911}" type="pres">
      <dgm:prSet presAssocID="{22BB0435-C127-44D2-9B38-6B687236C359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CBFD4A9F-06D7-40B2-B528-D5C55ADD73AE}" type="pres">
      <dgm:prSet presAssocID="{22BB0435-C127-44D2-9B38-6B687236C359}" presName="connTx" presStyleLbl="parChTrans1D2" presStyleIdx="1" presStyleCnt="2"/>
      <dgm:spPr/>
      <dgm:t>
        <a:bodyPr/>
        <a:lstStyle/>
        <a:p>
          <a:endParaRPr lang="en-US"/>
        </a:p>
      </dgm:t>
    </dgm:pt>
    <dgm:pt modelId="{287A8C24-D3A0-4ACD-B349-943B3DBE95AC}" type="pres">
      <dgm:prSet presAssocID="{3C820717-4E6D-4D9A-A3D5-C6B2C867A12D}" presName="root2" presStyleCnt="0"/>
      <dgm:spPr/>
    </dgm:pt>
    <dgm:pt modelId="{F66BA4F9-7F15-42B4-9DD1-4DC1197653ED}" type="pres">
      <dgm:prSet presAssocID="{3C820717-4E6D-4D9A-A3D5-C6B2C867A12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05DC3E-9AF8-4BEE-84E5-0F6D26DC7225}" type="pres">
      <dgm:prSet presAssocID="{3C820717-4E6D-4D9A-A3D5-C6B2C867A12D}" presName="level3hierChild" presStyleCnt="0"/>
      <dgm:spPr/>
    </dgm:pt>
    <dgm:pt modelId="{0937C120-0C31-48F1-A4FE-254D7963C53A}" type="pres">
      <dgm:prSet presAssocID="{8E23272B-A856-4EB6-BC79-637B760ECAD4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0D29BBD2-E2DD-4250-AA11-F353AD8F04D0}" type="pres">
      <dgm:prSet presAssocID="{8E23272B-A856-4EB6-BC79-637B760ECAD4}" presName="connTx" presStyleLbl="parChTrans1D3" presStyleIdx="2" presStyleCnt="4"/>
      <dgm:spPr/>
      <dgm:t>
        <a:bodyPr/>
        <a:lstStyle/>
        <a:p>
          <a:endParaRPr lang="en-US"/>
        </a:p>
      </dgm:t>
    </dgm:pt>
    <dgm:pt modelId="{31CB257C-C59F-40FE-A5B5-F781F3D80EF0}" type="pres">
      <dgm:prSet presAssocID="{8C510963-6DBB-4332-B07C-0BC6E1AC5F57}" presName="root2" presStyleCnt="0"/>
      <dgm:spPr/>
    </dgm:pt>
    <dgm:pt modelId="{D8AF0AAB-DC49-42CF-8490-9CC02164BD75}" type="pres">
      <dgm:prSet presAssocID="{8C510963-6DBB-4332-B07C-0BC6E1AC5F57}" presName="LevelTwoTextNode" presStyleLbl="node3" presStyleIdx="2" presStyleCnt="4" custScaleX="1519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EFE5F4-9859-4FC1-8C9C-401C22AF008A}" type="pres">
      <dgm:prSet presAssocID="{8C510963-6DBB-4332-B07C-0BC6E1AC5F57}" presName="level3hierChild" presStyleCnt="0"/>
      <dgm:spPr/>
    </dgm:pt>
    <dgm:pt modelId="{DDA0B8A4-3165-4A5E-BDF9-107F17D9CCC8}" type="pres">
      <dgm:prSet presAssocID="{5393F0B4-8AD4-458E-A474-3532E8C9A3B5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EDABAD92-45F5-4895-A552-CBDE580124E4}" type="pres">
      <dgm:prSet presAssocID="{5393F0B4-8AD4-458E-A474-3532E8C9A3B5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A1C9F34-7B29-4158-82E0-276FB1182D7A}" type="pres">
      <dgm:prSet presAssocID="{705DBE34-D72F-40B9-92B5-8BAFA60B000A}" presName="root2" presStyleCnt="0"/>
      <dgm:spPr/>
    </dgm:pt>
    <dgm:pt modelId="{8E16CC8A-5182-4378-89FA-CA35E30794B5}" type="pres">
      <dgm:prSet presAssocID="{705DBE34-D72F-40B9-92B5-8BAFA60B000A}" presName="LevelTwoTextNode" presStyleLbl="node3" presStyleIdx="3" presStyleCnt="4" custScaleX="1519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701A1D-7536-4B72-93DF-49DAE7BD26D3}" type="pres">
      <dgm:prSet presAssocID="{705DBE34-D72F-40B9-92B5-8BAFA60B000A}" presName="level3hierChild" presStyleCnt="0"/>
      <dgm:spPr/>
    </dgm:pt>
  </dgm:ptLst>
  <dgm:cxnLst>
    <dgm:cxn modelId="{D138BA60-00CA-49E7-B817-1C95AC3A999A}" srcId="{3C820717-4E6D-4D9A-A3D5-C6B2C867A12D}" destId="{8C510963-6DBB-4332-B07C-0BC6E1AC5F57}" srcOrd="0" destOrd="0" parTransId="{8E23272B-A856-4EB6-BC79-637B760ECAD4}" sibTransId="{9F2E12C2-2741-43E0-98E8-A4E09287BBDD}"/>
    <dgm:cxn modelId="{2E550851-E897-4636-83D1-E82B9E038DA4}" type="presOf" srcId="{C0EBD24B-C86E-4F83-B8BF-1CD69637665C}" destId="{86EAFFFE-5056-4B0F-851D-D6CD15750529}" srcOrd="0" destOrd="0" presId="urn:microsoft.com/office/officeart/2005/8/layout/hierarchy2"/>
    <dgm:cxn modelId="{CFF214C2-7AD8-4808-905B-0CA42EA34095}" type="presOf" srcId="{A1078195-096E-4881-BBCB-85BDA6D68566}" destId="{289BA25B-6CFF-405F-8462-3E7A3DD57CE3}" srcOrd="1" destOrd="0" presId="urn:microsoft.com/office/officeart/2005/8/layout/hierarchy2"/>
    <dgm:cxn modelId="{67AFA57B-F546-4397-93CA-6E1C5E9D9A9C}" type="presOf" srcId="{A1078195-096E-4881-BBCB-85BDA6D68566}" destId="{B86543B9-A718-40B5-AA1C-965D2C4A9124}" srcOrd="0" destOrd="0" presId="urn:microsoft.com/office/officeart/2005/8/layout/hierarchy2"/>
    <dgm:cxn modelId="{AD63BC3C-3D28-48F5-9A1B-EFE9748AF18F}" srcId="{A9CF1FE9-01CA-4FF1-AF51-58CD93B9930D}" destId="{34C2257C-FA5F-495A-A53E-E1390A5426C0}" srcOrd="1" destOrd="0" parTransId="{68B4F6C9-4394-44EA-AAE3-A15E35B35A66}" sibTransId="{18D5BC59-F3EF-4568-BAA5-AD987EABEA46}"/>
    <dgm:cxn modelId="{B2C4ECBC-89B1-4C5F-AD54-CB1E8B104277}" srcId="{C0EBD24B-C86E-4F83-B8BF-1CD69637665C}" destId="{3C820717-4E6D-4D9A-A3D5-C6B2C867A12D}" srcOrd="1" destOrd="0" parTransId="{22BB0435-C127-44D2-9B38-6B687236C359}" sibTransId="{39347C0A-265C-40AD-BB3F-60F843CFA7CD}"/>
    <dgm:cxn modelId="{99BCF80B-0191-4424-9743-25B0031EF032}" type="presOf" srcId="{5393F0B4-8AD4-458E-A474-3532E8C9A3B5}" destId="{DDA0B8A4-3165-4A5E-BDF9-107F17D9CCC8}" srcOrd="0" destOrd="0" presId="urn:microsoft.com/office/officeart/2005/8/layout/hierarchy2"/>
    <dgm:cxn modelId="{226F3CF7-7D0C-41B8-9FD7-48F54DF71715}" type="presOf" srcId="{8C510963-6DBB-4332-B07C-0BC6E1AC5F57}" destId="{D8AF0AAB-DC49-42CF-8490-9CC02164BD75}" srcOrd="0" destOrd="0" presId="urn:microsoft.com/office/officeart/2005/8/layout/hierarchy2"/>
    <dgm:cxn modelId="{AF5B9515-6F95-4036-A79F-4B5C79C83BAB}" type="presOf" srcId="{22BB0435-C127-44D2-9B38-6B687236C359}" destId="{CBFD4A9F-06D7-40B2-B528-D5C55ADD73AE}" srcOrd="1" destOrd="0" presId="urn:microsoft.com/office/officeart/2005/8/layout/hierarchy2"/>
    <dgm:cxn modelId="{51908528-DC38-4B14-A66F-88C7BB293601}" type="presOf" srcId="{5393F0B4-8AD4-458E-A474-3532E8C9A3B5}" destId="{EDABAD92-45F5-4895-A552-CBDE580124E4}" srcOrd="1" destOrd="0" presId="urn:microsoft.com/office/officeart/2005/8/layout/hierarchy2"/>
    <dgm:cxn modelId="{3557FA92-CFEF-4E50-9384-01E27B5E755D}" type="presOf" srcId="{6D9C3F7A-3903-4169-83F1-FE6185B84B96}" destId="{E17F42BA-AFAD-418F-91A2-36EFB2055C87}" srcOrd="0" destOrd="0" presId="urn:microsoft.com/office/officeart/2005/8/layout/hierarchy2"/>
    <dgm:cxn modelId="{006BF952-3E0A-4003-85BC-1738C61A678F}" srcId="{A9CF1FE9-01CA-4FF1-AF51-58CD93B9930D}" destId="{C8CF70A3-956A-44EB-8A77-454A8F5D3F37}" srcOrd="0" destOrd="0" parTransId="{A1078195-096E-4881-BBCB-85BDA6D68566}" sibTransId="{D7B3C0B4-F4B0-45DC-9496-1D0107ADD50A}"/>
    <dgm:cxn modelId="{A9EF7AF5-EF8F-45EA-BA89-9DB740971EB7}" srcId="{3C820717-4E6D-4D9A-A3D5-C6B2C867A12D}" destId="{705DBE34-D72F-40B9-92B5-8BAFA60B000A}" srcOrd="1" destOrd="0" parTransId="{5393F0B4-8AD4-458E-A474-3532E8C9A3B5}" sibTransId="{C393CF86-3A9C-40E3-9E45-686EC57277EC}"/>
    <dgm:cxn modelId="{087AFA65-6EC6-4D37-A86F-EEDADFB48028}" srcId="{C0EBD24B-C86E-4F83-B8BF-1CD69637665C}" destId="{A9CF1FE9-01CA-4FF1-AF51-58CD93B9930D}" srcOrd="0" destOrd="0" parTransId="{6D9C3F7A-3903-4169-83F1-FE6185B84B96}" sibTransId="{ED0B06A8-0004-453B-8DB8-23AF80528ABC}"/>
    <dgm:cxn modelId="{65C7278F-CCB9-4BE7-B130-C447559E97F7}" type="presOf" srcId="{6D9C3F7A-3903-4169-83F1-FE6185B84B96}" destId="{F51A02A5-B182-406D-8853-815F1AAF8F59}" srcOrd="1" destOrd="0" presId="urn:microsoft.com/office/officeart/2005/8/layout/hierarchy2"/>
    <dgm:cxn modelId="{016B82F7-E0FE-4D02-911F-99D92EC6BA95}" type="presOf" srcId="{22BB0435-C127-44D2-9B38-6B687236C359}" destId="{2C4881B9-5396-4BA3-A152-420E636A8911}" srcOrd="0" destOrd="0" presId="urn:microsoft.com/office/officeart/2005/8/layout/hierarchy2"/>
    <dgm:cxn modelId="{8F550F4F-E862-4CD5-AE16-DB7670E35D6E}" type="presOf" srcId="{8E23272B-A856-4EB6-BC79-637B760ECAD4}" destId="{0937C120-0C31-48F1-A4FE-254D7963C53A}" srcOrd="0" destOrd="0" presId="urn:microsoft.com/office/officeart/2005/8/layout/hierarchy2"/>
    <dgm:cxn modelId="{0CAFF503-96A4-48E6-9CE3-CAA014D8E012}" type="presOf" srcId="{34C2257C-FA5F-495A-A53E-E1390A5426C0}" destId="{2F3C30B8-E80D-4806-A492-B02F71AFF8A0}" srcOrd="0" destOrd="0" presId="urn:microsoft.com/office/officeart/2005/8/layout/hierarchy2"/>
    <dgm:cxn modelId="{9E00C293-72C0-417E-A10F-C411E2E3DAB6}" type="presOf" srcId="{8E23272B-A856-4EB6-BC79-637B760ECAD4}" destId="{0D29BBD2-E2DD-4250-AA11-F353AD8F04D0}" srcOrd="1" destOrd="0" presId="urn:microsoft.com/office/officeart/2005/8/layout/hierarchy2"/>
    <dgm:cxn modelId="{1CFC7CD7-34C1-45DF-A315-9934995B6EEA}" type="presOf" srcId="{68B4F6C9-4394-44EA-AAE3-A15E35B35A66}" destId="{2D3CA83E-D2E3-47CF-A9FE-170B0D6C2FBE}" srcOrd="1" destOrd="0" presId="urn:microsoft.com/office/officeart/2005/8/layout/hierarchy2"/>
    <dgm:cxn modelId="{9C42AB85-50FC-4143-A593-EF22ED100399}" type="presOf" srcId="{C8CF70A3-956A-44EB-8A77-454A8F5D3F37}" destId="{ED923D4B-CC1B-4C8E-AA3A-B32B45205E07}" srcOrd="0" destOrd="0" presId="urn:microsoft.com/office/officeart/2005/8/layout/hierarchy2"/>
    <dgm:cxn modelId="{AF1F8DD8-3EA7-419E-A421-1B60E810089B}" type="presOf" srcId="{705DBE34-D72F-40B9-92B5-8BAFA60B000A}" destId="{8E16CC8A-5182-4378-89FA-CA35E30794B5}" srcOrd="0" destOrd="0" presId="urn:microsoft.com/office/officeart/2005/8/layout/hierarchy2"/>
    <dgm:cxn modelId="{59B2FA50-A093-4913-ABE0-F2F0C74D3FDA}" srcId="{2C479A1F-EC01-457C-BDE8-9CC518DB7C93}" destId="{C0EBD24B-C86E-4F83-B8BF-1CD69637665C}" srcOrd="0" destOrd="0" parTransId="{608414E1-F7D7-49BC-9F1A-726E519ABB51}" sibTransId="{CD27F597-F189-490A-BB67-33A96E650997}"/>
    <dgm:cxn modelId="{45545C9E-3E0A-47EF-AACB-879210270BCF}" type="presOf" srcId="{3C820717-4E6D-4D9A-A3D5-C6B2C867A12D}" destId="{F66BA4F9-7F15-42B4-9DD1-4DC1197653ED}" srcOrd="0" destOrd="0" presId="urn:microsoft.com/office/officeart/2005/8/layout/hierarchy2"/>
    <dgm:cxn modelId="{F8E8E273-0284-49F6-8B9F-C310ACB2EFA3}" type="presOf" srcId="{68B4F6C9-4394-44EA-AAE3-A15E35B35A66}" destId="{31E858F8-7EEB-4998-AD1C-E7B80BF79B5F}" srcOrd="0" destOrd="0" presId="urn:microsoft.com/office/officeart/2005/8/layout/hierarchy2"/>
    <dgm:cxn modelId="{8790407F-5F6C-451D-9A42-53D16ED438C1}" type="presOf" srcId="{2C479A1F-EC01-457C-BDE8-9CC518DB7C93}" destId="{1351F964-760F-4C68-B362-01D5281272C8}" srcOrd="0" destOrd="0" presId="urn:microsoft.com/office/officeart/2005/8/layout/hierarchy2"/>
    <dgm:cxn modelId="{CB69E780-F164-41FD-B1AB-31B0B944E61E}" type="presOf" srcId="{A9CF1FE9-01CA-4FF1-AF51-58CD93B9930D}" destId="{07DF58A7-0069-40DB-9CCC-8F20B54E23A0}" srcOrd="0" destOrd="0" presId="urn:microsoft.com/office/officeart/2005/8/layout/hierarchy2"/>
    <dgm:cxn modelId="{266D3517-0CE6-4B42-93AF-084CD6E6F511}" type="presParOf" srcId="{1351F964-760F-4C68-B362-01D5281272C8}" destId="{78DF4BF7-39B8-46A0-85AE-B21A09207994}" srcOrd="0" destOrd="0" presId="urn:microsoft.com/office/officeart/2005/8/layout/hierarchy2"/>
    <dgm:cxn modelId="{EAAFDF0F-07A5-40A7-8C02-4CEB277CD2A9}" type="presParOf" srcId="{78DF4BF7-39B8-46A0-85AE-B21A09207994}" destId="{86EAFFFE-5056-4B0F-851D-D6CD15750529}" srcOrd="0" destOrd="0" presId="urn:microsoft.com/office/officeart/2005/8/layout/hierarchy2"/>
    <dgm:cxn modelId="{D9370F43-A9F2-4D43-A4C2-E0DA528FB302}" type="presParOf" srcId="{78DF4BF7-39B8-46A0-85AE-B21A09207994}" destId="{E4DB91D9-CE48-4610-9646-FD1ADF28430A}" srcOrd="1" destOrd="0" presId="urn:microsoft.com/office/officeart/2005/8/layout/hierarchy2"/>
    <dgm:cxn modelId="{E0C57C47-BFC9-423D-A50B-74868AD20763}" type="presParOf" srcId="{E4DB91D9-CE48-4610-9646-FD1ADF28430A}" destId="{E17F42BA-AFAD-418F-91A2-36EFB2055C87}" srcOrd="0" destOrd="0" presId="urn:microsoft.com/office/officeart/2005/8/layout/hierarchy2"/>
    <dgm:cxn modelId="{D683A3CD-6659-4025-9B5C-553C1331EF26}" type="presParOf" srcId="{E17F42BA-AFAD-418F-91A2-36EFB2055C87}" destId="{F51A02A5-B182-406D-8853-815F1AAF8F59}" srcOrd="0" destOrd="0" presId="urn:microsoft.com/office/officeart/2005/8/layout/hierarchy2"/>
    <dgm:cxn modelId="{9DC40F62-87D2-40E9-8918-40100AE1D663}" type="presParOf" srcId="{E4DB91D9-CE48-4610-9646-FD1ADF28430A}" destId="{2C3278E3-72EE-43D2-9F73-1C6476B104DC}" srcOrd="1" destOrd="0" presId="urn:microsoft.com/office/officeart/2005/8/layout/hierarchy2"/>
    <dgm:cxn modelId="{D67EC85E-3EBC-4144-BE30-66F0BA026946}" type="presParOf" srcId="{2C3278E3-72EE-43D2-9F73-1C6476B104DC}" destId="{07DF58A7-0069-40DB-9CCC-8F20B54E23A0}" srcOrd="0" destOrd="0" presId="urn:microsoft.com/office/officeart/2005/8/layout/hierarchy2"/>
    <dgm:cxn modelId="{62CAE8D0-DC9C-4C45-AB09-A9697F27D33D}" type="presParOf" srcId="{2C3278E3-72EE-43D2-9F73-1C6476B104DC}" destId="{6CF8351F-77CB-4E39-89B3-B443FDBF2DCB}" srcOrd="1" destOrd="0" presId="urn:microsoft.com/office/officeart/2005/8/layout/hierarchy2"/>
    <dgm:cxn modelId="{AE3B9909-124B-4D62-9EB5-3386D682B19B}" type="presParOf" srcId="{6CF8351F-77CB-4E39-89B3-B443FDBF2DCB}" destId="{B86543B9-A718-40B5-AA1C-965D2C4A9124}" srcOrd="0" destOrd="0" presId="urn:microsoft.com/office/officeart/2005/8/layout/hierarchy2"/>
    <dgm:cxn modelId="{4E113951-7E50-4007-AA37-1076F158FF5B}" type="presParOf" srcId="{B86543B9-A718-40B5-AA1C-965D2C4A9124}" destId="{289BA25B-6CFF-405F-8462-3E7A3DD57CE3}" srcOrd="0" destOrd="0" presId="urn:microsoft.com/office/officeart/2005/8/layout/hierarchy2"/>
    <dgm:cxn modelId="{307BBC8B-CD74-4AEE-9FD8-482C07170E41}" type="presParOf" srcId="{6CF8351F-77CB-4E39-89B3-B443FDBF2DCB}" destId="{9D93EB44-1549-4728-B847-CFB3A974CFC9}" srcOrd="1" destOrd="0" presId="urn:microsoft.com/office/officeart/2005/8/layout/hierarchy2"/>
    <dgm:cxn modelId="{E38D934F-D906-4BB3-A8CF-8F6BA4B1482E}" type="presParOf" srcId="{9D93EB44-1549-4728-B847-CFB3A974CFC9}" destId="{ED923D4B-CC1B-4C8E-AA3A-B32B45205E07}" srcOrd="0" destOrd="0" presId="urn:microsoft.com/office/officeart/2005/8/layout/hierarchy2"/>
    <dgm:cxn modelId="{B0DD4C3D-72E7-4332-9D60-B47678AFA385}" type="presParOf" srcId="{9D93EB44-1549-4728-B847-CFB3A974CFC9}" destId="{4F60FBCB-5276-4936-8066-64DEA7A1B57D}" srcOrd="1" destOrd="0" presId="urn:microsoft.com/office/officeart/2005/8/layout/hierarchy2"/>
    <dgm:cxn modelId="{A7C94BBE-5542-4493-81E1-FBE4B3DD4517}" type="presParOf" srcId="{6CF8351F-77CB-4E39-89B3-B443FDBF2DCB}" destId="{31E858F8-7EEB-4998-AD1C-E7B80BF79B5F}" srcOrd="2" destOrd="0" presId="urn:microsoft.com/office/officeart/2005/8/layout/hierarchy2"/>
    <dgm:cxn modelId="{C968C156-DCC9-48CD-87D7-8B24BC72467C}" type="presParOf" srcId="{31E858F8-7EEB-4998-AD1C-E7B80BF79B5F}" destId="{2D3CA83E-D2E3-47CF-A9FE-170B0D6C2FBE}" srcOrd="0" destOrd="0" presId="urn:microsoft.com/office/officeart/2005/8/layout/hierarchy2"/>
    <dgm:cxn modelId="{E0F7DA45-B6DF-443A-A227-18BA725C4F91}" type="presParOf" srcId="{6CF8351F-77CB-4E39-89B3-B443FDBF2DCB}" destId="{752078F1-D33B-4353-88FD-47341E3C630A}" srcOrd="3" destOrd="0" presId="urn:microsoft.com/office/officeart/2005/8/layout/hierarchy2"/>
    <dgm:cxn modelId="{21F7EC66-773C-4466-BFBC-257DCBC2694A}" type="presParOf" srcId="{752078F1-D33B-4353-88FD-47341E3C630A}" destId="{2F3C30B8-E80D-4806-A492-B02F71AFF8A0}" srcOrd="0" destOrd="0" presId="urn:microsoft.com/office/officeart/2005/8/layout/hierarchy2"/>
    <dgm:cxn modelId="{625B180E-5D49-4500-8D6A-756717C3E5A8}" type="presParOf" srcId="{752078F1-D33B-4353-88FD-47341E3C630A}" destId="{D016F090-BDDE-495C-BC95-93F55636CF22}" srcOrd="1" destOrd="0" presId="urn:microsoft.com/office/officeart/2005/8/layout/hierarchy2"/>
    <dgm:cxn modelId="{8AAF90A1-8ACC-4BAC-BB99-2F090E60AD3A}" type="presParOf" srcId="{E4DB91D9-CE48-4610-9646-FD1ADF28430A}" destId="{2C4881B9-5396-4BA3-A152-420E636A8911}" srcOrd="2" destOrd="0" presId="urn:microsoft.com/office/officeart/2005/8/layout/hierarchy2"/>
    <dgm:cxn modelId="{9B5A7587-61F2-42BC-BE96-4CD150522724}" type="presParOf" srcId="{2C4881B9-5396-4BA3-A152-420E636A8911}" destId="{CBFD4A9F-06D7-40B2-B528-D5C55ADD73AE}" srcOrd="0" destOrd="0" presId="urn:microsoft.com/office/officeart/2005/8/layout/hierarchy2"/>
    <dgm:cxn modelId="{B9E3EC6D-8A9B-46BE-83FD-945429CEA208}" type="presParOf" srcId="{E4DB91D9-CE48-4610-9646-FD1ADF28430A}" destId="{287A8C24-D3A0-4ACD-B349-943B3DBE95AC}" srcOrd="3" destOrd="0" presId="urn:microsoft.com/office/officeart/2005/8/layout/hierarchy2"/>
    <dgm:cxn modelId="{CC29F8AF-1CE8-444C-9E66-6E6431D9BA36}" type="presParOf" srcId="{287A8C24-D3A0-4ACD-B349-943B3DBE95AC}" destId="{F66BA4F9-7F15-42B4-9DD1-4DC1197653ED}" srcOrd="0" destOrd="0" presId="urn:microsoft.com/office/officeart/2005/8/layout/hierarchy2"/>
    <dgm:cxn modelId="{DCEE61B8-5786-4BE5-A7BB-1528F07EA728}" type="presParOf" srcId="{287A8C24-D3A0-4ACD-B349-943B3DBE95AC}" destId="{BA05DC3E-9AF8-4BEE-84E5-0F6D26DC7225}" srcOrd="1" destOrd="0" presId="urn:microsoft.com/office/officeart/2005/8/layout/hierarchy2"/>
    <dgm:cxn modelId="{6EF18FCD-2D56-46E5-868B-2AC958454CA6}" type="presParOf" srcId="{BA05DC3E-9AF8-4BEE-84E5-0F6D26DC7225}" destId="{0937C120-0C31-48F1-A4FE-254D7963C53A}" srcOrd="0" destOrd="0" presId="urn:microsoft.com/office/officeart/2005/8/layout/hierarchy2"/>
    <dgm:cxn modelId="{B3921C23-49F1-42C5-8B2E-F410782C6E4B}" type="presParOf" srcId="{0937C120-0C31-48F1-A4FE-254D7963C53A}" destId="{0D29BBD2-E2DD-4250-AA11-F353AD8F04D0}" srcOrd="0" destOrd="0" presId="urn:microsoft.com/office/officeart/2005/8/layout/hierarchy2"/>
    <dgm:cxn modelId="{0A16B517-0D53-4B00-BD0A-CE168D36C3AE}" type="presParOf" srcId="{BA05DC3E-9AF8-4BEE-84E5-0F6D26DC7225}" destId="{31CB257C-C59F-40FE-A5B5-F781F3D80EF0}" srcOrd="1" destOrd="0" presId="urn:microsoft.com/office/officeart/2005/8/layout/hierarchy2"/>
    <dgm:cxn modelId="{0D3B48FB-6948-49C5-8F4F-CA48D2DD7AC8}" type="presParOf" srcId="{31CB257C-C59F-40FE-A5B5-F781F3D80EF0}" destId="{D8AF0AAB-DC49-42CF-8490-9CC02164BD75}" srcOrd="0" destOrd="0" presId="urn:microsoft.com/office/officeart/2005/8/layout/hierarchy2"/>
    <dgm:cxn modelId="{0844DD5D-E777-495A-A760-58B14576283A}" type="presParOf" srcId="{31CB257C-C59F-40FE-A5B5-F781F3D80EF0}" destId="{59EFE5F4-9859-4FC1-8C9C-401C22AF008A}" srcOrd="1" destOrd="0" presId="urn:microsoft.com/office/officeart/2005/8/layout/hierarchy2"/>
    <dgm:cxn modelId="{1122FA49-7533-4660-A975-A0B7E9F3F0E0}" type="presParOf" srcId="{BA05DC3E-9AF8-4BEE-84E5-0F6D26DC7225}" destId="{DDA0B8A4-3165-4A5E-BDF9-107F17D9CCC8}" srcOrd="2" destOrd="0" presId="urn:microsoft.com/office/officeart/2005/8/layout/hierarchy2"/>
    <dgm:cxn modelId="{6C53DA26-2DC9-4E2B-8D2F-ADACE72340B8}" type="presParOf" srcId="{DDA0B8A4-3165-4A5E-BDF9-107F17D9CCC8}" destId="{EDABAD92-45F5-4895-A552-CBDE580124E4}" srcOrd="0" destOrd="0" presId="urn:microsoft.com/office/officeart/2005/8/layout/hierarchy2"/>
    <dgm:cxn modelId="{8E32B10B-F96B-4D32-969B-C1494A5B24D7}" type="presParOf" srcId="{BA05DC3E-9AF8-4BEE-84E5-0F6D26DC7225}" destId="{1A1C9F34-7B29-4158-82E0-276FB1182D7A}" srcOrd="3" destOrd="0" presId="urn:microsoft.com/office/officeart/2005/8/layout/hierarchy2"/>
    <dgm:cxn modelId="{F799A0B4-8C52-4328-ACC6-4DA82553FA6D}" type="presParOf" srcId="{1A1C9F34-7B29-4158-82E0-276FB1182D7A}" destId="{8E16CC8A-5182-4378-89FA-CA35E30794B5}" srcOrd="0" destOrd="0" presId="urn:microsoft.com/office/officeart/2005/8/layout/hierarchy2"/>
    <dgm:cxn modelId="{AACE1600-D5F6-47D9-9019-2A0E68C4B145}" type="presParOf" srcId="{1A1C9F34-7B29-4158-82E0-276FB1182D7A}" destId="{2B701A1D-7536-4B72-93DF-49DAE7BD26D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69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3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66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49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48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4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15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58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52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55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441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31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780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28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694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136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246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26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687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260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17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640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850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096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41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043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085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551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84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498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728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00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857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489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091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537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82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154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50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828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201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402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74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831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340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826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730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277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355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036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49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69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3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1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42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0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 4: </a:t>
            </a:r>
            <a:r>
              <a:rPr lang="en-US" sz="1800" kern="1200" dirty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Processes and processors in DOS        </a:t>
            </a:r>
            <a:fld id="{8611C215-0F0E-40C0-AF47-1B3AE49C8B3F}" type="slidenum"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/>
              <a:t>‹#›</a:t>
            </a:fld>
            <a:r>
              <a:rPr lang="da-DK" sz="1800" kern="12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7" Type="http://schemas.openxmlformats.org/officeDocument/2006/relationships/image" Target="../media/image32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334" b="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-14748" y="986564"/>
            <a:ext cx="9158748" cy="4884873"/>
            <a:chOff x="-14748" y="986564"/>
            <a:chExt cx="9158748" cy="4884873"/>
          </a:xfrm>
        </p:grpSpPr>
        <p:sp>
          <p:nvSpPr>
            <p:cNvPr id="21" name="TextBox 20"/>
            <p:cNvSpPr txBox="1"/>
            <p:nvPr/>
          </p:nvSpPr>
          <p:spPr>
            <a:xfrm>
              <a:off x="177782" y="4812105"/>
              <a:ext cx="328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Prof. Rekha K. Karangiya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7915" y="5225106"/>
              <a:ext cx="3406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</a:t>
              </a:r>
              <a:r>
                <a:rPr lang="en-IN" dirty="0"/>
                <a:t>9727747317</a:t>
              </a:r>
              <a:endParaRPr lang="en-US" dirty="0"/>
            </a:p>
            <a:p>
              <a:r>
                <a:rPr lang="en-US" dirty="0"/>
                <a:t>     Rekha.karangiya@darshan.ac.in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80" y="4680812"/>
              <a:ext cx="3662363" cy="1190625"/>
            </a:xfrm>
            <a:prstGeom prst="rect">
              <a:avLst/>
            </a:prstGeom>
          </p:spPr>
        </p:pic>
        <p:grpSp>
          <p:nvGrpSpPr>
            <p:cNvPr id="24" name="Shape 411"/>
            <p:cNvGrpSpPr/>
            <p:nvPr/>
          </p:nvGrpSpPr>
          <p:grpSpPr>
            <a:xfrm>
              <a:off x="272251" y="5632170"/>
              <a:ext cx="216000" cy="144000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53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4" name="Shape 41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5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</p:grpSp>
        <p:sp>
          <p:nvSpPr>
            <p:cNvPr id="25" name="Shape 509"/>
            <p:cNvSpPr/>
            <p:nvPr/>
          </p:nvSpPr>
          <p:spPr>
            <a:xfrm>
              <a:off x="308251" y="5275944"/>
              <a:ext cx="144000" cy="252000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solidFill>
              <a:schemeClr val="accent2"/>
            </a:solidFill>
            <a:ln w="12175" cap="rnd" cmpd="sng">
              <a:solidFill>
                <a:srgbClr val="59595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ED7D3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A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Pentagon 28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51" name="Pentagon 50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00AAAD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237041" y="1041736"/>
                  <a:ext cx="4181886" cy="101566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2160710</a:t>
                  </a:r>
                </a:p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Distributed Operating System</a:t>
                  </a: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101611" y="2204697"/>
                <a:ext cx="5006169" cy="187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Unit-4</a:t>
                </a:r>
              </a:p>
              <a:p>
                <a:r>
                  <a:rPr lang="en-US" sz="36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Processes and Processors in Distributed Systems</a:t>
                </a: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2B83610-0503-4C65-BA75-8BF2987962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268" y="2128508"/>
            <a:ext cx="2420132" cy="183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58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Models for Organizing Threads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>
                <a:latin typeface="+mn-lt"/>
              </a:rPr>
              <a:t>Depending on the application’s needs the threads of a process of the application can be organized in different ways.</a:t>
            </a:r>
          </a:p>
          <a:p>
            <a:pPr algn="just"/>
            <a:r>
              <a:rPr lang="en-IN" dirty="0">
                <a:latin typeface="+mn-lt"/>
              </a:rPr>
              <a:t>Threads can be organized by three different models.</a:t>
            </a:r>
          </a:p>
          <a:p>
            <a:pPr lvl="1" algn="just"/>
            <a:r>
              <a:rPr lang="en-IN" sz="2400" dirty="0">
                <a:latin typeface="+mn-lt"/>
              </a:rPr>
              <a:t>Dispatcher/Worker model</a:t>
            </a:r>
          </a:p>
          <a:p>
            <a:pPr lvl="1" algn="just"/>
            <a:r>
              <a:rPr lang="en-IN" sz="2400" dirty="0">
                <a:latin typeface="+mn-lt"/>
              </a:rPr>
              <a:t>Team model</a:t>
            </a:r>
          </a:p>
          <a:p>
            <a:pPr lvl="1" algn="just"/>
            <a:r>
              <a:rPr lang="en-IN" sz="2400" dirty="0">
                <a:latin typeface="+mn-lt"/>
              </a:rPr>
              <a:t>Pipeline model</a:t>
            </a:r>
          </a:p>
        </p:txBody>
      </p:sp>
    </p:spTree>
    <p:extLst>
      <p:ext uri="{BB962C8B-B14F-4D97-AF65-F5344CB8AC3E}">
        <p14:creationId xmlns:p14="http://schemas.microsoft.com/office/powerpoint/2010/main" val="172651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IN" sz="4400" dirty="0">
                <a:latin typeface="+mj-lt"/>
              </a:rPr>
              <a:t>Dispatcher/Worker Model</a:t>
            </a:r>
            <a:endParaRPr lang="en-IN" sz="6600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499" y="838200"/>
            <a:ext cx="5806448" cy="5715000"/>
          </a:xfrm>
        </p:spPr>
        <p:txBody>
          <a:bodyPr>
            <a:noAutofit/>
          </a:bodyPr>
          <a:lstStyle/>
          <a:p>
            <a:pPr algn="just"/>
            <a:r>
              <a:rPr lang="en-US" sz="2300" dirty="0">
                <a:latin typeface="+mn-lt"/>
              </a:rPr>
              <a:t>In this model, the process consists of a single </a:t>
            </a:r>
            <a:r>
              <a:rPr lang="en-US" sz="2300" dirty="0">
                <a:solidFill>
                  <a:srgbClr val="FF0000"/>
                </a:solidFill>
                <a:latin typeface="+mn-lt"/>
              </a:rPr>
              <a:t>dispatcher thread </a:t>
            </a:r>
            <a:r>
              <a:rPr lang="en-US" sz="2300" dirty="0">
                <a:latin typeface="+mn-lt"/>
              </a:rPr>
              <a:t>and multiple </a:t>
            </a:r>
            <a:r>
              <a:rPr lang="en-US" sz="2300" dirty="0">
                <a:solidFill>
                  <a:srgbClr val="FF0000"/>
                </a:solidFill>
                <a:latin typeface="+mn-lt"/>
              </a:rPr>
              <a:t>worker threads.</a:t>
            </a:r>
          </a:p>
          <a:p>
            <a:pPr algn="just"/>
            <a:r>
              <a:rPr lang="en-US" sz="2300" dirty="0">
                <a:latin typeface="+mn-lt"/>
              </a:rPr>
              <a:t>The dispatcher thread: </a:t>
            </a:r>
          </a:p>
          <a:p>
            <a:pPr lvl="1" algn="just"/>
            <a:r>
              <a:rPr lang="en-US" sz="2300" dirty="0">
                <a:latin typeface="+mn-lt"/>
              </a:rPr>
              <a:t>Accepts requests from clients.</a:t>
            </a:r>
          </a:p>
          <a:p>
            <a:pPr lvl="1" algn="just"/>
            <a:r>
              <a:rPr lang="en-US" sz="2300" dirty="0">
                <a:latin typeface="+mn-lt"/>
              </a:rPr>
              <a:t>Examine the request.</a:t>
            </a:r>
          </a:p>
          <a:p>
            <a:pPr lvl="1" algn="just"/>
            <a:r>
              <a:rPr lang="en-US" sz="2300" dirty="0">
                <a:latin typeface="+mn-lt"/>
              </a:rPr>
              <a:t>Dispatches the request to one of the free worker threads for further processing of the request.</a:t>
            </a:r>
          </a:p>
          <a:p>
            <a:pPr algn="just"/>
            <a:r>
              <a:rPr lang="en-US" sz="2300" dirty="0">
                <a:latin typeface="+mn-lt"/>
              </a:rPr>
              <a:t>Each worker thread works on a different client request.</a:t>
            </a:r>
          </a:p>
          <a:p>
            <a:pPr algn="just"/>
            <a:r>
              <a:rPr lang="en-US" sz="2300" dirty="0">
                <a:latin typeface="+mn-lt"/>
              </a:rPr>
              <a:t>Therefore, multiple client requests can be processed in parallel.</a:t>
            </a:r>
          </a:p>
        </p:txBody>
      </p:sp>
      <p:sp>
        <p:nvSpPr>
          <p:cNvPr id="3" name="Oval 2"/>
          <p:cNvSpPr/>
          <p:nvPr/>
        </p:nvSpPr>
        <p:spPr>
          <a:xfrm>
            <a:off x="6248400" y="2971800"/>
            <a:ext cx="2590800" cy="25146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56069" y="3429000"/>
            <a:ext cx="1802131" cy="3810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Dispatcher</a:t>
            </a:r>
            <a:r>
              <a:rPr lang="en-US" dirty="0"/>
              <a:t> </a:t>
            </a:r>
            <a:r>
              <a:rPr lang="en-US" sz="1600" dirty="0"/>
              <a:t>Thread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29400" y="4267200"/>
            <a:ext cx="533401" cy="7620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" name="Rectangle 7"/>
          <p:cNvSpPr/>
          <p:nvPr/>
        </p:nvSpPr>
        <p:spPr>
          <a:xfrm>
            <a:off x="7277101" y="4267200"/>
            <a:ext cx="533401" cy="7620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" name="Rectangle 8"/>
          <p:cNvSpPr/>
          <p:nvPr/>
        </p:nvSpPr>
        <p:spPr>
          <a:xfrm>
            <a:off x="7924799" y="4267200"/>
            <a:ext cx="533401" cy="7620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cxnSp>
        <p:nvCxnSpPr>
          <p:cNvPr id="12" name="Straight Arrow Connector 11"/>
          <p:cNvCxnSpPr>
            <a:endCxn id="3" idx="0"/>
          </p:cNvCxnSpPr>
          <p:nvPr/>
        </p:nvCxnSpPr>
        <p:spPr>
          <a:xfrm>
            <a:off x="7543800" y="24384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</p:cNvCxnSpPr>
          <p:nvPr/>
        </p:nvCxnSpPr>
        <p:spPr>
          <a:xfrm>
            <a:off x="7543800" y="2971800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0"/>
          </p:cNvCxnSpPr>
          <p:nvPr/>
        </p:nvCxnSpPr>
        <p:spPr>
          <a:xfrm>
            <a:off x="6894189" y="3810000"/>
            <a:ext cx="1912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555222" y="3810000"/>
            <a:ext cx="1912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202923" y="3810000"/>
            <a:ext cx="1912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893120" y="4612690"/>
            <a:ext cx="1912" cy="3778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57398" y="4631272"/>
            <a:ext cx="1912" cy="3778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202923" y="4623231"/>
            <a:ext cx="1912" cy="3778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43800" y="2636536"/>
            <a:ext cx="57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26767" y="2035000"/>
            <a:ext cx="103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665" y="1280129"/>
            <a:ext cx="738270" cy="7322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0040E8-51C6-4B43-B19B-83CED0A4D4E7}"/>
              </a:ext>
            </a:extLst>
          </p:cNvPr>
          <p:cNvSpPr txBox="1"/>
          <p:nvPr/>
        </p:nvSpPr>
        <p:spPr>
          <a:xfrm>
            <a:off x="6566563" y="4191000"/>
            <a:ext cx="6578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Worker</a:t>
            </a:r>
            <a:r>
              <a:rPr lang="en-IN" sz="1400" dirty="0"/>
              <a:t> </a:t>
            </a:r>
            <a:r>
              <a:rPr lang="en-IN" sz="1200" dirty="0"/>
              <a:t>Thread</a:t>
            </a:r>
            <a:endParaRPr lang="en-IN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254A3F9-AA0E-43D5-BEE5-27EE1A85530D}"/>
              </a:ext>
            </a:extLst>
          </p:cNvPr>
          <p:cNvSpPr txBox="1"/>
          <p:nvPr/>
        </p:nvSpPr>
        <p:spPr>
          <a:xfrm>
            <a:off x="7860714" y="4191000"/>
            <a:ext cx="6616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Worker</a:t>
            </a:r>
            <a:r>
              <a:rPr lang="en-IN" sz="1400" dirty="0"/>
              <a:t> </a:t>
            </a:r>
            <a:r>
              <a:rPr lang="en-IN" sz="1200" dirty="0"/>
              <a:t>Thread</a:t>
            </a:r>
            <a:endParaRPr lang="en-IN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C6CDE8A-FCC3-4994-BBD2-E19307E6B73E}"/>
              </a:ext>
            </a:extLst>
          </p:cNvPr>
          <p:cNvSpPr txBox="1"/>
          <p:nvPr/>
        </p:nvSpPr>
        <p:spPr>
          <a:xfrm>
            <a:off x="7214472" y="4191000"/>
            <a:ext cx="6616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Worker</a:t>
            </a:r>
            <a:r>
              <a:rPr lang="en-IN" sz="1400" dirty="0"/>
              <a:t> </a:t>
            </a:r>
            <a:r>
              <a:rPr lang="en-IN" sz="1200" dirty="0"/>
              <a:t>Thread</a:t>
            </a:r>
            <a:endParaRPr lang="en-IN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BD57C57-244B-482D-92F0-20B08CD4F038}"/>
              </a:ext>
            </a:extLst>
          </p:cNvPr>
          <p:cNvSpPr txBox="1"/>
          <p:nvPr/>
        </p:nvSpPr>
        <p:spPr>
          <a:xfrm>
            <a:off x="6038850" y="5791200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Server process for processing incoming requests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E7D7ACAC-6791-4B9C-93EF-E381D25375E4}"/>
              </a:ext>
            </a:extLst>
          </p:cNvPr>
          <p:cNvCxnSpPr>
            <a:cxnSpLocks/>
          </p:cNvCxnSpPr>
          <p:nvPr/>
        </p:nvCxnSpPr>
        <p:spPr>
          <a:xfrm flipV="1">
            <a:off x="6892277" y="5375987"/>
            <a:ext cx="134490" cy="4914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44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9" grpId="0" animBg="1"/>
      <p:bldP spid="36" grpId="0"/>
      <p:bldP spid="37" grpId="0"/>
      <p:bldP spid="11" grpId="0"/>
      <p:bldP spid="28" grpId="0"/>
      <p:bldP spid="29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IN" sz="4400" dirty="0">
                <a:latin typeface="+mj-lt"/>
              </a:rPr>
              <a:t>Team Model</a:t>
            </a:r>
            <a:endParaRPr lang="en-IN" sz="6600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90500" y="929014"/>
            <a:ext cx="49149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dirty="0">
                <a:latin typeface="+mn-lt"/>
              </a:rPr>
              <a:t>In this model, all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threads behave as equal.</a:t>
            </a:r>
          </a:p>
          <a:p>
            <a:pPr lvl="0" algn="just"/>
            <a:r>
              <a:rPr lang="en-US" dirty="0">
                <a:latin typeface="+mn-lt"/>
              </a:rPr>
              <a:t>Each thread gets and processes clients requests on its own.</a:t>
            </a:r>
          </a:p>
          <a:p>
            <a:pPr lvl="0" algn="just"/>
            <a:r>
              <a:rPr lang="en-US" dirty="0">
                <a:latin typeface="+mn-lt"/>
              </a:rPr>
              <a:t>This model is often used for implementing specialized threads within a process.</a:t>
            </a:r>
          </a:p>
          <a:p>
            <a:pPr lvl="0" algn="just"/>
            <a:r>
              <a:rPr lang="en-US" dirty="0">
                <a:latin typeface="+mn-lt"/>
              </a:rPr>
              <a:t>Each thread of the process is specialized in servicing a specific type of requests like copy, save, autocorrect.</a:t>
            </a:r>
          </a:p>
        </p:txBody>
      </p:sp>
      <p:sp>
        <p:nvSpPr>
          <p:cNvPr id="6" name="Oval 5"/>
          <p:cNvSpPr/>
          <p:nvPr/>
        </p:nvSpPr>
        <p:spPr>
          <a:xfrm>
            <a:off x="6201311" y="3200400"/>
            <a:ext cx="2590800" cy="25146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82311" y="4495800"/>
            <a:ext cx="533401" cy="7620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" name="Rectangle 8"/>
          <p:cNvSpPr/>
          <p:nvPr/>
        </p:nvSpPr>
        <p:spPr>
          <a:xfrm>
            <a:off x="7230012" y="4495800"/>
            <a:ext cx="533401" cy="7620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7877710" y="4495800"/>
            <a:ext cx="533401" cy="7620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496711" y="2667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 flipH="1">
            <a:off x="6849012" y="3200400"/>
            <a:ext cx="657209" cy="1295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06221" y="3200400"/>
            <a:ext cx="3824" cy="1295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506221" y="3200400"/>
            <a:ext cx="651525" cy="1295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45188" y="4724400"/>
            <a:ext cx="1912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06221" y="4724400"/>
            <a:ext cx="1912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153922" y="4724400"/>
            <a:ext cx="1912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80146" y="2893943"/>
            <a:ext cx="57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79678" y="2263600"/>
            <a:ext cx="103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39777" y="3729027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34035" y="3724758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3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576" y="1503555"/>
            <a:ext cx="738270" cy="73226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08D7882-EEFC-4DB4-99DF-F58BA082BF05}"/>
              </a:ext>
            </a:extLst>
          </p:cNvPr>
          <p:cNvSpPr txBox="1"/>
          <p:nvPr/>
        </p:nvSpPr>
        <p:spPr>
          <a:xfrm>
            <a:off x="7165833" y="4447401"/>
            <a:ext cx="65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Thread</a:t>
            </a:r>
            <a:endParaRPr lang="en-IN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03173CC-49B6-4489-8A11-B416C20DC09B}"/>
              </a:ext>
            </a:extLst>
          </p:cNvPr>
          <p:cNvSpPr txBox="1"/>
          <p:nvPr/>
        </p:nvSpPr>
        <p:spPr>
          <a:xfrm>
            <a:off x="6520103" y="4447401"/>
            <a:ext cx="65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Thread</a:t>
            </a:r>
            <a:endParaRPr lang="en-I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842FECB-1740-4F7D-B608-B036944B128F}"/>
              </a:ext>
            </a:extLst>
          </p:cNvPr>
          <p:cNvSpPr txBox="1"/>
          <p:nvPr/>
        </p:nvSpPr>
        <p:spPr>
          <a:xfrm>
            <a:off x="7831983" y="4433414"/>
            <a:ext cx="65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Thread</a:t>
            </a:r>
            <a:endParaRPr lang="en-IN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7107330" y="3724758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2</a:t>
            </a:r>
          </a:p>
        </p:txBody>
      </p:sp>
    </p:spTree>
    <p:extLst>
      <p:ext uri="{BB962C8B-B14F-4D97-AF65-F5344CB8AC3E}">
        <p14:creationId xmlns:p14="http://schemas.microsoft.com/office/powerpoint/2010/main" val="135988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21" grpId="0"/>
      <p:bldP spid="22" grpId="0"/>
      <p:bldP spid="28" grpId="0"/>
      <p:bldP spid="30" grpId="0"/>
      <p:bldP spid="24" grpId="0"/>
      <p:bldP spid="25" grpId="0"/>
      <p:bldP spid="26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IN" sz="4400" dirty="0">
                <a:latin typeface="+mj-lt"/>
              </a:rPr>
              <a:t>Pipeline Model</a:t>
            </a:r>
            <a:endParaRPr lang="en-IN" sz="6600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90499" y="914400"/>
            <a:ext cx="5910001" cy="556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spcBef>
                <a:spcPts val="576"/>
              </a:spcBef>
            </a:pPr>
            <a:r>
              <a:rPr lang="en-US" sz="2100" dirty="0">
                <a:latin typeface="+mn-lt"/>
              </a:rPr>
              <a:t>This model is useful for applications based on the </a:t>
            </a:r>
            <a:r>
              <a:rPr lang="en-US" sz="2100" dirty="0">
                <a:solidFill>
                  <a:srgbClr val="FF0000"/>
                </a:solidFill>
                <a:latin typeface="+mn-lt"/>
              </a:rPr>
              <a:t>producer-consumer model.</a:t>
            </a:r>
          </a:p>
          <a:p>
            <a:pPr lvl="0" algn="just">
              <a:spcBef>
                <a:spcPts val="576"/>
              </a:spcBef>
            </a:pPr>
            <a:r>
              <a:rPr lang="en-US" sz="2100" dirty="0">
                <a:latin typeface="+mn-lt"/>
              </a:rPr>
              <a:t>The output data generated by one part of the application is used as input for another part of the application.</a:t>
            </a:r>
          </a:p>
          <a:p>
            <a:pPr lvl="0" algn="just">
              <a:spcBef>
                <a:spcPts val="576"/>
              </a:spcBef>
            </a:pPr>
            <a:r>
              <a:rPr lang="en-US" sz="2100" dirty="0">
                <a:latin typeface="+mn-lt"/>
              </a:rPr>
              <a:t>The threads of a process are organized as a </a:t>
            </a:r>
            <a:r>
              <a:rPr lang="en-US" sz="2100" dirty="0">
                <a:solidFill>
                  <a:srgbClr val="FF0000"/>
                </a:solidFill>
                <a:latin typeface="+mn-lt"/>
              </a:rPr>
              <a:t>pipeline.</a:t>
            </a:r>
          </a:p>
          <a:p>
            <a:pPr lvl="0" algn="just">
              <a:spcBef>
                <a:spcPts val="576"/>
              </a:spcBef>
            </a:pPr>
            <a:r>
              <a:rPr lang="en-US" sz="2100" dirty="0">
                <a:latin typeface="+mn-lt"/>
              </a:rPr>
              <a:t>The output data generated by the first thread is used for processing by the second thread, the output of the second thread is used for third thread, and so on.</a:t>
            </a:r>
          </a:p>
          <a:p>
            <a:pPr lvl="0" algn="just">
              <a:spcBef>
                <a:spcPts val="576"/>
              </a:spcBef>
            </a:pPr>
            <a:r>
              <a:rPr lang="en-US" sz="2100" dirty="0">
                <a:latin typeface="+mn-lt"/>
              </a:rPr>
              <a:t>The output of the last thread in the pipeline is the final output of the process to which the threads belong.</a:t>
            </a:r>
          </a:p>
        </p:txBody>
      </p:sp>
      <p:sp>
        <p:nvSpPr>
          <p:cNvPr id="6" name="Oval 5"/>
          <p:cNvSpPr/>
          <p:nvPr/>
        </p:nvSpPr>
        <p:spPr>
          <a:xfrm>
            <a:off x="6172200" y="3429000"/>
            <a:ext cx="2590800" cy="25146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77000" y="4473400"/>
            <a:ext cx="533401" cy="7620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800" dirty="0"/>
          </a:p>
        </p:txBody>
      </p:sp>
      <p:sp>
        <p:nvSpPr>
          <p:cNvPr id="9" name="Rectangle 8"/>
          <p:cNvSpPr/>
          <p:nvPr/>
        </p:nvSpPr>
        <p:spPr>
          <a:xfrm>
            <a:off x="7239000" y="4473400"/>
            <a:ext cx="533401" cy="7620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8000999" y="4473400"/>
            <a:ext cx="533401" cy="7620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sz="800" dirty="0"/>
          </a:p>
        </p:txBody>
      </p:sp>
      <p:cxnSp>
        <p:nvCxnSpPr>
          <p:cNvPr id="12" name="Straight Arrow Connector 11"/>
          <p:cNvCxnSpPr>
            <a:endCxn id="6" idx="0"/>
          </p:cNvCxnSpPr>
          <p:nvPr/>
        </p:nvCxnSpPr>
        <p:spPr>
          <a:xfrm>
            <a:off x="7467600" y="28956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8" idx="0"/>
          </p:cNvCxnSpPr>
          <p:nvPr/>
        </p:nvCxnSpPr>
        <p:spPr>
          <a:xfrm flipH="1">
            <a:off x="6743701" y="3429000"/>
            <a:ext cx="723899" cy="104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27235" y="3122543"/>
            <a:ext cx="57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26767" y="2492200"/>
            <a:ext cx="103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Requests</a:t>
            </a:r>
          </a:p>
        </p:txBody>
      </p:sp>
      <p:cxnSp>
        <p:nvCxnSpPr>
          <p:cNvPr id="27" name="Elbow Connector 26"/>
          <p:cNvCxnSpPr>
            <a:stCxn id="8" idx="2"/>
            <a:endCxn id="9" idx="0"/>
          </p:cNvCxnSpPr>
          <p:nvPr/>
        </p:nvCxnSpPr>
        <p:spPr>
          <a:xfrm rot="5400000" flipH="1" flipV="1">
            <a:off x="6743701" y="4473400"/>
            <a:ext cx="762000" cy="762000"/>
          </a:xfrm>
          <a:prstGeom prst="bentConnector5">
            <a:avLst>
              <a:gd name="adj1" fmla="val -30000"/>
              <a:gd name="adj2" fmla="val 50000"/>
              <a:gd name="adj3" fmla="val 13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5400000" flipH="1" flipV="1">
            <a:off x="7527235" y="4467158"/>
            <a:ext cx="762000" cy="762000"/>
          </a:xfrm>
          <a:prstGeom prst="bentConnector5">
            <a:avLst>
              <a:gd name="adj1" fmla="val -30000"/>
              <a:gd name="adj2" fmla="val 50000"/>
              <a:gd name="adj3" fmla="val 13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744335" y="4689643"/>
            <a:ext cx="1912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514556" y="4673167"/>
            <a:ext cx="1912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265787" y="4669734"/>
            <a:ext cx="1912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465" y="1725865"/>
            <a:ext cx="738270" cy="7322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1449940-2A0A-442A-A525-46A09B7C342C}"/>
              </a:ext>
            </a:extLst>
          </p:cNvPr>
          <p:cNvSpPr txBox="1"/>
          <p:nvPr/>
        </p:nvSpPr>
        <p:spPr>
          <a:xfrm>
            <a:off x="6414051" y="4441254"/>
            <a:ext cx="65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Thread</a:t>
            </a:r>
            <a:endParaRPr lang="en-IN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396C70D-9A14-4F19-9920-5BA0DC6FCEBA}"/>
              </a:ext>
            </a:extLst>
          </p:cNvPr>
          <p:cNvSpPr txBox="1"/>
          <p:nvPr/>
        </p:nvSpPr>
        <p:spPr>
          <a:xfrm>
            <a:off x="7186224" y="4443740"/>
            <a:ext cx="65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Thread</a:t>
            </a:r>
            <a:endParaRPr lang="en-IN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7A489B2-4481-4795-8D76-9612B9F9285E}"/>
              </a:ext>
            </a:extLst>
          </p:cNvPr>
          <p:cNvSpPr txBox="1"/>
          <p:nvPr/>
        </p:nvSpPr>
        <p:spPr>
          <a:xfrm>
            <a:off x="7936850" y="4441255"/>
            <a:ext cx="65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Thread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1501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21" grpId="0"/>
      <p:bldP spid="22" grpId="0"/>
      <p:bldP spid="23" grpId="0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>
                <a:latin typeface="+mj-lt"/>
              </a:rPr>
              <a:t>Designing Issues in Thread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33400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+mn-lt"/>
              </a:rPr>
              <a:t>A system that supports thread facility must provide a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set of primitives</a:t>
            </a:r>
            <a:r>
              <a:rPr lang="en-US" dirty="0">
                <a:latin typeface="+mn-lt"/>
              </a:rPr>
              <a:t> to its users for threads-related operations. </a:t>
            </a:r>
          </a:p>
          <a:p>
            <a:pPr algn="just"/>
            <a:r>
              <a:rPr lang="en-US" dirty="0">
                <a:latin typeface="+mn-lt"/>
              </a:rPr>
              <a:t>These primitives of the system are said to form a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thread package. </a:t>
            </a:r>
          </a:p>
          <a:p>
            <a:pPr algn="just"/>
            <a:r>
              <a:rPr lang="en-US" dirty="0">
                <a:latin typeface="+mn-lt"/>
              </a:rPr>
              <a:t>Some of the important issues in designing a thread package are:</a:t>
            </a:r>
          </a:p>
          <a:p>
            <a:pPr lvl="1" algn="just"/>
            <a:r>
              <a:rPr lang="en-US" sz="2400" dirty="0">
                <a:latin typeface="+mn-lt"/>
              </a:rPr>
              <a:t>Thread Creation</a:t>
            </a:r>
          </a:p>
          <a:p>
            <a:pPr lvl="1" algn="just"/>
            <a:r>
              <a:rPr lang="en-US" sz="2400" dirty="0">
                <a:latin typeface="+mn-lt"/>
              </a:rPr>
              <a:t>Thread Termination</a:t>
            </a:r>
          </a:p>
          <a:p>
            <a:pPr lvl="1" algn="just"/>
            <a:r>
              <a:rPr lang="en-US" sz="2400" dirty="0">
                <a:latin typeface="+mn-lt"/>
              </a:rPr>
              <a:t>Thread Synchronization</a:t>
            </a:r>
          </a:p>
          <a:p>
            <a:pPr lvl="1" algn="just"/>
            <a:r>
              <a:rPr lang="en-US" sz="2400" dirty="0">
                <a:latin typeface="+mn-lt"/>
              </a:rPr>
              <a:t>Thread Scheduling</a:t>
            </a:r>
          </a:p>
          <a:p>
            <a:pPr lvl="1" algn="just"/>
            <a:r>
              <a:rPr lang="en-US" sz="2400" dirty="0">
                <a:latin typeface="+mn-lt"/>
              </a:rPr>
              <a:t>Signal Handling</a:t>
            </a:r>
          </a:p>
        </p:txBody>
      </p:sp>
    </p:spTree>
    <p:extLst>
      <p:ext uri="{BB962C8B-B14F-4D97-AF65-F5344CB8AC3E}">
        <p14:creationId xmlns:p14="http://schemas.microsoft.com/office/powerpoint/2010/main" val="31156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>
                <a:latin typeface="+mj-lt"/>
              </a:rPr>
              <a:t>Thread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334000"/>
          </a:xfrm>
        </p:spPr>
        <p:txBody>
          <a:bodyPr>
            <a:noAutofit/>
          </a:bodyPr>
          <a:lstStyle/>
          <a:p>
            <a:pPr algn="just"/>
            <a:r>
              <a:rPr lang="en-US" sz="2300" dirty="0">
                <a:latin typeface="+mn-lt"/>
              </a:rPr>
              <a:t>Threads can be created either statically or dynamically.</a:t>
            </a:r>
          </a:p>
          <a:p>
            <a:pPr algn="just">
              <a:buClr>
                <a:schemeClr val="tx1"/>
              </a:buClr>
            </a:pPr>
            <a:r>
              <a:rPr lang="en-US" sz="2300" b="1" dirty="0">
                <a:solidFill>
                  <a:schemeClr val="tx2"/>
                </a:solidFill>
                <a:latin typeface="+mn-lt"/>
              </a:rPr>
              <a:t>Static : </a:t>
            </a:r>
          </a:p>
          <a:p>
            <a:pPr lvl="1" algn="just"/>
            <a:r>
              <a:rPr lang="en-US" sz="2300" dirty="0">
                <a:latin typeface="+mn-lt"/>
              </a:rPr>
              <a:t>The </a:t>
            </a:r>
            <a:r>
              <a:rPr lang="en-US" sz="2300" dirty="0">
                <a:solidFill>
                  <a:srgbClr val="FF0000"/>
                </a:solidFill>
                <a:latin typeface="+mn-lt"/>
              </a:rPr>
              <a:t>number of threads </a:t>
            </a:r>
            <a:r>
              <a:rPr lang="en-US" sz="2300" dirty="0">
                <a:latin typeface="+mn-lt"/>
              </a:rPr>
              <a:t>of a process </a:t>
            </a:r>
            <a:r>
              <a:rPr lang="en-US" sz="2300" dirty="0">
                <a:solidFill>
                  <a:srgbClr val="FF0000"/>
                </a:solidFill>
                <a:latin typeface="+mn-lt"/>
              </a:rPr>
              <a:t>remains fixed </a:t>
            </a:r>
            <a:r>
              <a:rPr lang="en-US" sz="2300" dirty="0">
                <a:latin typeface="+mn-lt"/>
              </a:rPr>
              <a:t>for its entire lifetime.</a:t>
            </a:r>
          </a:p>
          <a:p>
            <a:pPr lvl="1" algn="just"/>
            <a:r>
              <a:rPr lang="en-US" sz="2300" dirty="0">
                <a:latin typeface="+mn-lt"/>
              </a:rPr>
              <a:t>Memory space is allocate to each thread.</a:t>
            </a:r>
          </a:p>
          <a:p>
            <a:pPr algn="just">
              <a:buClr>
                <a:schemeClr val="tx1"/>
              </a:buClr>
            </a:pPr>
            <a:r>
              <a:rPr lang="en-US" sz="2300" b="1" dirty="0">
                <a:solidFill>
                  <a:schemeClr val="tx2"/>
                </a:solidFill>
                <a:latin typeface="+mn-lt"/>
              </a:rPr>
              <a:t>Dynamic:</a:t>
            </a:r>
          </a:p>
          <a:p>
            <a:pPr lvl="1" algn="just"/>
            <a:r>
              <a:rPr lang="en-US" sz="2300" dirty="0">
                <a:latin typeface="+mn-lt"/>
              </a:rPr>
              <a:t>The </a:t>
            </a:r>
            <a:r>
              <a:rPr lang="en-US" sz="2300" dirty="0">
                <a:solidFill>
                  <a:srgbClr val="FF0000"/>
                </a:solidFill>
                <a:latin typeface="+mn-lt"/>
              </a:rPr>
              <a:t>number of threads </a:t>
            </a:r>
            <a:r>
              <a:rPr lang="en-US" sz="2300" dirty="0">
                <a:latin typeface="+mn-lt"/>
              </a:rPr>
              <a:t>of a process </a:t>
            </a:r>
            <a:r>
              <a:rPr lang="en-US" sz="2300" dirty="0">
                <a:solidFill>
                  <a:srgbClr val="FF0000"/>
                </a:solidFill>
                <a:latin typeface="+mn-lt"/>
              </a:rPr>
              <a:t>keeps changing </a:t>
            </a:r>
            <a:r>
              <a:rPr lang="en-US" sz="2300" dirty="0">
                <a:latin typeface="+mn-lt"/>
              </a:rPr>
              <a:t>dynamically.</a:t>
            </a:r>
          </a:p>
          <a:p>
            <a:pPr lvl="1" algn="just"/>
            <a:r>
              <a:rPr lang="en-US" sz="2300" dirty="0">
                <a:latin typeface="+mn-lt"/>
              </a:rPr>
              <a:t>Threads are created as and when it is needed during the process life cycle.</a:t>
            </a:r>
          </a:p>
          <a:p>
            <a:pPr lvl="1" algn="just"/>
            <a:r>
              <a:rPr lang="en-US" sz="2300" dirty="0">
                <a:latin typeface="+mn-lt"/>
              </a:rPr>
              <a:t>It exit when task is completed.</a:t>
            </a:r>
          </a:p>
          <a:p>
            <a:pPr lvl="1" algn="just"/>
            <a:r>
              <a:rPr lang="en-US" sz="2300" dirty="0">
                <a:latin typeface="+mn-lt"/>
              </a:rPr>
              <a:t>Here the stack size for the threads is specified as parameter to the system call for thread creation.</a:t>
            </a:r>
          </a:p>
          <a:p>
            <a:pPr algn="just"/>
            <a:endParaRPr lang="en-US" sz="2300" dirty="0">
              <a:latin typeface="+mn-lt"/>
            </a:endParaRPr>
          </a:p>
          <a:p>
            <a:pPr algn="just"/>
            <a:endParaRPr lang="en-US" sz="23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96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>
                <a:latin typeface="+mj-lt"/>
              </a:rPr>
              <a:t>Thread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33400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+mn-lt"/>
              </a:rPr>
              <a:t>Threads may terminate or never terminate until life cycle of process.</a:t>
            </a:r>
          </a:p>
          <a:p>
            <a:pPr algn="just"/>
            <a:r>
              <a:rPr lang="en-US" dirty="0">
                <a:latin typeface="+mn-lt"/>
              </a:rPr>
              <a:t>Thread termination can be done as follows:</a:t>
            </a:r>
          </a:p>
          <a:p>
            <a:pPr lvl="1" algn="just"/>
            <a:r>
              <a:rPr lang="en-US" sz="2400" dirty="0">
                <a:latin typeface="+mn-lt"/>
              </a:rPr>
              <a:t>Thread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destroys itself </a:t>
            </a:r>
            <a:r>
              <a:rPr lang="en-US" sz="2400" dirty="0">
                <a:latin typeface="+mn-lt"/>
              </a:rPr>
              <a:t>on task completion by making an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EXIT</a:t>
            </a:r>
            <a:r>
              <a:rPr lang="en-US" sz="2400" dirty="0">
                <a:latin typeface="+mn-lt"/>
              </a:rPr>
              <a:t> call.</a:t>
            </a:r>
          </a:p>
          <a:p>
            <a:pPr lvl="1" algn="just"/>
            <a:r>
              <a:rPr lang="en-US" sz="2400" dirty="0">
                <a:latin typeface="+mn-lt"/>
              </a:rPr>
              <a:t>Thread is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killed from outside </a:t>
            </a:r>
            <a:r>
              <a:rPr lang="en-US" sz="2400" dirty="0">
                <a:latin typeface="+mn-lt"/>
              </a:rPr>
              <a:t>using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KILL</a:t>
            </a:r>
            <a:r>
              <a:rPr lang="en-US" sz="2400" dirty="0">
                <a:latin typeface="+mn-lt"/>
              </a:rPr>
              <a:t> command with thread identifier as parameter.</a:t>
            </a:r>
          </a:p>
          <a:p>
            <a:pPr algn="just"/>
            <a:r>
              <a:rPr lang="en-US" dirty="0">
                <a:latin typeface="+mn-lt"/>
              </a:rPr>
              <a:t>In some process, all its threads are created immediately after the process start and then these threads are never killed until the process terminates.</a:t>
            </a:r>
          </a:p>
          <a:p>
            <a:pPr lvl="1" algn="just"/>
            <a:endParaRPr lang="en-US" sz="2400" dirty="0">
              <a:latin typeface="+mn-lt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>
                <a:latin typeface="+mj-lt"/>
              </a:rPr>
              <a:t>Thread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>
                <a:latin typeface="+mn-lt"/>
              </a:rPr>
              <a:t>Since threads belongs to same process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share the same address space</a:t>
            </a:r>
            <a:r>
              <a:rPr lang="en-US" dirty="0">
                <a:latin typeface="+mn-lt"/>
              </a:rPr>
              <a:t>, thread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synchronization is required </a:t>
            </a:r>
            <a:r>
              <a:rPr lang="en-US" dirty="0">
                <a:latin typeface="+mn-lt"/>
              </a:rPr>
              <a:t>to ensure that multiple threads don’t access the same data simultaneously. </a:t>
            </a:r>
          </a:p>
          <a:p>
            <a:pPr algn="just"/>
            <a:r>
              <a:rPr lang="en-US" dirty="0">
                <a:latin typeface="+mn-lt"/>
              </a:rPr>
              <a:t>For example: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>
                <a:latin typeface="+mn-lt"/>
              </a:rPr>
              <a:t>If two threads want to increment the same global variable with in the same process.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>
                <a:latin typeface="+mn-lt"/>
              </a:rPr>
              <a:t>One thread should have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exclusive access to shared variable</a:t>
            </a:r>
            <a:r>
              <a:rPr lang="en-US" sz="2400" dirty="0">
                <a:latin typeface="+mn-lt"/>
              </a:rPr>
              <a:t>, increment it, and then pass control to the other thread.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>
                <a:latin typeface="+mn-lt"/>
              </a:rPr>
              <a:t>It mean that only one thread can execute in critical region at any instance of time.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>
                <a:latin typeface="+mj-lt"/>
              </a:rPr>
              <a:t>Thread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33400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+mn-lt"/>
              </a:rPr>
              <a:t>Another important issue in designing threads package is to decide an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appropriate scheduling </a:t>
            </a:r>
            <a:r>
              <a:rPr lang="en-US" dirty="0">
                <a:latin typeface="+mn-lt"/>
              </a:rPr>
              <a:t>algorithm.</a:t>
            </a:r>
          </a:p>
          <a:p>
            <a:pPr algn="just"/>
            <a:r>
              <a:rPr lang="en-US" dirty="0">
                <a:latin typeface="+mn-lt"/>
              </a:rPr>
              <a:t>Thread packages provide calls to give the users the flexibility to    specify the scheduling policy to be used for their applications. </a:t>
            </a:r>
          </a:p>
          <a:p>
            <a:pPr algn="just"/>
            <a:r>
              <a:rPr lang="en-US" dirty="0">
                <a:latin typeface="+mn-lt"/>
              </a:rPr>
              <a:t>Some of the special features for threads scheduling that may be supported by a threads package are as follows: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>
                <a:latin typeface="+mn-lt"/>
              </a:rPr>
              <a:t>Priority assignment facility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>
                <a:latin typeface="+mn-lt"/>
              </a:rPr>
              <a:t>Flexibility to vary quantum size dynamically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>
                <a:latin typeface="+mn-lt"/>
              </a:rPr>
              <a:t>Handoff scheduling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>
                <a:latin typeface="+mn-lt"/>
              </a:rPr>
              <a:t>Affinity scheduling</a:t>
            </a:r>
          </a:p>
          <a:p>
            <a:pPr algn="just"/>
            <a:endParaRPr lang="en-US" dirty="0">
              <a:latin typeface="+mn-lt"/>
            </a:endParaRPr>
          </a:p>
          <a:p>
            <a:pPr algn="just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557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>
                <a:latin typeface="+mj-lt"/>
              </a:rPr>
              <a:t>Signal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>
                <a:latin typeface="+mn-lt"/>
              </a:rPr>
              <a:t>Signals provide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software-generated interrupts and exceptions. </a:t>
            </a:r>
          </a:p>
          <a:p>
            <a:pPr algn="just"/>
            <a:r>
              <a:rPr lang="en-US" dirty="0">
                <a:latin typeface="+mn-lt"/>
              </a:rPr>
              <a:t>Interrupts are externally generated disruptions of a thread or process.</a:t>
            </a:r>
          </a:p>
          <a:p>
            <a:pPr algn="just"/>
            <a:r>
              <a:rPr lang="en-US" dirty="0">
                <a:latin typeface="+mn-lt"/>
              </a:rPr>
              <a:t>Exceptions are caused by the occurrence of unusual conditions during a thread's execution. </a:t>
            </a:r>
          </a:p>
          <a:p>
            <a:pPr algn="just"/>
            <a:r>
              <a:rPr lang="en-US" dirty="0">
                <a:latin typeface="+mn-lt"/>
              </a:rPr>
              <a:t>The two main issues associated with handling signals in a multithreaded environment are as follows: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>
                <a:latin typeface="+mn-lt"/>
              </a:rPr>
              <a:t>A signal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must be handled properly </a:t>
            </a:r>
            <a:r>
              <a:rPr lang="en-US" sz="2400" dirty="0">
                <a:latin typeface="+mn-lt"/>
              </a:rPr>
              <a:t>no matter which thread of the process receives it.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>
                <a:latin typeface="+mn-lt"/>
              </a:rPr>
              <a:t>Signals must be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prevented from getting lost </a:t>
            </a:r>
            <a:r>
              <a:rPr lang="en-US" sz="2400" dirty="0">
                <a:latin typeface="+mn-lt"/>
              </a:rPr>
              <a:t>when another signal of the same type occurs in some other thread before the first one is handled by the thread in which it occurred.</a:t>
            </a:r>
          </a:p>
          <a:p>
            <a:pPr algn="just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570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/>
              <a:t>Topics to be covered</a:t>
            </a:r>
            <a:endParaRPr lang="en-IN" dirty="0">
              <a:latin typeface="+mj-lt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3340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Threads</a:t>
            </a:r>
          </a:p>
          <a:p>
            <a:r>
              <a:rPr lang="en-US" dirty="0">
                <a:latin typeface="+mn-lt"/>
              </a:rPr>
              <a:t>System Model</a:t>
            </a:r>
          </a:p>
          <a:p>
            <a:r>
              <a:rPr lang="en-US" dirty="0">
                <a:latin typeface="+mn-lt"/>
              </a:rPr>
              <a:t>Processor Allocation</a:t>
            </a:r>
          </a:p>
          <a:p>
            <a:r>
              <a:rPr lang="en-US" dirty="0">
                <a:latin typeface="+mn-lt"/>
              </a:rPr>
              <a:t>Scheduling in Distributed Systems</a:t>
            </a:r>
          </a:p>
          <a:p>
            <a:pPr lvl="1"/>
            <a:r>
              <a:rPr lang="en-US" sz="2400" dirty="0">
                <a:latin typeface="+mn-lt"/>
              </a:rPr>
              <a:t>Load Balancing and Sharing Approach</a:t>
            </a:r>
          </a:p>
          <a:p>
            <a:pPr lvl="1"/>
            <a:r>
              <a:rPr lang="en-US" sz="2400" dirty="0">
                <a:latin typeface="+mn-lt"/>
              </a:rPr>
              <a:t>Fault Tolerance</a:t>
            </a:r>
          </a:p>
          <a:p>
            <a:pPr lvl="1"/>
            <a:r>
              <a:rPr lang="en-US" sz="2400" dirty="0">
                <a:latin typeface="+mn-lt"/>
              </a:rPr>
              <a:t>Real Time Distributed Systems</a:t>
            </a:r>
          </a:p>
          <a:p>
            <a:pPr lvl="1"/>
            <a:r>
              <a:rPr lang="en-US" sz="2400" dirty="0">
                <a:latin typeface="+mn-lt"/>
              </a:rPr>
              <a:t>Process Migration and Related Issues</a:t>
            </a:r>
          </a:p>
        </p:txBody>
      </p:sp>
    </p:spTree>
    <p:extLst>
      <p:ext uri="{BB962C8B-B14F-4D97-AF65-F5344CB8AC3E}">
        <p14:creationId xmlns:p14="http://schemas.microsoft.com/office/powerpoint/2010/main" val="62753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747078-5C33-444D-91D0-3E58C908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Handling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0A3CFF-29AF-4FD8-8300-6642BFA8E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+mn-lt"/>
              </a:rPr>
              <a:t>An approach for handling the former issue is to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create a separate exception handler thread</a:t>
            </a:r>
            <a:r>
              <a:rPr lang="en-US" dirty="0">
                <a:latin typeface="+mn-lt"/>
              </a:rPr>
              <a:t> in each process.</a:t>
            </a:r>
          </a:p>
          <a:p>
            <a:pPr algn="just"/>
            <a:r>
              <a:rPr lang="en-US" dirty="0">
                <a:latin typeface="+mn-lt"/>
              </a:rPr>
              <a:t>Exception handler thread of a process is responsible for handling all exception conditions occurring in any thread of the process.</a:t>
            </a:r>
          </a:p>
          <a:p>
            <a:pPr algn="just"/>
            <a:r>
              <a:rPr lang="en-US" dirty="0">
                <a:latin typeface="+mn-lt"/>
              </a:rPr>
              <a:t>An approach for handling the latter issue is to assign each thread its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own private global variables </a:t>
            </a:r>
            <a:r>
              <a:rPr lang="en-US" dirty="0">
                <a:latin typeface="+mn-lt"/>
              </a:rPr>
              <a:t>for signaling exception conditions.</a:t>
            </a:r>
          </a:p>
          <a:p>
            <a:pPr marL="457200" lvl="1" indent="0" algn="just">
              <a:buNone/>
            </a:pPr>
            <a:endParaRPr lang="en-US" sz="2400" dirty="0">
              <a:latin typeface="+mn-lt"/>
            </a:endParaRPr>
          </a:p>
          <a:p>
            <a:pPr marL="457200" lvl="1" indent="0" algn="just">
              <a:buNone/>
            </a:pPr>
            <a:endParaRPr lang="en-US" sz="2400" dirty="0">
              <a:latin typeface="+mn-lt"/>
            </a:endParaRPr>
          </a:p>
          <a:p>
            <a:pPr algn="just"/>
            <a:endParaRPr lang="en-US" dirty="0">
              <a:latin typeface="+mn-lt"/>
            </a:endParaRPr>
          </a:p>
          <a:p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848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>
                <a:latin typeface="+mj-lt"/>
              </a:rPr>
              <a:t>Scheduling in 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>
                <a:latin typeface="+mn-lt"/>
              </a:rPr>
              <a:t>A resource manager schedules the processes in a distributed system to make use of the system resources. </a:t>
            </a:r>
          </a:p>
          <a:p>
            <a:pPr algn="just"/>
            <a:r>
              <a:rPr lang="en-US" dirty="0">
                <a:latin typeface="+mn-lt"/>
              </a:rPr>
              <a:t>Scheduling is to optimize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resource usage, response time, network congestion.</a:t>
            </a:r>
            <a:r>
              <a:rPr lang="en-US" dirty="0">
                <a:latin typeface="+mn-lt"/>
              </a:rPr>
              <a:t> It can be broadly classified into three types: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Task assignment approach</a:t>
            </a:r>
          </a:p>
          <a:p>
            <a:pPr lvl="1" algn="just"/>
            <a:r>
              <a:rPr lang="en-US" sz="2400" dirty="0">
                <a:latin typeface="+mn-lt"/>
              </a:rPr>
              <a:t>In which each process is viewed as a collection of related tasks.</a:t>
            </a:r>
          </a:p>
          <a:p>
            <a:pPr lvl="1" algn="just"/>
            <a:r>
              <a:rPr lang="en-US" sz="2400" dirty="0">
                <a:latin typeface="+mn-lt"/>
              </a:rPr>
              <a:t>These tasks are scheduled to suitable nodes so as to improve performance.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Load-balancing approach</a:t>
            </a:r>
          </a:p>
          <a:p>
            <a:pPr lvl="1" algn="just"/>
            <a:r>
              <a:rPr lang="en-US" sz="2400" dirty="0">
                <a:latin typeface="+mn-lt"/>
              </a:rPr>
              <a:t>In which all the processes submitted by the users are distributed among the nodes of the system to equalize the workload among the nodes.</a:t>
            </a:r>
          </a:p>
          <a:p>
            <a:pPr algn="just"/>
            <a:endParaRPr lang="en-US" dirty="0">
              <a:latin typeface="+mn-lt"/>
            </a:endParaRPr>
          </a:p>
          <a:p>
            <a:pPr algn="just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01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A96800-4998-4561-B865-9D46715D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in Distributed 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DAD9E9-C565-408B-8133-697CC6156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Clr>
                <a:schemeClr val="tx1"/>
              </a:buClr>
              <a:buFont typeface="+mj-lt"/>
              <a:buAutoNum type="arabicPeriod" startAt="3"/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Load-sharing approach</a:t>
            </a:r>
          </a:p>
          <a:p>
            <a:pPr lvl="1" algn="just"/>
            <a:r>
              <a:rPr lang="en-US" sz="2400" dirty="0">
                <a:latin typeface="+mn-lt"/>
              </a:rPr>
              <a:t>Which simply attempts to conserve the ability of the system to perform work by assuring that no node is idle while processes wait for being processed.</a:t>
            </a:r>
          </a:p>
          <a:p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956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>
                <a:latin typeface="+mj-lt"/>
              </a:rPr>
              <a:t>Task Assignment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5524500" cy="160020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+mn-lt"/>
              </a:rPr>
              <a:t>Each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process is divided into multiple tasks. </a:t>
            </a:r>
          </a:p>
          <a:p>
            <a:pPr algn="just"/>
            <a:r>
              <a:rPr lang="en-US" dirty="0">
                <a:latin typeface="+mn-lt"/>
              </a:rPr>
              <a:t>These tasks are scheduled to suitable processor to improve performance.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343" y="990600"/>
            <a:ext cx="3162300" cy="16002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90500" y="2743200"/>
            <a:ext cx="8763000" cy="381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+mn-lt"/>
              </a:rPr>
              <a:t>It requires characteristics of all the processes to be known in advance.</a:t>
            </a:r>
          </a:p>
          <a:p>
            <a:pPr algn="just"/>
            <a:r>
              <a:rPr lang="en-US" dirty="0">
                <a:latin typeface="+mn-lt"/>
              </a:rPr>
              <a:t>This approach does not take into consideration the dynamically changing state of the system.</a:t>
            </a:r>
          </a:p>
          <a:p>
            <a:pPr algn="just"/>
            <a:r>
              <a:rPr lang="en-US" dirty="0">
                <a:latin typeface="+mn-lt"/>
              </a:rPr>
              <a:t>In this approach, a process is considered to be composed of multiple tasks and 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goal </a:t>
            </a:r>
            <a:r>
              <a:rPr lang="en-US" dirty="0">
                <a:latin typeface="+mn-lt"/>
              </a:rPr>
              <a:t>is to find an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optimal assignment policy for the tasks</a:t>
            </a:r>
            <a:r>
              <a:rPr lang="en-US" dirty="0">
                <a:latin typeface="+mn-lt"/>
              </a:rPr>
              <a:t> of an individual process.</a:t>
            </a:r>
          </a:p>
          <a:p>
            <a:pPr algn="just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374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US" sz="4000" dirty="0">
                <a:latin typeface="+mj-lt"/>
              </a:rPr>
              <a:t>Assumptions For Task Assignment Approach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+mn-lt"/>
              </a:rPr>
              <a:t>A process has already been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split into pieces called tasks</a:t>
            </a:r>
            <a:r>
              <a:rPr lang="en-US" dirty="0">
                <a:latin typeface="+mn-lt"/>
              </a:rPr>
              <a:t>.</a:t>
            </a:r>
          </a:p>
          <a:p>
            <a:pPr algn="just"/>
            <a:r>
              <a:rPr lang="en-US" dirty="0">
                <a:latin typeface="+mn-lt"/>
              </a:rPr>
              <a:t>The amount of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computation</a:t>
            </a:r>
            <a:r>
              <a:rPr lang="en-US" dirty="0">
                <a:latin typeface="+mn-lt"/>
              </a:rPr>
              <a:t> required by each task and 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speed</a:t>
            </a:r>
            <a:r>
              <a:rPr lang="en-US" dirty="0">
                <a:latin typeface="+mn-lt"/>
              </a:rPr>
              <a:t> of each processor are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known.</a:t>
            </a:r>
          </a:p>
          <a:p>
            <a:pPr algn="just"/>
            <a:r>
              <a:rPr lang="en-US" dirty="0">
                <a:latin typeface="+mn-lt"/>
              </a:rPr>
              <a:t>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cost of processing </a:t>
            </a:r>
            <a:r>
              <a:rPr lang="en-US" dirty="0">
                <a:latin typeface="+mn-lt"/>
              </a:rPr>
              <a:t>each task on every node of the system is known.</a:t>
            </a:r>
          </a:p>
          <a:p>
            <a:pPr algn="just"/>
            <a:r>
              <a:rPr lang="en-US" dirty="0">
                <a:latin typeface="+mn-lt"/>
              </a:rPr>
              <a:t>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Inter process Communication </a:t>
            </a:r>
            <a:r>
              <a:rPr lang="en-US" dirty="0">
                <a:latin typeface="+mn-lt"/>
              </a:rPr>
              <a:t>(IPC) costs between every pair of tasks is known.</a:t>
            </a:r>
          </a:p>
          <a:p>
            <a:pPr algn="just"/>
            <a:r>
              <a:rPr lang="en-US" dirty="0">
                <a:latin typeface="+mn-lt"/>
              </a:rPr>
              <a:t>Other constraints, such as resource requirements of the tasks and the available resources at each node, precedence relationships among the tasks, and so on, are also known.</a:t>
            </a: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647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4000" dirty="0">
                <a:latin typeface="+mj-lt"/>
              </a:rPr>
              <a:t>Task Assignment Approach Algorithms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n-lt"/>
              </a:rPr>
              <a:t>Graph Theoretic Deterministic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n-lt"/>
              </a:rPr>
              <a:t>Centralized Heuristic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n-lt"/>
              </a:rPr>
              <a:t>Hierarchical Algorithm</a:t>
            </a: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992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4000" dirty="0">
                <a:latin typeface="+mj-lt"/>
              </a:rPr>
              <a:t>Graph Theoretic Deterministic Algorithm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63880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+mn-lt"/>
              </a:rPr>
              <a:t>A system with M CPUs and N processes has any of the following three cases:</a:t>
            </a:r>
          </a:p>
          <a:p>
            <a:pPr lvl="1" algn="just">
              <a:buClr>
                <a:schemeClr val="tx1"/>
              </a:buClr>
            </a:pPr>
            <a:r>
              <a:rPr lang="en-US" sz="2400" b="1" dirty="0">
                <a:solidFill>
                  <a:schemeClr val="tx2"/>
                </a:solidFill>
                <a:latin typeface="+mn-lt"/>
              </a:rPr>
              <a:t>M=N: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Each process is allocated to one CPU.</a:t>
            </a:r>
          </a:p>
          <a:p>
            <a:pPr lvl="1" algn="just">
              <a:buClr>
                <a:schemeClr val="tx1"/>
              </a:buClr>
            </a:pPr>
            <a:r>
              <a:rPr lang="en-US" sz="2400" b="1" dirty="0">
                <a:solidFill>
                  <a:schemeClr val="tx2"/>
                </a:solidFill>
                <a:latin typeface="+mn-lt"/>
              </a:rPr>
              <a:t>M&gt;N: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Some CPUs may remain idle (free) or work on earlier allocated processes.</a:t>
            </a:r>
          </a:p>
          <a:p>
            <a:pPr lvl="1" algn="just">
              <a:buClr>
                <a:schemeClr val="tx1"/>
              </a:buClr>
            </a:pPr>
            <a:r>
              <a:rPr lang="en-US" sz="2400" b="1" dirty="0">
                <a:solidFill>
                  <a:schemeClr val="tx2"/>
                </a:solidFill>
                <a:latin typeface="+mn-lt"/>
              </a:rPr>
              <a:t>M&lt;N: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There is a need to schedule processes on CPUs, and several processes may be assigned to each CPU.</a:t>
            </a:r>
          </a:p>
          <a:p>
            <a:r>
              <a:rPr lang="en-US" dirty="0">
                <a:latin typeface="+mn-lt"/>
              </a:rPr>
              <a:t>The main objective of performing CPU assignment is to:</a:t>
            </a:r>
          </a:p>
          <a:p>
            <a:pPr lvl="1"/>
            <a:r>
              <a:rPr lang="en-US" sz="2400" dirty="0">
                <a:latin typeface="+mn-lt"/>
              </a:rPr>
              <a:t>Minimize IPC cost.</a:t>
            </a:r>
          </a:p>
          <a:p>
            <a:pPr lvl="1"/>
            <a:r>
              <a:rPr lang="en-US" sz="2400" dirty="0">
                <a:latin typeface="+mn-lt"/>
              </a:rPr>
              <a:t>Obtain quick turnaround time.</a:t>
            </a:r>
          </a:p>
          <a:p>
            <a:pPr lvl="1"/>
            <a:r>
              <a:rPr lang="en-US" sz="2400" dirty="0">
                <a:latin typeface="+mn-lt"/>
              </a:rPr>
              <a:t>Achieve high degree of parallelism for efficient utilization.</a:t>
            </a:r>
          </a:p>
          <a:p>
            <a:pPr lvl="1"/>
            <a:r>
              <a:rPr lang="en-US" sz="2400" dirty="0">
                <a:latin typeface="+mn-lt"/>
              </a:rPr>
              <a:t>Minimize network traffic.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846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918D76-0E00-4484-8EDD-0EEBC805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Autofit/>
          </a:bodyPr>
          <a:lstStyle/>
          <a:p>
            <a:r>
              <a:rPr lang="en-US" sz="3300" dirty="0"/>
              <a:t>Graph Theoretic Deterministic Algorithm- Example</a:t>
            </a:r>
            <a:endParaRPr lang="en-IN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3BF28E-587A-471E-B5BB-2D5B9A1FE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FB6BCB6C-3EE5-4E23-8463-9FC00BB64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543939"/>
              </p:ext>
            </p:extLst>
          </p:nvPr>
        </p:nvGraphicFramePr>
        <p:xfrm>
          <a:off x="685800" y="1967953"/>
          <a:ext cx="342899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857">
                  <a:extLst>
                    <a:ext uri="{9D8B030D-6E8A-4147-A177-3AD203B41FA5}">
                      <a16:colId xmlns:a16="http://schemas.microsoft.com/office/drawing/2014/main" xmlns="" val="311256243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xmlns="" val="155368975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xmlns="" val="1628716470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xmlns="" val="161918074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xmlns="" val="3793051959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xmlns="" val="4282643335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xmlns="" val="2844322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6397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321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532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989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1397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6115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61735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D3D5191D-1D67-48A3-94D3-67B94D1F4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11801"/>
              </p:ext>
            </p:extLst>
          </p:nvPr>
        </p:nvGraphicFramePr>
        <p:xfrm>
          <a:off x="5715000" y="1957471"/>
          <a:ext cx="2743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14098477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33545306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1658410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337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514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latin typeface="Constantia" panose="02030602050306030303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  <a:r>
                        <a:rPr lang="en-US" altLang="en-US" sz="1800" dirty="0">
                          <a:latin typeface="Constantia" panose="02030602050306030303" pitchFamily="18" charset="0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580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0408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6143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811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latin typeface="Constantia" panose="02030602050306030303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404680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B32A97A-409A-4129-9227-C1D0C7788F06}"/>
              </a:ext>
            </a:extLst>
          </p:cNvPr>
          <p:cNvSpPr/>
          <p:nvPr/>
        </p:nvSpPr>
        <p:spPr>
          <a:xfrm>
            <a:off x="190500" y="4810035"/>
            <a:ext cx="8991600" cy="1321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4000"/>
              </a:lnSpc>
              <a:spcBef>
                <a:spcPts val="576"/>
              </a:spcBef>
              <a:buFont typeface="Wingdings" panose="05000000000000000000" pitchFamily="2" charset="2"/>
              <a:buChar char="§"/>
            </a:pPr>
            <a:r>
              <a:rPr lang="en-US" altLang="en-US" sz="2400" dirty="0"/>
              <a:t>Task T6 cannot be executed on node N1 and task T2 cannot be executed on node N2 since the resources they need are not available on these nodes.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369052B-E38F-4DDF-8199-6A7BB0428404}"/>
              </a:ext>
            </a:extLst>
          </p:cNvPr>
          <p:cNvSpPr/>
          <p:nvPr/>
        </p:nvSpPr>
        <p:spPr>
          <a:xfrm>
            <a:off x="533400" y="1447800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u="sng" dirty="0"/>
              <a:t>Inter-task communication cost</a:t>
            </a:r>
            <a:r>
              <a:rPr lang="en-US" altLang="en-US" sz="2400" dirty="0"/>
              <a:t>	</a:t>
            </a:r>
            <a:endParaRPr lang="en-IN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93EAF26-351F-47D5-B49B-E33E7BC977A9}"/>
              </a:ext>
            </a:extLst>
          </p:cNvPr>
          <p:cNvSpPr/>
          <p:nvPr/>
        </p:nvSpPr>
        <p:spPr>
          <a:xfrm>
            <a:off x="5562600" y="1447799"/>
            <a:ext cx="2100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u="sng" dirty="0"/>
              <a:t>Execution costs</a:t>
            </a:r>
            <a:endParaRPr lang="en-IN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122DF2-6A9C-47C4-BD33-79C0678F51C3}"/>
              </a:ext>
            </a:extLst>
          </p:cNvPr>
          <p:cNvSpPr/>
          <p:nvPr/>
        </p:nvSpPr>
        <p:spPr>
          <a:xfrm>
            <a:off x="190500" y="950301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400" dirty="0"/>
              <a:t>There are two nodes, {N1, N2} and six tasks {T1, T2, T3, T4, T5, T6}. </a:t>
            </a:r>
          </a:p>
        </p:txBody>
      </p:sp>
    </p:spTree>
    <p:extLst>
      <p:ext uri="{BB962C8B-B14F-4D97-AF65-F5344CB8AC3E}">
        <p14:creationId xmlns:p14="http://schemas.microsoft.com/office/powerpoint/2010/main" val="348977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071127-AD8D-4EE8-9685-1E7E9F56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Graph Theoretic Deterministic Algorithm- Example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973CA8-9EF5-42B7-9A4B-464E05E05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14400"/>
            <a:ext cx="8953500" cy="5562600"/>
          </a:xfrm>
        </p:spPr>
        <p:txBody>
          <a:bodyPr>
            <a:noAutofit/>
          </a:bodyPr>
          <a:lstStyle/>
          <a:p>
            <a:pPr marL="514350" indent="-514350" algn="just">
              <a:buClr>
                <a:schemeClr val="tx1"/>
              </a:buClr>
              <a:buFont typeface="+mj-lt"/>
              <a:buAutoNum type="arabicPeriod"/>
            </a:pPr>
            <a:r>
              <a:rPr lang="en-US" altLang="en-US" dirty="0">
                <a:solidFill>
                  <a:schemeClr val="tx2"/>
                </a:solidFill>
                <a:latin typeface="+mn-lt"/>
              </a:rPr>
              <a:t>Serial assignment</a:t>
            </a:r>
            <a:r>
              <a:rPr lang="en-US" altLang="en-US" dirty="0">
                <a:latin typeface="+mn-lt"/>
              </a:rPr>
              <a:t>, where tasks T1, T2, T3 are assigned to node N1 and tasks T4, T5, T6 are assigned to node N2:</a:t>
            </a:r>
          </a:p>
          <a:p>
            <a:pPr lvl="1" algn="just"/>
            <a:r>
              <a:rPr lang="en-US" altLang="en-US" sz="2400" dirty="0">
                <a:latin typeface="+mn-lt"/>
              </a:rPr>
              <a:t>Execution cost, X = X</a:t>
            </a:r>
            <a:r>
              <a:rPr lang="en-US" altLang="en-US" sz="2400" baseline="-25000" dirty="0">
                <a:latin typeface="+mn-lt"/>
              </a:rPr>
              <a:t>11</a:t>
            </a:r>
            <a:r>
              <a:rPr lang="en-US" altLang="en-US" sz="2400" dirty="0">
                <a:latin typeface="+mn-lt"/>
              </a:rPr>
              <a:t> + X</a:t>
            </a:r>
            <a:r>
              <a:rPr lang="en-US" altLang="en-US" sz="2400" baseline="-25000" dirty="0">
                <a:latin typeface="+mn-lt"/>
              </a:rPr>
              <a:t>21</a:t>
            </a:r>
            <a:r>
              <a:rPr lang="en-US" altLang="en-US" sz="2400" dirty="0">
                <a:latin typeface="+mn-lt"/>
              </a:rPr>
              <a:t> + X</a:t>
            </a:r>
            <a:r>
              <a:rPr lang="en-US" altLang="en-US" sz="2400" baseline="-25000" dirty="0">
                <a:latin typeface="+mn-lt"/>
              </a:rPr>
              <a:t>31</a:t>
            </a:r>
            <a:r>
              <a:rPr lang="en-US" altLang="en-US" sz="2400" dirty="0">
                <a:latin typeface="+mn-lt"/>
              </a:rPr>
              <a:t> + X</a:t>
            </a:r>
            <a:r>
              <a:rPr lang="en-US" altLang="en-US" sz="2400" baseline="-25000" dirty="0">
                <a:latin typeface="+mn-lt"/>
              </a:rPr>
              <a:t>42</a:t>
            </a:r>
            <a:r>
              <a:rPr lang="en-US" altLang="en-US" sz="2400" dirty="0">
                <a:latin typeface="+mn-lt"/>
              </a:rPr>
              <a:t> + X</a:t>
            </a:r>
            <a:r>
              <a:rPr lang="en-US" altLang="en-US" sz="2400" baseline="-25000" dirty="0">
                <a:latin typeface="+mn-lt"/>
              </a:rPr>
              <a:t>52</a:t>
            </a:r>
            <a:r>
              <a:rPr lang="en-US" altLang="en-US" sz="2400" dirty="0">
                <a:latin typeface="+mn-lt"/>
              </a:rPr>
              <a:t> + X</a:t>
            </a:r>
            <a:r>
              <a:rPr lang="en-US" altLang="en-US" sz="2400" baseline="-25000" dirty="0">
                <a:latin typeface="+mn-lt"/>
              </a:rPr>
              <a:t>62  </a:t>
            </a:r>
          </a:p>
          <a:p>
            <a:pPr marL="1371600" lvl="3" indent="0" algn="just">
              <a:buNone/>
            </a:pPr>
            <a:r>
              <a:rPr lang="en-US" altLang="en-US" sz="2400" baseline="-25000" dirty="0">
                <a:latin typeface="+mn-lt"/>
              </a:rPr>
              <a:t>		   </a:t>
            </a:r>
            <a:r>
              <a:rPr lang="en-US" altLang="en-US" sz="2400" dirty="0">
                <a:latin typeface="+mn-lt"/>
              </a:rPr>
              <a:t>= 5 + 2 + 4 + 3 + 2 + 4 = 20</a:t>
            </a:r>
          </a:p>
          <a:p>
            <a:pPr lvl="1" algn="just"/>
            <a:r>
              <a:rPr lang="en-US" altLang="en-US" sz="2200" dirty="0">
                <a:latin typeface="+mn-lt"/>
              </a:rPr>
              <a:t>Communication cost, C = C</a:t>
            </a:r>
            <a:r>
              <a:rPr lang="en-US" altLang="en-US" sz="2200" baseline="-25000" dirty="0">
                <a:latin typeface="+mn-lt"/>
              </a:rPr>
              <a:t>14</a:t>
            </a:r>
            <a:r>
              <a:rPr lang="en-US" altLang="en-US" sz="2200" dirty="0">
                <a:latin typeface="+mn-lt"/>
              </a:rPr>
              <a:t> + C</a:t>
            </a:r>
            <a:r>
              <a:rPr lang="en-US" altLang="en-US" sz="2200" baseline="-25000" dirty="0">
                <a:latin typeface="+mn-lt"/>
              </a:rPr>
              <a:t>15</a:t>
            </a:r>
            <a:r>
              <a:rPr lang="en-US" altLang="en-US" sz="2200" dirty="0">
                <a:latin typeface="+mn-lt"/>
              </a:rPr>
              <a:t> + C</a:t>
            </a:r>
            <a:r>
              <a:rPr lang="en-US" altLang="en-US" sz="2200" baseline="-25000" dirty="0">
                <a:latin typeface="+mn-lt"/>
              </a:rPr>
              <a:t>16</a:t>
            </a:r>
            <a:r>
              <a:rPr lang="en-US" altLang="en-US" sz="2200" dirty="0">
                <a:latin typeface="+mn-lt"/>
              </a:rPr>
              <a:t> + C</a:t>
            </a:r>
            <a:r>
              <a:rPr lang="en-US" altLang="en-US" sz="2200" baseline="-25000" dirty="0">
                <a:latin typeface="+mn-lt"/>
              </a:rPr>
              <a:t>24 </a:t>
            </a:r>
            <a:r>
              <a:rPr lang="en-US" altLang="en-US" sz="2200" dirty="0">
                <a:latin typeface="+mn-lt"/>
              </a:rPr>
              <a:t>+ C</a:t>
            </a:r>
            <a:r>
              <a:rPr lang="en-US" altLang="en-US" sz="2200" baseline="-25000" dirty="0">
                <a:latin typeface="+mn-lt"/>
              </a:rPr>
              <a:t>25</a:t>
            </a:r>
            <a:r>
              <a:rPr lang="en-US" altLang="en-US" sz="2200" dirty="0">
                <a:latin typeface="+mn-lt"/>
              </a:rPr>
              <a:t> + C</a:t>
            </a:r>
            <a:r>
              <a:rPr lang="en-US" altLang="en-US" sz="2200" baseline="-25000" dirty="0">
                <a:latin typeface="+mn-lt"/>
              </a:rPr>
              <a:t>26</a:t>
            </a:r>
            <a:r>
              <a:rPr lang="en-US" altLang="en-US" sz="2200" dirty="0">
                <a:latin typeface="+mn-lt"/>
              </a:rPr>
              <a:t> + C</a:t>
            </a:r>
            <a:r>
              <a:rPr lang="en-US" altLang="en-US" sz="2200" baseline="-25000" dirty="0">
                <a:latin typeface="+mn-lt"/>
              </a:rPr>
              <a:t>34</a:t>
            </a:r>
            <a:r>
              <a:rPr lang="en-US" altLang="en-US" sz="2200" dirty="0">
                <a:latin typeface="+mn-lt"/>
              </a:rPr>
              <a:t> + C</a:t>
            </a:r>
            <a:r>
              <a:rPr lang="en-US" altLang="en-US" sz="2200" baseline="-25000" dirty="0">
                <a:latin typeface="+mn-lt"/>
              </a:rPr>
              <a:t>35 </a:t>
            </a:r>
            <a:r>
              <a:rPr lang="en-US" altLang="en-US" sz="2200" dirty="0">
                <a:latin typeface="+mn-lt"/>
              </a:rPr>
              <a:t>+ C</a:t>
            </a:r>
            <a:r>
              <a:rPr lang="en-US" altLang="en-US" sz="2200" baseline="-25000" dirty="0">
                <a:latin typeface="+mn-lt"/>
              </a:rPr>
              <a:t>36 </a:t>
            </a:r>
            <a:r>
              <a:rPr lang="en-US" altLang="en-US" sz="2200" dirty="0">
                <a:latin typeface="+mn-lt"/>
              </a:rPr>
              <a:t> 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dirty="0">
                <a:latin typeface="+mn-lt"/>
              </a:rPr>
              <a:t>				          = 0 + 0 + 12 + 12 + 3 + 0 + 0 + 11 + 0 = 38.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dirty="0">
                <a:latin typeface="+mn-lt"/>
              </a:rPr>
              <a:t>	      Hence total cost = 58.</a:t>
            </a:r>
          </a:p>
          <a:p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320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D4C36F-E293-4052-8D4D-BD467FB7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Graph Theoretic Deterministic Algorithm- Example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05E2D0-D18A-40D3-BC88-C973D80B2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334000"/>
          </a:xfrm>
        </p:spPr>
        <p:txBody>
          <a:bodyPr/>
          <a:lstStyle/>
          <a:p>
            <a:pPr marL="514350" indent="-514350" algn="just">
              <a:buClr>
                <a:schemeClr val="tx1"/>
              </a:buClr>
              <a:buFont typeface="+mj-lt"/>
              <a:buAutoNum type="arabicPeriod" startAt="2"/>
            </a:pPr>
            <a:r>
              <a:rPr lang="en-US" altLang="en-US" dirty="0">
                <a:solidFill>
                  <a:schemeClr val="tx2"/>
                </a:solidFill>
                <a:latin typeface="+mn-lt"/>
              </a:rPr>
              <a:t>Optimal assignment</a:t>
            </a:r>
            <a:r>
              <a:rPr lang="en-US" altLang="en-US" dirty="0">
                <a:latin typeface="+mn-lt"/>
              </a:rPr>
              <a:t>, where tasks T1, T2, T3, T4, T5 are assigned to node N1 and task T6 is assigned to node N2.</a:t>
            </a:r>
          </a:p>
          <a:p>
            <a:pPr lvl="1" algn="just">
              <a:buClr>
                <a:schemeClr val="tx1"/>
              </a:buClr>
            </a:pPr>
            <a:r>
              <a:rPr lang="en-US" altLang="en-US" sz="2400" dirty="0">
                <a:latin typeface="+mn-lt"/>
              </a:rPr>
              <a:t>Execution cost, X = X</a:t>
            </a:r>
            <a:r>
              <a:rPr lang="en-US" altLang="en-US" sz="2400" baseline="-25000" dirty="0">
                <a:latin typeface="+mn-lt"/>
              </a:rPr>
              <a:t>11</a:t>
            </a:r>
            <a:r>
              <a:rPr lang="en-US" altLang="en-US" sz="2400" dirty="0">
                <a:latin typeface="+mn-lt"/>
              </a:rPr>
              <a:t> + X</a:t>
            </a:r>
            <a:r>
              <a:rPr lang="en-US" altLang="en-US" sz="2400" baseline="-25000" dirty="0">
                <a:latin typeface="+mn-lt"/>
              </a:rPr>
              <a:t>21 </a:t>
            </a:r>
            <a:r>
              <a:rPr lang="en-US" altLang="en-US" sz="2400" dirty="0">
                <a:latin typeface="+mn-lt"/>
              </a:rPr>
              <a:t>+ X</a:t>
            </a:r>
            <a:r>
              <a:rPr lang="en-US" altLang="en-US" sz="2400" baseline="-25000" dirty="0">
                <a:latin typeface="+mn-lt"/>
              </a:rPr>
              <a:t>31</a:t>
            </a:r>
            <a:r>
              <a:rPr lang="en-US" altLang="en-US" sz="2400" dirty="0">
                <a:latin typeface="+mn-lt"/>
              </a:rPr>
              <a:t> + X</a:t>
            </a:r>
            <a:r>
              <a:rPr lang="en-US" altLang="en-US" sz="2400" baseline="-25000" dirty="0">
                <a:latin typeface="+mn-lt"/>
              </a:rPr>
              <a:t>41</a:t>
            </a:r>
            <a:r>
              <a:rPr lang="en-US" altLang="en-US" sz="2400" dirty="0">
                <a:latin typeface="+mn-lt"/>
              </a:rPr>
              <a:t> + X</a:t>
            </a:r>
            <a:r>
              <a:rPr lang="en-US" altLang="en-US" sz="2400" baseline="-25000" dirty="0">
                <a:latin typeface="+mn-lt"/>
              </a:rPr>
              <a:t>51</a:t>
            </a:r>
            <a:r>
              <a:rPr lang="en-US" altLang="en-US" sz="2400" dirty="0">
                <a:latin typeface="+mn-lt"/>
              </a:rPr>
              <a:t> + X</a:t>
            </a:r>
            <a:r>
              <a:rPr lang="en-US" altLang="en-US" sz="2400" baseline="-25000" dirty="0">
                <a:latin typeface="+mn-lt"/>
              </a:rPr>
              <a:t>62</a:t>
            </a:r>
            <a:r>
              <a:rPr lang="en-US" altLang="en-US" sz="2400" dirty="0">
                <a:latin typeface="+mn-lt"/>
              </a:rPr>
              <a:t> 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dirty="0">
                <a:latin typeface="+mn-lt"/>
              </a:rPr>
              <a:t>		                             = 5 + 2 + 4 + 6 + 5 + 4 = 26</a:t>
            </a:r>
          </a:p>
          <a:p>
            <a:pPr lvl="1" algn="just"/>
            <a:r>
              <a:rPr lang="en-US" altLang="en-US" sz="2400" dirty="0">
                <a:latin typeface="+mn-lt"/>
              </a:rPr>
              <a:t>Communication cost, C = C</a:t>
            </a:r>
            <a:r>
              <a:rPr lang="en-US" altLang="en-US" sz="2400" baseline="-25000" dirty="0">
                <a:latin typeface="+mn-lt"/>
              </a:rPr>
              <a:t>16</a:t>
            </a:r>
            <a:r>
              <a:rPr lang="en-US" altLang="en-US" sz="2400" dirty="0">
                <a:latin typeface="+mn-lt"/>
              </a:rPr>
              <a:t> + C</a:t>
            </a:r>
            <a:r>
              <a:rPr lang="en-US" altLang="en-US" sz="2400" baseline="-25000" dirty="0">
                <a:latin typeface="+mn-lt"/>
              </a:rPr>
              <a:t>26 </a:t>
            </a:r>
            <a:r>
              <a:rPr lang="en-US" altLang="en-US" sz="2400" dirty="0">
                <a:latin typeface="+mn-lt"/>
              </a:rPr>
              <a:t>+ C</a:t>
            </a:r>
            <a:r>
              <a:rPr lang="en-US" altLang="en-US" sz="2400" baseline="-25000" dirty="0">
                <a:latin typeface="+mn-lt"/>
              </a:rPr>
              <a:t>36</a:t>
            </a:r>
            <a:r>
              <a:rPr lang="en-US" altLang="en-US" sz="2400" dirty="0">
                <a:latin typeface="+mn-lt"/>
              </a:rPr>
              <a:t> + C</a:t>
            </a:r>
            <a:r>
              <a:rPr lang="en-US" altLang="en-US" sz="2400" baseline="-25000" dirty="0">
                <a:latin typeface="+mn-lt"/>
              </a:rPr>
              <a:t>46 </a:t>
            </a:r>
            <a:r>
              <a:rPr lang="en-US" altLang="en-US" sz="2400" dirty="0">
                <a:latin typeface="+mn-lt"/>
              </a:rPr>
              <a:t>+ C</a:t>
            </a:r>
            <a:r>
              <a:rPr lang="en-US" altLang="en-US" sz="2400" baseline="-25000" dirty="0">
                <a:latin typeface="+mn-lt"/>
              </a:rPr>
              <a:t>56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baseline="-25000" dirty="0">
                <a:latin typeface="+mn-lt"/>
              </a:rPr>
              <a:t>		                      </a:t>
            </a:r>
            <a:r>
              <a:rPr lang="en-US" altLang="en-US" dirty="0">
                <a:latin typeface="+mn-lt"/>
              </a:rPr>
              <a:t>                         = 12 + 0 + 0 + 0 + 0 = 12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dirty="0">
                <a:latin typeface="+mn-lt"/>
              </a:rPr>
              <a:t>	      Hence Total cost = 38</a:t>
            </a:r>
          </a:p>
          <a:p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15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What is Process?</a:t>
            </a:r>
            <a:endParaRPr lang="en-IN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3340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+mn-lt"/>
              </a:rPr>
              <a:t>Process is a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program under execution.</a:t>
            </a:r>
          </a:p>
          <a:p>
            <a:pPr algn="just"/>
            <a:r>
              <a:rPr lang="en-US" dirty="0">
                <a:latin typeface="+mn-lt"/>
              </a:rPr>
              <a:t>Process is an abstraction of a running program.</a:t>
            </a:r>
          </a:p>
          <a:p>
            <a:pPr algn="just"/>
            <a:r>
              <a:rPr lang="en-US" dirty="0">
                <a:latin typeface="+mn-lt"/>
              </a:rPr>
              <a:t>Process is an instance of an executing program, including the current values of the program counter, registers &amp; variables.</a:t>
            </a:r>
          </a:p>
          <a:p>
            <a:pPr algn="just"/>
            <a:r>
              <a:rPr lang="en-US" dirty="0">
                <a:latin typeface="+mn-lt"/>
              </a:rPr>
              <a:t>Each process has its own virtual CPU.</a:t>
            </a:r>
          </a:p>
          <a:p>
            <a:pPr algn="just"/>
            <a:r>
              <a:rPr lang="en-US" dirty="0">
                <a:latin typeface="+mn-lt"/>
              </a:rPr>
              <a:t>Real CPU switches back and forth from process to process called multiprogramming.</a:t>
            </a:r>
          </a:p>
          <a:p>
            <a:pPr algn="just"/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1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000" dirty="0"/>
              <a:t>Graph Theoretic Deterministic Algorithm- Example</a:t>
            </a:r>
            <a:endParaRPr lang="en-US" sz="3000" dirty="0">
              <a:latin typeface="+mj-l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3596066"/>
            <a:ext cx="8763000" cy="2728534"/>
          </a:xfrm>
        </p:spPr>
        <p:txBody>
          <a:bodyPr/>
          <a:lstStyle/>
          <a:p>
            <a:pPr algn="just"/>
            <a:r>
              <a:rPr lang="en-US" dirty="0">
                <a:latin typeface="+mn-lt"/>
              </a:rPr>
              <a:t>Processes are represented as nodes A, B, C, D, E, F, G and H.</a:t>
            </a:r>
          </a:p>
          <a:p>
            <a:pPr algn="just"/>
            <a:r>
              <a:rPr lang="en-US" dirty="0">
                <a:latin typeface="+mn-lt"/>
              </a:rPr>
              <a:t>Arcs between sub-graphs represent network traffic and their weights represent IPC costs.</a:t>
            </a:r>
          </a:p>
          <a:p>
            <a:pPr algn="just"/>
            <a:r>
              <a:rPr lang="en-US" dirty="0">
                <a:latin typeface="+mn-lt"/>
              </a:rPr>
              <a:t>Total network traffic is the sum of the arcs intersected by the dotted cut lines.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33600" y="1499677"/>
            <a:ext cx="4572000" cy="17526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3" idx="0"/>
            <a:endCxn id="3" idx="2"/>
          </p:cNvCxnSpPr>
          <p:nvPr/>
        </p:nvCxnSpPr>
        <p:spPr>
          <a:xfrm>
            <a:off x="4419600" y="1499677"/>
            <a:ext cx="0" cy="17526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3" idx="2"/>
          </p:cNvCxnSpPr>
          <p:nvPr/>
        </p:nvCxnSpPr>
        <p:spPr>
          <a:xfrm>
            <a:off x="2133600" y="1499677"/>
            <a:ext cx="2286000" cy="17526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1" y="1499677"/>
            <a:ext cx="2286000" cy="17526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0"/>
          </p:cNvCxnSpPr>
          <p:nvPr/>
        </p:nvCxnSpPr>
        <p:spPr>
          <a:xfrm flipH="1">
            <a:off x="2133599" y="1499677"/>
            <a:ext cx="2286001" cy="17526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562600" y="1499677"/>
            <a:ext cx="1143001" cy="8763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81199" y="115275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67200" y="115275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53201" y="115588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81199" y="321155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3212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3201" y="320745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8000" y="200664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42965" y="200664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47999" y="11563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05600" y="212094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29300" y="266812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24500" y="320086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94294" y="164011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08394" y="216547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47515" y="163586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56915" y="163586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71382" y="212094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50240" y="320086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524500" y="116261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53000" y="163586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56479" y="276370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90240" y="276370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014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200" dirty="0">
                <a:latin typeface="+mj-lt"/>
              </a:rPr>
              <a:t>Graph Theoretic Deterministic Algorithm- Example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3681779"/>
            <a:ext cx="4305300" cy="1880821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+mn-lt"/>
              </a:rPr>
              <a:t>Partition 1</a:t>
            </a:r>
          </a:p>
          <a:p>
            <a:pPr lvl="1"/>
            <a:r>
              <a:rPr lang="en-US" dirty="0">
                <a:latin typeface="+mn-lt"/>
              </a:rPr>
              <a:t>CPU 1 runs A,D,G</a:t>
            </a:r>
          </a:p>
          <a:p>
            <a:pPr lvl="1"/>
            <a:r>
              <a:rPr lang="en-US" dirty="0">
                <a:latin typeface="+mn-lt"/>
              </a:rPr>
              <a:t>CPU 2 runs B,E,F,H and C</a:t>
            </a:r>
          </a:p>
          <a:p>
            <a:pPr lvl="1"/>
            <a:r>
              <a:rPr lang="en-US" dirty="0">
                <a:latin typeface="+mn-lt"/>
              </a:rPr>
              <a:t>Network traffic= 4+3+2+5=14</a:t>
            </a:r>
          </a:p>
          <a:p>
            <a:endParaRPr lang="en-US" dirty="0">
              <a:latin typeface="+mn-lt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52400" y="1371600"/>
            <a:ext cx="4134970" cy="1932882"/>
            <a:chOff x="1812215" y="955599"/>
            <a:chExt cx="5198185" cy="2497724"/>
          </a:xfrm>
        </p:grpSpPr>
        <p:sp>
          <p:nvSpPr>
            <p:cNvPr id="3" name="Rectangle 2"/>
            <p:cNvSpPr/>
            <p:nvPr/>
          </p:nvSpPr>
          <p:spPr>
            <a:xfrm>
              <a:off x="2133600" y="1371600"/>
              <a:ext cx="4572000" cy="175260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stCxn id="3" idx="0"/>
              <a:endCxn id="3" idx="2"/>
            </p:cNvCxnSpPr>
            <p:nvPr/>
          </p:nvCxnSpPr>
          <p:spPr>
            <a:xfrm>
              <a:off x="4419600" y="1371600"/>
              <a:ext cx="0" cy="175260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3" idx="2"/>
            </p:cNvCxnSpPr>
            <p:nvPr/>
          </p:nvCxnSpPr>
          <p:spPr>
            <a:xfrm>
              <a:off x="2133600" y="1371600"/>
              <a:ext cx="2286000" cy="175260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419601" y="1371600"/>
              <a:ext cx="2286000" cy="175260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3" idx="0"/>
            </p:cNvCxnSpPr>
            <p:nvPr/>
          </p:nvCxnSpPr>
          <p:spPr>
            <a:xfrm flipH="1">
              <a:off x="2133599" y="1371600"/>
              <a:ext cx="2286001" cy="175260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562600" y="1371600"/>
              <a:ext cx="1143001" cy="87630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08008" y="955599"/>
              <a:ext cx="304799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67200" y="955599"/>
              <a:ext cx="30479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06078" y="955599"/>
              <a:ext cx="30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08008" y="3083480"/>
              <a:ext cx="30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67200" y="3083991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53201" y="3079377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81675" y="1789985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42965" y="1743341"/>
              <a:ext cx="3810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47999" y="955599"/>
              <a:ext cx="30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05600" y="199286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29300" y="2540045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52354" y="3072786"/>
              <a:ext cx="30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876365" y="1440418"/>
              <a:ext cx="304799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08394" y="203739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64598" y="1449616"/>
              <a:ext cx="304799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56914" y="1447937"/>
              <a:ext cx="30479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12215" y="1992868"/>
              <a:ext cx="30479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50240" y="307278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24500" y="955599"/>
              <a:ext cx="30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53000" y="1447937"/>
              <a:ext cx="30479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56479" y="263562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90240" y="263562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</p:grpSp>
      <p:cxnSp>
        <p:nvCxnSpPr>
          <p:cNvPr id="44" name="Straight Connector 43"/>
          <p:cNvCxnSpPr/>
          <p:nvPr/>
        </p:nvCxnSpPr>
        <p:spPr>
          <a:xfrm flipH="1">
            <a:off x="1885079" y="1425059"/>
            <a:ext cx="3541" cy="187902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11085" y="1041277"/>
            <a:ext cx="120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 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8321" y="3249137"/>
            <a:ext cx="76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CPU 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24949" y="3249137"/>
            <a:ext cx="76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CPU 2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675229" y="1349188"/>
            <a:ext cx="4134970" cy="1932882"/>
            <a:chOff x="1812215" y="955599"/>
            <a:chExt cx="5198185" cy="2497724"/>
          </a:xfrm>
        </p:grpSpPr>
        <p:sp>
          <p:nvSpPr>
            <p:cNvPr id="53" name="Rectangle 52"/>
            <p:cNvSpPr/>
            <p:nvPr/>
          </p:nvSpPr>
          <p:spPr>
            <a:xfrm>
              <a:off x="2133600" y="1371600"/>
              <a:ext cx="4572000" cy="175260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>
              <a:stCxn id="53" idx="0"/>
              <a:endCxn id="53" idx="2"/>
            </p:cNvCxnSpPr>
            <p:nvPr/>
          </p:nvCxnSpPr>
          <p:spPr>
            <a:xfrm>
              <a:off x="4419600" y="1371600"/>
              <a:ext cx="0" cy="175260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endCxn id="53" idx="2"/>
            </p:cNvCxnSpPr>
            <p:nvPr/>
          </p:nvCxnSpPr>
          <p:spPr>
            <a:xfrm>
              <a:off x="2133600" y="1371600"/>
              <a:ext cx="2286000" cy="175260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419601" y="1371600"/>
              <a:ext cx="2286000" cy="175260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3" idx="0"/>
            </p:cNvCxnSpPr>
            <p:nvPr/>
          </p:nvCxnSpPr>
          <p:spPr>
            <a:xfrm flipH="1">
              <a:off x="2133599" y="1371600"/>
              <a:ext cx="2286001" cy="175260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562600" y="1371600"/>
              <a:ext cx="1143001" cy="87630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908008" y="955599"/>
              <a:ext cx="304799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267200" y="955599"/>
              <a:ext cx="30479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06078" y="955599"/>
              <a:ext cx="30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908008" y="3083480"/>
              <a:ext cx="30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67200" y="3083991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553201" y="3079377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098997" y="179022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342965" y="1743341"/>
              <a:ext cx="3810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47999" y="955599"/>
              <a:ext cx="30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05600" y="199286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829300" y="2540045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52354" y="3072786"/>
              <a:ext cx="30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76365" y="1440418"/>
              <a:ext cx="304799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408394" y="203739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64598" y="1449616"/>
              <a:ext cx="304799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656914" y="1447937"/>
              <a:ext cx="30479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812215" y="1992868"/>
              <a:ext cx="30479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050240" y="307278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524500" y="955599"/>
              <a:ext cx="30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953000" y="1447937"/>
              <a:ext cx="30479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56479" y="263562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590240" y="263562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H="1">
            <a:off x="7235459" y="1402647"/>
            <a:ext cx="3541" cy="187902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597137" y="1032352"/>
            <a:ext cx="120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 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87965" y="3195997"/>
            <a:ext cx="76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CPU 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628219" y="3201755"/>
            <a:ext cx="76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CPU 2</a:t>
            </a:r>
          </a:p>
        </p:txBody>
      </p:sp>
      <p:sp>
        <p:nvSpPr>
          <p:cNvPr id="81" name="Content Placeholder 7"/>
          <p:cNvSpPr txBox="1">
            <a:spLocks/>
          </p:cNvSpPr>
          <p:nvPr/>
        </p:nvSpPr>
        <p:spPr>
          <a:xfrm>
            <a:off x="4648200" y="3681779"/>
            <a:ext cx="4305300" cy="188082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+mn-lt"/>
              </a:rPr>
              <a:t>Partition 2</a:t>
            </a:r>
          </a:p>
          <a:p>
            <a:pPr lvl="1"/>
            <a:r>
              <a:rPr lang="en-US" dirty="0">
                <a:latin typeface="+mn-lt"/>
              </a:rPr>
              <a:t>CPU 1 runs processes A,D,E,G,B</a:t>
            </a:r>
          </a:p>
          <a:p>
            <a:pPr lvl="1"/>
            <a:r>
              <a:rPr lang="en-US" dirty="0">
                <a:latin typeface="+mn-lt"/>
              </a:rPr>
              <a:t>CPU2 runs processes H,C and F</a:t>
            </a:r>
          </a:p>
          <a:p>
            <a:pPr lvl="1"/>
            <a:r>
              <a:rPr lang="en-US" dirty="0">
                <a:latin typeface="+mn-lt"/>
              </a:rPr>
              <a:t>Network traffic= 5+2+4=11</a:t>
            </a:r>
          </a:p>
        </p:txBody>
      </p:sp>
      <p:sp>
        <p:nvSpPr>
          <p:cNvPr id="82" name="Content Placeholder 7"/>
          <p:cNvSpPr txBox="1">
            <a:spLocks/>
          </p:cNvSpPr>
          <p:nvPr/>
        </p:nvSpPr>
        <p:spPr>
          <a:xfrm>
            <a:off x="190500" y="5625911"/>
            <a:ext cx="8763000" cy="79511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dirty="0">
                <a:latin typeface="+mn-lt"/>
              </a:rPr>
              <a:t>Thus partition 2 communication generates less network traffic as compared to partition 1.</a:t>
            </a:r>
          </a:p>
        </p:txBody>
      </p:sp>
    </p:spTree>
    <p:extLst>
      <p:ext uri="{BB962C8B-B14F-4D97-AF65-F5344CB8AC3E}">
        <p14:creationId xmlns:p14="http://schemas.microsoft.com/office/powerpoint/2010/main" val="38764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45" grpId="0"/>
      <p:bldP spid="46" grpId="0"/>
      <p:bldP spid="47" grpId="0"/>
      <p:bldP spid="50" grpId="0"/>
      <p:bldP spid="51" grpId="0"/>
      <p:bldP spid="52" grpId="0"/>
      <p:bldP spid="81" grpId="0" animBg="1"/>
      <p:bldP spid="8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4400" dirty="0">
                <a:latin typeface="+mj-lt"/>
              </a:rPr>
              <a:t>Centralized Heuristic Algorithm</a:t>
            </a:r>
            <a:endParaRPr lang="en-US" sz="4800" dirty="0">
              <a:latin typeface="+mj-l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4192024"/>
            <a:ext cx="8763000" cy="213257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+mn-lt"/>
              </a:rPr>
              <a:t>It is also called Top down algorithm.</a:t>
            </a:r>
          </a:p>
          <a:p>
            <a:pPr algn="just"/>
            <a:r>
              <a:rPr lang="en-US" dirty="0">
                <a:latin typeface="+mn-lt"/>
              </a:rPr>
              <a:t>It doesn’t require advance information.</a:t>
            </a:r>
          </a:p>
          <a:p>
            <a:pPr algn="just"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  <a:latin typeface="+mn-lt"/>
              </a:rPr>
              <a:t>Coordinator </a:t>
            </a:r>
            <a:r>
              <a:rPr lang="en-US" dirty="0">
                <a:latin typeface="+mn-lt"/>
              </a:rPr>
              <a:t>maintains the usage table with one entry for every user (processor) and this is initially zero.</a:t>
            </a:r>
          </a:p>
          <a:p>
            <a:pPr algn="just"/>
            <a:endParaRPr lang="en-US" dirty="0">
              <a:latin typeface="+mn-lt"/>
            </a:endParaRPr>
          </a:p>
          <a:p>
            <a:pPr algn="just"/>
            <a:endParaRPr lang="en-US" dirty="0">
              <a:latin typeface="+mn-lt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38"/>
          <a:stretch/>
        </p:blipFill>
        <p:spPr bwMode="auto">
          <a:xfrm>
            <a:off x="1905000" y="1066800"/>
            <a:ext cx="5562600" cy="2972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82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4400" dirty="0">
                <a:latin typeface="+mj-lt"/>
              </a:rPr>
              <a:t>Centralized Heuristic Algorithm</a:t>
            </a:r>
            <a:endParaRPr lang="en-US" sz="4800" dirty="0">
              <a:latin typeface="+mj-l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4114800"/>
            <a:ext cx="8763000" cy="236220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+mn-lt"/>
              </a:rPr>
              <a:t>Usage table entries can either be zero, positive, or negative. </a:t>
            </a:r>
          </a:p>
          <a:p>
            <a:pPr lvl="1" algn="just"/>
            <a:r>
              <a:rPr lang="en-US" sz="2400" dirty="0">
                <a:latin typeface="+mn-lt"/>
              </a:rPr>
              <a:t>Zero value indicates a neutral state.</a:t>
            </a:r>
          </a:p>
          <a:p>
            <a:pPr lvl="1" algn="just"/>
            <a:r>
              <a:rPr lang="en-US" sz="2400" dirty="0">
                <a:latin typeface="+mn-lt"/>
              </a:rPr>
              <a:t>Positive value implies that the machine is using system resources.</a:t>
            </a:r>
          </a:p>
          <a:p>
            <a:pPr lvl="1" algn="just"/>
            <a:r>
              <a:rPr lang="en-US" sz="2400" dirty="0">
                <a:latin typeface="+mn-lt"/>
              </a:rPr>
              <a:t>Negative value means that the machine needs resources.</a:t>
            </a:r>
          </a:p>
          <a:p>
            <a:pPr algn="just"/>
            <a:endParaRPr lang="en-US" dirty="0">
              <a:latin typeface="+mn-lt"/>
            </a:endParaRPr>
          </a:p>
          <a:p>
            <a:pPr algn="just"/>
            <a:endParaRPr lang="en-US" dirty="0">
              <a:latin typeface="+mn-lt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38"/>
          <a:stretch/>
        </p:blipFill>
        <p:spPr bwMode="auto">
          <a:xfrm>
            <a:off x="1905000" y="1066800"/>
            <a:ext cx="5067300" cy="2972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16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4400" dirty="0">
                <a:latin typeface="+mj-lt"/>
              </a:rPr>
              <a:t>Hierarchical Algorithm</a:t>
            </a:r>
            <a:endParaRPr lang="en-US" sz="4800" dirty="0">
              <a:latin typeface="+mj-l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3338035"/>
            <a:ext cx="8763000" cy="3367565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+mn-lt"/>
              </a:rPr>
              <a:t>Process hierarchy is modelled like an organization hierarchy.</a:t>
            </a:r>
          </a:p>
          <a:p>
            <a:pPr algn="just"/>
            <a:r>
              <a:rPr lang="en-US" dirty="0">
                <a:latin typeface="+mn-lt"/>
              </a:rPr>
              <a:t>For each group of workers, one manager machine (department head) is assigned the task of keeping track of who is busy and who is idle.</a:t>
            </a:r>
          </a:p>
          <a:p>
            <a:pPr algn="just"/>
            <a:r>
              <a:rPr lang="en-US" dirty="0">
                <a:latin typeface="+mn-lt"/>
              </a:rPr>
              <a:t>If the system is large, there will be number of department heads, so some machines will function as “deans”.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78147" y="990600"/>
            <a:ext cx="7237394" cy="2165866"/>
            <a:chOff x="878147" y="1066800"/>
            <a:chExt cx="7237394" cy="2165866"/>
          </a:xfrm>
        </p:grpSpPr>
        <p:sp>
          <p:nvSpPr>
            <p:cNvPr id="4" name="Rectangle 3"/>
            <p:cNvSpPr/>
            <p:nvPr/>
          </p:nvSpPr>
          <p:spPr>
            <a:xfrm>
              <a:off x="2305912" y="1066800"/>
              <a:ext cx="3886200" cy="914400"/>
            </a:xfrm>
            <a:prstGeom prst="rect">
              <a:avLst/>
            </a:prstGeom>
            <a:ln w="25400"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2763112" y="1445712"/>
              <a:ext cx="152400" cy="152400"/>
            </a:xfrm>
            <a:prstGeom prst="ellipse">
              <a:avLst/>
            </a:prstGeom>
            <a:ln w="25400"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614872" y="1445712"/>
              <a:ext cx="152400" cy="152400"/>
            </a:xfrm>
            <a:prstGeom prst="ellipse">
              <a:avLst/>
            </a:prstGeom>
            <a:ln w="25400"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763112" y="2286000"/>
              <a:ext cx="152400" cy="152400"/>
            </a:xfrm>
            <a:prstGeom prst="ellipse">
              <a:avLst/>
            </a:prstGeom>
            <a:ln w="25400"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525112" y="2286000"/>
              <a:ext cx="152400" cy="152400"/>
            </a:xfrm>
            <a:prstGeom prst="ellipse">
              <a:avLst/>
            </a:prstGeom>
            <a:ln w="25400"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995893" y="2286000"/>
              <a:ext cx="152400" cy="152400"/>
            </a:xfrm>
            <a:prstGeom prst="ellipse">
              <a:avLst/>
            </a:prstGeom>
            <a:ln w="25400"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001112" y="2971800"/>
              <a:ext cx="152400" cy="152400"/>
            </a:xfrm>
            <a:prstGeom prst="ellipse">
              <a:avLst/>
            </a:prstGeom>
            <a:ln w="25400"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229712" y="2971800"/>
              <a:ext cx="152400" cy="152400"/>
            </a:xfrm>
            <a:prstGeom prst="ellipse">
              <a:avLst/>
            </a:prstGeom>
            <a:ln w="25400"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772512" y="2971800"/>
              <a:ext cx="152400" cy="152400"/>
            </a:xfrm>
            <a:prstGeom prst="ellipse">
              <a:avLst/>
            </a:prstGeom>
            <a:ln w="25400"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763112" y="2971800"/>
              <a:ext cx="152400" cy="152400"/>
            </a:xfrm>
            <a:prstGeom prst="ellipse">
              <a:avLst/>
            </a:prstGeom>
            <a:ln w="25400"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991712" y="2971800"/>
              <a:ext cx="152400" cy="152400"/>
            </a:xfrm>
            <a:prstGeom prst="ellipse">
              <a:avLst/>
            </a:prstGeom>
            <a:ln w="25400"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534512" y="2971800"/>
              <a:ext cx="152400" cy="152400"/>
            </a:xfrm>
            <a:prstGeom prst="ellipse">
              <a:avLst/>
            </a:prstGeom>
            <a:ln w="25400"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525112" y="2971800"/>
              <a:ext cx="152400" cy="152400"/>
            </a:xfrm>
            <a:prstGeom prst="ellipse">
              <a:avLst/>
            </a:prstGeom>
            <a:ln w="25400"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753712" y="2971800"/>
              <a:ext cx="152400" cy="152400"/>
            </a:xfrm>
            <a:prstGeom prst="ellipse">
              <a:avLst/>
            </a:prstGeom>
            <a:ln w="25400"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296512" y="2971800"/>
              <a:ext cx="152400" cy="152400"/>
            </a:xfrm>
            <a:prstGeom prst="ellipse">
              <a:avLst/>
            </a:prstGeom>
            <a:ln w="25400"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598170" y="2286000"/>
              <a:ext cx="152400" cy="152400"/>
            </a:xfrm>
            <a:prstGeom prst="ellipse">
              <a:avLst/>
            </a:prstGeom>
            <a:ln w="25400"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360170" y="2286000"/>
              <a:ext cx="152400" cy="152400"/>
            </a:xfrm>
            <a:prstGeom prst="ellipse">
              <a:avLst/>
            </a:prstGeom>
            <a:ln w="25400"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30951" y="2286000"/>
              <a:ext cx="152400" cy="152400"/>
            </a:xfrm>
            <a:prstGeom prst="ellipse">
              <a:avLst/>
            </a:prstGeom>
            <a:ln w="25400"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836170" y="2971800"/>
              <a:ext cx="152400" cy="152400"/>
            </a:xfrm>
            <a:prstGeom prst="ellipse">
              <a:avLst/>
            </a:prstGeom>
            <a:ln w="25400"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064770" y="2971800"/>
              <a:ext cx="152400" cy="152400"/>
            </a:xfrm>
            <a:prstGeom prst="ellipse">
              <a:avLst/>
            </a:prstGeom>
            <a:ln w="25400"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607570" y="2971800"/>
              <a:ext cx="152400" cy="152400"/>
            </a:xfrm>
            <a:prstGeom prst="ellipse">
              <a:avLst/>
            </a:prstGeom>
            <a:ln w="25400"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598170" y="2971800"/>
              <a:ext cx="152400" cy="152400"/>
            </a:xfrm>
            <a:prstGeom prst="ellipse">
              <a:avLst/>
            </a:prstGeom>
            <a:ln w="25400"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826770" y="2971800"/>
              <a:ext cx="152400" cy="152400"/>
            </a:xfrm>
            <a:prstGeom prst="ellipse">
              <a:avLst/>
            </a:prstGeom>
            <a:ln w="25400"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369570" y="2971800"/>
              <a:ext cx="152400" cy="152400"/>
            </a:xfrm>
            <a:prstGeom prst="ellipse">
              <a:avLst/>
            </a:prstGeom>
            <a:ln w="25400"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360170" y="2971800"/>
              <a:ext cx="152400" cy="152400"/>
            </a:xfrm>
            <a:prstGeom prst="ellipse">
              <a:avLst/>
            </a:prstGeom>
            <a:ln w="25400"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588770" y="2971800"/>
              <a:ext cx="152400" cy="152400"/>
            </a:xfrm>
            <a:prstGeom prst="ellipse">
              <a:avLst/>
            </a:prstGeom>
            <a:ln w="25400"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131570" y="2971800"/>
              <a:ext cx="152400" cy="152400"/>
            </a:xfrm>
            <a:prstGeom prst="ellipse">
              <a:avLst/>
            </a:prstGeom>
            <a:ln w="25400"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cxnSpLocks/>
              <a:stCxn id="3" idx="4"/>
              <a:endCxn id="19" idx="0"/>
            </p:cNvCxnSpPr>
            <p:nvPr/>
          </p:nvCxnSpPr>
          <p:spPr>
            <a:xfrm>
              <a:off x="2839312" y="1598112"/>
              <a:ext cx="0" cy="68788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" idx="4"/>
              <a:endCxn id="20" idx="0"/>
            </p:cNvCxnSpPr>
            <p:nvPr/>
          </p:nvCxnSpPr>
          <p:spPr>
            <a:xfrm>
              <a:off x="2839312" y="1598112"/>
              <a:ext cx="762000" cy="68788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21" idx="7"/>
            </p:cNvCxnSpPr>
            <p:nvPr/>
          </p:nvCxnSpPr>
          <p:spPr>
            <a:xfrm flipH="1">
              <a:off x="2125975" y="1598112"/>
              <a:ext cx="713337" cy="710206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684212" y="1600199"/>
              <a:ext cx="0" cy="68788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84212" y="1600199"/>
              <a:ext cx="762000" cy="68788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970875" y="1600199"/>
              <a:ext cx="713337" cy="710206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1" idx="4"/>
              <a:endCxn id="25" idx="0"/>
            </p:cNvCxnSpPr>
            <p:nvPr/>
          </p:nvCxnSpPr>
          <p:spPr>
            <a:xfrm>
              <a:off x="2072093" y="2438400"/>
              <a:ext cx="5219" cy="53340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21" idx="4"/>
              <a:endCxn id="26" idx="0"/>
            </p:cNvCxnSpPr>
            <p:nvPr/>
          </p:nvCxnSpPr>
          <p:spPr>
            <a:xfrm>
              <a:off x="2072093" y="2438400"/>
              <a:ext cx="233819" cy="53340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21" idx="4"/>
              <a:endCxn id="27" idx="0"/>
            </p:cNvCxnSpPr>
            <p:nvPr/>
          </p:nvCxnSpPr>
          <p:spPr>
            <a:xfrm flipH="1">
              <a:off x="1848712" y="2438400"/>
              <a:ext cx="223381" cy="53340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cxnSpLocks/>
              <a:endCxn id="28" idx="0"/>
            </p:cNvCxnSpPr>
            <p:nvPr/>
          </p:nvCxnSpPr>
          <p:spPr>
            <a:xfrm flipH="1">
              <a:off x="2839312" y="2444935"/>
              <a:ext cx="5220" cy="526865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cxnSpLocks/>
              <a:endCxn id="29" idx="0"/>
            </p:cNvCxnSpPr>
            <p:nvPr/>
          </p:nvCxnSpPr>
          <p:spPr>
            <a:xfrm>
              <a:off x="2844531" y="2444935"/>
              <a:ext cx="223381" cy="526865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cxnSpLocks/>
              <a:endCxn id="30" idx="0"/>
            </p:cNvCxnSpPr>
            <p:nvPr/>
          </p:nvCxnSpPr>
          <p:spPr>
            <a:xfrm flipH="1">
              <a:off x="2610712" y="2444935"/>
              <a:ext cx="233822" cy="526865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cxnSpLocks/>
            </p:cNvCxnSpPr>
            <p:nvPr/>
          </p:nvCxnSpPr>
          <p:spPr>
            <a:xfrm flipH="1">
              <a:off x="3601311" y="2428285"/>
              <a:ext cx="2610" cy="55363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cxnSpLocks/>
            </p:cNvCxnSpPr>
            <p:nvPr/>
          </p:nvCxnSpPr>
          <p:spPr>
            <a:xfrm>
              <a:off x="3603920" y="2428285"/>
              <a:ext cx="225991" cy="55363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cxnSpLocks/>
            </p:cNvCxnSpPr>
            <p:nvPr/>
          </p:nvCxnSpPr>
          <p:spPr>
            <a:xfrm flipH="1">
              <a:off x="3372711" y="2428285"/>
              <a:ext cx="231210" cy="55363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09760" y="2444935"/>
              <a:ext cx="5219" cy="53340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909760" y="2444935"/>
              <a:ext cx="233819" cy="53340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686379" y="2444935"/>
              <a:ext cx="223381" cy="53340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cxnSpLocks/>
              <a:endCxn id="40" idx="0"/>
            </p:cNvCxnSpPr>
            <p:nvPr/>
          </p:nvCxnSpPr>
          <p:spPr>
            <a:xfrm>
              <a:off x="5672380" y="2429456"/>
              <a:ext cx="1990" cy="542344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cxnSpLocks/>
              <a:endCxn id="41" idx="0"/>
            </p:cNvCxnSpPr>
            <p:nvPr/>
          </p:nvCxnSpPr>
          <p:spPr>
            <a:xfrm>
              <a:off x="5672380" y="2429456"/>
              <a:ext cx="230590" cy="542344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cxnSpLocks/>
              <a:endCxn id="42" idx="0"/>
            </p:cNvCxnSpPr>
            <p:nvPr/>
          </p:nvCxnSpPr>
          <p:spPr>
            <a:xfrm flipH="1">
              <a:off x="5445770" y="2429456"/>
              <a:ext cx="226612" cy="542344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436370" y="2447023"/>
              <a:ext cx="5219" cy="53340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436370" y="2447023"/>
              <a:ext cx="233819" cy="53340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6212989" y="2447023"/>
              <a:ext cx="223381" cy="53340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447800" y="1283364"/>
              <a:ext cx="836896" cy="369332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Level 3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66800" y="2139434"/>
              <a:ext cx="836896" cy="369332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Level 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78147" y="2857132"/>
              <a:ext cx="836896" cy="369332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Level 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782547" y="2195036"/>
              <a:ext cx="1332994" cy="369332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Dept. Heads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826188" y="2863334"/>
              <a:ext cx="960263" cy="369332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Workers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32489" y="1300713"/>
              <a:ext cx="2139368" cy="369332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Committee of Deans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10035" y="1415535"/>
              <a:ext cx="764953" cy="369332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Deans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303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A3F8A-C3C0-4FC9-B69F-F518A734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2571BA-06E3-4C93-96EB-D80657F18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+mn-lt"/>
              </a:rPr>
              <a:t>Each processor maintains communication with one superior and few subordinates.</a:t>
            </a:r>
          </a:p>
          <a:p>
            <a:pPr algn="just"/>
            <a:r>
              <a:rPr lang="en-US" dirty="0">
                <a:latin typeface="+mn-lt"/>
              </a:rPr>
              <a:t>When a dean or department head stops functioning (crashes), promote one of the direct subordinates of the faulty manager to fill in for the boss. </a:t>
            </a:r>
          </a:p>
          <a:p>
            <a:pPr algn="just"/>
            <a:r>
              <a:rPr lang="en-US" dirty="0">
                <a:latin typeface="+mn-lt"/>
              </a:rPr>
              <a:t>The choice of which can be made by the subordinates themselves.</a:t>
            </a:r>
          </a:p>
          <a:p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13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499B00-FE56-4F45-95D9-56CDA74C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C72D6B-FEE2-4464-8F12-235AA82CB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90600"/>
            <a:ext cx="8877300" cy="5334000"/>
          </a:xfrm>
        </p:spPr>
        <p:txBody>
          <a:bodyPr/>
          <a:lstStyle/>
          <a:p>
            <a:r>
              <a:rPr lang="en-US" dirty="0"/>
              <a:t>Need for good resource allocation scheme for Distributed Systems.</a:t>
            </a:r>
          </a:p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86D7D30-B7DF-4506-8D90-FA2E2FDD4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848" y="1543585"/>
            <a:ext cx="5480603" cy="433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5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>
                <a:latin typeface="+mj-lt"/>
              </a:rPr>
              <a:t>Load Balancing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>
                <a:latin typeface="+mn-lt"/>
              </a:rPr>
              <a:t>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distribution of loads </a:t>
            </a:r>
            <a:r>
              <a:rPr lang="en-US" dirty="0">
                <a:latin typeface="+mn-lt"/>
              </a:rPr>
              <a:t>to the processing elements is simply called the load balancing.</a:t>
            </a:r>
          </a:p>
          <a:p>
            <a:pPr algn="just"/>
            <a:r>
              <a:rPr lang="en-US" dirty="0">
                <a:latin typeface="+mn-lt"/>
              </a:rPr>
              <a:t>The goal of the load balancing algorithms is to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maintain the load </a:t>
            </a:r>
            <a:r>
              <a:rPr lang="en-US" dirty="0">
                <a:latin typeface="+mn-lt"/>
              </a:rPr>
              <a:t>to each processing element such that all the processing elements become neither overloaded nor idle.</a:t>
            </a:r>
          </a:p>
          <a:p>
            <a:pPr algn="just"/>
            <a:r>
              <a:rPr lang="en-US" dirty="0">
                <a:latin typeface="+mn-lt"/>
              </a:rPr>
              <a:t>Each processing element ideally has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equal load at any moment </a:t>
            </a:r>
            <a:r>
              <a:rPr lang="en-US" dirty="0">
                <a:latin typeface="+mn-lt"/>
              </a:rPr>
              <a:t>of time during execution to obtain the maximum performance (minimum execution time) of the system.</a:t>
            </a:r>
          </a:p>
          <a:p>
            <a:pPr algn="just"/>
            <a:endParaRPr lang="en-US" dirty="0">
              <a:latin typeface="+mn-lt"/>
            </a:endParaRP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26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073B14-8EFD-43B6-B1A2-E4E1CE35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CPU Scheduling ‐ Conventional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10990B-E8EB-4621-AD30-C9898F5FF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chemeClr val="tx2"/>
                </a:solidFill>
                <a:latin typeface="+mn-lt"/>
              </a:rPr>
              <a:t>Issue: </a:t>
            </a:r>
            <a:r>
              <a:rPr lang="en-US" dirty="0">
                <a:latin typeface="+mn-lt"/>
              </a:rPr>
              <a:t>In multiprogramming environment (with single CPU), which job is scheduled to the  processor NEXT?</a:t>
            </a:r>
          </a:p>
          <a:p>
            <a:pPr algn="just"/>
            <a:r>
              <a:rPr lang="en-US" b="1" dirty="0">
                <a:solidFill>
                  <a:schemeClr val="tx2"/>
                </a:solidFill>
                <a:latin typeface="+mn-lt"/>
              </a:rPr>
              <a:t>Need:</a:t>
            </a:r>
            <a:r>
              <a:rPr lang="en-US" dirty="0">
                <a:latin typeface="+mn-lt"/>
              </a:rPr>
              <a:t> To  allocate the job for  execution.</a:t>
            </a:r>
          </a:p>
          <a:p>
            <a:endParaRPr lang="en-IN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41C12FE-3793-43EF-A149-15EFD0CEC064}"/>
              </a:ext>
            </a:extLst>
          </p:cNvPr>
          <p:cNvSpPr/>
          <p:nvPr/>
        </p:nvSpPr>
        <p:spPr>
          <a:xfrm>
            <a:off x="4662432" y="3244334"/>
            <a:ext cx="4363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</a:rPr>
              <a:t>Different Scheduling Techniques: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CC2C3A8-D191-4127-8EDB-D18281161684}"/>
              </a:ext>
            </a:extLst>
          </p:cNvPr>
          <p:cNvSpPr/>
          <p:nvPr/>
        </p:nvSpPr>
        <p:spPr>
          <a:xfrm>
            <a:off x="4724400" y="361366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First Come First Serve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Priority Based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Round Robin Based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Multi Level Feedback Queues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4DC33946-9850-43FD-BE7E-FF1EF741C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98" y="2767654"/>
            <a:ext cx="1145005" cy="9078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83C87ED0-6337-463C-BC00-3A4E81EAF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97" y="3903322"/>
            <a:ext cx="1145005" cy="9078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44BF5B4-3ACB-419E-AFA2-F11301B86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38" y="5038991"/>
            <a:ext cx="1145005" cy="9078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66C8D7B-0C47-4709-8F93-242704487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371" y="3657600"/>
            <a:ext cx="962244" cy="142244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D01D8A06-036B-491B-B327-B97D77A58469}"/>
              </a:ext>
            </a:extLst>
          </p:cNvPr>
          <p:cNvCxnSpPr>
            <a:cxnSpLocks/>
          </p:cNvCxnSpPr>
          <p:nvPr/>
        </p:nvCxnSpPr>
        <p:spPr>
          <a:xfrm flipV="1">
            <a:off x="1791702" y="4468720"/>
            <a:ext cx="1332498" cy="10025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433258E7-94EE-4EE8-8D47-F21A451735F2}"/>
              </a:ext>
            </a:extLst>
          </p:cNvPr>
          <p:cNvCxnSpPr>
            <a:cxnSpLocks/>
          </p:cNvCxnSpPr>
          <p:nvPr/>
        </p:nvCxnSpPr>
        <p:spPr>
          <a:xfrm>
            <a:off x="1801643" y="3224438"/>
            <a:ext cx="1356787" cy="10164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74975291-2911-435F-B8A3-963862C91131}"/>
              </a:ext>
            </a:extLst>
          </p:cNvPr>
          <p:cNvCxnSpPr>
            <a:stCxn id="9" idx="3"/>
          </p:cNvCxnSpPr>
          <p:nvPr/>
        </p:nvCxnSpPr>
        <p:spPr>
          <a:xfrm flipV="1">
            <a:off x="1791702" y="4357258"/>
            <a:ext cx="137666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C95ECE2-4576-4D8B-B275-7F47ABB20B68}"/>
              </a:ext>
            </a:extLst>
          </p:cNvPr>
          <p:cNvSpPr txBox="1"/>
          <p:nvPr/>
        </p:nvSpPr>
        <p:spPr>
          <a:xfrm>
            <a:off x="1981200" y="3883913"/>
            <a:ext cx="725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98402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5FC837-9269-4204-BA25-C0AB49E5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Load(Job)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64E434-E4EA-4C2B-88A9-6F062917C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chemeClr val="tx2"/>
                </a:solidFill>
                <a:latin typeface="+mn-lt"/>
              </a:rPr>
              <a:t>Issue:</a:t>
            </a:r>
            <a:r>
              <a:rPr lang="en-US" dirty="0">
                <a:latin typeface="+mn-lt"/>
              </a:rPr>
              <a:t> In distributed environment, which job is  scheduled to which distributed processor?</a:t>
            </a:r>
          </a:p>
          <a:p>
            <a:pPr algn="just"/>
            <a:r>
              <a:rPr lang="en-US" b="1" dirty="0">
                <a:solidFill>
                  <a:schemeClr val="tx2"/>
                </a:solidFill>
                <a:latin typeface="+mn-lt"/>
              </a:rPr>
              <a:t>Need:</a:t>
            </a:r>
            <a:r>
              <a:rPr lang="en-US" dirty="0">
                <a:latin typeface="+mn-lt"/>
              </a:rPr>
              <a:t> To  allocate the job for execution.</a:t>
            </a:r>
          </a:p>
          <a:p>
            <a:endParaRPr lang="en-IN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xmlns="" id="{65ACF014-0DCE-4608-B568-56505C1B5D72}"/>
              </a:ext>
            </a:extLst>
          </p:cNvPr>
          <p:cNvSpPr/>
          <p:nvPr/>
        </p:nvSpPr>
        <p:spPr>
          <a:xfrm>
            <a:off x="3661958" y="2728739"/>
            <a:ext cx="5024842" cy="3149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xmlns="" id="{078AD88D-0A26-4E43-940E-2BAF8B7E52A4}"/>
              </a:ext>
            </a:extLst>
          </p:cNvPr>
          <p:cNvSpPr/>
          <p:nvPr/>
        </p:nvSpPr>
        <p:spPr>
          <a:xfrm>
            <a:off x="4734097" y="2501646"/>
            <a:ext cx="1427175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xmlns="" id="{C6DD4DBB-5C7D-4598-A362-94A8813DAB90}"/>
              </a:ext>
            </a:extLst>
          </p:cNvPr>
          <p:cNvSpPr/>
          <p:nvPr/>
        </p:nvSpPr>
        <p:spPr>
          <a:xfrm>
            <a:off x="7248697" y="2730246"/>
            <a:ext cx="1427175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xmlns="" id="{5D5A717B-F229-4AFE-B374-67D694C9CD13}"/>
              </a:ext>
            </a:extLst>
          </p:cNvPr>
          <p:cNvSpPr/>
          <p:nvPr/>
        </p:nvSpPr>
        <p:spPr>
          <a:xfrm>
            <a:off x="7172497" y="4254246"/>
            <a:ext cx="1427175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xmlns="" id="{ECFE3945-811E-4265-B032-004251FD1BBE}"/>
              </a:ext>
            </a:extLst>
          </p:cNvPr>
          <p:cNvSpPr/>
          <p:nvPr/>
        </p:nvSpPr>
        <p:spPr>
          <a:xfrm>
            <a:off x="5800898" y="4863846"/>
            <a:ext cx="1427174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xmlns="" id="{329051C7-CF05-423F-9B49-528ADDF774F8}"/>
              </a:ext>
            </a:extLst>
          </p:cNvPr>
          <p:cNvSpPr/>
          <p:nvPr/>
        </p:nvSpPr>
        <p:spPr>
          <a:xfrm>
            <a:off x="3972097" y="4711446"/>
            <a:ext cx="1427175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xmlns="" id="{3ACF760D-237D-4D7A-B3EB-2FA4339FE502}"/>
              </a:ext>
            </a:extLst>
          </p:cNvPr>
          <p:cNvSpPr/>
          <p:nvPr/>
        </p:nvSpPr>
        <p:spPr>
          <a:xfrm>
            <a:off x="501496" y="3428999"/>
            <a:ext cx="1843729" cy="10416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xmlns="" id="{B298CB5A-1B2F-4178-9BE2-2B95839B5479}"/>
              </a:ext>
            </a:extLst>
          </p:cNvPr>
          <p:cNvSpPr txBox="1"/>
          <p:nvPr/>
        </p:nvSpPr>
        <p:spPr>
          <a:xfrm>
            <a:off x="1119589" y="3785869"/>
            <a:ext cx="43930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Trebuchet MS"/>
                <a:cs typeface="Trebuchet MS"/>
              </a:rPr>
              <a:t>JOB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xmlns="" id="{A1AC8806-311B-451D-AB0D-774A94EEC620}"/>
              </a:ext>
            </a:extLst>
          </p:cNvPr>
          <p:cNvSpPr/>
          <p:nvPr/>
        </p:nvSpPr>
        <p:spPr>
          <a:xfrm>
            <a:off x="3551277" y="3609211"/>
            <a:ext cx="1847995" cy="757555"/>
          </a:xfrm>
          <a:custGeom>
            <a:avLst/>
            <a:gdLst/>
            <a:ahLst/>
            <a:cxnLst/>
            <a:rect l="l" t="t" r="r" b="b"/>
            <a:pathLst>
              <a:path w="1767204" h="774700">
                <a:moveTo>
                  <a:pt x="1570365" y="140940"/>
                </a:moveTo>
                <a:lnTo>
                  <a:pt x="1541581" y="70748"/>
                </a:lnTo>
                <a:lnTo>
                  <a:pt x="0" y="703326"/>
                </a:lnTo>
                <a:lnTo>
                  <a:pt x="28956" y="774191"/>
                </a:lnTo>
                <a:lnTo>
                  <a:pt x="1570365" y="140940"/>
                </a:lnTo>
                <a:close/>
              </a:path>
              <a:path w="1767204" h="774700">
                <a:moveTo>
                  <a:pt x="1767077" y="19049"/>
                </a:moveTo>
                <a:lnTo>
                  <a:pt x="1512570" y="0"/>
                </a:lnTo>
                <a:lnTo>
                  <a:pt x="1541581" y="70748"/>
                </a:lnTo>
                <a:lnTo>
                  <a:pt x="1576578" y="56387"/>
                </a:lnTo>
                <a:lnTo>
                  <a:pt x="1605534" y="126491"/>
                </a:lnTo>
                <a:lnTo>
                  <a:pt x="1605534" y="204825"/>
                </a:lnTo>
                <a:lnTo>
                  <a:pt x="1767077" y="19049"/>
                </a:lnTo>
                <a:close/>
              </a:path>
              <a:path w="1767204" h="774700">
                <a:moveTo>
                  <a:pt x="1605534" y="126491"/>
                </a:moveTo>
                <a:lnTo>
                  <a:pt x="1576578" y="56387"/>
                </a:lnTo>
                <a:lnTo>
                  <a:pt x="1541581" y="70748"/>
                </a:lnTo>
                <a:lnTo>
                  <a:pt x="1570365" y="140940"/>
                </a:lnTo>
                <a:lnTo>
                  <a:pt x="1605534" y="126491"/>
                </a:lnTo>
                <a:close/>
              </a:path>
              <a:path w="1767204" h="774700">
                <a:moveTo>
                  <a:pt x="1605534" y="204825"/>
                </a:moveTo>
                <a:lnTo>
                  <a:pt x="1605534" y="126491"/>
                </a:lnTo>
                <a:lnTo>
                  <a:pt x="1570365" y="140940"/>
                </a:lnTo>
                <a:lnTo>
                  <a:pt x="1599438" y="211835"/>
                </a:lnTo>
                <a:lnTo>
                  <a:pt x="1605534" y="204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xmlns="" id="{E372110A-6EB7-460D-AE41-0365C792B88F}"/>
              </a:ext>
            </a:extLst>
          </p:cNvPr>
          <p:cNvSpPr/>
          <p:nvPr/>
        </p:nvSpPr>
        <p:spPr>
          <a:xfrm>
            <a:off x="3473195" y="3728467"/>
            <a:ext cx="4372951" cy="640205"/>
          </a:xfrm>
          <a:custGeom>
            <a:avLst/>
            <a:gdLst/>
            <a:ahLst/>
            <a:cxnLst/>
            <a:rect l="l" t="t" r="r" b="b"/>
            <a:pathLst>
              <a:path w="3968750" h="757554">
                <a:moveTo>
                  <a:pt x="3749014" y="150213"/>
                </a:moveTo>
                <a:lnTo>
                  <a:pt x="3736901" y="75516"/>
                </a:lnTo>
                <a:lnTo>
                  <a:pt x="0" y="681989"/>
                </a:lnTo>
                <a:lnTo>
                  <a:pt x="12192" y="757427"/>
                </a:lnTo>
                <a:lnTo>
                  <a:pt x="3749014" y="150213"/>
                </a:lnTo>
                <a:close/>
              </a:path>
              <a:path w="3968750" h="757554">
                <a:moveTo>
                  <a:pt x="3968496" y="76199"/>
                </a:moveTo>
                <a:lnTo>
                  <a:pt x="3724655" y="0"/>
                </a:lnTo>
                <a:lnTo>
                  <a:pt x="3736901" y="75516"/>
                </a:lnTo>
                <a:lnTo>
                  <a:pt x="3774948" y="69341"/>
                </a:lnTo>
                <a:lnTo>
                  <a:pt x="3787140" y="144017"/>
                </a:lnTo>
                <a:lnTo>
                  <a:pt x="3787140" y="206882"/>
                </a:lnTo>
                <a:lnTo>
                  <a:pt x="3968496" y="76199"/>
                </a:lnTo>
                <a:close/>
              </a:path>
              <a:path w="3968750" h="757554">
                <a:moveTo>
                  <a:pt x="3787140" y="144017"/>
                </a:moveTo>
                <a:lnTo>
                  <a:pt x="3774948" y="69341"/>
                </a:lnTo>
                <a:lnTo>
                  <a:pt x="3736901" y="75516"/>
                </a:lnTo>
                <a:lnTo>
                  <a:pt x="3749014" y="150213"/>
                </a:lnTo>
                <a:lnTo>
                  <a:pt x="3787140" y="144017"/>
                </a:lnTo>
                <a:close/>
              </a:path>
              <a:path w="3968750" h="757554">
                <a:moveTo>
                  <a:pt x="3787140" y="206882"/>
                </a:moveTo>
                <a:lnTo>
                  <a:pt x="3787140" y="144017"/>
                </a:lnTo>
                <a:lnTo>
                  <a:pt x="3749014" y="150213"/>
                </a:lnTo>
                <a:lnTo>
                  <a:pt x="3761232" y="225551"/>
                </a:lnTo>
                <a:lnTo>
                  <a:pt x="3787140" y="2068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xmlns="" id="{62913283-1FC9-4298-ADE1-4A974A38920A}"/>
              </a:ext>
            </a:extLst>
          </p:cNvPr>
          <p:cNvSpPr/>
          <p:nvPr/>
        </p:nvSpPr>
        <p:spPr>
          <a:xfrm>
            <a:off x="3473195" y="4293107"/>
            <a:ext cx="3842005" cy="334645"/>
          </a:xfrm>
          <a:custGeom>
            <a:avLst/>
            <a:gdLst/>
            <a:ahLst/>
            <a:cxnLst/>
            <a:rect l="l" t="t" r="r" b="b"/>
            <a:pathLst>
              <a:path w="3735704" h="334645">
                <a:moveTo>
                  <a:pt x="3509500" y="182446"/>
                </a:moveTo>
                <a:lnTo>
                  <a:pt x="3810" y="0"/>
                </a:lnTo>
                <a:lnTo>
                  <a:pt x="0" y="75438"/>
                </a:lnTo>
                <a:lnTo>
                  <a:pt x="3505437" y="258625"/>
                </a:lnTo>
                <a:lnTo>
                  <a:pt x="3509500" y="182446"/>
                </a:lnTo>
                <a:close/>
              </a:path>
              <a:path w="3735704" h="334645">
                <a:moveTo>
                  <a:pt x="3547110" y="314562"/>
                </a:moveTo>
                <a:lnTo>
                  <a:pt x="3547110" y="184403"/>
                </a:lnTo>
                <a:lnTo>
                  <a:pt x="3543300" y="260603"/>
                </a:lnTo>
                <a:lnTo>
                  <a:pt x="3505437" y="258625"/>
                </a:lnTo>
                <a:lnTo>
                  <a:pt x="3501390" y="334517"/>
                </a:lnTo>
                <a:lnTo>
                  <a:pt x="3547110" y="314562"/>
                </a:lnTo>
                <a:close/>
              </a:path>
              <a:path w="3735704" h="334645">
                <a:moveTo>
                  <a:pt x="3547110" y="184403"/>
                </a:moveTo>
                <a:lnTo>
                  <a:pt x="3509500" y="182446"/>
                </a:lnTo>
                <a:lnTo>
                  <a:pt x="3505437" y="258625"/>
                </a:lnTo>
                <a:lnTo>
                  <a:pt x="3543300" y="260603"/>
                </a:lnTo>
                <a:lnTo>
                  <a:pt x="3547110" y="184403"/>
                </a:lnTo>
                <a:close/>
              </a:path>
              <a:path w="3735704" h="334645">
                <a:moveTo>
                  <a:pt x="3735324" y="232409"/>
                </a:moveTo>
                <a:lnTo>
                  <a:pt x="3513582" y="105917"/>
                </a:lnTo>
                <a:lnTo>
                  <a:pt x="3509500" y="182446"/>
                </a:lnTo>
                <a:lnTo>
                  <a:pt x="3547110" y="184403"/>
                </a:lnTo>
                <a:lnTo>
                  <a:pt x="3547110" y="314562"/>
                </a:lnTo>
                <a:lnTo>
                  <a:pt x="3735324" y="232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xmlns="" id="{7D3EA88E-A420-4627-86E3-85A016EFBBD4}"/>
              </a:ext>
            </a:extLst>
          </p:cNvPr>
          <p:cNvSpPr/>
          <p:nvPr/>
        </p:nvSpPr>
        <p:spPr>
          <a:xfrm>
            <a:off x="3473196" y="4293869"/>
            <a:ext cx="2470404" cy="963930"/>
          </a:xfrm>
          <a:custGeom>
            <a:avLst/>
            <a:gdLst/>
            <a:ahLst/>
            <a:cxnLst/>
            <a:rect l="l" t="t" r="r" b="b"/>
            <a:pathLst>
              <a:path w="2372360" h="738504">
                <a:moveTo>
                  <a:pt x="2162066" y="590989"/>
                </a:moveTo>
                <a:lnTo>
                  <a:pt x="20574" y="0"/>
                </a:lnTo>
                <a:lnTo>
                  <a:pt x="0" y="73914"/>
                </a:lnTo>
                <a:lnTo>
                  <a:pt x="2141663" y="664950"/>
                </a:lnTo>
                <a:lnTo>
                  <a:pt x="2162066" y="590989"/>
                </a:lnTo>
                <a:close/>
              </a:path>
              <a:path w="2372360" h="738504">
                <a:moveTo>
                  <a:pt x="2199132" y="723022"/>
                </a:moveTo>
                <a:lnTo>
                  <a:pt x="2199132" y="601218"/>
                </a:lnTo>
                <a:lnTo>
                  <a:pt x="2178558" y="675131"/>
                </a:lnTo>
                <a:lnTo>
                  <a:pt x="2141663" y="664950"/>
                </a:lnTo>
                <a:lnTo>
                  <a:pt x="2121408" y="738377"/>
                </a:lnTo>
                <a:lnTo>
                  <a:pt x="2199132" y="723022"/>
                </a:lnTo>
                <a:close/>
              </a:path>
              <a:path w="2372360" h="738504">
                <a:moveTo>
                  <a:pt x="2199132" y="601218"/>
                </a:moveTo>
                <a:lnTo>
                  <a:pt x="2162066" y="590989"/>
                </a:lnTo>
                <a:lnTo>
                  <a:pt x="2141663" y="664950"/>
                </a:lnTo>
                <a:lnTo>
                  <a:pt x="2178558" y="675131"/>
                </a:lnTo>
                <a:lnTo>
                  <a:pt x="2199132" y="601218"/>
                </a:lnTo>
                <a:close/>
              </a:path>
              <a:path w="2372360" h="738504">
                <a:moveTo>
                  <a:pt x="2372106" y="688847"/>
                </a:moveTo>
                <a:lnTo>
                  <a:pt x="2182368" y="517397"/>
                </a:lnTo>
                <a:lnTo>
                  <a:pt x="2162066" y="590989"/>
                </a:lnTo>
                <a:lnTo>
                  <a:pt x="2199132" y="601218"/>
                </a:lnTo>
                <a:lnTo>
                  <a:pt x="2199132" y="723022"/>
                </a:lnTo>
                <a:lnTo>
                  <a:pt x="2372106" y="6888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7">
            <a:extLst>
              <a:ext uri="{FF2B5EF4-FFF2-40B4-BE49-F238E27FC236}">
                <a16:creationId xmlns:a16="http://schemas.microsoft.com/office/drawing/2014/main" xmlns="" id="{83416D4F-8210-4362-9069-8A3CB461627B}"/>
              </a:ext>
            </a:extLst>
          </p:cNvPr>
          <p:cNvSpPr/>
          <p:nvPr/>
        </p:nvSpPr>
        <p:spPr>
          <a:xfrm>
            <a:off x="3594552" y="4301490"/>
            <a:ext cx="512234" cy="597914"/>
          </a:xfrm>
          <a:custGeom>
            <a:avLst/>
            <a:gdLst/>
            <a:ahLst/>
            <a:cxnLst/>
            <a:rect l="l" t="t" r="r" b="b"/>
            <a:pathLst>
              <a:path w="633729" h="528954">
                <a:moveTo>
                  <a:pt x="480769" y="354338"/>
                </a:moveTo>
                <a:lnTo>
                  <a:pt x="48005" y="0"/>
                </a:lnTo>
                <a:lnTo>
                  <a:pt x="0" y="58674"/>
                </a:lnTo>
                <a:lnTo>
                  <a:pt x="432449" y="413339"/>
                </a:lnTo>
                <a:lnTo>
                  <a:pt x="480769" y="354338"/>
                </a:lnTo>
                <a:close/>
              </a:path>
              <a:path w="633729" h="528954">
                <a:moveTo>
                  <a:pt x="510539" y="501065"/>
                </a:moveTo>
                <a:lnTo>
                  <a:pt x="510539" y="378713"/>
                </a:lnTo>
                <a:lnTo>
                  <a:pt x="461771" y="437388"/>
                </a:lnTo>
                <a:lnTo>
                  <a:pt x="432449" y="413339"/>
                </a:lnTo>
                <a:lnTo>
                  <a:pt x="384047" y="472440"/>
                </a:lnTo>
                <a:lnTo>
                  <a:pt x="510539" y="501065"/>
                </a:lnTo>
                <a:close/>
              </a:path>
              <a:path w="633729" h="528954">
                <a:moveTo>
                  <a:pt x="510539" y="378713"/>
                </a:moveTo>
                <a:lnTo>
                  <a:pt x="480769" y="354338"/>
                </a:lnTo>
                <a:lnTo>
                  <a:pt x="432449" y="413339"/>
                </a:lnTo>
                <a:lnTo>
                  <a:pt x="461771" y="437388"/>
                </a:lnTo>
                <a:lnTo>
                  <a:pt x="510539" y="378713"/>
                </a:lnTo>
                <a:close/>
              </a:path>
              <a:path w="633729" h="528954">
                <a:moveTo>
                  <a:pt x="633221" y="528828"/>
                </a:moveTo>
                <a:lnTo>
                  <a:pt x="528827" y="295655"/>
                </a:lnTo>
                <a:lnTo>
                  <a:pt x="480769" y="354338"/>
                </a:lnTo>
                <a:lnTo>
                  <a:pt x="510539" y="378713"/>
                </a:lnTo>
                <a:lnTo>
                  <a:pt x="510539" y="501065"/>
                </a:lnTo>
                <a:lnTo>
                  <a:pt x="633221" y="528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8">
            <a:extLst>
              <a:ext uri="{FF2B5EF4-FFF2-40B4-BE49-F238E27FC236}">
                <a16:creationId xmlns:a16="http://schemas.microsoft.com/office/drawing/2014/main" xmlns="" id="{3367F82C-E502-4BDE-BF5C-DB59EF2CE853}"/>
              </a:ext>
            </a:extLst>
          </p:cNvPr>
          <p:cNvSpPr/>
          <p:nvPr/>
        </p:nvSpPr>
        <p:spPr>
          <a:xfrm>
            <a:off x="501496" y="2438400"/>
            <a:ext cx="1843729" cy="10416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9">
            <a:extLst>
              <a:ext uri="{FF2B5EF4-FFF2-40B4-BE49-F238E27FC236}">
                <a16:creationId xmlns:a16="http://schemas.microsoft.com/office/drawing/2014/main" xmlns="" id="{8566E1E2-7DF6-41B3-938E-A820EEEE3C58}"/>
              </a:ext>
            </a:extLst>
          </p:cNvPr>
          <p:cNvSpPr txBox="1"/>
          <p:nvPr/>
        </p:nvSpPr>
        <p:spPr>
          <a:xfrm>
            <a:off x="1119589" y="2795269"/>
            <a:ext cx="43930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Trebuchet MS"/>
                <a:cs typeface="Trebuchet MS"/>
              </a:rPr>
              <a:t>JOB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9" name="object 20">
            <a:extLst>
              <a:ext uri="{FF2B5EF4-FFF2-40B4-BE49-F238E27FC236}">
                <a16:creationId xmlns:a16="http://schemas.microsoft.com/office/drawing/2014/main" xmlns="" id="{AFF055B4-C34A-41A5-AC8E-A97C444A9AF2}"/>
              </a:ext>
            </a:extLst>
          </p:cNvPr>
          <p:cNvSpPr/>
          <p:nvPr/>
        </p:nvSpPr>
        <p:spPr>
          <a:xfrm>
            <a:off x="501496" y="5257799"/>
            <a:ext cx="1843729" cy="10416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1">
            <a:extLst>
              <a:ext uri="{FF2B5EF4-FFF2-40B4-BE49-F238E27FC236}">
                <a16:creationId xmlns:a16="http://schemas.microsoft.com/office/drawing/2014/main" xmlns="" id="{D2BB01CD-C2BE-40CF-AAC8-FA619D09053E}"/>
              </a:ext>
            </a:extLst>
          </p:cNvPr>
          <p:cNvSpPr txBox="1"/>
          <p:nvPr/>
        </p:nvSpPr>
        <p:spPr>
          <a:xfrm>
            <a:off x="1119589" y="5614669"/>
            <a:ext cx="43930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Trebuchet MS"/>
                <a:cs typeface="Trebuchet MS"/>
              </a:rPr>
              <a:t>JOB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xmlns="" id="{73BD071F-F154-41F4-B5AA-327835C42568}"/>
              </a:ext>
            </a:extLst>
          </p:cNvPr>
          <p:cNvSpPr txBox="1"/>
          <p:nvPr/>
        </p:nvSpPr>
        <p:spPr>
          <a:xfrm>
            <a:off x="1208361" y="4349826"/>
            <a:ext cx="1018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85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b="1" spc="-185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b="1" spc="-185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3">
            <a:extLst>
              <a:ext uri="{FF2B5EF4-FFF2-40B4-BE49-F238E27FC236}">
                <a16:creationId xmlns:a16="http://schemas.microsoft.com/office/drawing/2014/main" xmlns="" id="{1FCABC8C-62AB-47F5-A501-6322AC91A886}"/>
              </a:ext>
            </a:extLst>
          </p:cNvPr>
          <p:cNvSpPr/>
          <p:nvPr/>
        </p:nvSpPr>
        <p:spPr>
          <a:xfrm>
            <a:off x="2077670" y="2806446"/>
            <a:ext cx="1159580" cy="2895600"/>
          </a:xfrm>
          <a:custGeom>
            <a:avLst/>
            <a:gdLst/>
            <a:ahLst/>
            <a:cxnLst/>
            <a:rect l="l" t="t" r="r" b="b"/>
            <a:pathLst>
              <a:path w="990600" h="2895600">
                <a:moveTo>
                  <a:pt x="990600" y="1447800"/>
                </a:moveTo>
                <a:lnTo>
                  <a:pt x="495300" y="0"/>
                </a:lnTo>
                <a:lnTo>
                  <a:pt x="0" y="0"/>
                </a:lnTo>
                <a:lnTo>
                  <a:pt x="0" y="2895600"/>
                </a:lnTo>
                <a:lnTo>
                  <a:pt x="495300" y="2895600"/>
                </a:lnTo>
                <a:lnTo>
                  <a:pt x="990600" y="14478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xmlns="" id="{E4D2E8EF-8BD3-458F-8EB3-F6E239F5E453}"/>
              </a:ext>
            </a:extLst>
          </p:cNvPr>
          <p:cNvSpPr/>
          <p:nvPr/>
        </p:nvSpPr>
        <p:spPr>
          <a:xfrm>
            <a:off x="2064303" y="2794254"/>
            <a:ext cx="1189312" cy="2921000"/>
          </a:xfrm>
          <a:custGeom>
            <a:avLst/>
            <a:gdLst/>
            <a:ahLst/>
            <a:cxnLst/>
            <a:rect l="l" t="t" r="r" b="b"/>
            <a:pathLst>
              <a:path w="1016000" h="2921000">
                <a:moveTo>
                  <a:pt x="1015746" y="1461515"/>
                </a:moveTo>
                <a:lnTo>
                  <a:pt x="1015746" y="1459229"/>
                </a:lnTo>
                <a:lnTo>
                  <a:pt x="1014984" y="1456181"/>
                </a:lnTo>
                <a:lnTo>
                  <a:pt x="519684" y="8381"/>
                </a:lnTo>
                <a:lnTo>
                  <a:pt x="518159" y="3047"/>
                </a:lnTo>
                <a:lnTo>
                  <a:pt x="513588" y="0"/>
                </a:lnTo>
                <a:lnTo>
                  <a:pt x="5333" y="0"/>
                </a:lnTo>
                <a:lnTo>
                  <a:pt x="0" y="5333"/>
                </a:lnTo>
                <a:lnTo>
                  <a:pt x="0" y="2915411"/>
                </a:lnTo>
                <a:lnTo>
                  <a:pt x="5334" y="2920746"/>
                </a:lnTo>
                <a:lnTo>
                  <a:pt x="12192" y="2920746"/>
                </a:lnTo>
                <a:lnTo>
                  <a:pt x="12192" y="25145"/>
                </a:lnTo>
                <a:lnTo>
                  <a:pt x="25145" y="12191"/>
                </a:lnTo>
                <a:lnTo>
                  <a:pt x="25145" y="25145"/>
                </a:lnTo>
                <a:lnTo>
                  <a:pt x="496062" y="25145"/>
                </a:lnTo>
                <a:lnTo>
                  <a:pt x="496062" y="16763"/>
                </a:lnTo>
                <a:lnTo>
                  <a:pt x="507492" y="25145"/>
                </a:lnTo>
                <a:lnTo>
                  <a:pt x="507492" y="50174"/>
                </a:lnTo>
                <a:lnTo>
                  <a:pt x="989928" y="1460372"/>
                </a:lnTo>
                <a:lnTo>
                  <a:pt x="991362" y="1456181"/>
                </a:lnTo>
                <a:lnTo>
                  <a:pt x="991362" y="1533612"/>
                </a:lnTo>
                <a:lnTo>
                  <a:pt x="1014984" y="1464563"/>
                </a:lnTo>
                <a:lnTo>
                  <a:pt x="1015746" y="1461515"/>
                </a:lnTo>
                <a:close/>
              </a:path>
              <a:path w="1016000" h="2921000">
                <a:moveTo>
                  <a:pt x="25145" y="25145"/>
                </a:moveTo>
                <a:lnTo>
                  <a:pt x="25145" y="12191"/>
                </a:lnTo>
                <a:lnTo>
                  <a:pt x="12192" y="25145"/>
                </a:lnTo>
                <a:lnTo>
                  <a:pt x="25145" y="25145"/>
                </a:lnTo>
                <a:close/>
              </a:path>
              <a:path w="1016000" h="2921000">
                <a:moveTo>
                  <a:pt x="25146" y="2895599"/>
                </a:moveTo>
                <a:lnTo>
                  <a:pt x="25145" y="25145"/>
                </a:lnTo>
                <a:lnTo>
                  <a:pt x="12192" y="25145"/>
                </a:lnTo>
                <a:lnTo>
                  <a:pt x="12192" y="2895599"/>
                </a:lnTo>
                <a:lnTo>
                  <a:pt x="25146" y="2895599"/>
                </a:lnTo>
                <a:close/>
              </a:path>
              <a:path w="1016000" h="2921000">
                <a:moveTo>
                  <a:pt x="498929" y="2895599"/>
                </a:moveTo>
                <a:lnTo>
                  <a:pt x="12192" y="2895599"/>
                </a:lnTo>
                <a:lnTo>
                  <a:pt x="25146" y="2907791"/>
                </a:lnTo>
                <a:lnTo>
                  <a:pt x="25146" y="2920746"/>
                </a:lnTo>
                <a:lnTo>
                  <a:pt x="496062" y="2920746"/>
                </a:lnTo>
                <a:lnTo>
                  <a:pt x="496062" y="2903981"/>
                </a:lnTo>
                <a:lnTo>
                  <a:pt x="498929" y="2895599"/>
                </a:lnTo>
                <a:close/>
              </a:path>
              <a:path w="1016000" h="2921000">
                <a:moveTo>
                  <a:pt x="25146" y="2920746"/>
                </a:moveTo>
                <a:lnTo>
                  <a:pt x="25146" y="2907791"/>
                </a:lnTo>
                <a:lnTo>
                  <a:pt x="12192" y="2895599"/>
                </a:lnTo>
                <a:lnTo>
                  <a:pt x="12192" y="2920746"/>
                </a:lnTo>
                <a:lnTo>
                  <a:pt x="25146" y="2920746"/>
                </a:lnTo>
                <a:close/>
              </a:path>
              <a:path w="1016000" h="2921000">
                <a:moveTo>
                  <a:pt x="507492" y="25145"/>
                </a:moveTo>
                <a:lnTo>
                  <a:pt x="496062" y="16763"/>
                </a:lnTo>
                <a:lnTo>
                  <a:pt x="498929" y="25145"/>
                </a:lnTo>
                <a:lnTo>
                  <a:pt x="507492" y="25145"/>
                </a:lnTo>
                <a:close/>
              </a:path>
              <a:path w="1016000" h="2921000">
                <a:moveTo>
                  <a:pt x="498929" y="25145"/>
                </a:moveTo>
                <a:lnTo>
                  <a:pt x="496062" y="16763"/>
                </a:lnTo>
                <a:lnTo>
                  <a:pt x="496062" y="25145"/>
                </a:lnTo>
                <a:lnTo>
                  <a:pt x="498929" y="25145"/>
                </a:lnTo>
                <a:close/>
              </a:path>
              <a:path w="1016000" h="2921000">
                <a:moveTo>
                  <a:pt x="507492" y="2895599"/>
                </a:moveTo>
                <a:lnTo>
                  <a:pt x="498929" y="2895599"/>
                </a:lnTo>
                <a:lnTo>
                  <a:pt x="496062" y="2903981"/>
                </a:lnTo>
                <a:lnTo>
                  <a:pt x="507492" y="2895599"/>
                </a:lnTo>
                <a:close/>
              </a:path>
              <a:path w="1016000" h="2921000">
                <a:moveTo>
                  <a:pt x="507492" y="2920746"/>
                </a:moveTo>
                <a:lnTo>
                  <a:pt x="507492" y="2895599"/>
                </a:lnTo>
                <a:lnTo>
                  <a:pt x="496062" y="2903981"/>
                </a:lnTo>
                <a:lnTo>
                  <a:pt x="496062" y="2920746"/>
                </a:lnTo>
                <a:lnTo>
                  <a:pt x="507492" y="2920746"/>
                </a:lnTo>
                <a:close/>
              </a:path>
              <a:path w="1016000" h="2921000">
                <a:moveTo>
                  <a:pt x="507492" y="50174"/>
                </a:moveTo>
                <a:lnTo>
                  <a:pt x="507492" y="25145"/>
                </a:lnTo>
                <a:lnTo>
                  <a:pt x="498929" y="25145"/>
                </a:lnTo>
                <a:lnTo>
                  <a:pt x="507492" y="50174"/>
                </a:lnTo>
                <a:close/>
              </a:path>
              <a:path w="1016000" h="2921000">
                <a:moveTo>
                  <a:pt x="991362" y="1533612"/>
                </a:moveTo>
                <a:lnTo>
                  <a:pt x="991362" y="1464563"/>
                </a:lnTo>
                <a:lnTo>
                  <a:pt x="989928" y="1460373"/>
                </a:lnTo>
                <a:lnTo>
                  <a:pt x="498929" y="2895599"/>
                </a:lnTo>
                <a:lnTo>
                  <a:pt x="507492" y="2895599"/>
                </a:lnTo>
                <a:lnTo>
                  <a:pt x="507492" y="2920746"/>
                </a:lnTo>
                <a:lnTo>
                  <a:pt x="513588" y="2920746"/>
                </a:lnTo>
                <a:lnTo>
                  <a:pt x="518160" y="2917697"/>
                </a:lnTo>
                <a:lnTo>
                  <a:pt x="519684" y="2912364"/>
                </a:lnTo>
                <a:lnTo>
                  <a:pt x="991362" y="1533612"/>
                </a:lnTo>
                <a:close/>
              </a:path>
              <a:path w="1016000" h="2921000">
                <a:moveTo>
                  <a:pt x="991362" y="1464563"/>
                </a:moveTo>
                <a:lnTo>
                  <a:pt x="991362" y="1456181"/>
                </a:lnTo>
                <a:lnTo>
                  <a:pt x="989928" y="1460373"/>
                </a:lnTo>
                <a:lnTo>
                  <a:pt x="991362" y="1464563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xmlns="" id="{DF3F5C40-0B27-45BA-A11D-B1EF6B7D5118}"/>
              </a:ext>
            </a:extLst>
          </p:cNvPr>
          <p:cNvSpPr txBox="1"/>
          <p:nvPr/>
        </p:nvSpPr>
        <p:spPr>
          <a:xfrm>
            <a:off x="3013872" y="3372103"/>
            <a:ext cx="691288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919" dirty="0">
                <a:solidFill>
                  <a:srgbClr val="C00000"/>
                </a:solidFill>
                <a:latin typeface="Trebuchet MS"/>
                <a:cs typeface="Trebuchet MS"/>
              </a:rPr>
              <a:t>?</a:t>
            </a:r>
            <a:endParaRPr sz="9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063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/>
      <p:bldP spid="21" grpId="0"/>
      <p:bldP spid="22" grpId="0" animBg="1"/>
      <p:bldP spid="23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Threads?</a:t>
            </a:r>
            <a:endParaRPr lang="en-IN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91" y="914400"/>
            <a:ext cx="8771709" cy="5562600"/>
          </a:xfrm>
        </p:spPr>
        <p:txBody>
          <a:bodyPr>
            <a:noAutofit/>
          </a:bodyPr>
          <a:lstStyle/>
          <a:p>
            <a:pPr algn="just">
              <a:spcBef>
                <a:spcPts val="576"/>
              </a:spcBef>
            </a:pPr>
            <a:r>
              <a:rPr lang="en-IN" sz="2300" dirty="0">
                <a:latin typeface="+mn-lt"/>
              </a:rPr>
              <a:t>Thread is a </a:t>
            </a:r>
            <a:r>
              <a:rPr lang="en-IN" sz="2300" dirty="0">
                <a:solidFill>
                  <a:srgbClr val="FF0000"/>
                </a:solidFill>
                <a:latin typeface="+mn-lt"/>
              </a:rPr>
              <a:t>light weight process </a:t>
            </a:r>
            <a:r>
              <a:rPr lang="en-IN" sz="2300" dirty="0">
                <a:latin typeface="+mn-lt"/>
              </a:rPr>
              <a:t>created by a process.</a:t>
            </a:r>
          </a:p>
          <a:p>
            <a:pPr algn="just">
              <a:spcBef>
                <a:spcPts val="576"/>
              </a:spcBef>
            </a:pPr>
            <a:r>
              <a:rPr lang="en-IN" sz="2300" dirty="0">
                <a:latin typeface="+mn-lt"/>
              </a:rPr>
              <a:t>Thread is a single sequence of execution within a process.</a:t>
            </a:r>
          </a:p>
          <a:p>
            <a:pPr algn="just">
              <a:spcBef>
                <a:spcPts val="576"/>
              </a:spcBef>
            </a:pPr>
            <a:r>
              <a:rPr lang="en-IN" sz="2300" dirty="0">
                <a:latin typeface="+mn-lt"/>
              </a:rPr>
              <a:t>Thread has it own.</a:t>
            </a:r>
          </a:p>
          <a:p>
            <a:pPr lvl="1" algn="just">
              <a:spcBef>
                <a:spcPts val="576"/>
              </a:spcBef>
              <a:buClr>
                <a:schemeClr val="tx1"/>
              </a:buClr>
            </a:pPr>
            <a:r>
              <a:rPr lang="en-IN" sz="2300" dirty="0">
                <a:solidFill>
                  <a:srgbClr val="FF0000"/>
                </a:solidFill>
                <a:latin typeface="+mn-lt"/>
              </a:rPr>
              <a:t>Program counter </a:t>
            </a:r>
            <a:r>
              <a:rPr lang="en-IN" sz="2300" dirty="0">
                <a:latin typeface="+mn-lt"/>
              </a:rPr>
              <a:t>that keeps track of which instruction to execute next.</a:t>
            </a:r>
          </a:p>
          <a:p>
            <a:pPr lvl="1" algn="just">
              <a:spcBef>
                <a:spcPts val="576"/>
              </a:spcBef>
              <a:buClr>
                <a:schemeClr val="tx1"/>
              </a:buClr>
            </a:pPr>
            <a:r>
              <a:rPr lang="en-IN" sz="2300" dirty="0">
                <a:solidFill>
                  <a:srgbClr val="FF0000"/>
                </a:solidFill>
                <a:latin typeface="+mn-lt"/>
              </a:rPr>
              <a:t>System registers </a:t>
            </a:r>
            <a:r>
              <a:rPr lang="en-IN" sz="2300" dirty="0">
                <a:latin typeface="+mn-lt"/>
              </a:rPr>
              <a:t>which hold its current working variables.</a:t>
            </a:r>
          </a:p>
          <a:p>
            <a:pPr lvl="1" algn="just">
              <a:spcBef>
                <a:spcPts val="576"/>
              </a:spcBef>
              <a:buClr>
                <a:schemeClr val="tx1"/>
              </a:buClr>
            </a:pPr>
            <a:r>
              <a:rPr lang="en-IN" sz="2300" dirty="0">
                <a:solidFill>
                  <a:srgbClr val="FF0000"/>
                </a:solidFill>
                <a:latin typeface="+mn-lt"/>
              </a:rPr>
              <a:t>Stack</a:t>
            </a:r>
            <a:r>
              <a:rPr lang="en-IN" sz="2300" dirty="0">
                <a:latin typeface="+mn-lt"/>
              </a:rPr>
              <a:t> which contains the execution history.</a:t>
            </a:r>
          </a:p>
          <a:p>
            <a:pPr algn="just">
              <a:spcBef>
                <a:spcPts val="576"/>
              </a:spcBef>
            </a:pPr>
            <a:r>
              <a:rPr lang="en-IN" sz="2300" dirty="0">
                <a:latin typeface="+mn-lt"/>
              </a:rPr>
              <a:t>Processes are generally used to execute large, </a:t>
            </a:r>
            <a:r>
              <a:rPr lang="en-IN" sz="2300" dirty="0">
                <a:solidFill>
                  <a:srgbClr val="FF0000"/>
                </a:solidFill>
                <a:latin typeface="+mn-lt"/>
              </a:rPr>
              <a:t>‘heavyweight’ </a:t>
            </a:r>
            <a:r>
              <a:rPr lang="en-IN" sz="2300" dirty="0">
                <a:latin typeface="+mn-lt"/>
              </a:rPr>
              <a:t>jobs such as working in word, while threads are used to carry out smaller or </a:t>
            </a:r>
            <a:r>
              <a:rPr lang="en-IN" sz="2300" dirty="0">
                <a:solidFill>
                  <a:srgbClr val="FF0000"/>
                </a:solidFill>
                <a:latin typeface="+mn-lt"/>
              </a:rPr>
              <a:t>‘lightweight’ </a:t>
            </a:r>
            <a:r>
              <a:rPr lang="en-IN" sz="2300" dirty="0">
                <a:latin typeface="+mn-lt"/>
              </a:rPr>
              <a:t>jobs such as auto saving a word document.</a:t>
            </a:r>
          </a:p>
          <a:p>
            <a:pPr algn="just">
              <a:spcBef>
                <a:spcPts val="576"/>
              </a:spcBef>
            </a:pPr>
            <a:r>
              <a:rPr lang="en-IN" sz="2300" dirty="0">
                <a:latin typeface="+mn-lt"/>
              </a:rPr>
              <a:t>A thread shares few information with its peer threads (having same input) like code segment, data segment and open files.</a:t>
            </a:r>
          </a:p>
        </p:txBody>
      </p:sp>
      <p:pic>
        <p:nvPicPr>
          <p:cNvPr id="5" name="Picture 2" descr="Image result for real example of thread in 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974786"/>
            <a:ext cx="1525200" cy="138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21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89AFA2-FAAF-4D05-A8F7-E4B552C9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E5F3A2-2428-43F7-9EA4-F6E8EBAFD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chemeClr val="tx2"/>
                </a:solidFill>
              </a:rPr>
              <a:t>Issue: </a:t>
            </a:r>
            <a:r>
              <a:rPr lang="en-US" dirty="0"/>
              <a:t>Redistribution of processes/task in the DCS.</a:t>
            </a:r>
          </a:p>
          <a:p>
            <a:pPr algn="just"/>
            <a:r>
              <a:rPr lang="en-US" b="1" dirty="0">
                <a:solidFill>
                  <a:schemeClr val="tx2"/>
                </a:solidFill>
              </a:rPr>
              <a:t>Redistribution:</a:t>
            </a:r>
            <a:r>
              <a:rPr lang="en-US" dirty="0"/>
              <a:t> Movement of processes from the heavily  loaded system to the lightly loaded system.</a:t>
            </a:r>
          </a:p>
          <a:p>
            <a:pPr algn="just"/>
            <a:r>
              <a:rPr lang="en-US" b="1" dirty="0">
                <a:solidFill>
                  <a:schemeClr val="tx2"/>
                </a:solidFill>
              </a:rPr>
              <a:t>Need:</a:t>
            </a:r>
            <a:r>
              <a:rPr lang="en-US" dirty="0"/>
              <a:t> To  improve the Distributed Systems throughput.</a:t>
            </a:r>
          </a:p>
          <a:p>
            <a:endParaRPr lang="en-IN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xmlns="" id="{57CD22AA-80F7-4FEE-A5C6-5189A807C13A}"/>
              </a:ext>
            </a:extLst>
          </p:cNvPr>
          <p:cNvSpPr/>
          <p:nvPr/>
        </p:nvSpPr>
        <p:spPr>
          <a:xfrm>
            <a:off x="3073148" y="3092659"/>
            <a:ext cx="4292599" cy="3149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xmlns="" id="{ECAA5561-ECA0-47DE-B535-16C199B4C55E}"/>
              </a:ext>
            </a:extLst>
          </p:cNvPr>
          <p:cNvSpPr/>
          <p:nvPr/>
        </p:nvSpPr>
        <p:spPr>
          <a:xfrm>
            <a:off x="4050793" y="2864059"/>
            <a:ext cx="1219200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xmlns="" id="{8183BCC1-EF52-4F1F-B8CE-9623165D6885}"/>
              </a:ext>
            </a:extLst>
          </p:cNvPr>
          <p:cNvSpPr/>
          <p:nvPr/>
        </p:nvSpPr>
        <p:spPr>
          <a:xfrm>
            <a:off x="6565393" y="3092659"/>
            <a:ext cx="1219200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xmlns="" id="{3DECC488-2C03-40F1-B261-EF54075A666A}"/>
              </a:ext>
            </a:extLst>
          </p:cNvPr>
          <p:cNvSpPr/>
          <p:nvPr/>
        </p:nvSpPr>
        <p:spPr>
          <a:xfrm>
            <a:off x="6031993" y="4921459"/>
            <a:ext cx="1219200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xmlns="" id="{EEE1D0F2-3481-44AC-B6BD-C353559AA7E5}"/>
              </a:ext>
            </a:extLst>
          </p:cNvPr>
          <p:cNvSpPr/>
          <p:nvPr/>
        </p:nvSpPr>
        <p:spPr>
          <a:xfrm>
            <a:off x="2907793" y="4921459"/>
            <a:ext cx="1219200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xmlns="" id="{F6BA40E8-53FD-41AD-BBD2-0CA9DD3868A4}"/>
              </a:ext>
            </a:extLst>
          </p:cNvPr>
          <p:cNvSpPr/>
          <p:nvPr/>
        </p:nvSpPr>
        <p:spPr>
          <a:xfrm>
            <a:off x="1600074" y="5005447"/>
            <a:ext cx="1549146" cy="13953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xmlns="" id="{CE23D96D-5973-4E68-B03E-D86ABD95B504}"/>
              </a:ext>
            </a:extLst>
          </p:cNvPr>
          <p:cNvSpPr txBox="1"/>
          <p:nvPr/>
        </p:nvSpPr>
        <p:spPr>
          <a:xfrm>
            <a:off x="1707897" y="5808680"/>
            <a:ext cx="728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Pr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ocess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xmlns="" id="{2CCF4423-F476-41CF-9A10-A4B8C023BED7}"/>
              </a:ext>
            </a:extLst>
          </p:cNvPr>
          <p:cNvSpPr/>
          <p:nvPr/>
        </p:nvSpPr>
        <p:spPr>
          <a:xfrm>
            <a:off x="5117593" y="4769059"/>
            <a:ext cx="1066800" cy="913130"/>
          </a:xfrm>
          <a:custGeom>
            <a:avLst/>
            <a:gdLst/>
            <a:ahLst/>
            <a:cxnLst/>
            <a:rect l="l" t="t" r="r" b="b"/>
            <a:pathLst>
              <a:path w="1066800" h="913129">
                <a:moveTo>
                  <a:pt x="918972" y="763524"/>
                </a:moveTo>
                <a:lnTo>
                  <a:pt x="918972" y="156210"/>
                </a:lnTo>
                <a:lnTo>
                  <a:pt x="0" y="156210"/>
                </a:lnTo>
                <a:lnTo>
                  <a:pt x="0" y="880110"/>
                </a:lnTo>
                <a:lnTo>
                  <a:pt x="57402" y="893381"/>
                </a:lnTo>
                <a:lnTo>
                  <a:pt x="110047" y="902973"/>
                </a:lnTo>
                <a:lnTo>
                  <a:pt x="158386" y="909172"/>
                </a:lnTo>
                <a:lnTo>
                  <a:pt x="202873" y="912267"/>
                </a:lnTo>
                <a:lnTo>
                  <a:pt x="243961" y="912545"/>
                </a:lnTo>
                <a:lnTo>
                  <a:pt x="282104" y="910293"/>
                </a:lnTo>
                <a:lnTo>
                  <a:pt x="351364" y="899350"/>
                </a:lnTo>
                <a:lnTo>
                  <a:pt x="414281" y="881738"/>
                </a:lnTo>
                <a:lnTo>
                  <a:pt x="474478" y="859757"/>
                </a:lnTo>
                <a:lnTo>
                  <a:pt x="535582" y="835706"/>
                </a:lnTo>
                <a:lnTo>
                  <a:pt x="567607" y="823623"/>
                </a:lnTo>
                <a:lnTo>
                  <a:pt x="636867" y="800779"/>
                </a:lnTo>
                <a:lnTo>
                  <a:pt x="675010" y="790593"/>
                </a:lnTo>
                <a:lnTo>
                  <a:pt x="716098" y="781615"/>
                </a:lnTo>
                <a:lnTo>
                  <a:pt x="760585" y="774131"/>
                </a:lnTo>
                <a:lnTo>
                  <a:pt x="808924" y="768430"/>
                </a:lnTo>
                <a:lnTo>
                  <a:pt x="861569" y="764798"/>
                </a:lnTo>
                <a:lnTo>
                  <a:pt x="918972" y="763524"/>
                </a:lnTo>
                <a:close/>
              </a:path>
              <a:path w="1066800" h="913129">
                <a:moveTo>
                  <a:pt x="988313" y="688086"/>
                </a:moveTo>
                <a:lnTo>
                  <a:pt x="988313" y="76962"/>
                </a:lnTo>
                <a:lnTo>
                  <a:pt x="76199" y="76962"/>
                </a:lnTo>
                <a:lnTo>
                  <a:pt x="76199" y="156210"/>
                </a:lnTo>
                <a:lnTo>
                  <a:pt x="918972" y="156210"/>
                </a:lnTo>
                <a:lnTo>
                  <a:pt x="918972" y="692658"/>
                </a:lnTo>
                <a:lnTo>
                  <a:pt x="924877" y="691943"/>
                </a:lnTo>
                <a:lnTo>
                  <a:pt x="940498" y="690372"/>
                </a:lnTo>
                <a:lnTo>
                  <a:pt x="962691" y="688800"/>
                </a:lnTo>
                <a:lnTo>
                  <a:pt x="988313" y="688086"/>
                </a:lnTo>
                <a:close/>
              </a:path>
              <a:path w="1066800" h="913129">
                <a:moveTo>
                  <a:pt x="1066800" y="609600"/>
                </a:moveTo>
                <a:lnTo>
                  <a:pt x="1066800" y="0"/>
                </a:lnTo>
                <a:lnTo>
                  <a:pt x="147065" y="0"/>
                </a:lnTo>
                <a:lnTo>
                  <a:pt x="147065" y="76962"/>
                </a:lnTo>
                <a:lnTo>
                  <a:pt x="988313" y="76962"/>
                </a:lnTo>
                <a:lnTo>
                  <a:pt x="988313" y="612648"/>
                </a:lnTo>
                <a:lnTo>
                  <a:pt x="995112" y="612171"/>
                </a:lnTo>
                <a:lnTo>
                  <a:pt x="1012983" y="611124"/>
                </a:lnTo>
                <a:lnTo>
                  <a:pt x="1038141" y="610076"/>
                </a:lnTo>
                <a:lnTo>
                  <a:pt x="1066800" y="60960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xmlns="" id="{C84B54FD-39D0-4686-8673-7CC42C0FE939}"/>
              </a:ext>
            </a:extLst>
          </p:cNvPr>
          <p:cNvSpPr/>
          <p:nvPr/>
        </p:nvSpPr>
        <p:spPr>
          <a:xfrm>
            <a:off x="5104893" y="4755724"/>
            <a:ext cx="1092200" cy="938530"/>
          </a:xfrm>
          <a:custGeom>
            <a:avLst/>
            <a:gdLst/>
            <a:ahLst/>
            <a:cxnLst/>
            <a:rect l="l" t="t" r="r" b="b"/>
            <a:pathLst>
              <a:path w="1092200" h="938529">
                <a:moveTo>
                  <a:pt x="943356" y="690916"/>
                </a:moveTo>
                <a:lnTo>
                  <a:pt x="943356" y="160781"/>
                </a:lnTo>
                <a:lnTo>
                  <a:pt x="938022" y="155447"/>
                </a:lnTo>
                <a:lnTo>
                  <a:pt x="5333" y="155447"/>
                </a:lnTo>
                <a:lnTo>
                  <a:pt x="0" y="160781"/>
                </a:lnTo>
                <a:lnTo>
                  <a:pt x="0" y="898397"/>
                </a:lnTo>
                <a:lnTo>
                  <a:pt x="3810" y="902969"/>
                </a:lnTo>
                <a:lnTo>
                  <a:pt x="9906" y="904494"/>
                </a:lnTo>
                <a:lnTo>
                  <a:pt x="12192" y="905034"/>
                </a:lnTo>
                <a:lnTo>
                  <a:pt x="12192" y="180593"/>
                </a:lnTo>
                <a:lnTo>
                  <a:pt x="25146" y="168401"/>
                </a:lnTo>
                <a:lnTo>
                  <a:pt x="25146" y="180593"/>
                </a:lnTo>
                <a:lnTo>
                  <a:pt x="75437" y="180593"/>
                </a:lnTo>
                <a:lnTo>
                  <a:pt x="75438" y="168401"/>
                </a:lnTo>
                <a:lnTo>
                  <a:pt x="100584" y="168401"/>
                </a:lnTo>
                <a:lnTo>
                  <a:pt x="100583" y="180593"/>
                </a:lnTo>
                <a:lnTo>
                  <a:pt x="918210" y="180593"/>
                </a:lnTo>
                <a:lnTo>
                  <a:pt x="918210" y="168401"/>
                </a:lnTo>
                <a:lnTo>
                  <a:pt x="931163" y="180593"/>
                </a:lnTo>
                <a:lnTo>
                  <a:pt x="931163" y="691895"/>
                </a:lnTo>
                <a:lnTo>
                  <a:pt x="943356" y="690916"/>
                </a:lnTo>
                <a:close/>
              </a:path>
              <a:path w="1092200" h="938529">
                <a:moveTo>
                  <a:pt x="25146" y="180593"/>
                </a:moveTo>
                <a:lnTo>
                  <a:pt x="25146" y="168401"/>
                </a:lnTo>
                <a:lnTo>
                  <a:pt x="12192" y="180593"/>
                </a:lnTo>
                <a:lnTo>
                  <a:pt x="25146" y="180593"/>
                </a:lnTo>
                <a:close/>
              </a:path>
              <a:path w="1092200" h="938529">
                <a:moveTo>
                  <a:pt x="25146" y="882451"/>
                </a:moveTo>
                <a:lnTo>
                  <a:pt x="25146" y="180593"/>
                </a:lnTo>
                <a:lnTo>
                  <a:pt x="12192" y="180593"/>
                </a:lnTo>
                <a:lnTo>
                  <a:pt x="12192" y="905034"/>
                </a:lnTo>
                <a:lnTo>
                  <a:pt x="15240" y="905754"/>
                </a:lnTo>
                <a:lnTo>
                  <a:pt x="15240" y="880109"/>
                </a:lnTo>
                <a:lnTo>
                  <a:pt x="25146" y="882451"/>
                </a:lnTo>
                <a:close/>
              </a:path>
              <a:path w="1092200" h="938529">
                <a:moveTo>
                  <a:pt x="930402" y="762761"/>
                </a:moveTo>
                <a:lnTo>
                  <a:pt x="889254" y="763523"/>
                </a:lnTo>
                <a:lnTo>
                  <a:pt x="849630" y="765809"/>
                </a:lnTo>
                <a:lnTo>
                  <a:pt x="796706" y="770163"/>
                </a:lnTo>
                <a:lnTo>
                  <a:pt x="746964" y="777162"/>
                </a:lnTo>
                <a:lnTo>
                  <a:pt x="699543" y="786644"/>
                </a:lnTo>
                <a:lnTo>
                  <a:pt x="653581" y="798447"/>
                </a:lnTo>
                <a:lnTo>
                  <a:pt x="608218" y="812409"/>
                </a:lnTo>
                <a:lnTo>
                  <a:pt x="562592" y="828369"/>
                </a:lnTo>
                <a:lnTo>
                  <a:pt x="515841" y="846164"/>
                </a:lnTo>
                <a:lnTo>
                  <a:pt x="467106" y="865632"/>
                </a:lnTo>
                <a:lnTo>
                  <a:pt x="424434" y="881633"/>
                </a:lnTo>
                <a:lnTo>
                  <a:pt x="402336" y="888491"/>
                </a:lnTo>
                <a:lnTo>
                  <a:pt x="351212" y="901368"/>
                </a:lnTo>
                <a:lnTo>
                  <a:pt x="300369" y="909156"/>
                </a:lnTo>
                <a:lnTo>
                  <a:pt x="249578" y="912266"/>
                </a:lnTo>
                <a:lnTo>
                  <a:pt x="198613" y="911109"/>
                </a:lnTo>
                <a:lnTo>
                  <a:pt x="147246" y="906095"/>
                </a:lnTo>
                <a:lnTo>
                  <a:pt x="95250" y="897635"/>
                </a:lnTo>
                <a:lnTo>
                  <a:pt x="57150" y="890015"/>
                </a:lnTo>
                <a:lnTo>
                  <a:pt x="15240" y="880109"/>
                </a:lnTo>
                <a:lnTo>
                  <a:pt x="25146" y="892301"/>
                </a:lnTo>
                <a:lnTo>
                  <a:pt x="25146" y="908096"/>
                </a:lnTo>
                <a:lnTo>
                  <a:pt x="51816" y="914400"/>
                </a:lnTo>
                <a:lnTo>
                  <a:pt x="109345" y="926897"/>
                </a:lnTo>
                <a:lnTo>
                  <a:pt x="162727" y="934661"/>
                </a:lnTo>
                <a:lnTo>
                  <a:pt x="212430" y="938153"/>
                </a:lnTo>
                <a:lnTo>
                  <a:pt x="258921" y="937833"/>
                </a:lnTo>
                <a:lnTo>
                  <a:pt x="302670" y="934161"/>
                </a:lnTo>
                <a:lnTo>
                  <a:pt x="344144" y="927598"/>
                </a:lnTo>
                <a:lnTo>
                  <a:pt x="383811" y="918604"/>
                </a:lnTo>
                <a:lnTo>
                  <a:pt x="422139" y="907640"/>
                </a:lnTo>
                <a:lnTo>
                  <a:pt x="459597" y="895165"/>
                </a:lnTo>
                <a:lnTo>
                  <a:pt x="496651" y="881641"/>
                </a:lnTo>
                <a:lnTo>
                  <a:pt x="533771" y="867528"/>
                </a:lnTo>
                <a:lnTo>
                  <a:pt x="571425" y="853287"/>
                </a:lnTo>
                <a:lnTo>
                  <a:pt x="610080" y="839377"/>
                </a:lnTo>
                <a:lnTo>
                  <a:pt x="650205" y="826259"/>
                </a:lnTo>
                <a:lnTo>
                  <a:pt x="692267" y="814394"/>
                </a:lnTo>
                <a:lnTo>
                  <a:pt x="736735" y="804242"/>
                </a:lnTo>
                <a:lnTo>
                  <a:pt x="784076" y="796264"/>
                </a:lnTo>
                <a:lnTo>
                  <a:pt x="834760" y="790920"/>
                </a:lnTo>
                <a:lnTo>
                  <a:pt x="889254" y="788669"/>
                </a:lnTo>
                <a:lnTo>
                  <a:pt x="918210" y="788143"/>
                </a:lnTo>
                <a:lnTo>
                  <a:pt x="918210" y="775715"/>
                </a:lnTo>
                <a:lnTo>
                  <a:pt x="930402" y="762761"/>
                </a:lnTo>
                <a:close/>
              </a:path>
              <a:path w="1092200" h="938529">
                <a:moveTo>
                  <a:pt x="25146" y="908096"/>
                </a:moveTo>
                <a:lnTo>
                  <a:pt x="25146" y="892301"/>
                </a:lnTo>
                <a:lnTo>
                  <a:pt x="15240" y="880109"/>
                </a:lnTo>
                <a:lnTo>
                  <a:pt x="15240" y="905754"/>
                </a:lnTo>
                <a:lnTo>
                  <a:pt x="25146" y="908096"/>
                </a:lnTo>
                <a:close/>
              </a:path>
              <a:path w="1092200" h="938529">
                <a:moveTo>
                  <a:pt x="1012697" y="611377"/>
                </a:moveTo>
                <a:lnTo>
                  <a:pt x="1012697" y="82295"/>
                </a:lnTo>
                <a:lnTo>
                  <a:pt x="1007363" y="76961"/>
                </a:lnTo>
                <a:lnTo>
                  <a:pt x="81534" y="76961"/>
                </a:lnTo>
                <a:lnTo>
                  <a:pt x="75438" y="82295"/>
                </a:lnTo>
                <a:lnTo>
                  <a:pt x="75438" y="155447"/>
                </a:lnTo>
                <a:lnTo>
                  <a:pt x="88392" y="155447"/>
                </a:lnTo>
                <a:lnTo>
                  <a:pt x="88392" y="102107"/>
                </a:lnTo>
                <a:lnTo>
                  <a:pt x="100584" y="89153"/>
                </a:lnTo>
                <a:lnTo>
                  <a:pt x="100584" y="102107"/>
                </a:lnTo>
                <a:lnTo>
                  <a:pt x="146303" y="102107"/>
                </a:lnTo>
                <a:lnTo>
                  <a:pt x="146304" y="89153"/>
                </a:lnTo>
                <a:lnTo>
                  <a:pt x="172212" y="89153"/>
                </a:lnTo>
                <a:lnTo>
                  <a:pt x="172212" y="102107"/>
                </a:lnTo>
                <a:lnTo>
                  <a:pt x="987552" y="102107"/>
                </a:lnTo>
                <a:lnTo>
                  <a:pt x="987552" y="89153"/>
                </a:lnTo>
                <a:lnTo>
                  <a:pt x="1000506" y="102107"/>
                </a:lnTo>
                <a:lnTo>
                  <a:pt x="1000506" y="612266"/>
                </a:lnTo>
                <a:lnTo>
                  <a:pt x="1001268" y="611885"/>
                </a:lnTo>
                <a:lnTo>
                  <a:pt x="1009650" y="611885"/>
                </a:lnTo>
                <a:lnTo>
                  <a:pt x="1012697" y="611377"/>
                </a:lnTo>
                <a:close/>
              </a:path>
              <a:path w="1092200" h="938529">
                <a:moveTo>
                  <a:pt x="100583" y="180593"/>
                </a:moveTo>
                <a:lnTo>
                  <a:pt x="100584" y="168401"/>
                </a:lnTo>
                <a:lnTo>
                  <a:pt x="75438" y="168401"/>
                </a:lnTo>
                <a:lnTo>
                  <a:pt x="75437" y="180593"/>
                </a:lnTo>
                <a:lnTo>
                  <a:pt x="100583" y="180593"/>
                </a:lnTo>
                <a:close/>
              </a:path>
              <a:path w="1092200" h="938529">
                <a:moveTo>
                  <a:pt x="100584" y="102107"/>
                </a:moveTo>
                <a:lnTo>
                  <a:pt x="100584" y="89153"/>
                </a:lnTo>
                <a:lnTo>
                  <a:pt x="88392" y="102107"/>
                </a:lnTo>
                <a:lnTo>
                  <a:pt x="100584" y="102107"/>
                </a:lnTo>
                <a:close/>
              </a:path>
              <a:path w="1092200" h="938529">
                <a:moveTo>
                  <a:pt x="100584" y="155447"/>
                </a:moveTo>
                <a:lnTo>
                  <a:pt x="100584" y="102107"/>
                </a:lnTo>
                <a:lnTo>
                  <a:pt x="88392" y="102107"/>
                </a:lnTo>
                <a:lnTo>
                  <a:pt x="88392" y="155447"/>
                </a:lnTo>
                <a:lnTo>
                  <a:pt x="100584" y="155447"/>
                </a:lnTo>
                <a:close/>
              </a:path>
              <a:path w="1092200" h="938529">
                <a:moveTo>
                  <a:pt x="1091946" y="628649"/>
                </a:moveTo>
                <a:lnTo>
                  <a:pt x="1091946" y="5333"/>
                </a:lnTo>
                <a:lnTo>
                  <a:pt x="1086612" y="0"/>
                </a:lnTo>
                <a:lnTo>
                  <a:pt x="152400" y="0"/>
                </a:lnTo>
                <a:lnTo>
                  <a:pt x="146304" y="5333"/>
                </a:lnTo>
                <a:lnTo>
                  <a:pt x="146304" y="76961"/>
                </a:lnTo>
                <a:lnTo>
                  <a:pt x="159258" y="76961"/>
                </a:lnTo>
                <a:lnTo>
                  <a:pt x="159258" y="25145"/>
                </a:lnTo>
                <a:lnTo>
                  <a:pt x="172212" y="12191"/>
                </a:lnTo>
                <a:lnTo>
                  <a:pt x="172212" y="25145"/>
                </a:lnTo>
                <a:lnTo>
                  <a:pt x="1066800" y="25145"/>
                </a:lnTo>
                <a:lnTo>
                  <a:pt x="1066800" y="12191"/>
                </a:lnTo>
                <a:lnTo>
                  <a:pt x="1078992" y="25145"/>
                </a:lnTo>
                <a:lnTo>
                  <a:pt x="1078992" y="634745"/>
                </a:lnTo>
                <a:lnTo>
                  <a:pt x="1086612" y="634745"/>
                </a:lnTo>
                <a:lnTo>
                  <a:pt x="1091946" y="628649"/>
                </a:lnTo>
                <a:close/>
              </a:path>
              <a:path w="1092200" h="938529">
                <a:moveTo>
                  <a:pt x="172212" y="102107"/>
                </a:moveTo>
                <a:lnTo>
                  <a:pt x="172212" y="89153"/>
                </a:lnTo>
                <a:lnTo>
                  <a:pt x="146304" y="89153"/>
                </a:lnTo>
                <a:lnTo>
                  <a:pt x="146303" y="102107"/>
                </a:lnTo>
                <a:lnTo>
                  <a:pt x="172212" y="102107"/>
                </a:lnTo>
                <a:close/>
              </a:path>
              <a:path w="1092200" h="938529">
                <a:moveTo>
                  <a:pt x="172212" y="25145"/>
                </a:moveTo>
                <a:lnTo>
                  <a:pt x="172212" y="12191"/>
                </a:lnTo>
                <a:lnTo>
                  <a:pt x="159258" y="25145"/>
                </a:lnTo>
                <a:lnTo>
                  <a:pt x="172212" y="25145"/>
                </a:lnTo>
                <a:close/>
              </a:path>
              <a:path w="1092200" h="938529">
                <a:moveTo>
                  <a:pt x="172212" y="76961"/>
                </a:moveTo>
                <a:lnTo>
                  <a:pt x="172212" y="25145"/>
                </a:lnTo>
                <a:lnTo>
                  <a:pt x="159258" y="25145"/>
                </a:lnTo>
                <a:lnTo>
                  <a:pt x="159258" y="76961"/>
                </a:lnTo>
                <a:lnTo>
                  <a:pt x="172212" y="76961"/>
                </a:lnTo>
                <a:close/>
              </a:path>
              <a:path w="1092200" h="938529">
                <a:moveTo>
                  <a:pt x="931163" y="180593"/>
                </a:moveTo>
                <a:lnTo>
                  <a:pt x="918210" y="168401"/>
                </a:lnTo>
                <a:lnTo>
                  <a:pt x="918210" y="180593"/>
                </a:lnTo>
                <a:lnTo>
                  <a:pt x="931163" y="180593"/>
                </a:lnTo>
                <a:close/>
              </a:path>
              <a:path w="1092200" h="938529">
                <a:moveTo>
                  <a:pt x="931163" y="691895"/>
                </a:moveTo>
                <a:lnTo>
                  <a:pt x="931163" y="180593"/>
                </a:lnTo>
                <a:lnTo>
                  <a:pt x="918210" y="180593"/>
                </a:lnTo>
                <a:lnTo>
                  <a:pt x="918210" y="762987"/>
                </a:lnTo>
                <a:lnTo>
                  <a:pt x="929640" y="762776"/>
                </a:lnTo>
                <a:lnTo>
                  <a:pt x="929640" y="691895"/>
                </a:lnTo>
                <a:lnTo>
                  <a:pt x="931163" y="691895"/>
                </a:lnTo>
                <a:close/>
              </a:path>
              <a:path w="1092200" h="938529">
                <a:moveTo>
                  <a:pt x="930402" y="787921"/>
                </a:moveTo>
                <a:lnTo>
                  <a:pt x="930402" y="762761"/>
                </a:lnTo>
                <a:lnTo>
                  <a:pt x="918210" y="775715"/>
                </a:lnTo>
                <a:lnTo>
                  <a:pt x="918210" y="788143"/>
                </a:lnTo>
                <a:lnTo>
                  <a:pt x="930402" y="787921"/>
                </a:lnTo>
                <a:close/>
              </a:path>
              <a:path w="1092200" h="938529">
                <a:moveTo>
                  <a:pt x="1000506" y="688085"/>
                </a:moveTo>
                <a:lnTo>
                  <a:pt x="987552" y="688085"/>
                </a:lnTo>
                <a:lnTo>
                  <a:pt x="973310" y="688731"/>
                </a:lnTo>
                <a:lnTo>
                  <a:pt x="959248" y="689667"/>
                </a:lnTo>
                <a:lnTo>
                  <a:pt x="932688" y="691773"/>
                </a:lnTo>
                <a:lnTo>
                  <a:pt x="929640" y="691895"/>
                </a:lnTo>
                <a:lnTo>
                  <a:pt x="932688" y="717803"/>
                </a:lnTo>
                <a:lnTo>
                  <a:pt x="932688" y="717041"/>
                </a:lnTo>
                <a:lnTo>
                  <a:pt x="933450" y="717041"/>
                </a:lnTo>
                <a:lnTo>
                  <a:pt x="960381" y="714846"/>
                </a:lnTo>
                <a:lnTo>
                  <a:pt x="973881" y="713886"/>
                </a:lnTo>
                <a:lnTo>
                  <a:pt x="987552" y="713231"/>
                </a:lnTo>
                <a:lnTo>
                  <a:pt x="987552" y="700277"/>
                </a:lnTo>
                <a:lnTo>
                  <a:pt x="1000506" y="688085"/>
                </a:lnTo>
                <a:close/>
              </a:path>
              <a:path w="1092200" h="938529">
                <a:moveTo>
                  <a:pt x="943356" y="782573"/>
                </a:moveTo>
                <a:lnTo>
                  <a:pt x="943356" y="716234"/>
                </a:lnTo>
                <a:lnTo>
                  <a:pt x="933450" y="717041"/>
                </a:lnTo>
                <a:lnTo>
                  <a:pt x="932688" y="717041"/>
                </a:lnTo>
                <a:lnTo>
                  <a:pt x="932688" y="717803"/>
                </a:lnTo>
                <a:lnTo>
                  <a:pt x="929640" y="691895"/>
                </a:lnTo>
                <a:lnTo>
                  <a:pt x="929640" y="762776"/>
                </a:lnTo>
                <a:lnTo>
                  <a:pt x="930402" y="762761"/>
                </a:lnTo>
                <a:lnTo>
                  <a:pt x="930402" y="787921"/>
                </a:lnTo>
                <a:lnTo>
                  <a:pt x="938022" y="787907"/>
                </a:lnTo>
                <a:lnTo>
                  <a:pt x="943356" y="782573"/>
                </a:lnTo>
                <a:close/>
              </a:path>
              <a:path w="1092200" h="938529">
                <a:moveTo>
                  <a:pt x="1000506" y="102107"/>
                </a:moveTo>
                <a:lnTo>
                  <a:pt x="987552" y="89153"/>
                </a:lnTo>
                <a:lnTo>
                  <a:pt x="987552" y="102107"/>
                </a:lnTo>
                <a:lnTo>
                  <a:pt x="1000506" y="102107"/>
                </a:lnTo>
                <a:close/>
              </a:path>
              <a:path w="1092200" h="938529">
                <a:moveTo>
                  <a:pt x="1000506" y="612266"/>
                </a:moveTo>
                <a:lnTo>
                  <a:pt x="1000506" y="102107"/>
                </a:lnTo>
                <a:lnTo>
                  <a:pt x="987552" y="102107"/>
                </a:lnTo>
                <a:lnTo>
                  <a:pt x="987552" y="688085"/>
                </a:lnTo>
                <a:lnTo>
                  <a:pt x="998982" y="688085"/>
                </a:lnTo>
                <a:lnTo>
                  <a:pt x="998982" y="612647"/>
                </a:lnTo>
                <a:lnTo>
                  <a:pt x="999744" y="612647"/>
                </a:lnTo>
                <a:lnTo>
                  <a:pt x="1000506" y="612266"/>
                </a:lnTo>
                <a:close/>
              </a:path>
              <a:path w="1092200" h="938529">
                <a:moveTo>
                  <a:pt x="1000506" y="713231"/>
                </a:moveTo>
                <a:lnTo>
                  <a:pt x="1000506" y="688085"/>
                </a:lnTo>
                <a:lnTo>
                  <a:pt x="987552" y="700277"/>
                </a:lnTo>
                <a:lnTo>
                  <a:pt x="987552" y="713231"/>
                </a:lnTo>
                <a:lnTo>
                  <a:pt x="1000506" y="713231"/>
                </a:lnTo>
                <a:close/>
              </a:path>
              <a:path w="1092200" h="938529">
                <a:moveTo>
                  <a:pt x="1078992" y="634745"/>
                </a:moveTo>
                <a:lnTo>
                  <a:pt x="1078992" y="608837"/>
                </a:lnTo>
                <a:lnTo>
                  <a:pt x="1066800" y="621791"/>
                </a:lnTo>
                <a:lnTo>
                  <a:pt x="1066800" y="609479"/>
                </a:lnTo>
                <a:lnTo>
                  <a:pt x="1043178" y="609599"/>
                </a:lnTo>
                <a:lnTo>
                  <a:pt x="1036319" y="610361"/>
                </a:lnTo>
                <a:lnTo>
                  <a:pt x="1030224" y="610361"/>
                </a:lnTo>
                <a:lnTo>
                  <a:pt x="1024128" y="611123"/>
                </a:lnTo>
                <a:lnTo>
                  <a:pt x="1014222" y="611123"/>
                </a:lnTo>
                <a:lnTo>
                  <a:pt x="1009650" y="611885"/>
                </a:lnTo>
                <a:lnTo>
                  <a:pt x="1001268" y="611885"/>
                </a:lnTo>
                <a:lnTo>
                  <a:pt x="999744" y="612647"/>
                </a:lnTo>
                <a:lnTo>
                  <a:pt x="998982" y="612647"/>
                </a:lnTo>
                <a:lnTo>
                  <a:pt x="1001268" y="637793"/>
                </a:lnTo>
                <a:lnTo>
                  <a:pt x="1002030" y="637793"/>
                </a:lnTo>
                <a:lnTo>
                  <a:pt x="1017393" y="636578"/>
                </a:lnTo>
                <a:lnTo>
                  <a:pt x="1033205" y="635679"/>
                </a:lnTo>
                <a:lnTo>
                  <a:pt x="1049050" y="635075"/>
                </a:lnTo>
                <a:lnTo>
                  <a:pt x="1064514" y="634745"/>
                </a:lnTo>
                <a:lnTo>
                  <a:pt x="1066800" y="634745"/>
                </a:lnTo>
                <a:lnTo>
                  <a:pt x="1066800" y="621791"/>
                </a:lnTo>
                <a:lnTo>
                  <a:pt x="1078992" y="608837"/>
                </a:lnTo>
                <a:lnTo>
                  <a:pt x="1078992" y="634745"/>
                </a:lnTo>
                <a:close/>
              </a:path>
              <a:path w="1092200" h="938529">
                <a:moveTo>
                  <a:pt x="1012697" y="707897"/>
                </a:moveTo>
                <a:lnTo>
                  <a:pt x="1012697" y="636949"/>
                </a:lnTo>
                <a:lnTo>
                  <a:pt x="1002030" y="637793"/>
                </a:lnTo>
                <a:lnTo>
                  <a:pt x="1001268" y="637793"/>
                </a:lnTo>
                <a:lnTo>
                  <a:pt x="998982" y="612647"/>
                </a:lnTo>
                <a:lnTo>
                  <a:pt x="998982" y="688085"/>
                </a:lnTo>
                <a:lnTo>
                  <a:pt x="1000506" y="688085"/>
                </a:lnTo>
                <a:lnTo>
                  <a:pt x="1000506" y="713231"/>
                </a:lnTo>
                <a:lnTo>
                  <a:pt x="1007363" y="713231"/>
                </a:lnTo>
                <a:lnTo>
                  <a:pt x="1012697" y="707897"/>
                </a:lnTo>
                <a:close/>
              </a:path>
              <a:path w="1092200" h="938529">
                <a:moveTo>
                  <a:pt x="1078992" y="25145"/>
                </a:moveTo>
                <a:lnTo>
                  <a:pt x="1066800" y="12191"/>
                </a:lnTo>
                <a:lnTo>
                  <a:pt x="1066800" y="25145"/>
                </a:lnTo>
                <a:lnTo>
                  <a:pt x="1078992" y="25145"/>
                </a:lnTo>
                <a:close/>
              </a:path>
              <a:path w="1092200" h="938529">
                <a:moveTo>
                  <a:pt x="1078992" y="608837"/>
                </a:moveTo>
                <a:lnTo>
                  <a:pt x="1078992" y="25145"/>
                </a:lnTo>
                <a:lnTo>
                  <a:pt x="1066800" y="25145"/>
                </a:lnTo>
                <a:lnTo>
                  <a:pt x="1066800" y="609479"/>
                </a:lnTo>
                <a:lnTo>
                  <a:pt x="1078992" y="60883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xmlns="" id="{AD87B448-A9A6-4343-A3BD-206CDCD96F9B}"/>
              </a:ext>
            </a:extLst>
          </p:cNvPr>
          <p:cNvSpPr/>
          <p:nvPr/>
        </p:nvSpPr>
        <p:spPr>
          <a:xfrm>
            <a:off x="3268855" y="3421099"/>
            <a:ext cx="897507" cy="1486397"/>
          </a:xfrm>
          <a:custGeom>
            <a:avLst/>
            <a:gdLst/>
            <a:ahLst/>
            <a:cxnLst/>
            <a:rect l="l" t="t" r="r" b="b"/>
            <a:pathLst>
              <a:path w="1175385" h="1513839">
                <a:moveTo>
                  <a:pt x="129588" y="1503425"/>
                </a:moveTo>
                <a:lnTo>
                  <a:pt x="109014" y="1345691"/>
                </a:lnTo>
                <a:lnTo>
                  <a:pt x="99870" y="1267967"/>
                </a:lnTo>
                <a:lnTo>
                  <a:pt x="93012" y="1201673"/>
                </a:lnTo>
                <a:lnTo>
                  <a:pt x="17574" y="1210055"/>
                </a:lnTo>
                <a:lnTo>
                  <a:pt x="24432" y="1277111"/>
                </a:lnTo>
                <a:lnTo>
                  <a:pt x="33576" y="1355597"/>
                </a:lnTo>
                <a:lnTo>
                  <a:pt x="54150" y="1513331"/>
                </a:lnTo>
                <a:lnTo>
                  <a:pt x="129588" y="1503425"/>
                </a:lnTo>
                <a:close/>
              </a:path>
              <a:path w="1175385" h="1513839">
                <a:moveTo>
                  <a:pt x="96060" y="681227"/>
                </a:moveTo>
                <a:lnTo>
                  <a:pt x="21384" y="667511"/>
                </a:lnTo>
                <a:lnTo>
                  <a:pt x="10156" y="738436"/>
                </a:lnTo>
                <a:lnTo>
                  <a:pt x="5300" y="784868"/>
                </a:lnTo>
                <a:lnTo>
                  <a:pt x="2091" y="831294"/>
                </a:lnTo>
                <a:lnTo>
                  <a:pt x="375" y="877815"/>
                </a:lnTo>
                <a:lnTo>
                  <a:pt x="0" y="924533"/>
                </a:lnTo>
                <a:lnTo>
                  <a:pt x="810" y="971549"/>
                </a:lnTo>
                <a:lnTo>
                  <a:pt x="1572" y="979169"/>
                </a:lnTo>
                <a:lnTo>
                  <a:pt x="76177" y="976185"/>
                </a:lnTo>
                <a:lnTo>
                  <a:pt x="76177" y="915316"/>
                </a:lnTo>
                <a:lnTo>
                  <a:pt x="77078" y="862109"/>
                </a:lnTo>
                <a:lnTo>
                  <a:pt x="79920" y="808977"/>
                </a:lnTo>
                <a:lnTo>
                  <a:pt x="84908" y="756017"/>
                </a:lnTo>
                <a:lnTo>
                  <a:pt x="92250" y="703325"/>
                </a:lnTo>
                <a:lnTo>
                  <a:pt x="96060" y="681227"/>
                </a:lnTo>
                <a:close/>
              </a:path>
              <a:path w="1175385" h="1513839">
                <a:moveTo>
                  <a:pt x="77772" y="976121"/>
                </a:moveTo>
                <a:lnTo>
                  <a:pt x="77010" y="968501"/>
                </a:lnTo>
                <a:lnTo>
                  <a:pt x="76177" y="915316"/>
                </a:lnTo>
                <a:lnTo>
                  <a:pt x="76177" y="976185"/>
                </a:lnTo>
                <a:lnTo>
                  <a:pt x="77772" y="976121"/>
                </a:lnTo>
                <a:close/>
              </a:path>
              <a:path w="1175385" h="1513839">
                <a:moveTo>
                  <a:pt x="390954" y="313943"/>
                </a:moveTo>
                <a:lnTo>
                  <a:pt x="359712" y="243839"/>
                </a:lnTo>
                <a:lnTo>
                  <a:pt x="341424" y="252221"/>
                </a:lnTo>
                <a:lnTo>
                  <a:pt x="298281" y="273923"/>
                </a:lnTo>
                <a:lnTo>
                  <a:pt x="255614" y="297772"/>
                </a:lnTo>
                <a:lnTo>
                  <a:pt x="214618" y="324450"/>
                </a:lnTo>
                <a:lnTo>
                  <a:pt x="176485" y="354634"/>
                </a:lnTo>
                <a:lnTo>
                  <a:pt x="142410" y="389006"/>
                </a:lnTo>
                <a:lnTo>
                  <a:pt x="113586" y="428243"/>
                </a:lnTo>
                <a:lnTo>
                  <a:pt x="105204" y="441197"/>
                </a:lnTo>
                <a:lnTo>
                  <a:pt x="169974" y="481583"/>
                </a:lnTo>
                <a:lnTo>
                  <a:pt x="178356" y="468629"/>
                </a:lnTo>
                <a:lnTo>
                  <a:pt x="207649" y="430254"/>
                </a:lnTo>
                <a:lnTo>
                  <a:pt x="245349" y="396501"/>
                </a:lnTo>
                <a:lnTo>
                  <a:pt x="288062" y="367153"/>
                </a:lnTo>
                <a:lnTo>
                  <a:pt x="332395" y="341992"/>
                </a:lnTo>
                <a:lnTo>
                  <a:pt x="374952" y="320801"/>
                </a:lnTo>
                <a:lnTo>
                  <a:pt x="390954" y="313943"/>
                </a:lnTo>
                <a:close/>
              </a:path>
              <a:path w="1175385" h="1513839">
                <a:moveTo>
                  <a:pt x="893112" y="162305"/>
                </a:moveTo>
                <a:lnTo>
                  <a:pt x="877872" y="88391"/>
                </a:lnTo>
                <a:lnTo>
                  <a:pt x="854250" y="92963"/>
                </a:lnTo>
                <a:lnTo>
                  <a:pt x="812340" y="102107"/>
                </a:lnTo>
                <a:lnTo>
                  <a:pt x="769668" y="112013"/>
                </a:lnTo>
                <a:lnTo>
                  <a:pt x="726234" y="122681"/>
                </a:lnTo>
                <a:lnTo>
                  <a:pt x="637842" y="146303"/>
                </a:lnTo>
                <a:lnTo>
                  <a:pt x="579168" y="163829"/>
                </a:lnTo>
                <a:lnTo>
                  <a:pt x="601266" y="236981"/>
                </a:lnTo>
                <a:lnTo>
                  <a:pt x="659940" y="219455"/>
                </a:lnTo>
                <a:lnTo>
                  <a:pt x="746046" y="196595"/>
                </a:lnTo>
                <a:lnTo>
                  <a:pt x="787956" y="185927"/>
                </a:lnTo>
                <a:lnTo>
                  <a:pt x="829866" y="176783"/>
                </a:lnTo>
                <a:lnTo>
                  <a:pt x="870252" y="167639"/>
                </a:lnTo>
                <a:lnTo>
                  <a:pt x="893112" y="162305"/>
                </a:lnTo>
                <a:close/>
              </a:path>
              <a:path w="1175385" h="1513839">
                <a:moveTo>
                  <a:pt x="1175052" y="73913"/>
                </a:moveTo>
                <a:lnTo>
                  <a:pt x="930450" y="0"/>
                </a:lnTo>
                <a:lnTo>
                  <a:pt x="968550" y="224789"/>
                </a:lnTo>
                <a:lnTo>
                  <a:pt x="1175052" y="73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xmlns="" id="{C4240441-3572-476B-BA84-9E0E91833C7B}"/>
              </a:ext>
            </a:extLst>
          </p:cNvPr>
          <p:cNvSpPr/>
          <p:nvPr/>
        </p:nvSpPr>
        <p:spPr>
          <a:xfrm>
            <a:off x="3352800" y="3549178"/>
            <a:ext cx="3352799" cy="1358317"/>
          </a:xfrm>
          <a:custGeom>
            <a:avLst/>
            <a:gdLst/>
            <a:ahLst/>
            <a:cxnLst/>
            <a:rect l="l" t="t" r="r" b="b"/>
            <a:pathLst>
              <a:path w="3627120" h="1294129">
                <a:moveTo>
                  <a:pt x="313182" y="1197864"/>
                </a:moveTo>
                <a:lnTo>
                  <a:pt x="289560" y="1125474"/>
                </a:lnTo>
                <a:lnTo>
                  <a:pt x="0" y="1221486"/>
                </a:lnTo>
                <a:lnTo>
                  <a:pt x="23622" y="1293876"/>
                </a:lnTo>
                <a:lnTo>
                  <a:pt x="313182" y="1197864"/>
                </a:lnTo>
                <a:close/>
              </a:path>
              <a:path w="3627120" h="1294129">
                <a:moveTo>
                  <a:pt x="819912" y="1030986"/>
                </a:moveTo>
                <a:lnTo>
                  <a:pt x="795528" y="958596"/>
                </a:lnTo>
                <a:lnTo>
                  <a:pt x="506730" y="1053846"/>
                </a:lnTo>
                <a:lnTo>
                  <a:pt x="530352" y="1126236"/>
                </a:lnTo>
                <a:lnTo>
                  <a:pt x="819912" y="1030986"/>
                </a:lnTo>
                <a:close/>
              </a:path>
              <a:path w="3627120" h="1294129">
                <a:moveTo>
                  <a:pt x="1326642" y="863346"/>
                </a:moveTo>
                <a:lnTo>
                  <a:pt x="1302258" y="790956"/>
                </a:lnTo>
                <a:lnTo>
                  <a:pt x="1012697" y="886968"/>
                </a:lnTo>
                <a:lnTo>
                  <a:pt x="1037082" y="959358"/>
                </a:lnTo>
                <a:lnTo>
                  <a:pt x="1326642" y="863346"/>
                </a:lnTo>
                <a:close/>
              </a:path>
              <a:path w="3627120" h="1294129">
                <a:moveTo>
                  <a:pt x="1831848" y="692658"/>
                </a:moveTo>
                <a:lnTo>
                  <a:pt x="1807464" y="621030"/>
                </a:lnTo>
                <a:lnTo>
                  <a:pt x="1575816" y="701040"/>
                </a:lnTo>
                <a:lnTo>
                  <a:pt x="1519428" y="719328"/>
                </a:lnTo>
                <a:lnTo>
                  <a:pt x="1543050" y="791718"/>
                </a:lnTo>
                <a:lnTo>
                  <a:pt x="1599438" y="773430"/>
                </a:lnTo>
                <a:lnTo>
                  <a:pt x="1831848" y="692658"/>
                </a:lnTo>
                <a:close/>
              </a:path>
              <a:path w="3627120" h="1294129">
                <a:moveTo>
                  <a:pt x="2336292" y="518921"/>
                </a:moveTo>
                <a:lnTo>
                  <a:pt x="2311908" y="447293"/>
                </a:lnTo>
                <a:lnTo>
                  <a:pt x="2023110" y="546354"/>
                </a:lnTo>
                <a:lnTo>
                  <a:pt x="2048256" y="618744"/>
                </a:lnTo>
                <a:lnTo>
                  <a:pt x="2336292" y="518921"/>
                </a:lnTo>
                <a:close/>
              </a:path>
              <a:path w="3627120" h="1294129">
                <a:moveTo>
                  <a:pt x="2840736" y="345185"/>
                </a:moveTo>
                <a:lnTo>
                  <a:pt x="2815590" y="273557"/>
                </a:lnTo>
                <a:lnTo>
                  <a:pt x="2527554" y="372617"/>
                </a:lnTo>
                <a:lnTo>
                  <a:pt x="2552700" y="444245"/>
                </a:lnTo>
                <a:lnTo>
                  <a:pt x="2840736" y="345185"/>
                </a:lnTo>
                <a:close/>
              </a:path>
              <a:path w="3627120" h="1294129">
                <a:moveTo>
                  <a:pt x="3345179" y="171449"/>
                </a:moveTo>
                <a:lnTo>
                  <a:pt x="3320034" y="99059"/>
                </a:lnTo>
                <a:lnTo>
                  <a:pt x="3031998" y="198881"/>
                </a:lnTo>
                <a:lnTo>
                  <a:pt x="3057144" y="270509"/>
                </a:lnTo>
                <a:lnTo>
                  <a:pt x="3345179" y="171449"/>
                </a:lnTo>
                <a:close/>
              </a:path>
              <a:path w="3627120" h="1294129">
                <a:moveTo>
                  <a:pt x="3627120" y="33527"/>
                </a:moveTo>
                <a:lnTo>
                  <a:pt x="3374136" y="0"/>
                </a:lnTo>
                <a:lnTo>
                  <a:pt x="3448812" y="216407"/>
                </a:lnTo>
                <a:lnTo>
                  <a:pt x="3627120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xmlns="" id="{9C0CD94B-F648-45B0-ADD6-DDE5D8B47BD2}"/>
              </a:ext>
            </a:extLst>
          </p:cNvPr>
          <p:cNvSpPr txBox="1"/>
          <p:nvPr/>
        </p:nvSpPr>
        <p:spPr>
          <a:xfrm>
            <a:off x="3311272" y="3980875"/>
            <a:ext cx="59055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919" dirty="0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200" dirty="0">
              <a:latin typeface="Trebuchet MS"/>
              <a:cs typeface="Trebuchet MS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xmlns="" id="{02E2822D-C4ED-497F-9B20-6DB594C5721F}"/>
              </a:ext>
            </a:extLst>
          </p:cNvPr>
          <p:cNvSpPr/>
          <p:nvPr/>
        </p:nvSpPr>
        <p:spPr>
          <a:xfrm>
            <a:off x="3306066" y="4874337"/>
            <a:ext cx="2878327" cy="1266321"/>
          </a:xfrm>
          <a:custGeom>
            <a:avLst/>
            <a:gdLst/>
            <a:ahLst/>
            <a:cxnLst/>
            <a:rect l="l" t="t" r="r" b="b"/>
            <a:pathLst>
              <a:path w="3314700" h="1087754">
                <a:moveTo>
                  <a:pt x="288798" y="183642"/>
                </a:moveTo>
                <a:lnTo>
                  <a:pt x="267462" y="168401"/>
                </a:lnTo>
                <a:lnTo>
                  <a:pt x="45720" y="0"/>
                </a:lnTo>
                <a:lnTo>
                  <a:pt x="0" y="60198"/>
                </a:lnTo>
                <a:lnTo>
                  <a:pt x="110490" y="144780"/>
                </a:lnTo>
                <a:lnTo>
                  <a:pt x="220980" y="228600"/>
                </a:lnTo>
                <a:lnTo>
                  <a:pt x="242316" y="244602"/>
                </a:lnTo>
                <a:lnTo>
                  <a:pt x="288798" y="183642"/>
                </a:lnTo>
                <a:close/>
              </a:path>
              <a:path w="3314700" h="1087754">
                <a:moveTo>
                  <a:pt x="718566" y="496062"/>
                </a:moveTo>
                <a:lnTo>
                  <a:pt x="707136" y="487680"/>
                </a:lnTo>
                <a:lnTo>
                  <a:pt x="652272" y="449580"/>
                </a:lnTo>
                <a:lnTo>
                  <a:pt x="598170" y="411480"/>
                </a:lnTo>
                <a:lnTo>
                  <a:pt x="487680" y="332231"/>
                </a:lnTo>
                <a:lnTo>
                  <a:pt x="471678" y="320039"/>
                </a:lnTo>
                <a:lnTo>
                  <a:pt x="426720" y="381761"/>
                </a:lnTo>
                <a:lnTo>
                  <a:pt x="442722" y="393953"/>
                </a:lnTo>
                <a:lnTo>
                  <a:pt x="553212" y="473202"/>
                </a:lnTo>
                <a:lnTo>
                  <a:pt x="663702" y="550164"/>
                </a:lnTo>
                <a:lnTo>
                  <a:pt x="675894" y="558546"/>
                </a:lnTo>
                <a:lnTo>
                  <a:pt x="718566" y="496062"/>
                </a:lnTo>
                <a:close/>
              </a:path>
              <a:path w="3314700" h="1087754">
                <a:moveTo>
                  <a:pt x="1169670" y="772668"/>
                </a:moveTo>
                <a:lnTo>
                  <a:pt x="1139190" y="755904"/>
                </a:lnTo>
                <a:lnTo>
                  <a:pt x="1085850" y="726947"/>
                </a:lnTo>
                <a:lnTo>
                  <a:pt x="1031748" y="695705"/>
                </a:lnTo>
                <a:lnTo>
                  <a:pt x="978408" y="663701"/>
                </a:lnTo>
                <a:lnTo>
                  <a:pt x="924306" y="630173"/>
                </a:lnTo>
                <a:lnTo>
                  <a:pt x="909066" y="621029"/>
                </a:lnTo>
                <a:lnTo>
                  <a:pt x="867918" y="685037"/>
                </a:lnTo>
                <a:lnTo>
                  <a:pt x="883158" y="694943"/>
                </a:lnTo>
                <a:lnTo>
                  <a:pt x="938022" y="728471"/>
                </a:lnTo>
                <a:lnTo>
                  <a:pt x="992886" y="761237"/>
                </a:lnTo>
                <a:lnTo>
                  <a:pt x="1047750" y="792479"/>
                </a:lnTo>
                <a:lnTo>
                  <a:pt x="1101852" y="822960"/>
                </a:lnTo>
                <a:lnTo>
                  <a:pt x="1133856" y="839724"/>
                </a:lnTo>
                <a:lnTo>
                  <a:pt x="1169670" y="772668"/>
                </a:lnTo>
                <a:close/>
              </a:path>
              <a:path w="3314700" h="1087754">
                <a:moveTo>
                  <a:pt x="1655064" y="968501"/>
                </a:moveTo>
                <a:lnTo>
                  <a:pt x="1608582" y="956309"/>
                </a:lnTo>
                <a:lnTo>
                  <a:pt x="1557528" y="940307"/>
                </a:lnTo>
                <a:lnTo>
                  <a:pt x="1506474" y="923544"/>
                </a:lnTo>
                <a:lnTo>
                  <a:pt x="1454658" y="904494"/>
                </a:lnTo>
                <a:lnTo>
                  <a:pt x="1402842" y="883158"/>
                </a:lnTo>
                <a:lnTo>
                  <a:pt x="1372362" y="870204"/>
                </a:lnTo>
                <a:lnTo>
                  <a:pt x="1342644" y="940308"/>
                </a:lnTo>
                <a:lnTo>
                  <a:pt x="1426464" y="974597"/>
                </a:lnTo>
                <a:lnTo>
                  <a:pt x="1479804" y="994410"/>
                </a:lnTo>
                <a:lnTo>
                  <a:pt x="1533144" y="1012697"/>
                </a:lnTo>
                <a:lnTo>
                  <a:pt x="1586484" y="1029461"/>
                </a:lnTo>
                <a:lnTo>
                  <a:pt x="1635252" y="1042415"/>
                </a:lnTo>
                <a:lnTo>
                  <a:pt x="1655064" y="968501"/>
                </a:lnTo>
                <a:close/>
              </a:path>
              <a:path w="3314700" h="1087754">
                <a:moveTo>
                  <a:pt x="2179320" y="1075181"/>
                </a:moveTo>
                <a:lnTo>
                  <a:pt x="2169414" y="999743"/>
                </a:lnTo>
                <a:lnTo>
                  <a:pt x="2154174" y="1002029"/>
                </a:lnTo>
                <a:lnTo>
                  <a:pt x="2105685" y="1006519"/>
                </a:lnTo>
                <a:lnTo>
                  <a:pt x="2056622" y="1009672"/>
                </a:lnTo>
                <a:lnTo>
                  <a:pt x="2007343" y="1011267"/>
                </a:lnTo>
                <a:lnTo>
                  <a:pt x="1958207" y="1011080"/>
                </a:lnTo>
                <a:lnTo>
                  <a:pt x="1909572" y="1008887"/>
                </a:lnTo>
                <a:lnTo>
                  <a:pt x="1872996" y="1005839"/>
                </a:lnTo>
                <a:lnTo>
                  <a:pt x="1867662" y="1082039"/>
                </a:lnTo>
                <a:lnTo>
                  <a:pt x="1903476" y="1084325"/>
                </a:lnTo>
                <a:lnTo>
                  <a:pt x="1955023" y="1086665"/>
                </a:lnTo>
                <a:lnTo>
                  <a:pt x="2006626" y="1087257"/>
                </a:lnTo>
                <a:lnTo>
                  <a:pt x="2058210" y="1085993"/>
                </a:lnTo>
                <a:lnTo>
                  <a:pt x="2109703" y="1082766"/>
                </a:lnTo>
                <a:lnTo>
                  <a:pt x="2161032" y="1077467"/>
                </a:lnTo>
                <a:lnTo>
                  <a:pt x="2179320" y="1075181"/>
                </a:lnTo>
                <a:close/>
              </a:path>
              <a:path w="3314700" h="1087754">
                <a:moveTo>
                  <a:pt x="2702052" y="936497"/>
                </a:moveTo>
                <a:lnTo>
                  <a:pt x="2675382" y="865631"/>
                </a:lnTo>
                <a:lnTo>
                  <a:pt x="2633472" y="880871"/>
                </a:lnTo>
                <a:lnTo>
                  <a:pt x="2586929" y="897912"/>
                </a:lnTo>
                <a:lnTo>
                  <a:pt x="2539276" y="914193"/>
                </a:lnTo>
                <a:lnTo>
                  <a:pt x="2491045" y="929574"/>
                </a:lnTo>
                <a:lnTo>
                  <a:pt x="2442764" y="943914"/>
                </a:lnTo>
                <a:lnTo>
                  <a:pt x="2394966" y="957071"/>
                </a:lnTo>
                <a:lnTo>
                  <a:pt x="2389632" y="957833"/>
                </a:lnTo>
                <a:lnTo>
                  <a:pt x="2407920" y="1031747"/>
                </a:lnTo>
                <a:lnTo>
                  <a:pt x="2462386" y="1017335"/>
                </a:lnTo>
                <a:lnTo>
                  <a:pt x="2512231" y="1002852"/>
                </a:lnTo>
                <a:lnTo>
                  <a:pt x="2561817" y="987345"/>
                </a:lnTo>
                <a:lnTo>
                  <a:pt x="2610936" y="970624"/>
                </a:lnTo>
                <a:lnTo>
                  <a:pt x="2702052" y="936497"/>
                </a:lnTo>
                <a:close/>
              </a:path>
              <a:path w="3314700" h="1087754">
                <a:moveTo>
                  <a:pt x="3127805" y="743814"/>
                </a:moveTo>
                <a:lnTo>
                  <a:pt x="3093633" y="675976"/>
                </a:lnTo>
                <a:lnTo>
                  <a:pt x="3012948" y="715517"/>
                </a:lnTo>
                <a:lnTo>
                  <a:pt x="2918460" y="760475"/>
                </a:lnTo>
                <a:lnTo>
                  <a:pt x="2883408" y="776477"/>
                </a:lnTo>
                <a:lnTo>
                  <a:pt x="2914650" y="845819"/>
                </a:lnTo>
                <a:lnTo>
                  <a:pt x="2949702" y="830579"/>
                </a:lnTo>
                <a:lnTo>
                  <a:pt x="3045714" y="784859"/>
                </a:lnTo>
                <a:lnTo>
                  <a:pt x="3127805" y="743814"/>
                </a:lnTo>
                <a:close/>
              </a:path>
              <a:path w="3314700" h="1087754">
                <a:moveTo>
                  <a:pt x="3314700" y="606551"/>
                </a:moveTo>
                <a:lnTo>
                  <a:pt x="3059430" y="608075"/>
                </a:lnTo>
                <a:lnTo>
                  <a:pt x="3093633" y="675976"/>
                </a:lnTo>
                <a:lnTo>
                  <a:pt x="3128010" y="659129"/>
                </a:lnTo>
                <a:lnTo>
                  <a:pt x="3161538" y="726947"/>
                </a:lnTo>
                <a:lnTo>
                  <a:pt x="3161538" y="810779"/>
                </a:lnTo>
                <a:lnTo>
                  <a:pt x="3162300" y="812291"/>
                </a:lnTo>
                <a:lnTo>
                  <a:pt x="3314700" y="606551"/>
                </a:lnTo>
                <a:close/>
              </a:path>
              <a:path w="3314700" h="1087754">
                <a:moveTo>
                  <a:pt x="3161538" y="726947"/>
                </a:moveTo>
                <a:lnTo>
                  <a:pt x="3128010" y="659129"/>
                </a:lnTo>
                <a:lnTo>
                  <a:pt x="3093633" y="675976"/>
                </a:lnTo>
                <a:lnTo>
                  <a:pt x="3127805" y="743814"/>
                </a:lnTo>
                <a:lnTo>
                  <a:pt x="3161538" y="726947"/>
                </a:lnTo>
                <a:close/>
              </a:path>
              <a:path w="3314700" h="1087754">
                <a:moveTo>
                  <a:pt x="3161538" y="810779"/>
                </a:moveTo>
                <a:lnTo>
                  <a:pt x="3161538" y="726947"/>
                </a:lnTo>
                <a:lnTo>
                  <a:pt x="3127805" y="743814"/>
                </a:lnTo>
                <a:lnTo>
                  <a:pt x="3161538" y="810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xmlns="" id="{7E277889-AB8E-4C6D-817E-D080136FCC89}"/>
              </a:ext>
            </a:extLst>
          </p:cNvPr>
          <p:cNvSpPr/>
          <p:nvPr/>
        </p:nvSpPr>
        <p:spPr>
          <a:xfrm>
            <a:off x="5104893" y="3772679"/>
            <a:ext cx="534543" cy="1012890"/>
          </a:xfrm>
          <a:custGeom>
            <a:avLst/>
            <a:gdLst/>
            <a:ahLst/>
            <a:cxnLst/>
            <a:rect l="l" t="t" r="r" b="b"/>
            <a:pathLst>
              <a:path w="497839" h="1007110">
                <a:moveTo>
                  <a:pt x="497586" y="975360"/>
                </a:moveTo>
                <a:lnTo>
                  <a:pt x="370332" y="697991"/>
                </a:lnTo>
                <a:lnTo>
                  <a:pt x="301752" y="729995"/>
                </a:lnTo>
                <a:lnTo>
                  <a:pt x="428244" y="1006601"/>
                </a:lnTo>
                <a:lnTo>
                  <a:pt x="497586" y="975360"/>
                </a:lnTo>
                <a:close/>
              </a:path>
              <a:path w="497839" h="1007110">
                <a:moveTo>
                  <a:pt x="208026" y="160781"/>
                </a:moveTo>
                <a:lnTo>
                  <a:pt x="8382" y="0"/>
                </a:lnTo>
                <a:lnTo>
                  <a:pt x="0" y="256031"/>
                </a:lnTo>
                <a:lnTo>
                  <a:pt x="208026" y="160781"/>
                </a:lnTo>
                <a:close/>
              </a:path>
              <a:path w="497839" h="1007110">
                <a:moveTo>
                  <a:pt x="275082" y="489965"/>
                </a:moveTo>
                <a:lnTo>
                  <a:pt x="148590" y="213359"/>
                </a:lnTo>
                <a:lnTo>
                  <a:pt x="79248" y="244601"/>
                </a:lnTo>
                <a:lnTo>
                  <a:pt x="205740" y="521969"/>
                </a:lnTo>
                <a:lnTo>
                  <a:pt x="275082" y="48996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xmlns="" id="{4528B678-E786-4E9B-9DA8-763198D5685D}"/>
              </a:ext>
            </a:extLst>
          </p:cNvPr>
          <p:cNvSpPr/>
          <p:nvPr/>
        </p:nvSpPr>
        <p:spPr>
          <a:xfrm>
            <a:off x="5639436" y="3930858"/>
            <a:ext cx="1231010" cy="888639"/>
          </a:xfrm>
          <a:custGeom>
            <a:avLst/>
            <a:gdLst/>
            <a:ahLst/>
            <a:cxnLst/>
            <a:rect l="l" t="t" r="r" b="b"/>
            <a:pathLst>
              <a:path w="1168400" h="869950">
                <a:moveTo>
                  <a:pt x="291084" y="689610"/>
                </a:moveTo>
                <a:lnTo>
                  <a:pt x="246126" y="627888"/>
                </a:lnTo>
                <a:lnTo>
                  <a:pt x="0" y="807720"/>
                </a:lnTo>
                <a:lnTo>
                  <a:pt x="44958" y="869442"/>
                </a:lnTo>
                <a:lnTo>
                  <a:pt x="291084" y="689610"/>
                </a:lnTo>
                <a:close/>
              </a:path>
              <a:path w="1168400" h="869950">
                <a:moveTo>
                  <a:pt x="721614" y="374142"/>
                </a:moveTo>
                <a:lnTo>
                  <a:pt x="676656" y="313182"/>
                </a:lnTo>
                <a:lnTo>
                  <a:pt x="430530" y="493014"/>
                </a:lnTo>
                <a:lnTo>
                  <a:pt x="475488" y="554736"/>
                </a:lnTo>
                <a:lnTo>
                  <a:pt x="721614" y="374142"/>
                </a:lnTo>
                <a:close/>
              </a:path>
              <a:path w="1168400" h="869950">
                <a:moveTo>
                  <a:pt x="1006227" y="165858"/>
                </a:moveTo>
                <a:lnTo>
                  <a:pt x="961511" y="104721"/>
                </a:lnTo>
                <a:lnTo>
                  <a:pt x="861060" y="178308"/>
                </a:lnTo>
                <a:lnTo>
                  <a:pt x="906018" y="239268"/>
                </a:lnTo>
                <a:lnTo>
                  <a:pt x="1006227" y="165858"/>
                </a:lnTo>
                <a:close/>
              </a:path>
              <a:path w="1168400" h="869950">
                <a:moveTo>
                  <a:pt x="1168146" y="0"/>
                </a:moveTo>
                <a:lnTo>
                  <a:pt x="916686" y="43434"/>
                </a:lnTo>
                <a:lnTo>
                  <a:pt x="961511" y="104721"/>
                </a:lnTo>
                <a:lnTo>
                  <a:pt x="992124" y="82296"/>
                </a:lnTo>
                <a:lnTo>
                  <a:pt x="1037082" y="143256"/>
                </a:lnTo>
                <a:lnTo>
                  <a:pt x="1037082" y="208043"/>
                </a:lnTo>
                <a:lnTo>
                  <a:pt x="1051560" y="227838"/>
                </a:lnTo>
                <a:lnTo>
                  <a:pt x="1168146" y="0"/>
                </a:lnTo>
                <a:close/>
              </a:path>
              <a:path w="1168400" h="869950">
                <a:moveTo>
                  <a:pt x="1037082" y="143256"/>
                </a:moveTo>
                <a:lnTo>
                  <a:pt x="992124" y="82296"/>
                </a:lnTo>
                <a:lnTo>
                  <a:pt x="961511" y="104721"/>
                </a:lnTo>
                <a:lnTo>
                  <a:pt x="1006227" y="165858"/>
                </a:lnTo>
                <a:lnTo>
                  <a:pt x="1037082" y="143256"/>
                </a:lnTo>
                <a:close/>
              </a:path>
              <a:path w="1168400" h="869950">
                <a:moveTo>
                  <a:pt x="1037082" y="208043"/>
                </a:moveTo>
                <a:lnTo>
                  <a:pt x="1037082" y="143256"/>
                </a:lnTo>
                <a:lnTo>
                  <a:pt x="1006227" y="165858"/>
                </a:lnTo>
                <a:lnTo>
                  <a:pt x="1037082" y="20804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xmlns="" id="{172B8719-53FB-4FBC-AE80-EE23564B37FC}"/>
              </a:ext>
            </a:extLst>
          </p:cNvPr>
          <p:cNvSpPr txBox="1"/>
          <p:nvPr/>
        </p:nvSpPr>
        <p:spPr>
          <a:xfrm>
            <a:off x="5177031" y="3802775"/>
            <a:ext cx="861694" cy="15895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7190">
              <a:lnSpc>
                <a:spcPct val="100000"/>
              </a:lnSpc>
              <a:spcBef>
                <a:spcPts val="95"/>
              </a:spcBef>
            </a:pPr>
            <a:r>
              <a:rPr sz="7200" spc="765" dirty="0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Process</a:t>
            </a:r>
            <a:endParaRPr sz="1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611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>
                <a:latin typeface="+mj-lt"/>
              </a:rPr>
              <a:t>Classification of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301699"/>
              </p:ext>
            </p:extLst>
          </p:nvPr>
        </p:nvGraphicFramePr>
        <p:xfrm>
          <a:off x="876300" y="1371600"/>
          <a:ext cx="75057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89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EAFFFE-5056-4B0F-851D-D6CD15750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7F42BA-AFAD-418F-91A2-36EFB2055C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7DF58A7-0069-40DB-9CCC-8F20B54E23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4881B9-5396-4BA3-A152-420E636A8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6BA4F9-7F15-42B4-9DD1-4DC119765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6543B9-A718-40B5-AA1C-965D2C4A91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923D4B-CC1B-4C8E-AA3A-B32B45205E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E858F8-7EEB-4998-AD1C-E7B80BF79B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3C30B8-E80D-4806-A492-B02F71AFF8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37C120-0C31-48F1-A4FE-254D7963C5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AF0AAB-DC49-42CF-8490-9CC02164BD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A0B8A4-3165-4A5E-BDF9-107F17D9CC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E16CC8A-5182-4378-89FA-CA35E30794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AtOnce"/>
        </p:bldSub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>
                <a:latin typeface="+mj-lt"/>
              </a:rPr>
              <a:t>Static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>
                <a:latin typeface="+mn-lt"/>
              </a:rPr>
              <a:t>In static algorithm the processes are assigned to the processors at 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compile time</a:t>
            </a:r>
            <a:r>
              <a:rPr lang="en-US" dirty="0">
                <a:latin typeface="+mn-lt"/>
              </a:rPr>
              <a:t> according to the performance of the nodes.</a:t>
            </a:r>
          </a:p>
          <a:p>
            <a:pPr algn="just"/>
            <a:r>
              <a:rPr lang="en-US" dirty="0">
                <a:latin typeface="+mn-lt"/>
              </a:rPr>
              <a:t>Once the processes are assigned,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no change or reassignment </a:t>
            </a:r>
            <a:r>
              <a:rPr lang="en-US" dirty="0">
                <a:latin typeface="+mn-lt"/>
              </a:rPr>
              <a:t>is possible at the run time. </a:t>
            </a:r>
          </a:p>
          <a:p>
            <a:pPr algn="just"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  <a:latin typeface="+mn-lt"/>
              </a:rPr>
              <a:t>Number of jobs </a:t>
            </a:r>
            <a:r>
              <a:rPr lang="en-US" dirty="0">
                <a:latin typeface="+mn-lt"/>
              </a:rPr>
              <a:t>in each node is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fixed</a:t>
            </a:r>
            <a:r>
              <a:rPr lang="en-US" dirty="0">
                <a:latin typeface="+mn-lt"/>
              </a:rPr>
              <a:t> in static load balancing algorithm. </a:t>
            </a:r>
          </a:p>
          <a:p>
            <a:pPr algn="just"/>
            <a:r>
              <a:rPr lang="en-US" dirty="0">
                <a:latin typeface="+mn-lt"/>
              </a:rPr>
              <a:t>Static algorithms use only information about 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average behavior </a:t>
            </a:r>
            <a:r>
              <a:rPr lang="en-US" dirty="0">
                <a:latin typeface="+mn-lt"/>
              </a:rPr>
              <a:t>of the system,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ignoring current state </a:t>
            </a:r>
            <a:r>
              <a:rPr lang="en-US" dirty="0">
                <a:latin typeface="+mn-lt"/>
              </a:rPr>
              <a:t>of the system.</a:t>
            </a:r>
          </a:p>
          <a:p>
            <a:pPr algn="just"/>
            <a:r>
              <a:rPr lang="en-US" dirty="0">
                <a:latin typeface="+mn-lt"/>
              </a:rPr>
              <a:t>The static load balancing algorithms can be divided into two sub classes: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>
                <a:latin typeface="+mn-lt"/>
              </a:rPr>
              <a:t>Optimal static load balancing (Deterministic)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>
                <a:latin typeface="+mn-lt"/>
              </a:rPr>
              <a:t>Sub optimal static load balancing (Probabilistic)</a:t>
            </a:r>
          </a:p>
        </p:txBody>
      </p:sp>
    </p:spTree>
    <p:extLst>
      <p:ext uri="{BB962C8B-B14F-4D97-AF65-F5344CB8AC3E}">
        <p14:creationId xmlns:p14="http://schemas.microsoft.com/office/powerpoint/2010/main" val="139954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>
                <a:latin typeface="+mj-lt"/>
              </a:rPr>
              <a:t>Static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Optimal Static Load Balancing Algorithm</a:t>
            </a:r>
          </a:p>
          <a:p>
            <a:pPr lvl="1" algn="just"/>
            <a:r>
              <a:rPr lang="en-US" sz="2400" dirty="0">
                <a:latin typeface="+mn-lt"/>
              </a:rPr>
              <a:t>If all the information and resources related to a system are known optimal static load balancing can be done.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Sub optimal static load balancing Algorithm</a:t>
            </a:r>
          </a:p>
          <a:p>
            <a:pPr lvl="1" algn="just"/>
            <a:r>
              <a:rPr lang="en-US" sz="2400" dirty="0">
                <a:latin typeface="+mn-lt"/>
              </a:rPr>
              <a:t>Sub-optimal load balancing algorithm will be mandatory for some applications when optimal solution is not found.</a:t>
            </a:r>
          </a:p>
        </p:txBody>
      </p:sp>
    </p:spTree>
    <p:extLst>
      <p:ext uri="{BB962C8B-B14F-4D97-AF65-F5344CB8AC3E}">
        <p14:creationId xmlns:p14="http://schemas.microsoft.com/office/powerpoint/2010/main" val="40238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>
                <a:latin typeface="+mj-lt"/>
              </a:rPr>
              <a:t>Deterministic vs Probabilistic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  <a:latin typeface="+mn-lt"/>
              </a:rPr>
              <a:t>Deterministic</a:t>
            </a:r>
            <a:r>
              <a:rPr lang="en-US" dirty="0">
                <a:latin typeface="+mn-lt"/>
              </a:rPr>
              <a:t> algorithms are suitable when 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process behavior is known in advance.</a:t>
            </a:r>
          </a:p>
          <a:p>
            <a:pPr algn="just"/>
            <a:r>
              <a:rPr lang="en-US" dirty="0">
                <a:latin typeface="+mn-lt"/>
              </a:rPr>
              <a:t>If all the details like list of processes, computing requirements, file requirements and communication requirements are known prior to execution, then it is possible to make a perfect assignment.</a:t>
            </a:r>
          </a:p>
          <a:p>
            <a:pPr algn="just"/>
            <a:r>
              <a:rPr lang="en-US" dirty="0">
                <a:latin typeface="+mn-lt"/>
              </a:rPr>
              <a:t>In the case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load is unpredictable or variable </a:t>
            </a:r>
            <a:r>
              <a:rPr lang="en-US" dirty="0">
                <a:latin typeface="+mn-lt"/>
              </a:rPr>
              <a:t>from minute to minute or hour to hour, a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Probabilistic/heuristic</a:t>
            </a:r>
            <a:r>
              <a:rPr lang="en-US" dirty="0">
                <a:latin typeface="+mn-lt"/>
              </a:rPr>
              <a:t> processor allocation is preferred.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976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>
                <a:latin typeface="+mj-lt"/>
              </a:rPr>
              <a:t>Dynamic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>
                <a:latin typeface="+mn-lt"/>
              </a:rPr>
              <a:t>In dynamic load balancing algorithm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assignment of jobs </a:t>
            </a:r>
            <a:r>
              <a:rPr lang="en-US" dirty="0">
                <a:latin typeface="+mn-lt"/>
              </a:rPr>
              <a:t>is done at 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runtime. </a:t>
            </a:r>
          </a:p>
          <a:p>
            <a:pPr algn="just"/>
            <a:r>
              <a:rPr lang="en-US" dirty="0">
                <a:latin typeface="+mn-lt"/>
              </a:rPr>
              <a:t>In DLB jobs are reassigned at the runtime depending upon the situation. </a:t>
            </a:r>
          </a:p>
          <a:p>
            <a:pPr algn="just"/>
            <a:r>
              <a:rPr lang="en-US" dirty="0">
                <a:latin typeface="+mn-lt"/>
              </a:rPr>
              <a:t>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load will be transferred </a:t>
            </a:r>
            <a:r>
              <a:rPr lang="en-US" dirty="0">
                <a:latin typeface="+mn-lt"/>
              </a:rPr>
              <a:t>from heavily loaded nodes to the lightly loaded nodes.</a:t>
            </a:r>
          </a:p>
          <a:p>
            <a:pPr algn="just"/>
            <a:r>
              <a:rPr lang="en-US" dirty="0">
                <a:latin typeface="+mn-lt"/>
              </a:rPr>
              <a:t>No decision is taken until the process gets executed.</a:t>
            </a:r>
          </a:p>
          <a:p>
            <a:pPr algn="just"/>
            <a:r>
              <a:rPr lang="en-US" dirty="0">
                <a:latin typeface="+mn-lt"/>
              </a:rPr>
              <a:t>This strategy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collects the information </a:t>
            </a:r>
            <a:r>
              <a:rPr lang="en-US" dirty="0">
                <a:latin typeface="+mn-lt"/>
              </a:rPr>
              <a:t>about 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system state </a:t>
            </a:r>
            <a:r>
              <a:rPr lang="en-US" dirty="0">
                <a:latin typeface="+mn-lt"/>
              </a:rPr>
              <a:t>and about the job information.</a:t>
            </a:r>
          </a:p>
          <a:p>
            <a:pPr algn="just"/>
            <a:r>
              <a:rPr lang="en-US" dirty="0">
                <a:latin typeface="+mn-lt"/>
              </a:rPr>
              <a:t>As more information is collected, the algorithm can make better decision.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541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>
                <a:latin typeface="+mj-lt"/>
              </a:rPr>
              <a:t>Centralized Vs Distributed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767852"/>
              </p:ext>
            </p:extLst>
          </p:nvPr>
        </p:nvGraphicFramePr>
        <p:xfrm>
          <a:off x="346249" y="3296920"/>
          <a:ext cx="8492950" cy="1005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4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6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8392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effectLst/>
                        </a:rPr>
                        <a:t>Centralized approach leads to a bottleneck as number of requests increases.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effectLst/>
                        </a:rPr>
                        <a:t>Distributed approach handle the multiple requests by physically distributing among various nodes.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470813"/>
              </p:ext>
            </p:extLst>
          </p:nvPr>
        </p:nvGraphicFramePr>
        <p:xfrm>
          <a:off x="346840" y="1600200"/>
          <a:ext cx="8492950" cy="1005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4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6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Scheduling decision is carried out at one single node called the centralized node.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Scheduling decision is carried out at different nodes called the Distributed nodes.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283226"/>
              </p:ext>
            </p:extLst>
          </p:nvPr>
        </p:nvGraphicFramePr>
        <p:xfrm>
          <a:off x="346840" y="2600960"/>
          <a:ext cx="8492950" cy="701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4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6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Every information is available at a single node.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Information is distributed at different nodes.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081680"/>
              </p:ext>
            </p:extLst>
          </p:nvPr>
        </p:nvGraphicFramePr>
        <p:xfrm>
          <a:off x="346250" y="4297680"/>
          <a:ext cx="8492950" cy="883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4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6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8392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effectLst/>
                        </a:rPr>
                        <a:t>If centralized server fails, all scheduling in the system will fails.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effectLst/>
                        </a:rPr>
                        <a:t>If any node fails,</a:t>
                      </a:r>
                      <a:r>
                        <a:rPr lang="en-US" sz="2000" b="0" baseline="0" dirty="0">
                          <a:effectLst/>
                        </a:rPr>
                        <a:t> all scheduling will be handled by other nodes.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xmlns="" id="{7ACA69F9-8866-4BB1-8917-CD50FC781C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5322215"/>
                  </p:ext>
                </p:extLst>
              </p:nvPr>
            </p:nvGraphicFramePr>
            <p:xfrm>
              <a:off x="346249" y="1085161"/>
              <a:ext cx="8467820" cy="4663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3910">
                      <a:extLst>
                        <a:ext uri="{9D8B030D-6E8A-4147-A177-3AD203B41FA5}">
                          <a16:colId xmlns:a16="http://schemas.microsoft.com/office/drawing/2014/main" xmlns="" val="4256643500"/>
                        </a:ext>
                      </a:extLst>
                    </a:gridCol>
                    <a:gridCol w="4233910">
                      <a:extLst>
                        <a:ext uri="{9D8B030D-6E8A-4147-A177-3AD203B41FA5}">
                          <a16:colId xmlns:a16="http://schemas.microsoft.com/office/drawing/2014/main" xmlns="" val="1306569946"/>
                        </a:ext>
                      </a:extLst>
                    </a:gridCol>
                  </a:tblGrid>
                  <a:tr h="4079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b="1" i="0" dirty="0" smtClean="0"/>
                                  <m:t>Centralized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1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1" i="0" dirty="0" smtClean="0"/>
                                  <m:t>Load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1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1" i="0" dirty="0" smtClean="0"/>
                                  <m:t>Balancing</m:t>
                                </m:r>
                              </m:oMath>
                            </m:oMathPara>
                          </a14:m>
                          <a:endParaRPr lang="en-US" sz="2400" b="1" i="0" dirty="0"/>
                        </a:p>
                      </a:txBody>
                      <a:tcPr marT="50292" marB="50292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b="1" i="0" dirty="0" smtClean="0"/>
                                  <m:t>Distributed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1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1" i="0" dirty="0" smtClean="0"/>
                                  <m:t>Load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1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1" i="0" dirty="0" smtClean="0"/>
                                  <m:t>Balancing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marT="50292" marB="50292"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592407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7ACA69F9-8866-4BB1-8917-CD50FC781C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5322215"/>
                  </p:ext>
                </p:extLst>
              </p:nvPr>
            </p:nvGraphicFramePr>
            <p:xfrm>
              <a:off x="346249" y="1085161"/>
              <a:ext cx="8467820" cy="4663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3910">
                      <a:extLst>
                        <a:ext uri="{9D8B030D-6E8A-4147-A177-3AD203B41FA5}">
                          <a16:colId xmlns:a16="http://schemas.microsoft.com/office/drawing/2014/main" val="4256643500"/>
                        </a:ext>
                      </a:extLst>
                    </a:gridCol>
                    <a:gridCol w="4233910">
                      <a:extLst>
                        <a:ext uri="{9D8B030D-6E8A-4147-A177-3AD203B41FA5}">
                          <a16:colId xmlns:a16="http://schemas.microsoft.com/office/drawing/2014/main" val="1306569946"/>
                        </a:ext>
                      </a:extLst>
                    </a:gridCol>
                  </a:tblGrid>
                  <a:tr h="466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50292" marB="50292">
                        <a:blipFill>
                          <a:blip r:embed="rId3"/>
                          <a:stretch>
                            <a:fillRect l="-144" t="-2597" r="-100719" b="-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50292" marB="50292">
                        <a:blipFill>
                          <a:blip r:embed="rId3"/>
                          <a:stretch>
                            <a:fillRect l="-100144" t="-2597" r="-719" b="-11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2407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4619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4FD77B-1644-471C-BA65-60929C93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Load Balancing</a:t>
            </a:r>
            <a:endParaRPr lang="en-IN" dirty="0"/>
          </a:p>
        </p:txBody>
      </p:sp>
      <p:pic>
        <p:nvPicPr>
          <p:cNvPr id="25" name="Content Placeholder 4">
            <a:extLst>
              <a:ext uri="{FF2B5EF4-FFF2-40B4-BE49-F238E27FC236}">
                <a16:creationId xmlns:a16="http://schemas.microsoft.com/office/drawing/2014/main" xmlns="" id="{D48B23BE-2966-4AD2-9907-F9469FC1B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2" y="1143000"/>
            <a:ext cx="8172095" cy="38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020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DF8158-84E1-4BDB-98E4-A6764096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/>
          <a:p>
            <a:r>
              <a:rPr lang="en-US" dirty="0"/>
              <a:t>Distributed Load Balancing</a:t>
            </a:r>
            <a:endParaRPr lang="en-IN" dirty="0"/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xmlns="" id="{52100ED6-F0E4-4EDE-ADB7-D3C91DF2615E}"/>
              </a:ext>
            </a:extLst>
          </p:cNvPr>
          <p:cNvSpPr/>
          <p:nvPr/>
        </p:nvSpPr>
        <p:spPr>
          <a:xfrm>
            <a:off x="2463674" y="1568659"/>
            <a:ext cx="4292599" cy="3149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xmlns="" id="{A8C9EA32-5866-4CBC-8A5B-18847496339F}"/>
              </a:ext>
            </a:extLst>
          </p:cNvPr>
          <p:cNvSpPr/>
          <p:nvPr/>
        </p:nvSpPr>
        <p:spPr>
          <a:xfrm>
            <a:off x="3441319" y="1340059"/>
            <a:ext cx="1219200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xmlns="" id="{ECA08375-07E0-4370-A21A-35E22D801ECD}"/>
              </a:ext>
            </a:extLst>
          </p:cNvPr>
          <p:cNvSpPr/>
          <p:nvPr/>
        </p:nvSpPr>
        <p:spPr>
          <a:xfrm>
            <a:off x="5955919" y="1568659"/>
            <a:ext cx="1219200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xmlns="" id="{C80156E8-03E5-4697-A956-05434C6EB2D2}"/>
              </a:ext>
            </a:extLst>
          </p:cNvPr>
          <p:cNvSpPr/>
          <p:nvPr/>
        </p:nvSpPr>
        <p:spPr>
          <a:xfrm>
            <a:off x="5422519" y="3397459"/>
            <a:ext cx="1219200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xmlns="" id="{52B962C8-6A61-4825-9F7D-376FA88AC368}"/>
              </a:ext>
            </a:extLst>
          </p:cNvPr>
          <p:cNvSpPr/>
          <p:nvPr/>
        </p:nvSpPr>
        <p:spPr>
          <a:xfrm>
            <a:off x="2298319" y="3397459"/>
            <a:ext cx="1219200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xmlns="" id="{267BF7B8-DB28-472B-B7FC-A47E38199260}"/>
              </a:ext>
            </a:extLst>
          </p:cNvPr>
          <p:cNvSpPr/>
          <p:nvPr/>
        </p:nvSpPr>
        <p:spPr>
          <a:xfrm>
            <a:off x="990600" y="3481447"/>
            <a:ext cx="1549146" cy="13953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xmlns="" id="{A54B4628-D14F-43FF-B345-0F44DE501D7B}"/>
              </a:ext>
            </a:extLst>
          </p:cNvPr>
          <p:cNvSpPr txBox="1"/>
          <p:nvPr/>
        </p:nvSpPr>
        <p:spPr>
          <a:xfrm>
            <a:off x="1098423" y="4284680"/>
            <a:ext cx="728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Pr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ocess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10">
            <a:extLst>
              <a:ext uri="{FF2B5EF4-FFF2-40B4-BE49-F238E27FC236}">
                <a16:creationId xmlns:a16="http://schemas.microsoft.com/office/drawing/2014/main" xmlns="" id="{B688D4CF-5A13-4FAE-B16C-25F17F65BAA8}"/>
              </a:ext>
            </a:extLst>
          </p:cNvPr>
          <p:cNvSpPr/>
          <p:nvPr/>
        </p:nvSpPr>
        <p:spPr>
          <a:xfrm>
            <a:off x="4508119" y="3245059"/>
            <a:ext cx="1066800" cy="913130"/>
          </a:xfrm>
          <a:custGeom>
            <a:avLst/>
            <a:gdLst/>
            <a:ahLst/>
            <a:cxnLst/>
            <a:rect l="l" t="t" r="r" b="b"/>
            <a:pathLst>
              <a:path w="1066800" h="913129">
                <a:moveTo>
                  <a:pt x="918972" y="763524"/>
                </a:moveTo>
                <a:lnTo>
                  <a:pt x="918972" y="156210"/>
                </a:lnTo>
                <a:lnTo>
                  <a:pt x="0" y="156210"/>
                </a:lnTo>
                <a:lnTo>
                  <a:pt x="0" y="880110"/>
                </a:lnTo>
                <a:lnTo>
                  <a:pt x="57402" y="893381"/>
                </a:lnTo>
                <a:lnTo>
                  <a:pt x="110047" y="902973"/>
                </a:lnTo>
                <a:lnTo>
                  <a:pt x="158386" y="909172"/>
                </a:lnTo>
                <a:lnTo>
                  <a:pt x="202873" y="912267"/>
                </a:lnTo>
                <a:lnTo>
                  <a:pt x="243961" y="912545"/>
                </a:lnTo>
                <a:lnTo>
                  <a:pt x="282104" y="910293"/>
                </a:lnTo>
                <a:lnTo>
                  <a:pt x="351364" y="899350"/>
                </a:lnTo>
                <a:lnTo>
                  <a:pt x="414281" y="881738"/>
                </a:lnTo>
                <a:lnTo>
                  <a:pt x="474478" y="859757"/>
                </a:lnTo>
                <a:lnTo>
                  <a:pt x="535582" y="835706"/>
                </a:lnTo>
                <a:lnTo>
                  <a:pt x="567607" y="823623"/>
                </a:lnTo>
                <a:lnTo>
                  <a:pt x="636867" y="800779"/>
                </a:lnTo>
                <a:lnTo>
                  <a:pt x="675010" y="790593"/>
                </a:lnTo>
                <a:lnTo>
                  <a:pt x="716098" y="781615"/>
                </a:lnTo>
                <a:lnTo>
                  <a:pt x="760585" y="774131"/>
                </a:lnTo>
                <a:lnTo>
                  <a:pt x="808924" y="768430"/>
                </a:lnTo>
                <a:lnTo>
                  <a:pt x="861569" y="764798"/>
                </a:lnTo>
                <a:lnTo>
                  <a:pt x="918972" y="763524"/>
                </a:lnTo>
                <a:close/>
              </a:path>
              <a:path w="1066800" h="913129">
                <a:moveTo>
                  <a:pt x="988313" y="688086"/>
                </a:moveTo>
                <a:lnTo>
                  <a:pt x="988313" y="76962"/>
                </a:lnTo>
                <a:lnTo>
                  <a:pt x="76199" y="76962"/>
                </a:lnTo>
                <a:lnTo>
                  <a:pt x="76199" y="156210"/>
                </a:lnTo>
                <a:lnTo>
                  <a:pt x="918972" y="156210"/>
                </a:lnTo>
                <a:lnTo>
                  <a:pt x="918972" y="692658"/>
                </a:lnTo>
                <a:lnTo>
                  <a:pt x="924877" y="691943"/>
                </a:lnTo>
                <a:lnTo>
                  <a:pt x="940498" y="690372"/>
                </a:lnTo>
                <a:lnTo>
                  <a:pt x="962691" y="688800"/>
                </a:lnTo>
                <a:lnTo>
                  <a:pt x="988313" y="688086"/>
                </a:lnTo>
                <a:close/>
              </a:path>
              <a:path w="1066800" h="913129">
                <a:moveTo>
                  <a:pt x="1066800" y="609600"/>
                </a:moveTo>
                <a:lnTo>
                  <a:pt x="1066800" y="0"/>
                </a:lnTo>
                <a:lnTo>
                  <a:pt x="147065" y="0"/>
                </a:lnTo>
                <a:lnTo>
                  <a:pt x="147065" y="76962"/>
                </a:lnTo>
                <a:lnTo>
                  <a:pt x="988313" y="76962"/>
                </a:lnTo>
                <a:lnTo>
                  <a:pt x="988313" y="612648"/>
                </a:lnTo>
                <a:lnTo>
                  <a:pt x="995112" y="612171"/>
                </a:lnTo>
                <a:lnTo>
                  <a:pt x="1012983" y="611124"/>
                </a:lnTo>
                <a:lnTo>
                  <a:pt x="1038141" y="610076"/>
                </a:lnTo>
                <a:lnTo>
                  <a:pt x="1066800" y="60960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1">
            <a:extLst>
              <a:ext uri="{FF2B5EF4-FFF2-40B4-BE49-F238E27FC236}">
                <a16:creationId xmlns:a16="http://schemas.microsoft.com/office/drawing/2014/main" xmlns="" id="{67B715D7-D348-4353-A85B-AE574653A92F}"/>
              </a:ext>
            </a:extLst>
          </p:cNvPr>
          <p:cNvSpPr/>
          <p:nvPr/>
        </p:nvSpPr>
        <p:spPr>
          <a:xfrm>
            <a:off x="4495419" y="3231724"/>
            <a:ext cx="1092200" cy="938530"/>
          </a:xfrm>
          <a:custGeom>
            <a:avLst/>
            <a:gdLst/>
            <a:ahLst/>
            <a:cxnLst/>
            <a:rect l="l" t="t" r="r" b="b"/>
            <a:pathLst>
              <a:path w="1092200" h="938529">
                <a:moveTo>
                  <a:pt x="943356" y="690916"/>
                </a:moveTo>
                <a:lnTo>
                  <a:pt x="943356" y="160781"/>
                </a:lnTo>
                <a:lnTo>
                  <a:pt x="938022" y="155447"/>
                </a:lnTo>
                <a:lnTo>
                  <a:pt x="5333" y="155447"/>
                </a:lnTo>
                <a:lnTo>
                  <a:pt x="0" y="160781"/>
                </a:lnTo>
                <a:lnTo>
                  <a:pt x="0" y="898397"/>
                </a:lnTo>
                <a:lnTo>
                  <a:pt x="3810" y="902969"/>
                </a:lnTo>
                <a:lnTo>
                  <a:pt x="9906" y="904494"/>
                </a:lnTo>
                <a:lnTo>
                  <a:pt x="12192" y="905034"/>
                </a:lnTo>
                <a:lnTo>
                  <a:pt x="12192" y="180593"/>
                </a:lnTo>
                <a:lnTo>
                  <a:pt x="25146" y="168401"/>
                </a:lnTo>
                <a:lnTo>
                  <a:pt x="25146" y="180593"/>
                </a:lnTo>
                <a:lnTo>
                  <a:pt x="75437" y="180593"/>
                </a:lnTo>
                <a:lnTo>
                  <a:pt x="75438" y="168401"/>
                </a:lnTo>
                <a:lnTo>
                  <a:pt x="100584" y="168401"/>
                </a:lnTo>
                <a:lnTo>
                  <a:pt x="100583" y="180593"/>
                </a:lnTo>
                <a:lnTo>
                  <a:pt x="918210" y="180593"/>
                </a:lnTo>
                <a:lnTo>
                  <a:pt x="918210" y="168401"/>
                </a:lnTo>
                <a:lnTo>
                  <a:pt x="931163" y="180593"/>
                </a:lnTo>
                <a:lnTo>
                  <a:pt x="931163" y="691895"/>
                </a:lnTo>
                <a:lnTo>
                  <a:pt x="943356" y="690916"/>
                </a:lnTo>
                <a:close/>
              </a:path>
              <a:path w="1092200" h="938529">
                <a:moveTo>
                  <a:pt x="25146" y="180593"/>
                </a:moveTo>
                <a:lnTo>
                  <a:pt x="25146" y="168401"/>
                </a:lnTo>
                <a:lnTo>
                  <a:pt x="12192" y="180593"/>
                </a:lnTo>
                <a:lnTo>
                  <a:pt x="25146" y="180593"/>
                </a:lnTo>
                <a:close/>
              </a:path>
              <a:path w="1092200" h="938529">
                <a:moveTo>
                  <a:pt x="25146" y="882451"/>
                </a:moveTo>
                <a:lnTo>
                  <a:pt x="25146" y="180593"/>
                </a:lnTo>
                <a:lnTo>
                  <a:pt x="12192" y="180593"/>
                </a:lnTo>
                <a:lnTo>
                  <a:pt x="12192" y="905034"/>
                </a:lnTo>
                <a:lnTo>
                  <a:pt x="15240" y="905754"/>
                </a:lnTo>
                <a:lnTo>
                  <a:pt x="15240" y="880109"/>
                </a:lnTo>
                <a:lnTo>
                  <a:pt x="25146" y="882451"/>
                </a:lnTo>
                <a:close/>
              </a:path>
              <a:path w="1092200" h="938529">
                <a:moveTo>
                  <a:pt x="930402" y="762761"/>
                </a:moveTo>
                <a:lnTo>
                  <a:pt x="889254" y="763523"/>
                </a:lnTo>
                <a:lnTo>
                  <a:pt x="849630" y="765809"/>
                </a:lnTo>
                <a:lnTo>
                  <a:pt x="796706" y="770163"/>
                </a:lnTo>
                <a:lnTo>
                  <a:pt x="746964" y="777162"/>
                </a:lnTo>
                <a:lnTo>
                  <a:pt x="699543" y="786644"/>
                </a:lnTo>
                <a:lnTo>
                  <a:pt x="653581" y="798447"/>
                </a:lnTo>
                <a:lnTo>
                  <a:pt x="608218" y="812409"/>
                </a:lnTo>
                <a:lnTo>
                  <a:pt x="562592" y="828369"/>
                </a:lnTo>
                <a:lnTo>
                  <a:pt x="515841" y="846164"/>
                </a:lnTo>
                <a:lnTo>
                  <a:pt x="467106" y="865632"/>
                </a:lnTo>
                <a:lnTo>
                  <a:pt x="424434" y="881633"/>
                </a:lnTo>
                <a:lnTo>
                  <a:pt x="402336" y="888491"/>
                </a:lnTo>
                <a:lnTo>
                  <a:pt x="351212" y="901368"/>
                </a:lnTo>
                <a:lnTo>
                  <a:pt x="300369" y="909156"/>
                </a:lnTo>
                <a:lnTo>
                  <a:pt x="249578" y="912266"/>
                </a:lnTo>
                <a:lnTo>
                  <a:pt x="198613" y="911109"/>
                </a:lnTo>
                <a:lnTo>
                  <a:pt x="147246" y="906095"/>
                </a:lnTo>
                <a:lnTo>
                  <a:pt x="95250" y="897635"/>
                </a:lnTo>
                <a:lnTo>
                  <a:pt x="57150" y="890015"/>
                </a:lnTo>
                <a:lnTo>
                  <a:pt x="15240" y="880109"/>
                </a:lnTo>
                <a:lnTo>
                  <a:pt x="25146" y="892301"/>
                </a:lnTo>
                <a:lnTo>
                  <a:pt x="25146" y="908096"/>
                </a:lnTo>
                <a:lnTo>
                  <a:pt x="51816" y="914400"/>
                </a:lnTo>
                <a:lnTo>
                  <a:pt x="109345" y="926897"/>
                </a:lnTo>
                <a:lnTo>
                  <a:pt x="162727" y="934661"/>
                </a:lnTo>
                <a:lnTo>
                  <a:pt x="212430" y="938153"/>
                </a:lnTo>
                <a:lnTo>
                  <a:pt x="258921" y="937833"/>
                </a:lnTo>
                <a:lnTo>
                  <a:pt x="302670" y="934161"/>
                </a:lnTo>
                <a:lnTo>
                  <a:pt x="344144" y="927598"/>
                </a:lnTo>
                <a:lnTo>
                  <a:pt x="383811" y="918604"/>
                </a:lnTo>
                <a:lnTo>
                  <a:pt x="422139" y="907640"/>
                </a:lnTo>
                <a:lnTo>
                  <a:pt x="459597" y="895165"/>
                </a:lnTo>
                <a:lnTo>
                  <a:pt x="496651" y="881641"/>
                </a:lnTo>
                <a:lnTo>
                  <a:pt x="533771" y="867528"/>
                </a:lnTo>
                <a:lnTo>
                  <a:pt x="571425" y="853287"/>
                </a:lnTo>
                <a:lnTo>
                  <a:pt x="610080" y="839377"/>
                </a:lnTo>
                <a:lnTo>
                  <a:pt x="650205" y="826259"/>
                </a:lnTo>
                <a:lnTo>
                  <a:pt x="692267" y="814394"/>
                </a:lnTo>
                <a:lnTo>
                  <a:pt x="736735" y="804242"/>
                </a:lnTo>
                <a:lnTo>
                  <a:pt x="784076" y="796264"/>
                </a:lnTo>
                <a:lnTo>
                  <a:pt x="834760" y="790920"/>
                </a:lnTo>
                <a:lnTo>
                  <a:pt x="889254" y="788669"/>
                </a:lnTo>
                <a:lnTo>
                  <a:pt x="918210" y="788143"/>
                </a:lnTo>
                <a:lnTo>
                  <a:pt x="918210" y="775715"/>
                </a:lnTo>
                <a:lnTo>
                  <a:pt x="930402" y="762761"/>
                </a:lnTo>
                <a:close/>
              </a:path>
              <a:path w="1092200" h="938529">
                <a:moveTo>
                  <a:pt x="25146" y="908096"/>
                </a:moveTo>
                <a:lnTo>
                  <a:pt x="25146" y="892301"/>
                </a:lnTo>
                <a:lnTo>
                  <a:pt x="15240" y="880109"/>
                </a:lnTo>
                <a:lnTo>
                  <a:pt x="15240" y="905754"/>
                </a:lnTo>
                <a:lnTo>
                  <a:pt x="25146" y="908096"/>
                </a:lnTo>
                <a:close/>
              </a:path>
              <a:path w="1092200" h="938529">
                <a:moveTo>
                  <a:pt x="1012697" y="611377"/>
                </a:moveTo>
                <a:lnTo>
                  <a:pt x="1012697" y="82295"/>
                </a:lnTo>
                <a:lnTo>
                  <a:pt x="1007363" y="76961"/>
                </a:lnTo>
                <a:lnTo>
                  <a:pt x="81534" y="76961"/>
                </a:lnTo>
                <a:lnTo>
                  <a:pt x="75438" y="82295"/>
                </a:lnTo>
                <a:lnTo>
                  <a:pt x="75438" y="155447"/>
                </a:lnTo>
                <a:lnTo>
                  <a:pt x="88392" y="155447"/>
                </a:lnTo>
                <a:lnTo>
                  <a:pt x="88392" y="102107"/>
                </a:lnTo>
                <a:lnTo>
                  <a:pt x="100584" y="89153"/>
                </a:lnTo>
                <a:lnTo>
                  <a:pt x="100584" y="102107"/>
                </a:lnTo>
                <a:lnTo>
                  <a:pt x="146303" y="102107"/>
                </a:lnTo>
                <a:lnTo>
                  <a:pt x="146304" y="89153"/>
                </a:lnTo>
                <a:lnTo>
                  <a:pt x="172212" y="89153"/>
                </a:lnTo>
                <a:lnTo>
                  <a:pt x="172212" y="102107"/>
                </a:lnTo>
                <a:lnTo>
                  <a:pt x="987552" y="102107"/>
                </a:lnTo>
                <a:lnTo>
                  <a:pt x="987552" y="89153"/>
                </a:lnTo>
                <a:lnTo>
                  <a:pt x="1000506" y="102107"/>
                </a:lnTo>
                <a:lnTo>
                  <a:pt x="1000506" y="612266"/>
                </a:lnTo>
                <a:lnTo>
                  <a:pt x="1001268" y="611885"/>
                </a:lnTo>
                <a:lnTo>
                  <a:pt x="1009650" y="611885"/>
                </a:lnTo>
                <a:lnTo>
                  <a:pt x="1012697" y="611377"/>
                </a:lnTo>
                <a:close/>
              </a:path>
              <a:path w="1092200" h="938529">
                <a:moveTo>
                  <a:pt x="100583" y="180593"/>
                </a:moveTo>
                <a:lnTo>
                  <a:pt x="100584" y="168401"/>
                </a:lnTo>
                <a:lnTo>
                  <a:pt x="75438" y="168401"/>
                </a:lnTo>
                <a:lnTo>
                  <a:pt x="75437" y="180593"/>
                </a:lnTo>
                <a:lnTo>
                  <a:pt x="100583" y="180593"/>
                </a:lnTo>
                <a:close/>
              </a:path>
              <a:path w="1092200" h="938529">
                <a:moveTo>
                  <a:pt x="100584" y="102107"/>
                </a:moveTo>
                <a:lnTo>
                  <a:pt x="100584" y="89153"/>
                </a:lnTo>
                <a:lnTo>
                  <a:pt x="88392" y="102107"/>
                </a:lnTo>
                <a:lnTo>
                  <a:pt x="100584" y="102107"/>
                </a:lnTo>
                <a:close/>
              </a:path>
              <a:path w="1092200" h="938529">
                <a:moveTo>
                  <a:pt x="100584" y="155447"/>
                </a:moveTo>
                <a:lnTo>
                  <a:pt x="100584" y="102107"/>
                </a:lnTo>
                <a:lnTo>
                  <a:pt x="88392" y="102107"/>
                </a:lnTo>
                <a:lnTo>
                  <a:pt x="88392" y="155447"/>
                </a:lnTo>
                <a:lnTo>
                  <a:pt x="100584" y="155447"/>
                </a:lnTo>
                <a:close/>
              </a:path>
              <a:path w="1092200" h="938529">
                <a:moveTo>
                  <a:pt x="1091946" y="628649"/>
                </a:moveTo>
                <a:lnTo>
                  <a:pt x="1091946" y="5333"/>
                </a:lnTo>
                <a:lnTo>
                  <a:pt x="1086612" y="0"/>
                </a:lnTo>
                <a:lnTo>
                  <a:pt x="152400" y="0"/>
                </a:lnTo>
                <a:lnTo>
                  <a:pt x="146304" y="5333"/>
                </a:lnTo>
                <a:lnTo>
                  <a:pt x="146304" y="76961"/>
                </a:lnTo>
                <a:lnTo>
                  <a:pt x="159258" y="76961"/>
                </a:lnTo>
                <a:lnTo>
                  <a:pt x="159258" y="25145"/>
                </a:lnTo>
                <a:lnTo>
                  <a:pt x="172212" y="12191"/>
                </a:lnTo>
                <a:lnTo>
                  <a:pt x="172212" y="25145"/>
                </a:lnTo>
                <a:lnTo>
                  <a:pt x="1066800" y="25145"/>
                </a:lnTo>
                <a:lnTo>
                  <a:pt x="1066800" y="12191"/>
                </a:lnTo>
                <a:lnTo>
                  <a:pt x="1078992" y="25145"/>
                </a:lnTo>
                <a:lnTo>
                  <a:pt x="1078992" y="634745"/>
                </a:lnTo>
                <a:lnTo>
                  <a:pt x="1086612" y="634745"/>
                </a:lnTo>
                <a:lnTo>
                  <a:pt x="1091946" y="628649"/>
                </a:lnTo>
                <a:close/>
              </a:path>
              <a:path w="1092200" h="938529">
                <a:moveTo>
                  <a:pt x="172212" y="102107"/>
                </a:moveTo>
                <a:lnTo>
                  <a:pt x="172212" y="89153"/>
                </a:lnTo>
                <a:lnTo>
                  <a:pt x="146304" y="89153"/>
                </a:lnTo>
                <a:lnTo>
                  <a:pt x="146303" y="102107"/>
                </a:lnTo>
                <a:lnTo>
                  <a:pt x="172212" y="102107"/>
                </a:lnTo>
                <a:close/>
              </a:path>
              <a:path w="1092200" h="938529">
                <a:moveTo>
                  <a:pt x="172212" y="25145"/>
                </a:moveTo>
                <a:lnTo>
                  <a:pt x="172212" y="12191"/>
                </a:lnTo>
                <a:lnTo>
                  <a:pt x="159258" y="25145"/>
                </a:lnTo>
                <a:lnTo>
                  <a:pt x="172212" y="25145"/>
                </a:lnTo>
                <a:close/>
              </a:path>
              <a:path w="1092200" h="938529">
                <a:moveTo>
                  <a:pt x="172212" y="76961"/>
                </a:moveTo>
                <a:lnTo>
                  <a:pt x="172212" y="25145"/>
                </a:lnTo>
                <a:lnTo>
                  <a:pt x="159258" y="25145"/>
                </a:lnTo>
                <a:lnTo>
                  <a:pt x="159258" y="76961"/>
                </a:lnTo>
                <a:lnTo>
                  <a:pt x="172212" y="76961"/>
                </a:lnTo>
                <a:close/>
              </a:path>
              <a:path w="1092200" h="938529">
                <a:moveTo>
                  <a:pt x="931163" y="180593"/>
                </a:moveTo>
                <a:lnTo>
                  <a:pt x="918210" y="168401"/>
                </a:lnTo>
                <a:lnTo>
                  <a:pt x="918210" y="180593"/>
                </a:lnTo>
                <a:lnTo>
                  <a:pt x="931163" y="180593"/>
                </a:lnTo>
                <a:close/>
              </a:path>
              <a:path w="1092200" h="938529">
                <a:moveTo>
                  <a:pt x="931163" y="691895"/>
                </a:moveTo>
                <a:lnTo>
                  <a:pt x="931163" y="180593"/>
                </a:lnTo>
                <a:lnTo>
                  <a:pt x="918210" y="180593"/>
                </a:lnTo>
                <a:lnTo>
                  <a:pt x="918210" y="762987"/>
                </a:lnTo>
                <a:lnTo>
                  <a:pt x="929640" y="762776"/>
                </a:lnTo>
                <a:lnTo>
                  <a:pt x="929640" y="691895"/>
                </a:lnTo>
                <a:lnTo>
                  <a:pt x="931163" y="691895"/>
                </a:lnTo>
                <a:close/>
              </a:path>
              <a:path w="1092200" h="938529">
                <a:moveTo>
                  <a:pt x="930402" y="787921"/>
                </a:moveTo>
                <a:lnTo>
                  <a:pt x="930402" y="762761"/>
                </a:lnTo>
                <a:lnTo>
                  <a:pt x="918210" y="775715"/>
                </a:lnTo>
                <a:lnTo>
                  <a:pt x="918210" y="788143"/>
                </a:lnTo>
                <a:lnTo>
                  <a:pt x="930402" y="787921"/>
                </a:lnTo>
                <a:close/>
              </a:path>
              <a:path w="1092200" h="938529">
                <a:moveTo>
                  <a:pt x="1000506" y="688085"/>
                </a:moveTo>
                <a:lnTo>
                  <a:pt x="987552" y="688085"/>
                </a:lnTo>
                <a:lnTo>
                  <a:pt x="973310" y="688731"/>
                </a:lnTo>
                <a:lnTo>
                  <a:pt x="959248" y="689667"/>
                </a:lnTo>
                <a:lnTo>
                  <a:pt x="932688" y="691773"/>
                </a:lnTo>
                <a:lnTo>
                  <a:pt x="929640" y="691895"/>
                </a:lnTo>
                <a:lnTo>
                  <a:pt x="932688" y="717803"/>
                </a:lnTo>
                <a:lnTo>
                  <a:pt x="932688" y="717041"/>
                </a:lnTo>
                <a:lnTo>
                  <a:pt x="933450" y="717041"/>
                </a:lnTo>
                <a:lnTo>
                  <a:pt x="960381" y="714846"/>
                </a:lnTo>
                <a:lnTo>
                  <a:pt x="973881" y="713886"/>
                </a:lnTo>
                <a:lnTo>
                  <a:pt x="987552" y="713231"/>
                </a:lnTo>
                <a:lnTo>
                  <a:pt x="987552" y="700277"/>
                </a:lnTo>
                <a:lnTo>
                  <a:pt x="1000506" y="688085"/>
                </a:lnTo>
                <a:close/>
              </a:path>
              <a:path w="1092200" h="938529">
                <a:moveTo>
                  <a:pt x="943356" y="782573"/>
                </a:moveTo>
                <a:lnTo>
                  <a:pt x="943356" y="716234"/>
                </a:lnTo>
                <a:lnTo>
                  <a:pt x="933450" y="717041"/>
                </a:lnTo>
                <a:lnTo>
                  <a:pt x="932688" y="717041"/>
                </a:lnTo>
                <a:lnTo>
                  <a:pt x="932688" y="717803"/>
                </a:lnTo>
                <a:lnTo>
                  <a:pt x="929640" y="691895"/>
                </a:lnTo>
                <a:lnTo>
                  <a:pt x="929640" y="762776"/>
                </a:lnTo>
                <a:lnTo>
                  <a:pt x="930402" y="762761"/>
                </a:lnTo>
                <a:lnTo>
                  <a:pt x="930402" y="787921"/>
                </a:lnTo>
                <a:lnTo>
                  <a:pt x="938022" y="787907"/>
                </a:lnTo>
                <a:lnTo>
                  <a:pt x="943356" y="782573"/>
                </a:lnTo>
                <a:close/>
              </a:path>
              <a:path w="1092200" h="938529">
                <a:moveTo>
                  <a:pt x="1000506" y="102107"/>
                </a:moveTo>
                <a:lnTo>
                  <a:pt x="987552" y="89153"/>
                </a:lnTo>
                <a:lnTo>
                  <a:pt x="987552" y="102107"/>
                </a:lnTo>
                <a:lnTo>
                  <a:pt x="1000506" y="102107"/>
                </a:lnTo>
                <a:close/>
              </a:path>
              <a:path w="1092200" h="938529">
                <a:moveTo>
                  <a:pt x="1000506" y="612266"/>
                </a:moveTo>
                <a:lnTo>
                  <a:pt x="1000506" y="102107"/>
                </a:lnTo>
                <a:lnTo>
                  <a:pt x="987552" y="102107"/>
                </a:lnTo>
                <a:lnTo>
                  <a:pt x="987552" y="688085"/>
                </a:lnTo>
                <a:lnTo>
                  <a:pt x="998982" y="688085"/>
                </a:lnTo>
                <a:lnTo>
                  <a:pt x="998982" y="612647"/>
                </a:lnTo>
                <a:lnTo>
                  <a:pt x="999744" y="612647"/>
                </a:lnTo>
                <a:lnTo>
                  <a:pt x="1000506" y="612266"/>
                </a:lnTo>
                <a:close/>
              </a:path>
              <a:path w="1092200" h="938529">
                <a:moveTo>
                  <a:pt x="1000506" y="713231"/>
                </a:moveTo>
                <a:lnTo>
                  <a:pt x="1000506" y="688085"/>
                </a:lnTo>
                <a:lnTo>
                  <a:pt x="987552" y="700277"/>
                </a:lnTo>
                <a:lnTo>
                  <a:pt x="987552" y="713231"/>
                </a:lnTo>
                <a:lnTo>
                  <a:pt x="1000506" y="713231"/>
                </a:lnTo>
                <a:close/>
              </a:path>
              <a:path w="1092200" h="938529">
                <a:moveTo>
                  <a:pt x="1078992" y="634745"/>
                </a:moveTo>
                <a:lnTo>
                  <a:pt x="1078992" y="608837"/>
                </a:lnTo>
                <a:lnTo>
                  <a:pt x="1066800" y="621791"/>
                </a:lnTo>
                <a:lnTo>
                  <a:pt x="1066800" y="609479"/>
                </a:lnTo>
                <a:lnTo>
                  <a:pt x="1043178" y="609599"/>
                </a:lnTo>
                <a:lnTo>
                  <a:pt x="1036319" y="610361"/>
                </a:lnTo>
                <a:lnTo>
                  <a:pt x="1030224" y="610361"/>
                </a:lnTo>
                <a:lnTo>
                  <a:pt x="1024128" y="611123"/>
                </a:lnTo>
                <a:lnTo>
                  <a:pt x="1014222" y="611123"/>
                </a:lnTo>
                <a:lnTo>
                  <a:pt x="1009650" y="611885"/>
                </a:lnTo>
                <a:lnTo>
                  <a:pt x="1001268" y="611885"/>
                </a:lnTo>
                <a:lnTo>
                  <a:pt x="999744" y="612647"/>
                </a:lnTo>
                <a:lnTo>
                  <a:pt x="998982" y="612647"/>
                </a:lnTo>
                <a:lnTo>
                  <a:pt x="1001268" y="637793"/>
                </a:lnTo>
                <a:lnTo>
                  <a:pt x="1002030" y="637793"/>
                </a:lnTo>
                <a:lnTo>
                  <a:pt x="1017393" y="636578"/>
                </a:lnTo>
                <a:lnTo>
                  <a:pt x="1033205" y="635679"/>
                </a:lnTo>
                <a:lnTo>
                  <a:pt x="1049050" y="635075"/>
                </a:lnTo>
                <a:lnTo>
                  <a:pt x="1064514" y="634745"/>
                </a:lnTo>
                <a:lnTo>
                  <a:pt x="1066800" y="634745"/>
                </a:lnTo>
                <a:lnTo>
                  <a:pt x="1066800" y="621791"/>
                </a:lnTo>
                <a:lnTo>
                  <a:pt x="1078992" y="608837"/>
                </a:lnTo>
                <a:lnTo>
                  <a:pt x="1078992" y="634745"/>
                </a:lnTo>
                <a:close/>
              </a:path>
              <a:path w="1092200" h="938529">
                <a:moveTo>
                  <a:pt x="1012697" y="707897"/>
                </a:moveTo>
                <a:lnTo>
                  <a:pt x="1012697" y="636949"/>
                </a:lnTo>
                <a:lnTo>
                  <a:pt x="1002030" y="637793"/>
                </a:lnTo>
                <a:lnTo>
                  <a:pt x="1001268" y="637793"/>
                </a:lnTo>
                <a:lnTo>
                  <a:pt x="998982" y="612647"/>
                </a:lnTo>
                <a:lnTo>
                  <a:pt x="998982" y="688085"/>
                </a:lnTo>
                <a:lnTo>
                  <a:pt x="1000506" y="688085"/>
                </a:lnTo>
                <a:lnTo>
                  <a:pt x="1000506" y="713231"/>
                </a:lnTo>
                <a:lnTo>
                  <a:pt x="1007363" y="713231"/>
                </a:lnTo>
                <a:lnTo>
                  <a:pt x="1012697" y="707897"/>
                </a:lnTo>
                <a:close/>
              </a:path>
              <a:path w="1092200" h="938529">
                <a:moveTo>
                  <a:pt x="1078992" y="25145"/>
                </a:moveTo>
                <a:lnTo>
                  <a:pt x="1066800" y="12191"/>
                </a:lnTo>
                <a:lnTo>
                  <a:pt x="1066800" y="25145"/>
                </a:lnTo>
                <a:lnTo>
                  <a:pt x="1078992" y="25145"/>
                </a:lnTo>
                <a:close/>
              </a:path>
              <a:path w="1092200" h="938529">
                <a:moveTo>
                  <a:pt x="1078992" y="608837"/>
                </a:moveTo>
                <a:lnTo>
                  <a:pt x="1078992" y="25145"/>
                </a:lnTo>
                <a:lnTo>
                  <a:pt x="1066800" y="25145"/>
                </a:lnTo>
                <a:lnTo>
                  <a:pt x="1066800" y="609479"/>
                </a:lnTo>
                <a:lnTo>
                  <a:pt x="1078992" y="60883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xmlns="" id="{69AB5A2F-5EF4-4289-80AB-AF1B840EC6EB}"/>
              </a:ext>
            </a:extLst>
          </p:cNvPr>
          <p:cNvSpPr/>
          <p:nvPr/>
        </p:nvSpPr>
        <p:spPr>
          <a:xfrm>
            <a:off x="2659381" y="1897099"/>
            <a:ext cx="897507" cy="1486397"/>
          </a:xfrm>
          <a:custGeom>
            <a:avLst/>
            <a:gdLst/>
            <a:ahLst/>
            <a:cxnLst/>
            <a:rect l="l" t="t" r="r" b="b"/>
            <a:pathLst>
              <a:path w="1175385" h="1513839">
                <a:moveTo>
                  <a:pt x="129588" y="1503425"/>
                </a:moveTo>
                <a:lnTo>
                  <a:pt x="109014" y="1345691"/>
                </a:lnTo>
                <a:lnTo>
                  <a:pt x="99870" y="1267967"/>
                </a:lnTo>
                <a:lnTo>
                  <a:pt x="93012" y="1201673"/>
                </a:lnTo>
                <a:lnTo>
                  <a:pt x="17574" y="1210055"/>
                </a:lnTo>
                <a:lnTo>
                  <a:pt x="24432" y="1277111"/>
                </a:lnTo>
                <a:lnTo>
                  <a:pt x="33576" y="1355597"/>
                </a:lnTo>
                <a:lnTo>
                  <a:pt x="54150" y="1513331"/>
                </a:lnTo>
                <a:lnTo>
                  <a:pt x="129588" y="1503425"/>
                </a:lnTo>
                <a:close/>
              </a:path>
              <a:path w="1175385" h="1513839">
                <a:moveTo>
                  <a:pt x="96060" y="681227"/>
                </a:moveTo>
                <a:lnTo>
                  <a:pt x="21384" y="667511"/>
                </a:lnTo>
                <a:lnTo>
                  <a:pt x="10156" y="738436"/>
                </a:lnTo>
                <a:lnTo>
                  <a:pt x="5300" y="784868"/>
                </a:lnTo>
                <a:lnTo>
                  <a:pt x="2091" y="831294"/>
                </a:lnTo>
                <a:lnTo>
                  <a:pt x="375" y="877815"/>
                </a:lnTo>
                <a:lnTo>
                  <a:pt x="0" y="924533"/>
                </a:lnTo>
                <a:lnTo>
                  <a:pt x="810" y="971549"/>
                </a:lnTo>
                <a:lnTo>
                  <a:pt x="1572" y="979169"/>
                </a:lnTo>
                <a:lnTo>
                  <a:pt x="76177" y="976185"/>
                </a:lnTo>
                <a:lnTo>
                  <a:pt x="76177" y="915316"/>
                </a:lnTo>
                <a:lnTo>
                  <a:pt x="77078" y="862109"/>
                </a:lnTo>
                <a:lnTo>
                  <a:pt x="79920" y="808977"/>
                </a:lnTo>
                <a:lnTo>
                  <a:pt x="84908" y="756017"/>
                </a:lnTo>
                <a:lnTo>
                  <a:pt x="92250" y="703325"/>
                </a:lnTo>
                <a:lnTo>
                  <a:pt x="96060" y="681227"/>
                </a:lnTo>
                <a:close/>
              </a:path>
              <a:path w="1175385" h="1513839">
                <a:moveTo>
                  <a:pt x="77772" y="976121"/>
                </a:moveTo>
                <a:lnTo>
                  <a:pt x="77010" y="968501"/>
                </a:lnTo>
                <a:lnTo>
                  <a:pt x="76177" y="915316"/>
                </a:lnTo>
                <a:lnTo>
                  <a:pt x="76177" y="976185"/>
                </a:lnTo>
                <a:lnTo>
                  <a:pt x="77772" y="976121"/>
                </a:lnTo>
                <a:close/>
              </a:path>
              <a:path w="1175385" h="1513839">
                <a:moveTo>
                  <a:pt x="390954" y="313943"/>
                </a:moveTo>
                <a:lnTo>
                  <a:pt x="359712" y="243839"/>
                </a:lnTo>
                <a:lnTo>
                  <a:pt x="341424" y="252221"/>
                </a:lnTo>
                <a:lnTo>
                  <a:pt x="298281" y="273923"/>
                </a:lnTo>
                <a:lnTo>
                  <a:pt x="255614" y="297772"/>
                </a:lnTo>
                <a:lnTo>
                  <a:pt x="214618" y="324450"/>
                </a:lnTo>
                <a:lnTo>
                  <a:pt x="176485" y="354634"/>
                </a:lnTo>
                <a:lnTo>
                  <a:pt x="142410" y="389006"/>
                </a:lnTo>
                <a:lnTo>
                  <a:pt x="113586" y="428243"/>
                </a:lnTo>
                <a:lnTo>
                  <a:pt x="105204" y="441197"/>
                </a:lnTo>
                <a:lnTo>
                  <a:pt x="169974" y="481583"/>
                </a:lnTo>
                <a:lnTo>
                  <a:pt x="178356" y="468629"/>
                </a:lnTo>
                <a:lnTo>
                  <a:pt x="207649" y="430254"/>
                </a:lnTo>
                <a:lnTo>
                  <a:pt x="245349" y="396501"/>
                </a:lnTo>
                <a:lnTo>
                  <a:pt x="288062" y="367153"/>
                </a:lnTo>
                <a:lnTo>
                  <a:pt x="332395" y="341992"/>
                </a:lnTo>
                <a:lnTo>
                  <a:pt x="374952" y="320801"/>
                </a:lnTo>
                <a:lnTo>
                  <a:pt x="390954" y="313943"/>
                </a:lnTo>
                <a:close/>
              </a:path>
              <a:path w="1175385" h="1513839">
                <a:moveTo>
                  <a:pt x="893112" y="162305"/>
                </a:moveTo>
                <a:lnTo>
                  <a:pt x="877872" y="88391"/>
                </a:lnTo>
                <a:lnTo>
                  <a:pt x="854250" y="92963"/>
                </a:lnTo>
                <a:lnTo>
                  <a:pt x="812340" y="102107"/>
                </a:lnTo>
                <a:lnTo>
                  <a:pt x="769668" y="112013"/>
                </a:lnTo>
                <a:lnTo>
                  <a:pt x="726234" y="122681"/>
                </a:lnTo>
                <a:lnTo>
                  <a:pt x="637842" y="146303"/>
                </a:lnTo>
                <a:lnTo>
                  <a:pt x="579168" y="163829"/>
                </a:lnTo>
                <a:lnTo>
                  <a:pt x="601266" y="236981"/>
                </a:lnTo>
                <a:lnTo>
                  <a:pt x="659940" y="219455"/>
                </a:lnTo>
                <a:lnTo>
                  <a:pt x="746046" y="196595"/>
                </a:lnTo>
                <a:lnTo>
                  <a:pt x="787956" y="185927"/>
                </a:lnTo>
                <a:lnTo>
                  <a:pt x="829866" y="176783"/>
                </a:lnTo>
                <a:lnTo>
                  <a:pt x="870252" y="167639"/>
                </a:lnTo>
                <a:lnTo>
                  <a:pt x="893112" y="162305"/>
                </a:lnTo>
                <a:close/>
              </a:path>
              <a:path w="1175385" h="1513839">
                <a:moveTo>
                  <a:pt x="1175052" y="73913"/>
                </a:moveTo>
                <a:lnTo>
                  <a:pt x="930450" y="0"/>
                </a:lnTo>
                <a:lnTo>
                  <a:pt x="968550" y="224789"/>
                </a:lnTo>
                <a:lnTo>
                  <a:pt x="1175052" y="73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xmlns="" id="{0A90297E-EE82-49AE-B6E4-70B482FF7147}"/>
              </a:ext>
            </a:extLst>
          </p:cNvPr>
          <p:cNvSpPr/>
          <p:nvPr/>
        </p:nvSpPr>
        <p:spPr>
          <a:xfrm>
            <a:off x="2743326" y="2025178"/>
            <a:ext cx="3352799" cy="1358317"/>
          </a:xfrm>
          <a:custGeom>
            <a:avLst/>
            <a:gdLst/>
            <a:ahLst/>
            <a:cxnLst/>
            <a:rect l="l" t="t" r="r" b="b"/>
            <a:pathLst>
              <a:path w="3627120" h="1294129">
                <a:moveTo>
                  <a:pt x="313182" y="1197864"/>
                </a:moveTo>
                <a:lnTo>
                  <a:pt x="289560" y="1125474"/>
                </a:lnTo>
                <a:lnTo>
                  <a:pt x="0" y="1221486"/>
                </a:lnTo>
                <a:lnTo>
                  <a:pt x="23622" y="1293876"/>
                </a:lnTo>
                <a:lnTo>
                  <a:pt x="313182" y="1197864"/>
                </a:lnTo>
                <a:close/>
              </a:path>
              <a:path w="3627120" h="1294129">
                <a:moveTo>
                  <a:pt x="819912" y="1030986"/>
                </a:moveTo>
                <a:lnTo>
                  <a:pt x="795528" y="958596"/>
                </a:lnTo>
                <a:lnTo>
                  <a:pt x="506730" y="1053846"/>
                </a:lnTo>
                <a:lnTo>
                  <a:pt x="530352" y="1126236"/>
                </a:lnTo>
                <a:lnTo>
                  <a:pt x="819912" y="1030986"/>
                </a:lnTo>
                <a:close/>
              </a:path>
              <a:path w="3627120" h="1294129">
                <a:moveTo>
                  <a:pt x="1326642" y="863346"/>
                </a:moveTo>
                <a:lnTo>
                  <a:pt x="1302258" y="790956"/>
                </a:lnTo>
                <a:lnTo>
                  <a:pt x="1012697" y="886968"/>
                </a:lnTo>
                <a:lnTo>
                  <a:pt x="1037082" y="959358"/>
                </a:lnTo>
                <a:lnTo>
                  <a:pt x="1326642" y="863346"/>
                </a:lnTo>
                <a:close/>
              </a:path>
              <a:path w="3627120" h="1294129">
                <a:moveTo>
                  <a:pt x="1831848" y="692658"/>
                </a:moveTo>
                <a:lnTo>
                  <a:pt x="1807464" y="621030"/>
                </a:lnTo>
                <a:lnTo>
                  <a:pt x="1575816" y="701040"/>
                </a:lnTo>
                <a:lnTo>
                  <a:pt x="1519428" y="719328"/>
                </a:lnTo>
                <a:lnTo>
                  <a:pt x="1543050" y="791718"/>
                </a:lnTo>
                <a:lnTo>
                  <a:pt x="1599438" y="773430"/>
                </a:lnTo>
                <a:lnTo>
                  <a:pt x="1831848" y="692658"/>
                </a:lnTo>
                <a:close/>
              </a:path>
              <a:path w="3627120" h="1294129">
                <a:moveTo>
                  <a:pt x="2336292" y="518921"/>
                </a:moveTo>
                <a:lnTo>
                  <a:pt x="2311908" y="447293"/>
                </a:lnTo>
                <a:lnTo>
                  <a:pt x="2023110" y="546354"/>
                </a:lnTo>
                <a:lnTo>
                  <a:pt x="2048256" y="618744"/>
                </a:lnTo>
                <a:lnTo>
                  <a:pt x="2336292" y="518921"/>
                </a:lnTo>
                <a:close/>
              </a:path>
              <a:path w="3627120" h="1294129">
                <a:moveTo>
                  <a:pt x="2840736" y="345185"/>
                </a:moveTo>
                <a:lnTo>
                  <a:pt x="2815590" y="273557"/>
                </a:lnTo>
                <a:lnTo>
                  <a:pt x="2527554" y="372617"/>
                </a:lnTo>
                <a:lnTo>
                  <a:pt x="2552700" y="444245"/>
                </a:lnTo>
                <a:lnTo>
                  <a:pt x="2840736" y="345185"/>
                </a:lnTo>
                <a:close/>
              </a:path>
              <a:path w="3627120" h="1294129">
                <a:moveTo>
                  <a:pt x="3345179" y="171449"/>
                </a:moveTo>
                <a:lnTo>
                  <a:pt x="3320034" y="99059"/>
                </a:lnTo>
                <a:lnTo>
                  <a:pt x="3031998" y="198881"/>
                </a:lnTo>
                <a:lnTo>
                  <a:pt x="3057144" y="270509"/>
                </a:lnTo>
                <a:lnTo>
                  <a:pt x="3345179" y="171449"/>
                </a:lnTo>
                <a:close/>
              </a:path>
              <a:path w="3627120" h="1294129">
                <a:moveTo>
                  <a:pt x="3627120" y="33527"/>
                </a:moveTo>
                <a:lnTo>
                  <a:pt x="3374136" y="0"/>
                </a:lnTo>
                <a:lnTo>
                  <a:pt x="3448812" y="216407"/>
                </a:lnTo>
                <a:lnTo>
                  <a:pt x="3627120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xmlns="" id="{ECAA7151-846D-4335-8B4B-4D5FC9DE3B33}"/>
              </a:ext>
            </a:extLst>
          </p:cNvPr>
          <p:cNvSpPr txBox="1"/>
          <p:nvPr/>
        </p:nvSpPr>
        <p:spPr>
          <a:xfrm>
            <a:off x="2701798" y="2456875"/>
            <a:ext cx="59055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919" dirty="0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200" dirty="0">
              <a:latin typeface="Trebuchet MS"/>
              <a:cs typeface="Trebuchet MS"/>
            </a:endParaRPr>
          </a:p>
        </p:txBody>
      </p:sp>
      <p:sp>
        <p:nvSpPr>
          <p:cNvPr id="32" name="object 15">
            <a:extLst>
              <a:ext uri="{FF2B5EF4-FFF2-40B4-BE49-F238E27FC236}">
                <a16:creationId xmlns:a16="http://schemas.microsoft.com/office/drawing/2014/main" xmlns="" id="{C08492A2-3BC7-4425-8DB4-E1DD4FF8360F}"/>
              </a:ext>
            </a:extLst>
          </p:cNvPr>
          <p:cNvSpPr/>
          <p:nvPr/>
        </p:nvSpPr>
        <p:spPr>
          <a:xfrm>
            <a:off x="2696592" y="3350337"/>
            <a:ext cx="2878327" cy="1266321"/>
          </a:xfrm>
          <a:custGeom>
            <a:avLst/>
            <a:gdLst/>
            <a:ahLst/>
            <a:cxnLst/>
            <a:rect l="l" t="t" r="r" b="b"/>
            <a:pathLst>
              <a:path w="3314700" h="1087754">
                <a:moveTo>
                  <a:pt x="288798" y="183642"/>
                </a:moveTo>
                <a:lnTo>
                  <a:pt x="267462" y="168401"/>
                </a:lnTo>
                <a:lnTo>
                  <a:pt x="45720" y="0"/>
                </a:lnTo>
                <a:lnTo>
                  <a:pt x="0" y="60198"/>
                </a:lnTo>
                <a:lnTo>
                  <a:pt x="110490" y="144780"/>
                </a:lnTo>
                <a:lnTo>
                  <a:pt x="220980" y="228600"/>
                </a:lnTo>
                <a:lnTo>
                  <a:pt x="242316" y="244602"/>
                </a:lnTo>
                <a:lnTo>
                  <a:pt x="288798" y="183642"/>
                </a:lnTo>
                <a:close/>
              </a:path>
              <a:path w="3314700" h="1087754">
                <a:moveTo>
                  <a:pt x="718566" y="496062"/>
                </a:moveTo>
                <a:lnTo>
                  <a:pt x="707136" y="487680"/>
                </a:lnTo>
                <a:lnTo>
                  <a:pt x="652272" y="449580"/>
                </a:lnTo>
                <a:lnTo>
                  <a:pt x="598170" y="411480"/>
                </a:lnTo>
                <a:lnTo>
                  <a:pt x="487680" y="332231"/>
                </a:lnTo>
                <a:lnTo>
                  <a:pt x="471678" y="320039"/>
                </a:lnTo>
                <a:lnTo>
                  <a:pt x="426720" y="381761"/>
                </a:lnTo>
                <a:lnTo>
                  <a:pt x="442722" y="393953"/>
                </a:lnTo>
                <a:lnTo>
                  <a:pt x="553212" y="473202"/>
                </a:lnTo>
                <a:lnTo>
                  <a:pt x="663702" y="550164"/>
                </a:lnTo>
                <a:lnTo>
                  <a:pt x="675894" y="558546"/>
                </a:lnTo>
                <a:lnTo>
                  <a:pt x="718566" y="496062"/>
                </a:lnTo>
                <a:close/>
              </a:path>
              <a:path w="3314700" h="1087754">
                <a:moveTo>
                  <a:pt x="1169670" y="772668"/>
                </a:moveTo>
                <a:lnTo>
                  <a:pt x="1139190" y="755904"/>
                </a:lnTo>
                <a:lnTo>
                  <a:pt x="1085850" y="726947"/>
                </a:lnTo>
                <a:lnTo>
                  <a:pt x="1031748" y="695705"/>
                </a:lnTo>
                <a:lnTo>
                  <a:pt x="978408" y="663701"/>
                </a:lnTo>
                <a:lnTo>
                  <a:pt x="924306" y="630173"/>
                </a:lnTo>
                <a:lnTo>
                  <a:pt x="909066" y="621029"/>
                </a:lnTo>
                <a:lnTo>
                  <a:pt x="867918" y="685037"/>
                </a:lnTo>
                <a:lnTo>
                  <a:pt x="883158" y="694943"/>
                </a:lnTo>
                <a:lnTo>
                  <a:pt x="938022" y="728471"/>
                </a:lnTo>
                <a:lnTo>
                  <a:pt x="992886" y="761237"/>
                </a:lnTo>
                <a:lnTo>
                  <a:pt x="1047750" y="792479"/>
                </a:lnTo>
                <a:lnTo>
                  <a:pt x="1101852" y="822960"/>
                </a:lnTo>
                <a:lnTo>
                  <a:pt x="1133856" y="839724"/>
                </a:lnTo>
                <a:lnTo>
                  <a:pt x="1169670" y="772668"/>
                </a:lnTo>
                <a:close/>
              </a:path>
              <a:path w="3314700" h="1087754">
                <a:moveTo>
                  <a:pt x="1655064" y="968501"/>
                </a:moveTo>
                <a:lnTo>
                  <a:pt x="1608582" y="956309"/>
                </a:lnTo>
                <a:lnTo>
                  <a:pt x="1557528" y="940307"/>
                </a:lnTo>
                <a:lnTo>
                  <a:pt x="1506474" y="923544"/>
                </a:lnTo>
                <a:lnTo>
                  <a:pt x="1454658" y="904494"/>
                </a:lnTo>
                <a:lnTo>
                  <a:pt x="1402842" y="883158"/>
                </a:lnTo>
                <a:lnTo>
                  <a:pt x="1372362" y="870204"/>
                </a:lnTo>
                <a:lnTo>
                  <a:pt x="1342644" y="940308"/>
                </a:lnTo>
                <a:lnTo>
                  <a:pt x="1426464" y="974597"/>
                </a:lnTo>
                <a:lnTo>
                  <a:pt x="1479804" y="994410"/>
                </a:lnTo>
                <a:lnTo>
                  <a:pt x="1533144" y="1012697"/>
                </a:lnTo>
                <a:lnTo>
                  <a:pt x="1586484" y="1029461"/>
                </a:lnTo>
                <a:lnTo>
                  <a:pt x="1635252" y="1042415"/>
                </a:lnTo>
                <a:lnTo>
                  <a:pt x="1655064" y="968501"/>
                </a:lnTo>
                <a:close/>
              </a:path>
              <a:path w="3314700" h="1087754">
                <a:moveTo>
                  <a:pt x="2179320" y="1075181"/>
                </a:moveTo>
                <a:lnTo>
                  <a:pt x="2169414" y="999743"/>
                </a:lnTo>
                <a:lnTo>
                  <a:pt x="2154174" y="1002029"/>
                </a:lnTo>
                <a:lnTo>
                  <a:pt x="2105685" y="1006519"/>
                </a:lnTo>
                <a:lnTo>
                  <a:pt x="2056622" y="1009672"/>
                </a:lnTo>
                <a:lnTo>
                  <a:pt x="2007343" y="1011267"/>
                </a:lnTo>
                <a:lnTo>
                  <a:pt x="1958207" y="1011080"/>
                </a:lnTo>
                <a:lnTo>
                  <a:pt x="1909572" y="1008887"/>
                </a:lnTo>
                <a:lnTo>
                  <a:pt x="1872996" y="1005839"/>
                </a:lnTo>
                <a:lnTo>
                  <a:pt x="1867662" y="1082039"/>
                </a:lnTo>
                <a:lnTo>
                  <a:pt x="1903476" y="1084325"/>
                </a:lnTo>
                <a:lnTo>
                  <a:pt x="1955023" y="1086665"/>
                </a:lnTo>
                <a:lnTo>
                  <a:pt x="2006626" y="1087257"/>
                </a:lnTo>
                <a:lnTo>
                  <a:pt x="2058210" y="1085993"/>
                </a:lnTo>
                <a:lnTo>
                  <a:pt x="2109703" y="1082766"/>
                </a:lnTo>
                <a:lnTo>
                  <a:pt x="2161032" y="1077467"/>
                </a:lnTo>
                <a:lnTo>
                  <a:pt x="2179320" y="1075181"/>
                </a:lnTo>
                <a:close/>
              </a:path>
              <a:path w="3314700" h="1087754">
                <a:moveTo>
                  <a:pt x="2702052" y="936497"/>
                </a:moveTo>
                <a:lnTo>
                  <a:pt x="2675382" y="865631"/>
                </a:lnTo>
                <a:lnTo>
                  <a:pt x="2633472" y="880871"/>
                </a:lnTo>
                <a:lnTo>
                  <a:pt x="2586929" y="897912"/>
                </a:lnTo>
                <a:lnTo>
                  <a:pt x="2539276" y="914193"/>
                </a:lnTo>
                <a:lnTo>
                  <a:pt x="2491045" y="929574"/>
                </a:lnTo>
                <a:lnTo>
                  <a:pt x="2442764" y="943914"/>
                </a:lnTo>
                <a:lnTo>
                  <a:pt x="2394966" y="957071"/>
                </a:lnTo>
                <a:lnTo>
                  <a:pt x="2389632" y="957833"/>
                </a:lnTo>
                <a:lnTo>
                  <a:pt x="2407920" y="1031747"/>
                </a:lnTo>
                <a:lnTo>
                  <a:pt x="2462386" y="1017335"/>
                </a:lnTo>
                <a:lnTo>
                  <a:pt x="2512231" y="1002852"/>
                </a:lnTo>
                <a:lnTo>
                  <a:pt x="2561817" y="987345"/>
                </a:lnTo>
                <a:lnTo>
                  <a:pt x="2610936" y="970624"/>
                </a:lnTo>
                <a:lnTo>
                  <a:pt x="2702052" y="936497"/>
                </a:lnTo>
                <a:close/>
              </a:path>
              <a:path w="3314700" h="1087754">
                <a:moveTo>
                  <a:pt x="3127805" y="743814"/>
                </a:moveTo>
                <a:lnTo>
                  <a:pt x="3093633" y="675976"/>
                </a:lnTo>
                <a:lnTo>
                  <a:pt x="3012948" y="715517"/>
                </a:lnTo>
                <a:lnTo>
                  <a:pt x="2918460" y="760475"/>
                </a:lnTo>
                <a:lnTo>
                  <a:pt x="2883408" y="776477"/>
                </a:lnTo>
                <a:lnTo>
                  <a:pt x="2914650" y="845819"/>
                </a:lnTo>
                <a:lnTo>
                  <a:pt x="2949702" y="830579"/>
                </a:lnTo>
                <a:lnTo>
                  <a:pt x="3045714" y="784859"/>
                </a:lnTo>
                <a:lnTo>
                  <a:pt x="3127805" y="743814"/>
                </a:lnTo>
                <a:close/>
              </a:path>
              <a:path w="3314700" h="1087754">
                <a:moveTo>
                  <a:pt x="3314700" y="606551"/>
                </a:moveTo>
                <a:lnTo>
                  <a:pt x="3059430" y="608075"/>
                </a:lnTo>
                <a:lnTo>
                  <a:pt x="3093633" y="675976"/>
                </a:lnTo>
                <a:lnTo>
                  <a:pt x="3128010" y="659129"/>
                </a:lnTo>
                <a:lnTo>
                  <a:pt x="3161538" y="726947"/>
                </a:lnTo>
                <a:lnTo>
                  <a:pt x="3161538" y="810779"/>
                </a:lnTo>
                <a:lnTo>
                  <a:pt x="3162300" y="812291"/>
                </a:lnTo>
                <a:lnTo>
                  <a:pt x="3314700" y="606551"/>
                </a:lnTo>
                <a:close/>
              </a:path>
              <a:path w="3314700" h="1087754">
                <a:moveTo>
                  <a:pt x="3161538" y="726947"/>
                </a:moveTo>
                <a:lnTo>
                  <a:pt x="3128010" y="659129"/>
                </a:lnTo>
                <a:lnTo>
                  <a:pt x="3093633" y="675976"/>
                </a:lnTo>
                <a:lnTo>
                  <a:pt x="3127805" y="743814"/>
                </a:lnTo>
                <a:lnTo>
                  <a:pt x="3161538" y="726947"/>
                </a:lnTo>
                <a:close/>
              </a:path>
              <a:path w="3314700" h="1087754">
                <a:moveTo>
                  <a:pt x="3161538" y="810779"/>
                </a:moveTo>
                <a:lnTo>
                  <a:pt x="3161538" y="726947"/>
                </a:lnTo>
                <a:lnTo>
                  <a:pt x="3127805" y="743814"/>
                </a:lnTo>
                <a:lnTo>
                  <a:pt x="3161538" y="810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6">
            <a:extLst>
              <a:ext uri="{FF2B5EF4-FFF2-40B4-BE49-F238E27FC236}">
                <a16:creationId xmlns:a16="http://schemas.microsoft.com/office/drawing/2014/main" xmlns="" id="{906116D1-C65E-4C5F-B3B7-D514AC3376B0}"/>
              </a:ext>
            </a:extLst>
          </p:cNvPr>
          <p:cNvSpPr/>
          <p:nvPr/>
        </p:nvSpPr>
        <p:spPr>
          <a:xfrm>
            <a:off x="4495419" y="2248679"/>
            <a:ext cx="534543" cy="1012890"/>
          </a:xfrm>
          <a:custGeom>
            <a:avLst/>
            <a:gdLst/>
            <a:ahLst/>
            <a:cxnLst/>
            <a:rect l="l" t="t" r="r" b="b"/>
            <a:pathLst>
              <a:path w="497839" h="1007110">
                <a:moveTo>
                  <a:pt x="497586" y="975360"/>
                </a:moveTo>
                <a:lnTo>
                  <a:pt x="370332" y="697991"/>
                </a:lnTo>
                <a:lnTo>
                  <a:pt x="301752" y="729995"/>
                </a:lnTo>
                <a:lnTo>
                  <a:pt x="428244" y="1006601"/>
                </a:lnTo>
                <a:lnTo>
                  <a:pt x="497586" y="975360"/>
                </a:lnTo>
                <a:close/>
              </a:path>
              <a:path w="497839" h="1007110">
                <a:moveTo>
                  <a:pt x="208026" y="160781"/>
                </a:moveTo>
                <a:lnTo>
                  <a:pt x="8382" y="0"/>
                </a:lnTo>
                <a:lnTo>
                  <a:pt x="0" y="256031"/>
                </a:lnTo>
                <a:lnTo>
                  <a:pt x="208026" y="160781"/>
                </a:lnTo>
                <a:close/>
              </a:path>
              <a:path w="497839" h="1007110">
                <a:moveTo>
                  <a:pt x="275082" y="489965"/>
                </a:moveTo>
                <a:lnTo>
                  <a:pt x="148590" y="213359"/>
                </a:lnTo>
                <a:lnTo>
                  <a:pt x="79248" y="244601"/>
                </a:lnTo>
                <a:lnTo>
                  <a:pt x="205740" y="521969"/>
                </a:lnTo>
                <a:lnTo>
                  <a:pt x="275082" y="48996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7">
            <a:extLst>
              <a:ext uri="{FF2B5EF4-FFF2-40B4-BE49-F238E27FC236}">
                <a16:creationId xmlns:a16="http://schemas.microsoft.com/office/drawing/2014/main" xmlns="" id="{59064E8A-100D-4F9D-9B80-636AA443EA16}"/>
              </a:ext>
            </a:extLst>
          </p:cNvPr>
          <p:cNvSpPr/>
          <p:nvPr/>
        </p:nvSpPr>
        <p:spPr>
          <a:xfrm>
            <a:off x="5029962" y="2406858"/>
            <a:ext cx="1231010" cy="888639"/>
          </a:xfrm>
          <a:custGeom>
            <a:avLst/>
            <a:gdLst/>
            <a:ahLst/>
            <a:cxnLst/>
            <a:rect l="l" t="t" r="r" b="b"/>
            <a:pathLst>
              <a:path w="1168400" h="869950">
                <a:moveTo>
                  <a:pt x="291084" y="689610"/>
                </a:moveTo>
                <a:lnTo>
                  <a:pt x="246126" y="627888"/>
                </a:lnTo>
                <a:lnTo>
                  <a:pt x="0" y="807720"/>
                </a:lnTo>
                <a:lnTo>
                  <a:pt x="44958" y="869442"/>
                </a:lnTo>
                <a:lnTo>
                  <a:pt x="291084" y="689610"/>
                </a:lnTo>
                <a:close/>
              </a:path>
              <a:path w="1168400" h="869950">
                <a:moveTo>
                  <a:pt x="721614" y="374142"/>
                </a:moveTo>
                <a:lnTo>
                  <a:pt x="676656" y="313182"/>
                </a:lnTo>
                <a:lnTo>
                  <a:pt x="430530" y="493014"/>
                </a:lnTo>
                <a:lnTo>
                  <a:pt x="475488" y="554736"/>
                </a:lnTo>
                <a:lnTo>
                  <a:pt x="721614" y="374142"/>
                </a:lnTo>
                <a:close/>
              </a:path>
              <a:path w="1168400" h="869950">
                <a:moveTo>
                  <a:pt x="1006227" y="165858"/>
                </a:moveTo>
                <a:lnTo>
                  <a:pt x="961511" y="104721"/>
                </a:lnTo>
                <a:lnTo>
                  <a:pt x="861060" y="178308"/>
                </a:lnTo>
                <a:lnTo>
                  <a:pt x="906018" y="239268"/>
                </a:lnTo>
                <a:lnTo>
                  <a:pt x="1006227" y="165858"/>
                </a:lnTo>
                <a:close/>
              </a:path>
              <a:path w="1168400" h="869950">
                <a:moveTo>
                  <a:pt x="1168146" y="0"/>
                </a:moveTo>
                <a:lnTo>
                  <a:pt x="916686" y="43434"/>
                </a:lnTo>
                <a:lnTo>
                  <a:pt x="961511" y="104721"/>
                </a:lnTo>
                <a:lnTo>
                  <a:pt x="992124" y="82296"/>
                </a:lnTo>
                <a:lnTo>
                  <a:pt x="1037082" y="143256"/>
                </a:lnTo>
                <a:lnTo>
                  <a:pt x="1037082" y="208043"/>
                </a:lnTo>
                <a:lnTo>
                  <a:pt x="1051560" y="227838"/>
                </a:lnTo>
                <a:lnTo>
                  <a:pt x="1168146" y="0"/>
                </a:lnTo>
                <a:close/>
              </a:path>
              <a:path w="1168400" h="869950">
                <a:moveTo>
                  <a:pt x="1037082" y="143256"/>
                </a:moveTo>
                <a:lnTo>
                  <a:pt x="992124" y="82296"/>
                </a:lnTo>
                <a:lnTo>
                  <a:pt x="961511" y="104721"/>
                </a:lnTo>
                <a:lnTo>
                  <a:pt x="1006227" y="165858"/>
                </a:lnTo>
                <a:lnTo>
                  <a:pt x="1037082" y="143256"/>
                </a:lnTo>
                <a:close/>
              </a:path>
              <a:path w="1168400" h="869950">
                <a:moveTo>
                  <a:pt x="1037082" y="208043"/>
                </a:moveTo>
                <a:lnTo>
                  <a:pt x="1037082" y="143256"/>
                </a:lnTo>
                <a:lnTo>
                  <a:pt x="1006227" y="165858"/>
                </a:lnTo>
                <a:lnTo>
                  <a:pt x="1037082" y="20804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8">
            <a:extLst>
              <a:ext uri="{FF2B5EF4-FFF2-40B4-BE49-F238E27FC236}">
                <a16:creationId xmlns:a16="http://schemas.microsoft.com/office/drawing/2014/main" xmlns="" id="{BAAFEE9F-DB3E-45C2-ADCB-55C01CD02F8F}"/>
              </a:ext>
            </a:extLst>
          </p:cNvPr>
          <p:cNvSpPr txBox="1"/>
          <p:nvPr/>
        </p:nvSpPr>
        <p:spPr>
          <a:xfrm>
            <a:off x="4567557" y="2278775"/>
            <a:ext cx="861694" cy="15895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7190">
              <a:lnSpc>
                <a:spcPct val="100000"/>
              </a:lnSpc>
              <a:spcBef>
                <a:spcPts val="95"/>
              </a:spcBef>
            </a:pPr>
            <a:r>
              <a:rPr sz="7200" spc="765" dirty="0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7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Process</a:t>
            </a:r>
            <a:endParaRPr sz="1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3168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 animBg="1"/>
      <p:bldP spid="33" grpId="0" animBg="1"/>
      <p:bldP spid="3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/>
          <a:p>
            <a:pPr lvl="1"/>
            <a:r>
              <a:rPr lang="en-US" sz="4400" dirty="0">
                <a:latin typeface="+mj-lt"/>
              </a:rPr>
              <a:t>Cooperative Vs Non-Cooperative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12784"/>
              </p:ext>
            </p:extLst>
          </p:nvPr>
        </p:nvGraphicFramePr>
        <p:xfrm>
          <a:off x="346840" y="3200400"/>
          <a:ext cx="8492950" cy="701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4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6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effectLst/>
                        </a:rPr>
                        <a:t>Cooperative algorithms are stable.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effectLst/>
                        </a:rPr>
                        <a:t>Non-cooperative algorithms may not be stable.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318456"/>
              </p:ext>
            </p:extLst>
          </p:nvPr>
        </p:nvGraphicFramePr>
        <p:xfrm>
          <a:off x="346840" y="1524000"/>
          <a:ext cx="8492950" cy="1005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4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6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In Cooperative Algorithm distributed entities cooperate with each other to make scheduling decisions.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In Non-cooperative algorithm the individual entities make independent scheduling decisions.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90021"/>
              </p:ext>
            </p:extLst>
          </p:nvPr>
        </p:nvGraphicFramePr>
        <p:xfrm>
          <a:off x="346840" y="2514600"/>
          <a:ext cx="8492950" cy="701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4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6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Cooperative algorithms are more complex</a:t>
                      </a:r>
                      <a:r>
                        <a:rPr lang="en-US" sz="2000" b="0" baseline="0" dirty="0"/>
                        <a:t>.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Non-cooperative algorithms are easier.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271814"/>
              </p:ext>
            </p:extLst>
          </p:nvPr>
        </p:nvGraphicFramePr>
        <p:xfrm>
          <a:off x="349562" y="3886200"/>
          <a:ext cx="8492950" cy="701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4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6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algn="just"/>
                      <a:r>
                        <a:rPr lang="en-US" sz="2000" b="0" baseline="0" dirty="0"/>
                        <a:t>It involve large overhead</a:t>
                      </a:r>
                      <a:r>
                        <a:rPr lang="en-US" sz="2000" b="0" dirty="0"/>
                        <a:t> than non-cooperative algorithms.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It involve minor overhead.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xmlns="" id="{9554F9B1-0A7B-4436-B5A6-9325CE52ED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083380"/>
                  </p:ext>
                </p:extLst>
              </p:nvPr>
            </p:nvGraphicFramePr>
            <p:xfrm>
              <a:off x="346840" y="1014984"/>
              <a:ext cx="8476488" cy="4663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8244">
                      <a:extLst>
                        <a:ext uri="{9D8B030D-6E8A-4147-A177-3AD203B41FA5}">
                          <a16:colId xmlns:a16="http://schemas.microsoft.com/office/drawing/2014/main" xmlns="" val="256592465"/>
                        </a:ext>
                      </a:extLst>
                    </a:gridCol>
                    <a:gridCol w="4238244">
                      <a:extLst>
                        <a:ext uri="{9D8B030D-6E8A-4147-A177-3AD203B41FA5}">
                          <a16:colId xmlns:a16="http://schemas.microsoft.com/office/drawing/2014/main" xmlns="" val="1464673411"/>
                        </a:ext>
                      </a:extLst>
                    </a:gridCol>
                  </a:tblGrid>
                  <a:tr h="4079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b="1" i="0" dirty="0" smtClean="0"/>
                                  <m:t>Distributed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1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1" i="0" dirty="0" smtClean="0"/>
                                  <m:t>Load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1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1" i="0" dirty="0" smtClean="0"/>
                                  <m:t>Balancing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marT="50292" marB="50292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b="1" i="0" dirty="0" smtClean="0"/>
                                  <m:t>Distributed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1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1" i="0" dirty="0" smtClean="0"/>
                                  <m:t>Load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1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1" i="0" dirty="0" smtClean="0"/>
                                  <m:t>Balancing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marT="50292" marB="50292"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4916183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554F9B1-0A7B-4436-B5A6-9325CE52ED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083380"/>
                  </p:ext>
                </p:extLst>
              </p:nvPr>
            </p:nvGraphicFramePr>
            <p:xfrm>
              <a:off x="346840" y="1014984"/>
              <a:ext cx="8476488" cy="4663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8244">
                      <a:extLst>
                        <a:ext uri="{9D8B030D-6E8A-4147-A177-3AD203B41FA5}">
                          <a16:colId xmlns:a16="http://schemas.microsoft.com/office/drawing/2014/main" val="256592465"/>
                        </a:ext>
                      </a:extLst>
                    </a:gridCol>
                    <a:gridCol w="4238244">
                      <a:extLst>
                        <a:ext uri="{9D8B030D-6E8A-4147-A177-3AD203B41FA5}">
                          <a16:colId xmlns:a16="http://schemas.microsoft.com/office/drawing/2014/main" val="1464673411"/>
                        </a:ext>
                      </a:extLst>
                    </a:gridCol>
                  </a:tblGrid>
                  <a:tr h="466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50292" marB="50292">
                        <a:blipFill>
                          <a:blip r:embed="rId3"/>
                          <a:stretch>
                            <a:fillRect l="-144" t="-1299" r="-100575" b="-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50292" marB="50292">
                        <a:blipFill>
                          <a:blip r:embed="rId3"/>
                          <a:stretch>
                            <a:fillRect l="-100144" t="-1299" r="-575" b="-129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16183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359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j-lt"/>
              </a:rPr>
              <a:t>Single Thread VS Multiple Thread</a:t>
            </a:r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12" y="1132200"/>
            <a:ext cx="3594882" cy="5040000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87" y="1127437"/>
            <a:ext cx="3610213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9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>
                <a:latin typeface="+mj-lt"/>
              </a:rPr>
              <a:t>Issues in Designing Load Balancing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334000"/>
          </a:xfrm>
        </p:spPr>
        <p:txBody>
          <a:bodyPr>
            <a:noAutofit/>
          </a:bodyPr>
          <a:lstStyle/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Load estimation: </a:t>
            </a:r>
            <a:r>
              <a:rPr lang="en-US" dirty="0">
                <a:latin typeface="+mn-lt"/>
              </a:rPr>
              <a:t>determines how to estimate the workload of a node in a distributed system.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Process transfer: </a:t>
            </a:r>
            <a:r>
              <a:rPr lang="en-US" dirty="0">
                <a:latin typeface="+mn-lt"/>
              </a:rPr>
              <a:t>decides whether the process can be executed locally or remotely.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Static information exchange: </a:t>
            </a:r>
            <a:r>
              <a:rPr lang="en-US" dirty="0">
                <a:latin typeface="+mn-lt"/>
              </a:rPr>
              <a:t>determines how the system load information can be exchanged among the nodes.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Location policy: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determines the selection of a destination node during process migration.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Priority assignment: </a:t>
            </a:r>
            <a:r>
              <a:rPr lang="en-US" dirty="0">
                <a:latin typeface="+mn-lt"/>
              </a:rPr>
              <a:t>determines the priority of execution of a set of local and remote processes on a particular node.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Migration limiting policy: </a:t>
            </a:r>
            <a:r>
              <a:rPr lang="en-US" dirty="0">
                <a:latin typeface="+mn-lt"/>
              </a:rPr>
              <a:t>determines the total number of times a process can migrate from one node to another.</a:t>
            </a:r>
          </a:p>
        </p:txBody>
      </p:sp>
    </p:spTree>
    <p:extLst>
      <p:ext uri="{BB962C8B-B14F-4D97-AF65-F5344CB8AC3E}">
        <p14:creationId xmlns:p14="http://schemas.microsoft.com/office/powerpoint/2010/main" val="424679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2B8EE6-6614-41AC-B6FA-C71BC1A1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Issues in Designing Load Balancing Algorithms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8EC8619-5C1E-4F1C-B57D-C8FDA1BF1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Load estimation :</a:t>
            </a:r>
          </a:p>
          <a:p>
            <a:pPr marL="857250" lvl="1" indent="-457200" algn="just">
              <a:buClr>
                <a:schemeClr val="tx1"/>
              </a:buClr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Memoryless method</a:t>
            </a:r>
          </a:p>
          <a:p>
            <a:pPr marL="857250" lvl="1" indent="-457200" algn="just">
              <a:buClr>
                <a:schemeClr val="tx1"/>
              </a:buClr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Pastrepeats</a:t>
            </a:r>
          </a:p>
          <a:p>
            <a:pPr algn="just"/>
            <a:r>
              <a:rPr lang="en-IN" dirty="0">
                <a:latin typeface="+mn-lt"/>
              </a:rPr>
              <a:t>Neither the method of counting the total number of process or nor the method of taking sum of the remaining service times of all processes is suitable.</a:t>
            </a:r>
          </a:p>
          <a:p>
            <a:pPr algn="just"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  <a:latin typeface="+mn-lt"/>
              </a:rPr>
              <a:t>Acceptable method </a:t>
            </a:r>
            <a:r>
              <a:rPr lang="en-US" dirty="0">
                <a:latin typeface="+mn-lt"/>
              </a:rPr>
              <a:t>for load estimation is to measure 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CPU utilization of the nodes. </a:t>
            </a:r>
          </a:p>
          <a:p>
            <a:pPr algn="just"/>
            <a:r>
              <a:rPr lang="en-US" dirty="0">
                <a:latin typeface="+mn-lt"/>
              </a:rPr>
              <a:t>CPU utilization as a load indicator.</a:t>
            </a:r>
          </a:p>
          <a:p>
            <a:pPr algn="just"/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850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42EEC7-B40A-41F9-923F-4C2E9185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Issues in Designing Load Balancing Algorithms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7EECC9-8EB7-4BF5-8ADA-0DBBE7092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334000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+mj-lt"/>
              <a:buAutoNum type="arabicPeriod" startAt="2"/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Process transfer:</a:t>
            </a:r>
          </a:p>
          <a:p>
            <a:pPr marL="857250" lvl="1" indent="-457200" algn="just">
              <a:buClr>
                <a:schemeClr val="tx1"/>
              </a:buClr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Threshold value </a:t>
            </a:r>
            <a:r>
              <a:rPr lang="en-US" altLang="en-US" sz="2400" dirty="0">
                <a:latin typeface="+mn-lt"/>
              </a:rPr>
              <a:t>is used to decide whether a node is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lightly or heavily loaded.  </a:t>
            </a:r>
          </a:p>
          <a:p>
            <a:pPr marL="857250" lvl="1" indent="-457200" algn="just">
              <a:buClr>
                <a:schemeClr val="tx1"/>
              </a:buClr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Thresholds</a:t>
            </a:r>
            <a:r>
              <a:rPr lang="en-US" altLang="en-US" sz="2400" dirty="0">
                <a:latin typeface="+mn-lt"/>
              </a:rPr>
              <a:t>, perhaps in terms of number of tasks, are generally used. (Another threshold can be processor utilization).</a:t>
            </a:r>
          </a:p>
          <a:p>
            <a:pPr marL="857250" lvl="1" indent="-457200" algn="just"/>
            <a:r>
              <a:rPr lang="en-US" altLang="en-US" sz="2400" dirty="0">
                <a:latin typeface="+mn-lt"/>
              </a:rPr>
              <a:t>When a load on a node exceeds a threshold T, the node becomes a sender. When it falls below a threshold, it becomes a receiver.</a:t>
            </a:r>
          </a:p>
          <a:p>
            <a:pPr marL="857250" lvl="1" indent="-457200"/>
            <a:endParaRPr lang="en-IN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923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42EEC7-B40A-41F9-923F-4C2E9185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Issues in Designing Load Balancing Algorithms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7EECC9-8EB7-4BF5-8ADA-0DBBE7092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+mj-lt"/>
              <a:buAutoNum type="arabicPeriod" startAt="3"/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Static information exchange:</a:t>
            </a:r>
          </a:p>
          <a:p>
            <a:pPr marL="857250" lvl="1" indent="-457200" algn="just">
              <a:buClr>
                <a:schemeClr val="tx1"/>
              </a:buClr>
            </a:pPr>
            <a:r>
              <a:rPr lang="en-US" altLang="en-US" sz="2400" dirty="0">
                <a:solidFill>
                  <a:schemeClr val="tx2"/>
                </a:solidFill>
                <a:latin typeface="+mn-lt"/>
              </a:rPr>
              <a:t>Periodic broadcast: </a:t>
            </a:r>
            <a:r>
              <a:rPr lang="en-US" altLang="en-US" sz="2400" dirty="0">
                <a:latin typeface="+mn-lt"/>
              </a:rPr>
              <a:t>May not be adaptive. Collection may be done at high loads worsening system performance.</a:t>
            </a:r>
          </a:p>
          <a:p>
            <a:pPr marL="857250" lvl="1" indent="-457200" algn="just">
              <a:buClr>
                <a:schemeClr val="tx1"/>
              </a:buClr>
            </a:pPr>
            <a:r>
              <a:rPr lang="en-US" altLang="en-US" sz="2400" dirty="0">
                <a:solidFill>
                  <a:schemeClr val="tx2"/>
                </a:solidFill>
                <a:latin typeface="+mn-lt"/>
              </a:rPr>
              <a:t>Broadcast when State-change: </a:t>
            </a:r>
            <a:r>
              <a:rPr lang="en-US" altLang="en-US" sz="2400" dirty="0">
                <a:latin typeface="+mn-lt"/>
              </a:rPr>
              <a:t>only when state changes by a certain degree.</a:t>
            </a:r>
          </a:p>
          <a:p>
            <a:pPr marL="857250" lvl="1" indent="-457200" algn="just">
              <a:buClr>
                <a:schemeClr val="tx1"/>
              </a:buClr>
            </a:pPr>
            <a:r>
              <a:rPr lang="en-US" altLang="en-US" sz="2400" dirty="0">
                <a:solidFill>
                  <a:schemeClr val="tx2"/>
                </a:solidFill>
                <a:latin typeface="+mn-lt"/>
              </a:rPr>
              <a:t>On-Demand exchange: </a:t>
            </a:r>
            <a:r>
              <a:rPr lang="en-US" altLang="en-US" sz="2400" dirty="0">
                <a:latin typeface="+mn-lt"/>
              </a:rPr>
              <a:t>only when a node is highly or lightly loaded, i.e., when a node becomes a potential sender or receiver.</a:t>
            </a:r>
          </a:p>
          <a:p>
            <a:pPr marL="857250" lvl="1" indent="-457200" algn="just">
              <a:buClr>
                <a:schemeClr val="tx1"/>
              </a:buClr>
            </a:pPr>
            <a:r>
              <a:rPr lang="en-IN" sz="2400" dirty="0">
                <a:solidFill>
                  <a:schemeClr val="tx2"/>
                </a:solidFill>
                <a:latin typeface="+mn-lt"/>
              </a:rPr>
              <a:t>Exchange by polling: </a:t>
            </a:r>
            <a:r>
              <a:rPr lang="en-IN" sz="2400" dirty="0">
                <a:latin typeface="+mn-lt"/>
              </a:rPr>
              <a:t>it can search for suitable partner by randomly polling the other nodes one by one. </a:t>
            </a:r>
          </a:p>
        </p:txBody>
      </p:sp>
    </p:spTree>
    <p:extLst>
      <p:ext uri="{BB962C8B-B14F-4D97-AF65-F5344CB8AC3E}">
        <p14:creationId xmlns:p14="http://schemas.microsoft.com/office/powerpoint/2010/main" val="407665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2EA7AE-1A17-4CA5-9CD2-E7BD0297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Issues in Designing Load Balancing Algorithms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04C4DE-965D-4D76-A599-2E1C15B81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33400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34000"/>
              </a:lnSpc>
              <a:buClr>
                <a:schemeClr val="tx1"/>
              </a:buClr>
              <a:buFont typeface="+mj-lt"/>
              <a:buAutoNum type="arabicPeriod" startAt="4"/>
            </a:pPr>
            <a:r>
              <a:rPr lang="en-US" sz="2800" b="1" dirty="0">
                <a:solidFill>
                  <a:schemeClr val="tx2"/>
                </a:solidFill>
                <a:latin typeface="+mn-lt"/>
              </a:rPr>
              <a:t>Location policy:</a:t>
            </a:r>
          </a:p>
          <a:p>
            <a:pPr marL="857250" lvl="1" indent="-457200" algn="just">
              <a:lnSpc>
                <a:spcPct val="134000"/>
              </a:lnSpc>
              <a:buClr>
                <a:schemeClr val="tx1"/>
              </a:buClr>
            </a:pPr>
            <a:r>
              <a:rPr lang="en-IN" sz="2800" dirty="0">
                <a:solidFill>
                  <a:schemeClr val="tx2"/>
                </a:solidFill>
                <a:latin typeface="+mn-lt"/>
              </a:rPr>
              <a:t>Threshold: </a:t>
            </a:r>
            <a:r>
              <a:rPr lang="en-IN" sz="2800" dirty="0">
                <a:latin typeface="+mn-lt"/>
              </a:rPr>
              <a:t>A destination node is selected at random. This continue until either a suitable node is found or the number of probes exceeds a static probe limit(threshold).  </a:t>
            </a:r>
          </a:p>
          <a:p>
            <a:pPr marL="857250" lvl="1" indent="-457200" algn="just">
              <a:lnSpc>
                <a:spcPct val="134000"/>
              </a:lnSpc>
              <a:buClr>
                <a:schemeClr val="tx1"/>
              </a:buClr>
            </a:pPr>
            <a:r>
              <a:rPr lang="en-IN" sz="2800" dirty="0">
                <a:solidFill>
                  <a:schemeClr val="tx2"/>
                </a:solidFill>
                <a:latin typeface="+mn-lt"/>
              </a:rPr>
              <a:t>Shortest: </a:t>
            </a:r>
            <a:r>
              <a:rPr lang="en-US" altLang="en-US" sz="2800" dirty="0">
                <a:latin typeface="+mn-lt"/>
              </a:rPr>
              <a:t>: Poll a set of nodes. Select the receiver with shortest task queue length.</a:t>
            </a:r>
          </a:p>
          <a:p>
            <a:pPr marL="857250" lvl="1" indent="-457200" algn="just">
              <a:lnSpc>
                <a:spcPct val="134000"/>
              </a:lnSpc>
              <a:buClr>
                <a:schemeClr val="tx1"/>
              </a:buClr>
            </a:pPr>
            <a:r>
              <a:rPr lang="en-IN" sz="2800" dirty="0">
                <a:solidFill>
                  <a:schemeClr val="tx2"/>
                </a:solidFill>
                <a:latin typeface="+mn-lt"/>
              </a:rPr>
              <a:t>Bidding:</a:t>
            </a:r>
          </a:p>
          <a:p>
            <a:pPr marL="1257300" lvl="2" indent="-457200" algn="just">
              <a:lnSpc>
                <a:spcPct val="134000"/>
              </a:lnSpc>
            </a:pPr>
            <a:r>
              <a:rPr lang="en-IN" sz="2800" dirty="0">
                <a:latin typeface="+mn-lt"/>
              </a:rPr>
              <a:t>Manager : A node having a process in need of location to execute.</a:t>
            </a:r>
          </a:p>
          <a:p>
            <a:pPr marL="1257300" lvl="2" indent="-457200" algn="just">
              <a:lnSpc>
                <a:spcPct val="134000"/>
              </a:lnSpc>
            </a:pPr>
            <a:r>
              <a:rPr lang="en-IN" sz="2800" dirty="0">
                <a:latin typeface="+mn-lt"/>
              </a:rPr>
              <a:t>Contractor: A node that is able to accept the remote process.</a:t>
            </a:r>
          </a:p>
          <a:p>
            <a:pPr marL="857250" lvl="1" indent="-457200" algn="just">
              <a:lnSpc>
                <a:spcPct val="134000"/>
              </a:lnSpc>
              <a:buClr>
                <a:schemeClr val="tx1"/>
              </a:buClr>
            </a:pPr>
            <a:r>
              <a:rPr lang="en-IN" sz="2800" dirty="0">
                <a:solidFill>
                  <a:schemeClr val="tx2"/>
                </a:solidFill>
                <a:latin typeface="+mn-lt"/>
              </a:rPr>
              <a:t>Pairing:</a:t>
            </a:r>
            <a:r>
              <a:rPr lang="en-IN" sz="2800" dirty="0">
                <a:latin typeface="+mn-lt"/>
              </a:rPr>
              <a:t> Two nodes that differ greatly in load are temporarily paired with each other and load balancing is carried out between them.</a:t>
            </a:r>
          </a:p>
          <a:p>
            <a:pPr marL="857250" lvl="1" indent="-457200">
              <a:lnSpc>
                <a:spcPct val="134000"/>
              </a:lnSpc>
            </a:pPr>
            <a:endParaRPr lang="en-IN" sz="24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989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2EA7AE-1A17-4CA5-9CD2-E7BD0297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Issues in Designing Load Balancing Algorithms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04C4DE-965D-4D76-A599-2E1C15B81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Clr>
                <a:schemeClr val="tx1"/>
              </a:buClr>
              <a:buFont typeface="+mj-lt"/>
              <a:buAutoNum type="arabicPeriod" startAt="5"/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Priority assignment policies:</a:t>
            </a:r>
          </a:p>
          <a:p>
            <a:pPr marL="857250" lvl="1" indent="-457200" algn="just">
              <a:buClr>
                <a:schemeClr val="tx1"/>
              </a:buClr>
            </a:pPr>
            <a:r>
              <a:rPr lang="en-IN" sz="2400" dirty="0">
                <a:solidFill>
                  <a:schemeClr val="tx2"/>
                </a:solidFill>
                <a:latin typeface="+mn-lt"/>
              </a:rPr>
              <a:t>Selfish: </a:t>
            </a:r>
            <a:r>
              <a:rPr lang="en-IN" sz="2400" dirty="0">
                <a:latin typeface="+mn-lt"/>
              </a:rPr>
              <a:t>Local processes are given higher priority.</a:t>
            </a:r>
          </a:p>
          <a:p>
            <a:pPr marL="857250" lvl="1" indent="-457200" algn="just">
              <a:buClr>
                <a:schemeClr val="tx1"/>
              </a:buClr>
            </a:pPr>
            <a:r>
              <a:rPr lang="en-IN" sz="2400" dirty="0">
                <a:solidFill>
                  <a:schemeClr val="tx2"/>
                </a:solidFill>
                <a:latin typeface="+mn-lt"/>
              </a:rPr>
              <a:t>Altruistic:</a:t>
            </a:r>
            <a:r>
              <a:rPr lang="en-IN" sz="2400" dirty="0">
                <a:latin typeface="+mn-lt"/>
              </a:rPr>
              <a:t> Remote process are given higher priority.</a:t>
            </a:r>
          </a:p>
          <a:p>
            <a:pPr marL="857250" lvl="1" indent="-457200" algn="just">
              <a:buClr>
                <a:schemeClr val="tx1"/>
              </a:buClr>
            </a:pPr>
            <a:r>
              <a:rPr lang="en-IN" sz="2400" dirty="0">
                <a:solidFill>
                  <a:schemeClr val="tx2"/>
                </a:solidFill>
                <a:latin typeface="+mn-lt"/>
              </a:rPr>
              <a:t>Intermediate: </a:t>
            </a:r>
            <a:r>
              <a:rPr lang="en-IN" sz="2400" dirty="0">
                <a:latin typeface="+mn-lt"/>
              </a:rPr>
              <a:t>Depends on number of local processes and the number of remote processes.</a:t>
            </a:r>
          </a:p>
          <a:p>
            <a:pPr marL="1257300" lvl="2" indent="-457200" algn="just"/>
            <a:r>
              <a:rPr lang="en-IN" sz="2400" dirty="0">
                <a:latin typeface="+mn-lt"/>
              </a:rPr>
              <a:t>Local processes &gt;= remote process</a:t>
            </a:r>
          </a:p>
          <a:p>
            <a:pPr marL="1714500" lvl="3" indent="-457200" algn="just"/>
            <a:r>
              <a:rPr lang="en-IN" sz="2400" dirty="0">
                <a:latin typeface="+mn-lt"/>
              </a:rPr>
              <a:t>local processes are given higher priority.</a:t>
            </a:r>
          </a:p>
          <a:p>
            <a:pPr marL="1257300" lvl="2" indent="-457200" algn="just"/>
            <a:r>
              <a:rPr lang="en-IN" sz="2400" dirty="0">
                <a:latin typeface="+mn-lt"/>
              </a:rPr>
              <a:t>Remote processes &gt; local processes</a:t>
            </a:r>
          </a:p>
          <a:p>
            <a:pPr marL="1714500" lvl="3" indent="-457200" algn="just"/>
            <a:r>
              <a:rPr lang="en-IN" sz="2400" dirty="0">
                <a:latin typeface="+mn-lt"/>
              </a:rPr>
              <a:t>remote process are given higher priority.</a:t>
            </a:r>
          </a:p>
          <a:p>
            <a:pPr marL="1714500" lvl="3" indent="-457200" algn="just"/>
            <a:endParaRPr lang="en-IN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90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619AD9-5771-46F3-A211-F969AB03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Issues in Designing Load Balancing Algorithms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B9A23B-773D-4CE3-B6FC-4736A3425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+mj-lt"/>
              <a:buAutoNum type="arabicPeriod" startAt="6"/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Migration limiting policy:</a:t>
            </a:r>
          </a:p>
          <a:p>
            <a:pPr marL="857250" lvl="1" indent="-457200" algn="just">
              <a:buClr>
                <a:schemeClr val="tx1"/>
              </a:buClr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Uncontrolled: </a:t>
            </a:r>
            <a:r>
              <a:rPr lang="en-US" sz="2400" dirty="0">
                <a:latin typeface="+mn-lt"/>
              </a:rPr>
              <a:t>A process may be migrated any number of times.</a:t>
            </a:r>
          </a:p>
          <a:p>
            <a:pPr marL="857250" lvl="1" indent="-457200" algn="just">
              <a:buClr>
                <a:schemeClr val="tx1"/>
              </a:buClr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Controlled: </a:t>
            </a:r>
            <a:r>
              <a:rPr lang="en-US" sz="2400" dirty="0">
                <a:latin typeface="+mn-lt"/>
              </a:rPr>
              <a:t>Use a migration count parameter to fix a limit on the number of times a process may migrate.</a:t>
            </a:r>
          </a:p>
          <a:p>
            <a:pPr marL="857250" lvl="1" indent="-457200"/>
            <a:endParaRPr lang="en-IN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401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>
                <a:latin typeface="+mj-lt"/>
              </a:rPr>
              <a:t>Benefits of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+mn-lt"/>
              </a:rPr>
              <a:t>Load balancing improves the performance of each node and hence the overall system performance will improve.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+mn-lt"/>
              </a:rPr>
              <a:t>Load balancing reduces the job idle time.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+mn-lt"/>
              </a:rPr>
              <a:t>Small jobs do not suffer from long starvation.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+mn-lt"/>
              </a:rPr>
              <a:t>Extensibility and incremental growth.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+mn-lt"/>
              </a:rPr>
              <a:t>Maximum utilization of resources.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+mn-lt"/>
              </a:rPr>
              <a:t>Higher throughput.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+mn-lt"/>
              </a:rPr>
              <a:t>Response time becomes shorter.</a:t>
            </a:r>
          </a:p>
          <a:p>
            <a:pPr algn="just"/>
            <a:endParaRPr lang="en-US" dirty="0">
              <a:latin typeface="+mn-lt"/>
            </a:endParaRPr>
          </a:p>
          <a:p>
            <a:pPr algn="just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476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4400" dirty="0">
                <a:latin typeface="+mj-lt"/>
              </a:rPr>
              <a:t>Load Sharing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>
                <a:latin typeface="+mn-lt"/>
              </a:rPr>
              <a:t>Load sharing algorithms ensure that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no node is idle or heavily loaded.</a:t>
            </a:r>
          </a:p>
          <a:p>
            <a:pPr algn="just"/>
            <a:r>
              <a:rPr lang="en-US" dirty="0">
                <a:latin typeface="+mn-lt"/>
              </a:rPr>
              <a:t>Policies for load sharing approach are the same as load balancing polices. </a:t>
            </a:r>
          </a:p>
          <a:p>
            <a:pPr algn="just"/>
            <a:r>
              <a:rPr lang="en-IN" dirty="0">
                <a:latin typeface="+mn-lt"/>
              </a:rPr>
              <a:t>The priority assignment policies and the migration limiting policies are same as load balancing algorithms.</a:t>
            </a:r>
            <a:endParaRPr lang="en-US" dirty="0">
              <a:latin typeface="+mn-lt"/>
            </a:endParaRPr>
          </a:p>
          <a:p>
            <a:pPr algn="just"/>
            <a:r>
              <a:rPr lang="en-US" dirty="0">
                <a:latin typeface="+mn-lt"/>
              </a:rPr>
              <a:t>They differ in load estimation policy, process transfer policy, location policy and state information exchange.</a:t>
            </a:r>
          </a:p>
          <a:p>
            <a:pPr algn="just"/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839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5A447A-DAEE-46DB-9AFB-DD4F0341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Issues in Designing Load Sharing Algorithms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C261FD-A6E0-4DDA-AF3F-6E69738DF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638800"/>
          </a:xfrm>
        </p:spPr>
        <p:txBody>
          <a:bodyPr>
            <a:noAutofit/>
          </a:bodyPr>
          <a:lstStyle/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chemeClr val="tx2"/>
                </a:solidFill>
                <a:latin typeface="+mn-lt"/>
              </a:rPr>
              <a:t>Load estimation Policies: </a:t>
            </a:r>
            <a:r>
              <a:rPr lang="en-IN" dirty="0">
                <a:latin typeface="+mn-lt"/>
              </a:rPr>
              <a:t>ensures that no node is idle while process wait for service at some other node.</a:t>
            </a:r>
          </a:p>
          <a:p>
            <a:pPr lvl="1" algn="just"/>
            <a:r>
              <a:rPr lang="en-US" sz="2400" dirty="0">
                <a:latin typeface="+mn-lt"/>
              </a:rPr>
              <a:t>CPU utilization as a load indicator.</a:t>
            </a:r>
            <a:endParaRPr lang="en-IN" sz="2400" dirty="0">
              <a:latin typeface="+mn-lt"/>
            </a:endParaRP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chemeClr val="tx2"/>
                </a:solidFill>
                <a:latin typeface="+mn-lt"/>
              </a:rPr>
              <a:t>Process transfer policies: </a:t>
            </a:r>
          </a:p>
          <a:p>
            <a:pPr lvl="1" algn="just"/>
            <a:r>
              <a:rPr lang="en-IN" sz="2400" dirty="0">
                <a:latin typeface="+mn-lt"/>
              </a:rPr>
              <a:t>All-or-nothing strategy.</a:t>
            </a:r>
            <a:endParaRPr lang="en-US" sz="2400" dirty="0">
              <a:latin typeface="+mn-lt"/>
            </a:endParaRPr>
          </a:p>
          <a:p>
            <a:pPr lvl="1" algn="just"/>
            <a:r>
              <a:rPr lang="en-US" sz="2400" dirty="0">
                <a:latin typeface="+mn-lt"/>
              </a:rPr>
              <a:t>A node becomes a candidate for accepting a remote process only when it has no process.</a:t>
            </a:r>
          </a:p>
          <a:p>
            <a:pPr lvl="1" algn="just"/>
            <a:r>
              <a:rPr lang="en-US" sz="2400" dirty="0">
                <a:latin typeface="+mn-lt"/>
              </a:rPr>
              <a:t> A node becomes a candidate for transferring a process only when it has more than one process.</a:t>
            </a:r>
          </a:p>
          <a:p>
            <a:pPr lvl="1" algn="just"/>
            <a:r>
              <a:rPr lang="en-US" sz="2400" dirty="0">
                <a:latin typeface="+mn-lt"/>
              </a:rPr>
              <a:t>Some algorithms uses threshold value 2 instead of 1.</a:t>
            </a:r>
          </a:p>
          <a:p>
            <a:pPr lvl="1" algn="just"/>
            <a:endParaRPr lang="en-I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926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200" dirty="0"/>
              <a:t>Similarities between Process &amp; Thread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>
                <a:latin typeface="+mn-lt"/>
              </a:rPr>
              <a:t>Like processes threads 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share CPU </a:t>
            </a:r>
            <a:r>
              <a:rPr lang="en-IN" dirty="0">
                <a:latin typeface="+mn-lt"/>
              </a:rPr>
              <a:t>and only 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one thread is running at a time.  </a:t>
            </a:r>
          </a:p>
          <a:p>
            <a:pPr algn="just"/>
            <a:r>
              <a:rPr lang="en-IN" dirty="0">
                <a:latin typeface="+mn-lt"/>
              </a:rPr>
              <a:t>Like processes threads within a process 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execute sequentially. </a:t>
            </a:r>
          </a:p>
          <a:p>
            <a:pPr algn="just"/>
            <a:r>
              <a:rPr lang="en-IN" dirty="0">
                <a:latin typeface="+mn-lt"/>
              </a:rPr>
              <a:t>Like processes thread can 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create children.  </a:t>
            </a:r>
          </a:p>
          <a:p>
            <a:pPr algn="just"/>
            <a:r>
              <a:rPr lang="en-IN" dirty="0">
                <a:latin typeface="+mn-lt"/>
              </a:rPr>
              <a:t>Like a traditional process, a thread can be in any one of several states: 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running, blocked, ready or terminated</a:t>
            </a:r>
            <a:r>
              <a:rPr lang="en-IN" dirty="0">
                <a:latin typeface="+mn-lt"/>
              </a:rPr>
              <a:t>. </a:t>
            </a:r>
          </a:p>
          <a:p>
            <a:pPr algn="just"/>
            <a:r>
              <a:rPr lang="en-IN" dirty="0">
                <a:latin typeface="+mn-lt"/>
              </a:rPr>
              <a:t>Like process threads have 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Program Counter, Stack, Registers and State.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539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F9AFA1-7B3D-4654-91BF-7D72E83F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Issues in Designing Load Sharing Algorithms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E5E83D-1300-4108-8402-40D9C72C4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Clr>
                <a:schemeClr val="tx1"/>
              </a:buClr>
              <a:buFont typeface="+mj-lt"/>
              <a:buAutoNum type="arabicPeriod" startAt="3"/>
            </a:pPr>
            <a:r>
              <a:rPr lang="en-IN" b="1" dirty="0">
                <a:solidFill>
                  <a:schemeClr val="tx2"/>
                </a:solidFill>
                <a:latin typeface="+mn-lt"/>
              </a:rPr>
              <a:t>State information exchange policies:</a:t>
            </a:r>
          </a:p>
          <a:p>
            <a:pPr algn="just"/>
            <a:r>
              <a:rPr lang="en-IN" dirty="0">
                <a:latin typeface="+mn-lt"/>
              </a:rPr>
              <a:t>A node needs to know the state of other nodes only when it is either overloaded or underloaded.</a:t>
            </a:r>
          </a:p>
          <a:p>
            <a:pPr lvl="1" algn="just"/>
            <a:r>
              <a:rPr lang="en-IN" sz="2400" dirty="0">
                <a:latin typeface="+mn-lt"/>
              </a:rPr>
              <a:t>Broadcast when state changes.</a:t>
            </a:r>
          </a:p>
          <a:p>
            <a:pPr lvl="1" algn="just"/>
            <a:r>
              <a:rPr lang="en-IN" sz="2400" dirty="0">
                <a:latin typeface="+mn-lt"/>
              </a:rPr>
              <a:t>Poll when state changes.</a:t>
            </a:r>
          </a:p>
        </p:txBody>
      </p:sp>
    </p:spTree>
    <p:extLst>
      <p:ext uri="{BB962C8B-B14F-4D97-AF65-F5344CB8AC3E}">
        <p14:creationId xmlns:p14="http://schemas.microsoft.com/office/powerpoint/2010/main" val="425603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>
                <a:latin typeface="+mj-lt"/>
              </a:rPr>
              <a:t>Issues in Designing Load Sharing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887896"/>
            <a:ext cx="8763000" cy="5638800"/>
          </a:xfrm>
        </p:spPr>
        <p:txBody>
          <a:bodyPr>
            <a:noAutofit/>
          </a:bodyPr>
          <a:lstStyle/>
          <a:p>
            <a:pPr marL="457200" indent="-457200" algn="just">
              <a:buClr>
                <a:schemeClr val="tx1"/>
              </a:buClr>
              <a:buFont typeface="+mj-lt"/>
              <a:buAutoNum type="arabicPeriod" startAt="4"/>
            </a:pPr>
            <a:r>
              <a:rPr lang="en-US" sz="2300" b="1" dirty="0">
                <a:solidFill>
                  <a:schemeClr val="tx2"/>
                </a:solidFill>
                <a:latin typeface="+mn-lt"/>
              </a:rPr>
              <a:t>Location policies:</a:t>
            </a:r>
          </a:p>
          <a:p>
            <a:pPr algn="just"/>
            <a:r>
              <a:rPr lang="en-US" sz="2300" dirty="0">
                <a:latin typeface="+mn-lt"/>
              </a:rPr>
              <a:t>The location policy decides the sender node or the receiver node of a process that is to be moved within the system for load sharing.</a:t>
            </a:r>
          </a:p>
          <a:p>
            <a:pPr algn="just"/>
            <a:r>
              <a:rPr lang="en-US" sz="2300" dirty="0">
                <a:latin typeface="+mn-lt"/>
              </a:rPr>
              <a:t>The location policies are of the following types:</a:t>
            </a:r>
          </a:p>
          <a:p>
            <a:pPr marL="914400" lvl="1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sz="2300" b="1" dirty="0">
                <a:solidFill>
                  <a:schemeClr val="tx2"/>
                </a:solidFill>
                <a:latin typeface="+mn-lt"/>
              </a:rPr>
              <a:t>Sender-initiated policy: </a:t>
            </a:r>
            <a:r>
              <a:rPr lang="en-US" sz="2300" dirty="0">
                <a:latin typeface="+mn-lt"/>
              </a:rPr>
              <a:t>In which the sender node of the process decides where to send the process.</a:t>
            </a:r>
          </a:p>
          <a:p>
            <a:pPr marL="1314450" lvl="2" indent="-457200" algn="just"/>
            <a:r>
              <a:rPr lang="en-US" sz="2300" dirty="0">
                <a:latin typeface="+mn-lt"/>
              </a:rPr>
              <a:t>Node with the higher load(sender) initiate the load balancing process.</a:t>
            </a:r>
          </a:p>
          <a:p>
            <a:pPr marL="914400" lvl="1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sz="2300" b="1" dirty="0">
                <a:solidFill>
                  <a:schemeClr val="tx2"/>
                </a:solidFill>
                <a:latin typeface="+mn-lt"/>
              </a:rPr>
              <a:t>Receiver-initiated policy: </a:t>
            </a:r>
            <a:r>
              <a:rPr lang="en-US" sz="2300" dirty="0">
                <a:latin typeface="+mn-lt"/>
              </a:rPr>
              <a:t>In which the receiver node of the process decides from where to get the process.</a:t>
            </a:r>
          </a:p>
          <a:p>
            <a:pPr marL="1314450" lvl="2" indent="-457200" algn="just">
              <a:buClr>
                <a:schemeClr val="tx1"/>
              </a:buClr>
            </a:pPr>
            <a:r>
              <a:rPr lang="en-US" sz="2300" dirty="0">
                <a:latin typeface="+mn-lt"/>
              </a:rPr>
              <a:t>Under loaded node(receiver) initiate the load balancing process. Receiver try to get the task from overloaded node, sender.</a:t>
            </a:r>
          </a:p>
          <a:p>
            <a:pPr marL="857250" lvl="2" indent="0" algn="just">
              <a:buNone/>
            </a:pPr>
            <a:endParaRPr lang="en-US" sz="2300" dirty="0"/>
          </a:p>
          <a:p>
            <a:pPr lvl="1" algn="just"/>
            <a:endParaRPr lang="en-US" sz="2300" dirty="0"/>
          </a:p>
          <a:p>
            <a:pPr algn="just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45007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/>
            <a:r>
              <a:rPr lang="en-US" sz="4400" dirty="0">
                <a:latin typeface="+mj-lt"/>
              </a:rPr>
              <a:t>Sender Initiated Location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5524500" cy="533400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+mn-lt"/>
              </a:rPr>
              <a:t>In the sender-initiated location policy,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heavily loaded nodes search for lightly loaded nodes</a:t>
            </a:r>
            <a:r>
              <a:rPr lang="en-US" dirty="0">
                <a:latin typeface="+mn-lt"/>
              </a:rPr>
              <a:t> to which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work may be transferred.</a:t>
            </a:r>
          </a:p>
          <a:p>
            <a:pPr algn="just"/>
            <a:r>
              <a:rPr lang="en-US" dirty="0">
                <a:latin typeface="+mn-lt"/>
              </a:rPr>
              <a:t>In this method, when a node's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load </a:t>
            </a:r>
            <a:r>
              <a:rPr lang="en-US" dirty="0">
                <a:latin typeface="+mn-lt"/>
              </a:rPr>
              <a:t>becomes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more than the threshold </a:t>
            </a:r>
            <a:r>
              <a:rPr lang="en-US" dirty="0">
                <a:latin typeface="+mn-lt"/>
              </a:rPr>
              <a:t>value, it either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broadcasts</a:t>
            </a:r>
            <a:r>
              <a:rPr lang="en-US" dirty="0">
                <a:latin typeface="+mn-lt"/>
              </a:rPr>
              <a:t> a message or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randomly probes </a:t>
            </a:r>
            <a:r>
              <a:rPr lang="en-US" dirty="0">
                <a:latin typeface="+mn-lt"/>
              </a:rPr>
              <a:t>the other nodes one by one to find a lightly loaded node that can accept one or more of its processes.</a:t>
            </a:r>
          </a:p>
          <a:p>
            <a:pPr algn="just"/>
            <a:r>
              <a:rPr lang="en-US" dirty="0">
                <a:latin typeface="+mn-lt"/>
              </a:rPr>
              <a:t>If a suitable receiver node is not found, the node on which the process originated must execute that process.</a:t>
            </a:r>
            <a:endParaRPr lang="en-US" sz="24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77000" y="4267200"/>
            <a:ext cx="1752600" cy="1295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47403" y="5553670"/>
            <a:ext cx="1811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decides that it has too much work</a:t>
            </a:r>
          </a:p>
        </p:txBody>
      </p:sp>
      <p:sp>
        <p:nvSpPr>
          <p:cNvPr id="7" name="Oval 6"/>
          <p:cNvSpPr/>
          <p:nvPr/>
        </p:nvSpPr>
        <p:spPr>
          <a:xfrm>
            <a:off x="6705600" y="4343400"/>
            <a:ext cx="3810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181850" y="4343400"/>
            <a:ext cx="3810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58100" y="4347465"/>
            <a:ext cx="3810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05600" y="4753970"/>
            <a:ext cx="3810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1850" y="4753970"/>
            <a:ext cx="3810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58100" y="4758035"/>
            <a:ext cx="3810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20399" y="5164540"/>
            <a:ext cx="3810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96649" y="5164540"/>
            <a:ext cx="3810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672899" y="5168605"/>
            <a:ext cx="381000" cy="3048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943600" y="3923892"/>
            <a:ext cx="518602" cy="88181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381337" y="3134375"/>
            <a:ext cx="339062" cy="110072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387149" y="3083746"/>
            <a:ext cx="413" cy="118345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053899" y="3083746"/>
            <a:ext cx="285750" cy="116395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244399" y="3923892"/>
            <a:ext cx="556701" cy="92155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9858016">
            <a:off x="5745718" y="3757977"/>
            <a:ext cx="738664" cy="87201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/>
              <a:t>Help me </a:t>
            </a:r>
          </a:p>
          <a:p>
            <a:pPr algn="ctr"/>
            <a:r>
              <a:rPr lang="en-US" dirty="0"/>
              <a:t>Please</a:t>
            </a:r>
          </a:p>
        </p:txBody>
      </p:sp>
      <p:sp>
        <p:nvSpPr>
          <p:cNvPr id="31" name="TextBox 30"/>
          <p:cNvSpPr txBox="1"/>
          <p:nvPr/>
        </p:nvSpPr>
        <p:spPr>
          <a:xfrm rot="20617191">
            <a:off x="6124139" y="2606530"/>
            <a:ext cx="738664" cy="170388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/>
              <a:t>Want you please,</a:t>
            </a:r>
          </a:p>
          <a:p>
            <a:pPr algn="ctr"/>
            <a:r>
              <a:rPr lang="en-US" dirty="0"/>
              <a:t>Take a process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28766" y="2850047"/>
            <a:ext cx="738664" cy="138505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/>
              <a:t>Please take some work</a:t>
            </a:r>
          </a:p>
        </p:txBody>
      </p:sp>
      <p:sp>
        <p:nvSpPr>
          <p:cNvPr id="33" name="TextBox 32"/>
          <p:cNvSpPr txBox="1"/>
          <p:nvPr/>
        </p:nvSpPr>
        <p:spPr>
          <a:xfrm rot="854949">
            <a:off x="7844367" y="2903903"/>
            <a:ext cx="738664" cy="136257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/>
              <a:t>I'm Overloaded</a:t>
            </a:r>
          </a:p>
        </p:txBody>
      </p:sp>
      <p:sp>
        <p:nvSpPr>
          <p:cNvPr id="34" name="TextBox 33"/>
          <p:cNvSpPr txBox="1"/>
          <p:nvPr/>
        </p:nvSpPr>
        <p:spPr>
          <a:xfrm rot="1849173">
            <a:off x="8480215" y="3992950"/>
            <a:ext cx="461665" cy="80810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/>
              <a:t>Help!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D7174B5-C958-4604-9453-F5594245C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276" y="994900"/>
            <a:ext cx="2400605" cy="158088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01964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0" grpId="0"/>
      <p:bldP spid="31" grpId="0"/>
      <p:bldP spid="32" grpId="0"/>
      <p:bldP spid="33" grpId="0"/>
      <p:bldP spid="3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/>
            <a:r>
              <a:rPr lang="en-US" sz="4400" dirty="0">
                <a:latin typeface="+mj-lt"/>
              </a:rPr>
              <a:t>Receiver Initiated Location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5067300" cy="533400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+mn-lt"/>
              </a:rPr>
              <a:t>In this policy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lightly loaded nodes search for heavily loaded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nodes </a:t>
            </a:r>
            <a:r>
              <a:rPr lang="en-US" dirty="0">
                <a:latin typeface="+mn-lt"/>
              </a:rPr>
              <a:t>from which processes can be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accepted for execution.</a:t>
            </a:r>
          </a:p>
          <a:p>
            <a:pPr algn="just"/>
            <a:r>
              <a:rPr lang="en-US" dirty="0">
                <a:latin typeface="+mn-lt"/>
              </a:rPr>
              <a:t>When 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load</a:t>
            </a:r>
            <a:r>
              <a:rPr lang="en-US" dirty="0">
                <a:latin typeface="+mn-lt"/>
              </a:rPr>
              <a:t> on a node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falls below </a:t>
            </a:r>
            <a:r>
              <a:rPr lang="en-US" dirty="0">
                <a:latin typeface="+mn-lt"/>
              </a:rPr>
              <a:t>a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threshold </a:t>
            </a:r>
            <a:r>
              <a:rPr lang="en-US" dirty="0">
                <a:latin typeface="+mn-lt"/>
              </a:rPr>
              <a:t>value, it broadcasts a probe message to all nodes or probes nodes one by one to search for a heavily loaded node.</a:t>
            </a:r>
          </a:p>
          <a:p>
            <a:pPr algn="just"/>
            <a:r>
              <a:rPr lang="en-US" dirty="0">
                <a:latin typeface="+mn-lt"/>
              </a:rPr>
              <a:t>Some heavily loaded node may transfer one of its process if such a transfer does not reduce its load below normal threshold.</a:t>
            </a:r>
            <a:endParaRPr lang="en-US" sz="24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77000" y="4267200"/>
            <a:ext cx="1752600" cy="1295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47403" y="5553670"/>
            <a:ext cx="1811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advertises its availability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943600" y="3923892"/>
            <a:ext cx="518602" cy="88181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381337" y="3134375"/>
            <a:ext cx="339062" cy="110072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7369682" y="3083746"/>
            <a:ext cx="413" cy="118345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8053899" y="3083746"/>
            <a:ext cx="285750" cy="116395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244399" y="3923892"/>
            <a:ext cx="556701" cy="92155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770897">
            <a:off x="7862163" y="3184078"/>
            <a:ext cx="738664" cy="87201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/>
              <a:t>I’m bored</a:t>
            </a:r>
          </a:p>
        </p:txBody>
      </p:sp>
      <p:sp>
        <p:nvSpPr>
          <p:cNvPr id="21" name="TextBox 20"/>
          <p:cNvSpPr txBox="1"/>
          <p:nvPr/>
        </p:nvSpPr>
        <p:spPr>
          <a:xfrm rot="9740774">
            <a:off x="6109468" y="2649844"/>
            <a:ext cx="738664" cy="168737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/>
              <a:t>I have nothing</a:t>
            </a:r>
          </a:p>
          <a:p>
            <a:pPr algn="ctr"/>
            <a:r>
              <a:rPr lang="en-US" dirty="0"/>
              <a:t> to do</a:t>
            </a:r>
          </a:p>
        </p:txBody>
      </p:sp>
      <p:sp>
        <p:nvSpPr>
          <p:cNvPr id="22" name="TextBox 21"/>
          <p:cNvSpPr txBox="1"/>
          <p:nvPr/>
        </p:nvSpPr>
        <p:spPr>
          <a:xfrm rot="10800000">
            <a:off x="7295570" y="2998837"/>
            <a:ext cx="461665" cy="138505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/>
              <a:t>I’m free</a:t>
            </a:r>
          </a:p>
        </p:txBody>
      </p:sp>
      <p:sp>
        <p:nvSpPr>
          <p:cNvPr id="23" name="TextBox 22"/>
          <p:cNvSpPr txBox="1"/>
          <p:nvPr/>
        </p:nvSpPr>
        <p:spPr>
          <a:xfrm rot="9058658">
            <a:off x="5638039" y="3110329"/>
            <a:ext cx="738664" cy="186116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/>
              <a:t>Need CPU cycles? Just call</a:t>
            </a:r>
          </a:p>
        </p:txBody>
      </p:sp>
      <p:sp>
        <p:nvSpPr>
          <p:cNvPr id="24" name="TextBox 23"/>
          <p:cNvSpPr txBox="1"/>
          <p:nvPr/>
        </p:nvSpPr>
        <p:spPr>
          <a:xfrm rot="12703918">
            <a:off x="8210020" y="3815763"/>
            <a:ext cx="738664" cy="93457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/>
              <a:t>Need Help??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E78AD0A-B99B-4DEF-ACD4-55F67D79D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885" y="1166137"/>
            <a:ext cx="2387593" cy="156787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63272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0" grpId="0"/>
      <p:bldP spid="21" grpId="0"/>
      <p:bldP spid="22" grpId="0"/>
      <p:bldP spid="23" grpId="0"/>
      <p:bldP spid="2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/>
            <a:r>
              <a:rPr lang="en-US" sz="4400" dirty="0">
                <a:latin typeface="+mj-lt"/>
              </a:rPr>
              <a:t>Process Migration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>
                <a:latin typeface="+mn-lt"/>
              </a:rPr>
              <a:t>Process migration is a specialized form of process management whereby processes are moved from one computing environment to another.</a:t>
            </a:r>
          </a:p>
          <a:p>
            <a:pPr algn="just"/>
            <a:r>
              <a:rPr lang="en-US" dirty="0">
                <a:latin typeface="+mn-lt"/>
              </a:rPr>
              <a:t>Process migration is 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relocation of a process</a:t>
            </a:r>
            <a:r>
              <a:rPr lang="en-US" dirty="0">
                <a:latin typeface="+mn-lt"/>
              </a:rPr>
              <a:t> from its current location(the source node) to another node(the destination node).</a:t>
            </a:r>
          </a:p>
          <a:p>
            <a:pPr algn="just"/>
            <a:r>
              <a:rPr lang="en-US" dirty="0">
                <a:latin typeface="+mn-lt"/>
              </a:rPr>
              <a:t>Process migration is classified into two types:</a:t>
            </a:r>
          </a:p>
          <a:p>
            <a:pPr marL="914400" lvl="1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tx2"/>
                </a:solidFill>
                <a:latin typeface="+mn-lt"/>
              </a:rPr>
              <a:t>Non-preemptive: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Process is migrated before execution start in source node.</a:t>
            </a:r>
          </a:p>
          <a:p>
            <a:pPr marL="914400" lvl="1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tx2"/>
                </a:solidFill>
                <a:latin typeface="+mn-lt"/>
              </a:rPr>
              <a:t>Preemptive: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Process is migrated during its execution.</a:t>
            </a:r>
          </a:p>
          <a:p>
            <a:pPr algn="just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309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/>
            <a:r>
              <a:rPr lang="en-US" sz="4400" dirty="0">
                <a:latin typeface="+mj-lt"/>
              </a:rPr>
              <a:t>Process Migration Mechanism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46737" y="1960104"/>
            <a:ext cx="0" cy="228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657488" y="1579104"/>
            <a:ext cx="0" cy="1143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62088" y="2722104"/>
            <a:ext cx="441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2362088" y="3407904"/>
            <a:ext cx="43808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745233" y="3426269"/>
            <a:ext cx="3007" cy="83586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57488" y="2722104"/>
            <a:ext cx="31242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62088" y="2722104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657488" y="2722104"/>
            <a:ext cx="0" cy="15240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3" idx="2"/>
          </p:cNvCxnSpPr>
          <p:nvPr/>
        </p:nvCxnSpPr>
        <p:spPr>
          <a:xfrm>
            <a:off x="6742949" y="1560731"/>
            <a:ext cx="1" cy="177287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65919" y="162155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27538" y="2703738"/>
            <a:ext cx="973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Freezing</a:t>
            </a:r>
          </a:p>
          <a:p>
            <a:pPr algn="ctr"/>
            <a:r>
              <a:rPr lang="en-US" dirty="0"/>
              <a:t>Time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35730" y="2056039"/>
            <a:ext cx="126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Execution</a:t>
            </a:r>
          </a:p>
          <a:p>
            <a:pPr algn="ctr"/>
            <a:r>
              <a:rPr lang="en-US" dirty="0"/>
              <a:t>Suspended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45452" y="914400"/>
            <a:ext cx="82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node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11141" y="914400"/>
            <a:ext cx="1263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node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16068" y="2074412"/>
            <a:ext cx="132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 P1 </a:t>
            </a:r>
          </a:p>
          <a:p>
            <a:pPr algn="ctr"/>
            <a:r>
              <a:rPr lang="en-US" dirty="0"/>
              <a:t>in execution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89862" y="2660184"/>
            <a:ext cx="128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Transfer of</a:t>
            </a:r>
          </a:p>
          <a:p>
            <a:pPr algn="ctr"/>
            <a:r>
              <a:rPr lang="en-US" dirty="0"/>
              <a:t>control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739562" y="3105834"/>
            <a:ext cx="1098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Execution</a:t>
            </a:r>
          </a:p>
          <a:p>
            <a:pPr algn="ctr"/>
            <a:r>
              <a:rPr lang="en-US" dirty="0"/>
              <a:t>resumed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78681" y="3774297"/>
            <a:ext cx="14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 P1 in</a:t>
            </a:r>
          </a:p>
          <a:p>
            <a:pPr algn="ctr"/>
            <a:r>
              <a:rPr lang="en-US" dirty="0"/>
              <a:t>execution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" y="4405968"/>
            <a:ext cx="8763000" cy="2070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4000"/>
              </a:lnSpc>
              <a:buFont typeface="Wingdings" panose="05000000000000000000" pitchFamily="2" charset="2"/>
              <a:buChar char="§"/>
            </a:pPr>
            <a:r>
              <a:rPr lang="en-US" sz="2300" dirty="0"/>
              <a:t>Process migration involves the following major steps: </a:t>
            </a:r>
          </a:p>
          <a:p>
            <a:pPr marL="914400" lvl="1" indent="-457200" algn="just">
              <a:lnSpc>
                <a:spcPct val="114000"/>
              </a:lnSpc>
              <a:buFont typeface="+mj-lt"/>
              <a:buAutoNum type="arabicPeriod"/>
            </a:pPr>
            <a:r>
              <a:rPr lang="en-US" sz="2300" dirty="0"/>
              <a:t>Selection of a process that should be migrated.</a:t>
            </a:r>
          </a:p>
          <a:p>
            <a:pPr marL="914400" lvl="1" indent="-457200" algn="just">
              <a:lnSpc>
                <a:spcPct val="114000"/>
              </a:lnSpc>
              <a:buFont typeface="+mj-lt"/>
              <a:buAutoNum type="arabicPeriod"/>
            </a:pPr>
            <a:r>
              <a:rPr lang="en-US" sz="2300" dirty="0"/>
              <a:t>Selection of the destination node to which the selected process should be migrated.</a:t>
            </a:r>
          </a:p>
          <a:p>
            <a:pPr marL="914400" lvl="1" indent="-457200" algn="just">
              <a:lnSpc>
                <a:spcPct val="114000"/>
              </a:lnSpc>
              <a:buFont typeface="+mj-lt"/>
              <a:buAutoNum type="arabicPeriod"/>
            </a:pPr>
            <a:r>
              <a:rPr lang="en-US" sz="2300" dirty="0"/>
              <a:t>Actual transfer of the selected process to the destination node.</a:t>
            </a:r>
          </a:p>
        </p:txBody>
      </p:sp>
    </p:spTree>
    <p:extLst>
      <p:ext uri="{BB962C8B-B14F-4D97-AF65-F5344CB8AC3E}">
        <p14:creationId xmlns:p14="http://schemas.microsoft.com/office/powerpoint/2010/main" val="400761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5" grpId="0"/>
      <p:bldP spid="36" grpId="0"/>
      <p:bldP spid="37" grpId="0"/>
      <p:bldP spid="3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/>
            <a:r>
              <a:rPr lang="en-US" sz="2700" dirty="0">
                <a:latin typeface="+mj-lt"/>
              </a:rPr>
              <a:t>Desirable Features of a Good Process Migration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334000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Transparency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>
                <a:latin typeface="+mn-lt"/>
              </a:rPr>
              <a:t>Object access level transparency: access to objects such as files and devices can be done in a location-independent manner.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>
                <a:latin typeface="+mn-lt"/>
              </a:rPr>
              <a:t>System call and inter process communication level transparency: migrated process does not continue to depend upon its originating node.</a:t>
            </a:r>
          </a:p>
          <a:p>
            <a:pPr algn="just">
              <a:buClr>
                <a:schemeClr val="tx1"/>
              </a:buClr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Minimal Interference</a:t>
            </a:r>
          </a:p>
          <a:p>
            <a:pPr lvl="1" algn="just"/>
            <a:r>
              <a:rPr lang="en-US" sz="2400" dirty="0">
                <a:latin typeface="+mn-lt"/>
              </a:rPr>
              <a:t>Minimizing the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freezing time </a:t>
            </a:r>
            <a:r>
              <a:rPr lang="en-US" sz="2400" dirty="0">
                <a:latin typeface="+mn-lt"/>
              </a:rPr>
              <a:t>of the process being migrated.</a:t>
            </a:r>
          </a:p>
          <a:p>
            <a:pPr algn="just">
              <a:buClr>
                <a:schemeClr val="tx1"/>
              </a:buClr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Minimal Residual Dependencies</a:t>
            </a:r>
          </a:p>
          <a:p>
            <a:pPr lvl="1" algn="just"/>
            <a:r>
              <a:rPr lang="en-US" sz="2400" dirty="0">
                <a:latin typeface="+mn-lt"/>
              </a:rPr>
              <a:t>Migrated process should not continue to depend on its previous node.</a:t>
            </a:r>
          </a:p>
        </p:txBody>
      </p:sp>
    </p:spTree>
    <p:extLst>
      <p:ext uri="{BB962C8B-B14F-4D97-AF65-F5344CB8AC3E}">
        <p14:creationId xmlns:p14="http://schemas.microsoft.com/office/powerpoint/2010/main" val="290685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/>
            <a:r>
              <a:rPr lang="en-US" sz="2700" dirty="0">
                <a:latin typeface="+mj-lt"/>
              </a:rPr>
              <a:t>Desirable Features of a Good Process Migration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562600"/>
          </a:xfrm>
        </p:spPr>
        <p:txBody>
          <a:bodyPr>
            <a:noAutofit/>
          </a:bodyPr>
          <a:lstStyle/>
          <a:p>
            <a:pPr algn="just">
              <a:spcBef>
                <a:spcPts val="576"/>
              </a:spcBef>
              <a:buClr>
                <a:schemeClr val="tx1"/>
              </a:buClr>
            </a:pPr>
            <a:r>
              <a:rPr lang="en-US" sz="2300" b="1" dirty="0">
                <a:solidFill>
                  <a:schemeClr val="tx2"/>
                </a:solidFill>
                <a:latin typeface="+mn-lt"/>
              </a:rPr>
              <a:t>Efficiency</a:t>
            </a:r>
          </a:p>
          <a:p>
            <a:pPr lvl="1" algn="just">
              <a:spcBef>
                <a:spcPts val="576"/>
              </a:spcBef>
            </a:pPr>
            <a:r>
              <a:rPr lang="en-US" sz="2300" dirty="0">
                <a:latin typeface="+mn-lt"/>
              </a:rPr>
              <a:t>The main sources of inefficiency are as follows:</a:t>
            </a:r>
          </a:p>
          <a:p>
            <a:pPr marL="1314450" lvl="2" indent="-457200" algn="just">
              <a:spcBef>
                <a:spcPts val="576"/>
              </a:spcBef>
              <a:buFont typeface="+mj-lt"/>
              <a:buAutoNum type="arabicPeriod"/>
            </a:pPr>
            <a:r>
              <a:rPr lang="en-US" sz="2300" dirty="0">
                <a:latin typeface="+mn-lt"/>
              </a:rPr>
              <a:t>The time required for migrating a process.</a:t>
            </a:r>
          </a:p>
          <a:p>
            <a:pPr marL="1314450" lvl="2" indent="-457200" algn="just">
              <a:spcBef>
                <a:spcPts val="576"/>
              </a:spcBef>
              <a:buFont typeface="+mj-lt"/>
              <a:buAutoNum type="arabicPeriod"/>
            </a:pPr>
            <a:r>
              <a:rPr lang="en-US" sz="2300" dirty="0">
                <a:latin typeface="+mn-lt"/>
              </a:rPr>
              <a:t>The cost of locating an object.</a:t>
            </a:r>
          </a:p>
          <a:p>
            <a:pPr marL="1314450" lvl="2" indent="-457200" algn="just">
              <a:spcBef>
                <a:spcPts val="576"/>
              </a:spcBef>
              <a:buFont typeface="+mj-lt"/>
              <a:buAutoNum type="arabicPeriod"/>
            </a:pPr>
            <a:r>
              <a:rPr lang="en-US" sz="2300" dirty="0">
                <a:latin typeface="+mn-lt"/>
              </a:rPr>
              <a:t>The cost of supporting remote execution.</a:t>
            </a:r>
          </a:p>
          <a:p>
            <a:pPr algn="just">
              <a:spcBef>
                <a:spcPts val="576"/>
              </a:spcBef>
              <a:buClr>
                <a:schemeClr val="tx1"/>
              </a:buClr>
            </a:pPr>
            <a:r>
              <a:rPr lang="en-US" sz="2300" b="1" dirty="0">
                <a:solidFill>
                  <a:schemeClr val="tx2"/>
                </a:solidFill>
                <a:latin typeface="+mn-lt"/>
              </a:rPr>
              <a:t>Robustness</a:t>
            </a:r>
          </a:p>
          <a:p>
            <a:pPr lvl="1" algn="just">
              <a:spcBef>
                <a:spcPts val="576"/>
              </a:spcBef>
            </a:pPr>
            <a:r>
              <a:rPr lang="en-US" sz="2300" dirty="0">
                <a:latin typeface="+mn-lt"/>
              </a:rPr>
              <a:t>The failure of a node other than the one on which a process is currently running should not in any way affect the accessibility or execution of that process.</a:t>
            </a:r>
          </a:p>
          <a:p>
            <a:pPr algn="just">
              <a:spcBef>
                <a:spcPts val="576"/>
              </a:spcBef>
              <a:buClr>
                <a:schemeClr val="tx1"/>
              </a:buClr>
            </a:pPr>
            <a:r>
              <a:rPr lang="en-US" sz="2300" b="1" dirty="0">
                <a:solidFill>
                  <a:schemeClr val="tx2"/>
                </a:solidFill>
                <a:latin typeface="+mn-lt"/>
              </a:rPr>
              <a:t>Communication between coprocesses of a Job</a:t>
            </a:r>
          </a:p>
          <a:p>
            <a:pPr lvl="1" algn="just">
              <a:spcBef>
                <a:spcPts val="576"/>
              </a:spcBef>
            </a:pPr>
            <a:r>
              <a:rPr lang="en-US" sz="2300" dirty="0">
                <a:latin typeface="+mn-lt"/>
              </a:rPr>
              <a:t>During parallel processing, coprocesses should be able to directly communicate with each other irrespective of their locations.</a:t>
            </a:r>
          </a:p>
        </p:txBody>
      </p:sp>
      <p:sp>
        <p:nvSpPr>
          <p:cNvPr id="4" name="Right Brace 3"/>
          <p:cNvSpPr/>
          <p:nvPr/>
        </p:nvSpPr>
        <p:spPr>
          <a:xfrm>
            <a:off x="6629400" y="1981200"/>
            <a:ext cx="334694" cy="1182624"/>
          </a:xfrm>
          <a:prstGeom prst="rightBrace">
            <a:avLst>
              <a:gd name="adj1" fmla="val 8333"/>
              <a:gd name="adj2" fmla="val 5131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95453" y="2148161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All these costs should be kept minimum.</a:t>
            </a:r>
          </a:p>
        </p:txBody>
      </p:sp>
    </p:spTree>
    <p:extLst>
      <p:ext uri="{BB962C8B-B14F-4D97-AF65-F5344CB8AC3E}">
        <p14:creationId xmlns:p14="http://schemas.microsoft.com/office/powerpoint/2010/main" val="128118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14B88E-0E77-4C02-9D98-D2E6221C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Migration Mechanisms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6602C0-3094-431D-8173-F937FD9C8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+mn-lt"/>
              </a:rPr>
              <a:t>Freezing the process on its source node and restarting it on its destination node.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dirty="0">
                <a:latin typeface="+mn-lt"/>
              </a:rPr>
              <a:t>Transferring the process's address space from its source node to its destination node.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+mn-lt"/>
              </a:rPr>
              <a:t>F</a:t>
            </a:r>
            <a:r>
              <a:rPr lang="en-IN" dirty="0">
                <a:latin typeface="+mn-lt"/>
              </a:rPr>
              <a:t>orwarding messages meant for the migrant process.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+mn-lt"/>
              </a:rPr>
              <a:t>H</a:t>
            </a:r>
            <a:r>
              <a:rPr lang="en-IN" dirty="0">
                <a:latin typeface="+mn-lt"/>
              </a:rPr>
              <a:t>andeling communication between cooperating processes that have been separated as a result of process migration.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138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7D7F21-FE79-4BB0-BDE9-ABCC42A2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Freezing and Restarting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A030B0-51C5-47AE-BAF5-DA70965E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chemeClr val="tx2"/>
                </a:solidFill>
                <a:latin typeface="+mn-lt"/>
              </a:rPr>
              <a:t>Mechanisms for freezing and restarting a process:</a:t>
            </a:r>
          </a:p>
          <a:p>
            <a:pPr marL="857250" lvl="1" indent="-457200"/>
            <a:r>
              <a:rPr lang="en-IN" sz="2400" dirty="0">
                <a:latin typeface="+mn-lt"/>
              </a:rPr>
              <a:t>Immediate and delayed blocking of the process</a:t>
            </a:r>
          </a:p>
          <a:p>
            <a:pPr marL="857250" lvl="1" indent="-457200"/>
            <a:r>
              <a:rPr lang="en-IN" sz="2400" dirty="0">
                <a:latin typeface="+mn-lt"/>
              </a:rPr>
              <a:t>Fast and slow I/O operations</a:t>
            </a:r>
          </a:p>
          <a:p>
            <a:pPr marL="857250" lvl="1" indent="-457200"/>
            <a:r>
              <a:rPr lang="en-IN" sz="2400" dirty="0">
                <a:latin typeface="+mn-lt"/>
              </a:rPr>
              <a:t>Information about open files</a:t>
            </a:r>
          </a:p>
          <a:p>
            <a:pPr marL="857250" lvl="1" indent="-457200"/>
            <a:r>
              <a:rPr lang="en-IN" sz="2400" dirty="0">
                <a:latin typeface="+mn-lt"/>
              </a:rPr>
              <a:t>Reinstating the process on its destination nodes.</a:t>
            </a:r>
          </a:p>
          <a:p>
            <a:pPr marL="857250" lvl="1" indent="-457200">
              <a:buFont typeface="+mj-lt"/>
              <a:buAutoNum type="arabicPeriod"/>
            </a:pP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500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Dissimilarities between Process &amp; Thread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>
                <a:latin typeface="+mn-lt"/>
              </a:rPr>
              <a:t>Unlike processes threads are 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not independent </a:t>
            </a:r>
            <a:r>
              <a:rPr lang="en-IN" dirty="0">
                <a:latin typeface="+mn-lt"/>
              </a:rPr>
              <a:t>of one another.</a:t>
            </a:r>
          </a:p>
          <a:p>
            <a:pPr algn="just"/>
            <a:r>
              <a:rPr lang="en-IN" dirty="0">
                <a:latin typeface="+mn-lt"/>
              </a:rPr>
              <a:t>Threads within the same process 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share an address space. </a:t>
            </a:r>
          </a:p>
          <a:p>
            <a:pPr algn="just"/>
            <a:r>
              <a:rPr lang="en-IN" dirty="0">
                <a:latin typeface="+mn-lt"/>
              </a:rPr>
              <a:t>Unlike processes all threads 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can access every address </a:t>
            </a:r>
            <a:r>
              <a:rPr lang="en-IN" dirty="0">
                <a:latin typeface="+mn-lt"/>
              </a:rPr>
              <a:t>in the task. </a:t>
            </a:r>
          </a:p>
          <a:p>
            <a:pPr algn="just"/>
            <a:r>
              <a:rPr lang="en-IN" dirty="0">
                <a:latin typeface="+mn-lt"/>
              </a:rPr>
              <a:t>Unlike processes threads are design to 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assist one other. </a:t>
            </a:r>
            <a:r>
              <a:rPr lang="en-IN" dirty="0">
                <a:latin typeface="+mn-lt"/>
              </a:rPr>
              <a:t>Note that processes might or might not assist one another because processes may be originated from different users.</a:t>
            </a:r>
          </a:p>
        </p:txBody>
      </p:sp>
    </p:spTree>
    <p:extLst>
      <p:ext uri="{BB962C8B-B14F-4D97-AF65-F5344CB8AC3E}">
        <p14:creationId xmlns:p14="http://schemas.microsoft.com/office/powerpoint/2010/main" val="240127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E73D3D-2BBE-4E2A-9067-CF5C983E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Transfer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F3EFFF-AD94-4B13-A4C2-0B3C715B4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Clr>
                <a:schemeClr val="tx1"/>
              </a:buClr>
              <a:buFont typeface="+mj-lt"/>
              <a:buAutoNum type="arabicPeriod" startAt="2"/>
            </a:pPr>
            <a:r>
              <a:rPr lang="en-IN" b="1" dirty="0">
                <a:solidFill>
                  <a:schemeClr val="tx2"/>
                </a:solidFill>
                <a:latin typeface="+mn-lt"/>
              </a:rPr>
              <a:t>Address space transfer mechanisms:</a:t>
            </a:r>
          </a:p>
          <a:p>
            <a:pPr marL="857250" lvl="1" indent="-457200" algn="just"/>
            <a:r>
              <a:rPr lang="en-IN" sz="2400" dirty="0">
                <a:latin typeface="+mn-lt"/>
              </a:rPr>
              <a:t>Information to be transferred from source node to destination node</a:t>
            </a:r>
          </a:p>
          <a:p>
            <a:pPr marL="1257300" lvl="2" indent="-457200" algn="just">
              <a:buClr>
                <a:schemeClr val="tx1"/>
              </a:buClr>
            </a:pPr>
            <a:r>
              <a:rPr lang="en-IN" sz="2400" dirty="0">
                <a:solidFill>
                  <a:srgbClr val="FF0000"/>
                </a:solidFill>
                <a:latin typeface="+mn-lt"/>
              </a:rPr>
              <a:t>process state information</a:t>
            </a:r>
          </a:p>
          <a:p>
            <a:pPr marL="1257300" lvl="2" indent="-457200" algn="just">
              <a:buClr>
                <a:schemeClr val="tx1"/>
              </a:buClr>
            </a:pPr>
            <a:r>
              <a:rPr lang="en-IN" sz="2400" dirty="0">
                <a:solidFill>
                  <a:srgbClr val="FF0000"/>
                </a:solidFill>
                <a:latin typeface="+mn-lt"/>
              </a:rPr>
              <a:t>Process address space</a:t>
            </a:r>
          </a:p>
          <a:p>
            <a:pPr marL="857250" lvl="1" indent="-457200" algn="just"/>
            <a:r>
              <a:rPr lang="en-IN" sz="2400" dirty="0">
                <a:latin typeface="+mn-lt"/>
              </a:rPr>
              <a:t>Possible to transfer the address space without stopping its execution.</a:t>
            </a:r>
          </a:p>
          <a:p>
            <a:pPr marL="857250" lvl="1" indent="-457200" algn="just"/>
            <a:r>
              <a:rPr lang="en-IN" sz="2400" dirty="0">
                <a:latin typeface="+mn-lt"/>
              </a:rPr>
              <a:t>Not possible to resume execution until the state information is fully transferred.</a:t>
            </a:r>
          </a:p>
          <a:p>
            <a:pPr marL="1257300" lvl="2" indent="-457200" algn="just"/>
            <a:endParaRPr lang="en-IN" sz="2400" dirty="0">
              <a:latin typeface="+mn-lt"/>
            </a:endParaRPr>
          </a:p>
          <a:p>
            <a:pPr marL="1257300" lvl="2" indent="-457200" algn="just"/>
            <a:endParaRPr lang="en-IN" sz="2400" dirty="0">
              <a:latin typeface="+mn-lt"/>
            </a:endParaRPr>
          </a:p>
          <a:p>
            <a:pPr marL="857250" lvl="1" indent="-457200" algn="just"/>
            <a:endParaRPr lang="en-I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681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BD3689-1B42-400F-849C-9E079A69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Transfer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80A6DE-B162-47ED-AF15-2A186813F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>
                <a:latin typeface="+mn-lt"/>
              </a:rPr>
              <a:t>Three methods for address space transfer</a:t>
            </a:r>
          </a:p>
          <a:p>
            <a:pPr lvl="1" algn="just"/>
            <a:r>
              <a:rPr lang="en-IN" sz="2400" dirty="0">
                <a:latin typeface="+mn-lt"/>
              </a:rPr>
              <a:t>Total freezing</a:t>
            </a:r>
          </a:p>
          <a:p>
            <a:pPr lvl="1" algn="just"/>
            <a:r>
              <a:rPr lang="en-IN" sz="2400" dirty="0">
                <a:latin typeface="+mn-lt"/>
              </a:rPr>
              <a:t>Pretransferring</a:t>
            </a:r>
          </a:p>
          <a:p>
            <a:pPr lvl="1" algn="just"/>
            <a:r>
              <a:rPr lang="en-IN" sz="2400" dirty="0">
                <a:latin typeface="+mn-lt"/>
              </a:rPr>
              <a:t>Transfer on reference</a:t>
            </a:r>
          </a:p>
        </p:txBody>
      </p:sp>
    </p:spTree>
    <p:extLst>
      <p:ext uri="{BB962C8B-B14F-4D97-AF65-F5344CB8AC3E}">
        <p14:creationId xmlns:p14="http://schemas.microsoft.com/office/powerpoint/2010/main" val="221459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783C4F-E781-4748-B5E1-84E9C3A8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Transfer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A461C8-5B7E-4D02-8A5B-2B5D02FF8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90600"/>
            <a:ext cx="5438775" cy="5334000"/>
          </a:xfrm>
        </p:spPr>
        <p:txBody>
          <a:bodyPr>
            <a:normAutofit/>
          </a:bodyPr>
          <a:lstStyle/>
          <a:p>
            <a:pPr marL="514350" indent="-514350" algn="just">
              <a:buClr>
                <a:schemeClr val="tx1"/>
              </a:buClr>
              <a:buFont typeface="+mj-lt"/>
              <a:buAutoNum type="romanUcPeriod"/>
            </a:pPr>
            <a:r>
              <a:rPr lang="en-IN" b="1" dirty="0">
                <a:solidFill>
                  <a:schemeClr val="tx2"/>
                </a:solidFill>
                <a:latin typeface="+mn-lt"/>
              </a:rPr>
              <a:t>Total freezing:</a:t>
            </a:r>
          </a:p>
          <a:p>
            <a:pPr marL="457200" indent="-457200" algn="just">
              <a:buClr>
                <a:schemeClr val="tx1"/>
              </a:buClr>
            </a:pPr>
            <a:r>
              <a:rPr lang="en-IN" dirty="0">
                <a:solidFill>
                  <a:srgbClr val="FF0000"/>
                </a:solidFill>
                <a:latin typeface="+mn-lt"/>
              </a:rPr>
              <a:t>Execution is stopped while its address space is being transferred.</a:t>
            </a:r>
          </a:p>
          <a:p>
            <a:pPr marL="457200" indent="-457200" algn="just"/>
            <a:r>
              <a:rPr lang="en-IN" dirty="0">
                <a:latin typeface="+mn-lt"/>
              </a:rPr>
              <a:t>Simple and easy to implements.</a:t>
            </a:r>
          </a:p>
          <a:p>
            <a:pPr marL="457200" indent="-457200" algn="just"/>
            <a:r>
              <a:rPr lang="en-IN" dirty="0">
                <a:latin typeface="+mn-lt"/>
              </a:rPr>
              <a:t>Process is suspended for a long time during long migration.</a:t>
            </a:r>
          </a:p>
          <a:p>
            <a:pPr marL="457200" indent="-457200" algn="just"/>
            <a:r>
              <a:rPr lang="en-IN" dirty="0">
                <a:latin typeface="+mn-lt"/>
              </a:rPr>
              <a:t>Not suitable for interactive process.</a:t>
            </a:r>
          </a:p>
          <a:p>
            <a:pPr marL="857250" lvl="1" indent="-457200" algn="just"/>
            <a:endParaRPr lang="en-IN" sz="2400" dirty="0">
              <a:latin typeface="+mn-lt"/>
            </a:endParaRPr>
          </a:p>
          <a:p>
            <a:pPr marL="857250" lvl="1" indent="-457200" algn="just">
              <a:buFont typeface="+mj-lt"/>
              <a:buAutoNum type="arabicPeriod"/>
            </a:pPr>
            <a:endParaRPr lang="en-IN" sz="2400" dirty="0">
              <a:latin typeface="+mn-lt"/>
            </a:endParaRPr>
          </a:p>
        </p:txBody>
      </p:sp>
      <p:sp>
        <p:nvSpPr>
          <p:cNvPr id="28" name="Line 5">
            <a:extLst>
              <a:ext uri="{FF2B5EF4-FFF2-40B4-BE49-F238E27FC236}">
                <a16:creationId xmlns:a16="http://schemas.microsoft.com/office/drawing/2014/main" xmlns="" id="{D468C593-A97E-4E3D-9D1D-6E0BF86A5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5588" y="1652587"/>
            <a:ext cx="0" cy="31369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9" name="Line 6">
            <a:extLst>
              <a:ext uri="{FF2B5EF4-FFF2-40B4-BE49-F238E27FC236}">
                <a16:creationId xmlns:a16="http://schemas.microsoft.com/office/drawing/2014/main" xmlns="" id="{0A2370E9-C162-404E-9F54-B68891F27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1663700"/>
            <a:ext cx="0" cy="2138361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0" name="AutoShape 10">
            <a:extLst>
              <a:ext uri="{FF2B5EF4-FFF2-40B4-BE49-F238E27FC236}">
                <a16:creationId xmlns:a16="http://schemas.microsoft.com/office/drawing/2014/main" xmlns="" id="{13F6DFE6-7AAF-4338-BA87-FCAC05A9DFB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882779" y="2345737"/>
            <a:ext cx="1150354" cy="1727369"/>
          </a:xfrm>
          <a:prstGeom prst="parallelogram">
            <a:avLst>
              <a:gd name="adj" fmla="val 25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ja-JP" sz="1400" dirty="0"/>
              <a:t>Transfer of</a:t>
            </a:r>
          </a:p>
          <a:p>
            <a:pPr algn="ctr"/>
            <a:r>
              <a:rPr lang="en-US" altLang="ja-JP" sz="1400" dirty="0"/>
              <a:t>address space</a:t>
            </a:r>
          </a:p>
        </p:txBody>
      </p:sp>
      <p:sp>
        <p:nvSpPr>
          <p:cNvPr id="31" name="Line 11">
            <a:extLst>
              <a:ext uri="{FF2B5EF4-FFF2-40B4-BE49-F238E27FC236}">
                <a16:creationId xmlns:a16="http://schemas.microsoft.com/office/drawing/2014/main" xmlns="" id="{CC013F24-1BDB-4677-8A49-ED99A4E2BE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5588" y="1652587"/>
            <a:ext cx="0" cy="9858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2" name="Line 12">
            <a:extLst>
              <a:ext uri="{FF2B5EF4-FFF2-40B4-BE49-F238E27FC236}">
                <a16:creationId xmlns:a16="http://schemas.microsoft.com/office/drawing/2014/main" xmlns="" id="{689F133B-541D-4B20-ABD1-D3F44DCD1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1630" y="3486990"/>
            <a:ext cx="1704163" cy="31507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3" name="Line 13">
            <a:extLst>
              <a:ext uri="{FF2B5EF4-FFF2-40B4-BE49-F238E27FC236}">
                <a16:creationId xmlns:a16="http://schemas.microsoft.com/office/drawing/2014/main" xmlns="" id="{28667D11-8DBB-4D52-A53D-6575A81E7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244" y="3789096"/>
            <a:ext cx="7921" cy="10223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4" name="Text Box 14">
            <a:extLst>
              <a:ext uri="{FF2B5EF4-FFF2-40B4-BE49-F238E27FC236}">
                <a16:creationId xmlns:a16="http://schemas.microsoft.com/office/drawing/2014/main" xmlns="" id="{477D08F5-7EF2-4952-A831-3D3DC11D4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501" y="1085160"/>
            <a:ext cx="7539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600" dirty="0"/>
              <a:t>Source</a:t>
            </a:r>
          </a:p>
          <a:p>
            <a:pPr algn="ctr"/>
            <a:r>
              <a:rPr lang="en-US" altLang="ja-JP" sz="1600" dirty="0"/>
              <a:t>node</a:t>
            </a:r>
          </a:p>
        </p:txBody>
      </p:sp>
      <p:sp>
        <p:nvSpPr>
          <p:cNvPr id="35" name="Text Box 15">
            <a:extLst>
              <a:ext uri="{FF2B5EF4-FFF2-40B4-BE49-F238E27FC236}">
                <a16:creationId xmlns:a16="http://schemas.microsoft.com/office/drawing/2014/main" xmlns="" id="{C140F0A3-7246-4353-8A74-C23739919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8641" y="1063032"/>
            <a:ext cx="11422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600" dirty="0"/>
              <a:t>Destination</a:t>
            </a:r>
          </a:p>
          <a:p>
            <a:pPr algn="ctr"/>
            <a:r>
              <a:rPr lang="en-US" altLang="ja-JP" sz="1600" dirty="0"/>
              <a:t>node</a:t>
            </a:r>
          </a:p>
        </p:txBody>
      </p:sp>
      <p:sp>
        <p:nvSpPr>
          <p:cNvPr id="36" name="Line 16">
            <a:extLst>
              <a:ext uri="{FF2B5EF4-FFF2-40B4-BE49-F238E27FC236}">
                <a16:creationId xmlns:a16="http://schemas.microsoft.com/office/drawing/2014/main" xmlns="" id="{ACCA819C-42F6-4795-A787-2542FDB2E2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3113" y="2638424"/>
            <a:ext cx="75247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7" name="Line 17">
            <a:extLst>
              <a:ext uri="{FF2B5EF4-FFF2-40B4-BE49-F238E27FC236}">
                <a16:creationId xmlns:a16="http://schemas.microsoft.com/office/drawing/2014/main" xmlns="" id="{905247E3-015C-47D4-9943-C18D8161CC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5174" y="3759198"/>
            <a:ext cx="2452708" cy="42863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8" name="Text Box 18">
            <a:extLst>
              <a:ext uri="{FF2B5EF4-FFF2-40B4-BE49-F238E27FC236}">
                <a16:creationId xmlns:a16="http://schemas.microsoft.com/office/drawing/2014/main" xmlns="" id="{EAB74442-676F-4254-8EEE-7EC9065F0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1921" y="2326468"/>
            <a:ext cx="98937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400" dirty="0"/>
              <a:t>Suspended</a:t>
            </a: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xmlns="" id="{4E8CD854-0620-40D0-A1D6-0842818E2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8904" y="2366652"/>
            <a:ext cx="197008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Migration decision</a:t>
            </a:r>
          </a:p>
        </p:txBody>
      </p:sp>
      <p:sp>
        <p:nvSpPr>
          <p:cNvPr id="40" name="Text Box 20">
            <a:extLst>
              <a:ext uri="{FF2B5EF4-FFF2-40B4-BE49-F238E27FC236}">
                <a16:creationId xmlns:a16="http://schemas.microsoft.com/office/drawing/2014/main" xmlns="" id="{7009EBFD-97F5-4C8F-9C76-94FBF0E08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2004" y="3664065"/>
            <a:ext cx="8267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400" dirty="0"/>
              <a:t>resumed</a:t>
            </a:r>
          </a:p>
        </p:txBody>
      </p:sp>
      <p:sp>
        <p:nvSpPr>
          <p:cNvPr id="41" name="Line 21">
            <a:extLst>
              <a:ext uri="{FF2B5EF4-FFF2-40B4-BE49-F238E27FC236}">
                <a16:creationId xmlns:a16="http://schemas.microsoft.com/office/drawing/2014/main" xmlns="" id="{7E938D12-4116-4438-BDB0-426B6F8B5E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3325" y="2620962"/>
            <a:ext cx="0" cy="1128713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2" name="Text Box 22">
            <a:extLst>
              <a:ext uri="{FF2B5EF4-FFF2-40B4-BE49-F238E27FC236}">
                <a16:creationId xmlns:a16="http://schemas.microsoft.com/office/drawing/2014/main" xmlns="" id="{7FACD4C0-127C-459E-BFBD-E5EB58A2B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479" y="2963770"/>
            <a:ext cx="7961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400" dirty="0"/>
              <a:t>Freezing</a:t>
            </a:r>
          </a:p>
          <a:p>
            <a:pPr algn="ctr"/>
            <a:r>
              <a:rPr lang="en-US" altLang="ja-JP" sz="14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82769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 animBg="1"/>
      <p:bldP spid="37" grpId="0" animBg="1"/>
      <p:bldP spid="38" grpId="0"/>
      <p:bldP spid="39" grpId="0"/>
      <p:bldP spid="40" grpId="0"/>
      <p:bldP spid="41" grpId="0" animBg="1"/>
      <p:bldP spid="4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FC8321-B2BA-4557-91E8-D0F31A09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06363"/>
            <a:ext cx="8763000" cy="808037"/>
          </a:xfrm>
        </p:spPr>
        <p:txBody>
          <a:bodyPr/>
          <a:lstStyle/>
          <a:p>
            <a:r>
              <a:rPr lang="en-US" dirty="0"/>
              <a:t>Address Space Transfer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8FEB8E-F7F9-464D-9B1E-B3D2794ED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990600"/>
            <a:ext cx="5538788" cy="5334000"/>
          </a:xfrm>
        </p:spPr>
        <p:txBody>
          <a:bodyPr>
            <a:noAutofit/>
          </a:bodyPr>
          <a:lstStyle/>
          <a:p>
            <a:pPr marL="514350" indent="-514350" algn="just">
              <a:spcBef>
                <a:spcPts val="576"/>
              </a:spcBef>
              <a:buClr>
                <a:schemeClr val="tx1"/>
              </a:buClr>
              <a:buFont typeface="+mj-lt"/>
              <a:buAutoNum type="romanUcPeriod" startAt="2"/>
            </a:pPr>
            <a:r>
              <a:rPr lang="en-IN" sz="2200" b="1" dirty="0">
                <a:solidFill>
                  <a:schemeClr val="tx2"/>
                </a:solidFill>
                <a:latin typeface="+mn-lt"/>
              </a:rPr>
              <a:t>Pretransferring:</a:t>
            </a:r>
          </a:p>
          <a:p>
            <a:pPr marL="457200" indent="-457200" algn="just">
              <a:spcBef>
                <a:spcPts val="576"/>
              </a:spcBef>
              <a:buClr>
                <a:schemeClr val="tx1"/>
              </a:buClr>
            </a:pPr>
            <a:r>
              <a:rPr lang="en-IN" sz="2200" dirty="0">
                <a:solidFill>
                  <a:srgbClr val="FF0000"/>
                </a:solidFill>
                <a:latin typeface="+mn-lt"/>
              </a:rPr>
              <a:t>Address space is transferred </a:t>
            </a:r>
            <a:r>
              <a:rPr lang="en-IN" sz="2200" dirty="0">
                <a:latin typeface="+mn-lt"/>
              </a:rPr>
              <a:t>while the </a:t>
            </a:r>
            <a:r>
              <a:rPr lang="en-IN" sz="2200" dirty="0">
                <a:solidFill>
                  <a:srgbClr val="FF0000"/>
                </a:solidFill>
                <a:latin typeface="+mn-lt"/>
              </a:rPr>
              <a:t>process is still running </a:t>
            </a:r>
            <a:r>
              <a:rPr lang="en-IN" sz="2200" dirty="0">
                <a:latin typeface="+mn-lt"/>
              </a:rPr>
              <a:t>on the source node.</a:t>
            </a:r>
          </a:p>
          <a:p>
            <a:pPr marL="457200" indent="-457200" algn="just">
              <a:spcBef>
                <a:spcPts val="576"/>
              </a:spcBef>
            </a:pPr>
            <a:r>
              <a:rPr lang="en-IN" sz="2200" dirty="0">
                <a:latin typeface="+mn-lt"/>
              </a:rPr>
              <a:t>Initial transfer of the complete address space followed by repeated transfers of the pages modified during previous transfer.</a:t>
            </a:r>
          </a:p>
          <a:p>
            <a:pPr marL="457200" indent="-457200" algn="just">
              <a:spcBef>
                <a:spcPts val="576"/>
              </a:spcBef>
            </a:pPr>
            <a:r>
              <a:rPr lang="en-IN" sz="2200" dirty="0">
                <a:latin typeface="+mn-lt"/>
              </a:rPr>
              <a:t>Remaining modified pages are transferred after the process is frozen for transferring its state information.</a:t>
            </a:r>
          </a:p>
          <a:p>
            <a:pPr marL="457200" indent="-457200" algn="just">
              <a:spcBef>
                <a:spcPts val="576"/>
              </a:spcBef>
            </a:pPr>
            <a:r>
              <a:rPr lang="en-IN" sz="2200" dirty="0">
                <a:latin typeface="+mn-lt"/>
              </a:rPr>
              <a:t>Freezing time is reduced.</a:t>
            </a:r>
          </a:p>
          <a:p>
            <a:pPr marL="457200" indent="-457200" algn="just">
              <a:spcBef>
                <a:spcPts val="576"/>
              </a:spcBef>
            </a:pPr>
            <a:r>
              <a:rPr lang="en-IN" sz="2200" dirty="0">
                <a:latin typeface="+mn-lt"/>
              </a:rPr>
              <a:t>Total time of migration is increased due to the possibility of redundant page transfer.</a:t>
            </a:r>
          </a:p>
          <a:p>
            <a:pPr marL="857250" lvl="1" indent="-457200" algn="just">
              <a:spcBef>
                <a:spcPts val="576"/>
              </a:spcBef>
            </a:pPr>
            <a:endParaRPr lang="en-IN" sz="2200" dirty="0">
              <a:latin typeface="+mn-lt"/>
            </a:endParaRPr>
          </a:p>
          <a:p>
            <a:pPr marL="857250" lvl="1" indent="-457200" algn="just">
              <a:spcBef>
                <a:spcPts val="576"/>
              </a:spcBef>
            </a:pPr>
            <a:endParaRPr lang="en-IN" sz="2200" dirty="0">
              <a:latin typeface="+mn-lt"/>
            </a:endParaRPr>
          </a:p>
        </p:txBody>
      </p:sp>
      <p:sp>
        <p:nvSpPr>
          <p:cNvPr id="4" name="Line 23">
            <a:extLst>
              <a:ext uri="{FF2B5EF4-FFF2-40B4-BE49-F238E27FC236}">
                <a16:creationId xmlns:a16="http://schemas.microsoft.com/office/drawing/2014/main" xmlns="" id="{4CEC0F52-FB27-4E69-8CF1-8CFC1D2D2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799" y="1728787"/>
            <a:ext cx="0" cy="31369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" name="Line 24">
            <a:extLst>
              <a:ext uri="{FF2B5EF4-FFF2-40B4-BE49-F238E27FC236}">
                <a16:creationId xmlns:a16="http://schemas.microsoft.com/office/drawing/2014/main" xmlns="" id="{2472F286-C4E2-461C-A375-FE2C9D89B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2012" y="1739900"/>
            <a:ext cx="0" cy="213923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" name="AutoShape 25">
            <a:extLst>
              <a:ext uri="{FF2B5EF4-FFF2-40B4-BE49-F238E27FC236}">
                <a16:creationId xmlns:a16="http://schemas.microsoft.com/office/drawing/2014/main" xmlns="" id="{09DB5C65-9A0C-4C8D-A562-C5745751849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074032" y="2443025"/>
            <a:ext cx="1128713" cy="1706832"/>
          </a:xfrm>
          <a:prstGeom prst="parallelogram">
            <a:avLst>
              <a:gd name="adj" fmla="val 25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ja-JP" sz="1200" dirty="0"/>
              <a:t>Transfer of</a:t>
            </a:r>
          </a:p>
          <a:p>
            <a:pPr algn="ctr"/>
            <a:r>
              <a:rPr lang="en-US" altLang="ja-JP" sz="1200" dirty="0"/>
              <a:t>address space</a:t>
            </a:r>
          </a:p>
        </p:txBody>
      </p:sp>
      <p:sp>
        <p:nvSpPr>
          <p:cNvPr id="7" name="Line 26">
            <a:extLst>
              <a:ext uri="{FF2B5EF4-FFF2-40B4-BE49-F238E27FC236}">
                <a16:creationId xmlns:a16="http://schemas.microsoft.com/office/drawing/2014/main" xmlns="" id="{823530A7-2B14-4640-84A4-17F9B68888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799" y="1728787"/>
            <a:ext cx="0" cy="18272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8" name="Line 27">
            <a:extLst>
              <a:ext uri="{FF2B5EF4-FFF2-40B4-BE49-F238E27FC236}">
                <a16:creationId xmlns:a16="http://schemas.microsoft.com/office/drawing/2014/main" xmlns="" id="{4C2CF68A-A1E1-4610-961C-9EB3F0FCF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3383" y="3570009"/>
            <a:ext cx="1716566" cy="27968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9" name="Line 28">
            <a:extLst>
              <a:ext uri="{FF2B5EF4-FFF2-40B4-BE49-F238E27FC236}">
                <a16:creationId xmlns:a16="http://schemas.microsoft.com/office/drawing/2014/main" xmlns="" id="{0503D958-FBF3-4215-99C6-2D3A6DB872A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2012" y="3849687"/>
            <a:ext cx="0" cy="10271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" name="Text Box 29">
            <a:extLst>
              <a:ext uri="{FF2B5EF4-FFF2-40B4-BE49-F238E27FC236}">
                <a16:creationId xmlns:a16="http://schemas.microsoft.com/office/drawing/2014/main" xmlns="" id="{A714639E-A323-4C43-8349-9D6EDE549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1981" y="1178762"/>
            <a:ext cx="7539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600" dirty="0"/>
              <a:t>Source</a:t>
            </a:r>
          </a:p>
          <a:p>
            <a:pPr algn="ctr"/>
            <a:r>
              <a:rPr lang="en-US" altLang="ja-JP" sz="1600" dirty="0"/>
              <a:t>node</a:t>
            </a:r>
          </a:p>
        </p:txBody>
      </p:sp>
      <p:sp>
        <p:nvSpPr>
          <p:cNvPr id="11" name="Text Box 30">
            <a:extLst>
              <a:ext uri="{FF2B5EF4-FFF2-40B4-BE49-F238E27FC236}">
                <a16:creationId xmlns:a16="http://schemas.microsoft.com/office/drawing/2014/main" xmlns="" id="{685EA2E9-AD1D-444B-A52B-C0DB4859E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829" y="1178762"/>
            <a:ext cx="11422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600" dirty="0"/>
              <a:t>Destination</a:t>
            </a:r>
          </a:p>
          <a:p>
            <a:pPr algn="ctr"/>
            <a:r>
              <a:rPr lang="en-US" altLang="ja-JP" sz="1600" dirty="0"/>
              <a:t>node</a:t>
            </a:r>
          </a:p>
        </p:txBody>
      </p:sp>
      <p:sp>
        <p:nvSpPr>
          <p:cNvPr id="12" name="Line 31">
            <a:extLst>
              <a:ext uri="{FF2B5EF4-FFF2-40B4-BE49-F238E27FC236}">
                <a16:creationId xmlns:a16="http://schemas.microsoft.com/office/drawing/2014/main" xmlns="" id="{0F608734-ECC9-4032-B5F1-121459234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3931" y="3572155"/>
            <a:ext cx="73501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3" name="Text Box 33">
            <a:extLst>
              <a:ext uri="{FF2B5EF4-FFF2-40B4-BE49-F238E27FC236}">
                <a16:creationId xmlns:a16="http://schemas.microsoft.com/office/drawing/2014/main" xmlns="" id="{AE29239E-92CA-4A99-9D11-546FCD8A0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225" y="3332457"/>
            <a:ext cx="920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1200" dirty="0"/>
              <a:t>Suspended</a:t>
            </a:r>
          </a:p>
        </p:txBody>
      </p:sp>
      <p:sp>
        <p:nvSpPr>
          <p:cNvPr id="14" name="Text Box 34">
            <a:extLst>
              <a:ext uri="{FF2B5EF4-FFF2-40B4-BE49-F238E27FC236}">
                <a16:creationId xmlns:a16="http://schemas.microsoft.com/office/drawing/2014/main" xmlns="" id="{327C2949-02E1-41B4-B291-C73CA490D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3313" y="2479696"/>
            <a:ext cx="153008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sz="1200" dirty="0"/>
              <a:t>Migration decision </a:t>
            </a:r>
          </a:p>
        </p:txBody>
      </p:sp>
      <p:sp>
        <p:nvSpPr>
          <p:cNvPr id="15" name="Text Box 35">
            <a:extLst>
              <a:ext uri="{FF2B5EF4-FFF2-40B4-BE49-F238E27FC236}">
                <a16:creationId xmlns:a16="http://schemas.microsoft.com/office/drawing/2014/main" xmlns="" id="{3D55F7FE-4EE2-482B-8C5D-976866C76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20" y="3723479"/>
            <a:ext cx="765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1200" dirty="0"/>
              <a:t>resumed</a:t>
            </a:r>
          </a:p>
        </p:txBody>
      </p:sp>
      <p:sp>
        <p:nvSpPr>
          <p:cNvPr id="16" name="Line 36">
            <a:extLst>
              <a:ext uri="{FF2B5EF4-FFF2-40B4-BE49-F238E27FC236}">
                <a16:creationId xmlns:a16="http://schemas.microsoft.com/office/drawing/2014/main" xmlns="" id="{7F01F18F-6705-4FAE-B62C-C28FCFC69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9537" y="3557587"/>
            <a:ext cx="0" cy="2921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7" name="Text Box 37">
            <a:extLst>
              <a:ext uri="{FF2B5EF4-FFF2-40B4-BE49-F238E27FC236}">
                <a16:creationId xmlns:a16="http://schemas.microsoft.com/office/drawing/2014/main" xmlns="" id="{1CA74D44-D41D-4A44-A80A-EC3C5D53B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6503" y="3472804"/>
            <a:ext cx="7069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1200" dirty="0"/>
              <a:t>Freezing</a:t>
            </a:r>
          </a:p>
          <a:p>
            <a:pPr algn="ctr"/>
            <a:r>
              <a:rPr lang="en-US" altLang="ja-JP" sz="1200" dirty="0"/>
              <a:t>time</a:t>
            </a:r>
          </a:p>
        </p:txBody>
      </p:sp>
      <p:sp>
        <p:nvSpPr>
          <p:cNvPr id="18" name="Line 32">
            <a:extLst>
              <a:ext uri="{FF2B5EF4-FFF2-40B4-BE49-F238E27FC236}">
                <a16:creationId xmlns:a16="http://schemas.microsoft.com/office/drawing/2014/main" xmlns="" id="{FBAC54E3-DE9C-4DC6-8B9B-0EB4FAD54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7898" y="3849687"/>
            <a:ext cx="2432049" cy="29443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86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3" grpId="0"/>
      <p:bldP spid="14" grpId="0"/>
      <p:bldP spid="15" grpId="0"/>
      <p:bldP spid="16" grpId="0" animBg="1"/>
      <p:bldP spid="17" grpId="0"/>
      <p:bldP spid="1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CAABE8-9316-480B-97A3-C3AA90716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Transfer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3C7BFC-DAFE-491D-9527-EFA62AE5B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14400"/>
            <a:ext cx="4953035" cy="5334000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24000"/>
              </a:lnSpc>
              <a:buClr>
                <a:schemeClr val="tx1"/>
              </a:buClr>
              <a:buFont typeface="+mj-lt"/>
              <a:buAutoNum type="romanUcPeriod" startAt="3"/>
            </a:pPr>
            <a:r>
              <a:rPr lang="en-IN" sz="2300" b="1" dirty="0">
                <a:solidFill>
                  <a:schemeClr val="tx2"/>
                </a:solidFill>
              </a:rPr>
              <a:t>Transfer on reference:</a:t>
            </a:r>
          </a:p>
          <a:p>
            <a:pPr algn="just">
              <a:lnSpc>
                <a:spcPct val="124000"/>
              </a:lnSpc>
            </a:pPr>
            <a:r>
              <a:rPr lang="en-IN" sz="2300" dirty="0"/>
              <a:t>A page of the </a:t>
            </a:r>
            <a:r>
              <a:rPr lang="en-IN" sz="2300" dirty="0">
                <a:solidFill>
                  <a:srgbClr val="FF0000"/>
                </a:solidFill>
              </a:rPr>
              <a:t>address space is transferred </a:t>
            </a:r>
            <a:r>
              <a:rPr lang="en-IN" sz="2300" dirty="0"/>
              <a:t>from its source node to destination node </a:t>
            </a:r>
            <a:r>
              <a:rPr lang="en-IN" sz="2300" dirty="0">
                <a:solidFill>
                  <a:srgbClr val="FF0000"/>
                </a:solidFill>
              </a:rPr>
              <a:t>only when referenced.</a:t>
            </a:r>
          </a:p>
          <a:p>
            <a:pPr algn="just">
              <a:lnSpc>
                <a:spcPct val="124000"/>
              </a:lnSpc>
            </a:pPr>
            <a:r>
              <a:rPr lang="en-IN" sz="2300" dirty="0"/>
              <a:t>Demand-driven copy-on-reference approach.</a:t>
            </a:r>
          </a:p>
          <a:p>
            <a:pPr algn="just">
              <a:lnSpc>
                <a:spcPct val="124000"/>
              </a:lnSpc>
            </a:pPr>
            <a:r>
              <a:rPr lang="en-IN" sz="2300" dirty="0"/>
              <a:t>Not efficient in terms of cost.</a:t>
            </a:r>
          </a:p>
          <a:p>
            <a:pPr algn="just">
              <a:lnSpc>
                <a:spcPct val="124000"/>
              </a:lnSpc>
            </a:pPr>
            <a:r>
              <a:rPr lang="en-IN" sz="2300" dirty="0"/>
              <a:t>Imposes continued load on process’s source node.</a:t>
            </a:r>
          </a:p>
          <a:p>
            <a:pPr algn="just">
              <a:lnSpc>
                <a:spcPct val="124000"/>
              </a:lnSpc>
            </a:pPr>
            <a:r>
              <a:rPr lang="en-IN" sz="2300" dirty="0"/>
              <a:t>Results in failure if source node fails or reboots.</a:t>
            </a:r>
          </a:p>
          <a:p>
            <a:pPr algn="just">
              <a:lnSpc>
                <a:spcPct val="124000"/>
              </a:lnSpc>
            </a:pPr>
            <a:endParaRPr lang="en-IN" sz="2300" dirty="0"/>
          </a:p>
          <a:p>
            <a:pPr algn="just">
              <a:lnSpc>
                <a:spcPct val="124000"/>
              </a:lnSpc>
            </a:pPr>
            <a:endParaRPr lang="en-IN" sz="2300" dirty="0"/>
          </a:p>
          <a:p>
            <a:pPr algn="just">
              <a:lnSpc>
                <a:spcPct val="124000"/>
              </a:lnSpc>
            </a:pPr>
            <a:endParaRPr lang="en-IN" sz="2300" dirty="0"/>
          </a:p>
          <a:p>
            <a:pPr algn="just">
              <a:lnSpc>
                <a:spcPct val="124000"/>
              </a:lnSpc>
            </a:pPr>
            <a:endParaRPr lang="en-IN" sz="2300" dirty="0"/>
          </a:p>
          <a:p>
            <a:pPr algn="just">
              <a:lnSpc>
                <a:spcPct val="124000"/>
              </a:lnSpc>
            </a:pPr>
            <a:endParaRPr lang="en-IN" sz="2300" dirty="0"/>
          </a:p>
          <a:p>
            <a:pPr algn="just">
              <a:lnSpc>
                <a:spcPct val="124000"/>
              </a:lnSpc>
            </a:pPr>
            <a:endParaRPr lang="en-IN" sz="2300" dirty="0"/>
          </a:p>
          <a:p>
            <a:pPr algn="just">
              <a:lnSpc>
                <a:spcPct val="124000"/>
              </a:lnSpc>
            </a:pPr>
            <a:endParaRPr lang="en-IN" sz="2300" dirty="0"/>
          </a:p>
          <a:p>
            <a:pPr algn="just">
              <a:lnSpc>
                <a:spcPct val="124000"/>
              </a:lnSpc>
            </a:pPr>
            <a:endParaRPr lang="en-IN" sz="2300" dirty="0"/>
          </a:p>
        </p:txBody>
      </p:sp>
      <p:sp>
        <p:nvSpPr>
          <p:cNvPr id="4" name="Line 38">
            <a:extLst>
              <a:ext uri="{FF2B5EF4-FFF2-40B4-BE49-F238E27FC236}">
                <a16:creationId xmlns:a16="http://schemas.microsoft.com/office/drawing/2014/main" xmlns="" id="{38636F46-FC2F-47FF-AB94-F1C7342A19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2738" y="2033587"/>
            <a:ext cx="0" cy="31369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" name="Line 39">
            <a:extLst>
              <a:ext uri="{FF2B5EF4-FFF2-40B4-BE49-F238E27FC236}">
                <a16:creationId xmlns:a16="http://schemas.microsoft.com/office/drawing/2014/main" xmlns="" id="{81A29BBB-5FE1-4374-9E93-4BEFFD6C1E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74400" y="2044700"/>
            <a:ext cx="7600" cy="212089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" name="AutoShape 40">
            <a:extLst>
              <a:ext uri="{FF2B5EF4-FFF2-40B4-BE49-F238E27FC236}">
                <a16:creationId xmlns:a16="http://schemas.microsoft.com/office/drawing/2014/main" xmlns="" id="{575BECCF-CDDE-4FE0-8049-07960708C46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963634" y="2739164"/>
            <a:ext cx="1128713" cy="1724158"/>
          </a:xfrm>
          <a:prstGeom prst="parallelogram">
            <a:avLst>
              <a:gd name="adj" fmla="val 25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ja-JP" sz="1400" dirty="0"/>
              <a:t>On-demand</a:t>
            </a:r>
          </a:p>
          <a:p>
            <a:pPr algn="ctr"/>
            <a:r>
              <a:rPr lang="en-US" altLang="ja-JP" sz="1400" dirty="0"/>
              <a:t>transfer</a:t>
            </a:r>
          </a:p>
        </p:txBody>
      </p:sp>
      <p:sp>
        <p:nvSpPr>
          <p:cNvPr id="7" name="Line 41">
            <a:extLst>
              <a:ext uri="{FF2B5EF4-FFF2-40B4-BE49-F238E27FC236}">
                <a16:creationId xmlns:a16="http://schemas.microsoft.com/office/drawing/2014/main" xmlns="" id="{76C54182-FFBC-4A90-AC45-47F472AF53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2738" y="2033587"/>
            <a:ext cx="0" cy="717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8" name="Line 42">
            <a:extLst>
              <a:ext uri="{FF2B5EF4-FFF2-40B4-BE49-F238E27FC236}">
                <a16:creationId xmlns:a16="http://schemas.microsoft.com/office/drawing/2014/main" xmlns="" id="{82C4AAC6-FB2C-45F3-9738-8959F8AC59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9882" y="3894435"/>
            <a:ext cx="1708946" cy="27592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9" name="Line 43">
            <a:extLst>
              <a:ext uri="{FF2B5EF4-FFF2-40B4-BE49-F238E27FC236}">
                <a16:creationId xmlns:a16="http://schemas.microsoft.com/office/drawing/2014/main" xmlns="" id="{8AF11095-246F-4AB0-AD4D-CD78178424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66330" y="4151670"/>
            <a:ext cx="3968" cy="1055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" name="Text Box 44">
            <a:extLst>
              <a:ext uri="{FF2B5EF4-FFF2-40B4-BE49-F238E27FC236}">
                <a16:creationId xmlns:a16="http://schemas.microsoft.com/office/drawing/2014/main" xmlns="" id="{3D8A317B-86D1-4EBB-86D4-EB18CF928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376" y="1448783"/>
            <a:ext cx="7539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600" dirty="0"/>
              <a:t>Source</a:t>
            </a:r>
          </a:p>
          <a:p>
            <a:pPr algn="ctr"/>
            <a:r>
              <a:rPr lang="en-US" altLang="ja-JP" sz="1600" dirty="0"/>
              <a:t>node</a:t>
            </a:r>
          </a:p>
        </p:txBody>
      </p:sp>
      <p:sp>
        <p:nvSpPr>
          <p:cNvPr id="11" name="Text Box 45">
            <a:extLst>
              <a:ext uri="{FF2B5EF4-FFF2-40B4-BE49-F238E27FC236}">
                <a16:creationId xmlns:a16="http://schemas.microsoft.com/office/drawing/2014/main" xmlns="" id="{494DBE1D-A10D-4C8E-BD43-8A6A0E689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7710" y="1441345"/>
            <a:ext cx="11422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600" dirty="0"/>
              <a:t>Destination</a:t>
            </a:r>
          </a:p>
          <a:p>
            <a:pPr algn="ctr"/>
            <a:r>
              <a:rPr lang="en-US" altLang="ja-JP" sz="1600" dirty="0"/>
              <a:t>node</a:t>
            </a:r>
          </a:p>
        </p:txBody>
      </p:sp>
      <p:sp>
        <p:nvSpPr>
          <p:cNvPr id="12" name="Line 46">
            <a:extLst>
              <a:ext uri="{FF2B5EF4-FFF2-40B4-BE49-F238E27FC236}">
                <a16:creationId xmlns:a16="http://schemas.microsoft.com/office/drawing/2014/main" xmlns="" id="{3F9D6C15-D48A-447A-A535-B478873789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0808" y="2751137"/>
            <a:ext cx="769074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3" name="Line 47">
            <a:extLst>
              <a:ext uri="{FF2B5EF4-FFF2-40B4-BE49-F238E27FC236}">
                <a16:creationId xmlns:a16="http://schemas.microsoft.com/office/drawing/2014/main" xmlns="" id="{5A4044E9-FAEE-4358-9A01-54942FEF3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9788" y="3048000"/>
            <a:ext cx="246221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4" name="Text Box 48">
            <a:extLst>
              <a:ext uri="{FF2B5EF4-FFF2-40B4-BE49-F238E27FC236}">
                <a16:creationId xmlns:a16="http://schemas.microsoft.com/office/drawing/2014/main" xmlns="" id="{8A6548A4-A30A-4AF0-9074-5977AA07E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0953" y="2418060"/>
            <a:ext cx="98937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1400" dirty="0"/>
              <a:t>Suspended</a:t>
            </a:r>
          </a:p>
        </p:txBody>
      </p:sp>
      <p:sp>
        <p:nvSpPr>
          <p:cNvPr id="15" name="Text Box 49">
            <a:extLst>
              <a:ext uri="{FF2B5EF4-FFF2-40B4-BE49-F238E27FC236}">
                <a16:creationId xmlns:a16="http://schemas.microsoft.com/office/drawing/2014/main" xmlns="" id="{52A0A839-8461-4ED7-838C-125D52E5FBE8}"/>
              </a:ext>
            </a:extLst>
          </p:cNvPr>
          <p:cNvSpPr txBox="1">
            <a:spLocks noChangeArrowheads="1"/>
          </p:cNvSpPr>
          <p:nvPr/>
        </p:nvSpPr>
        <p:spPr bwMode="auto">
          <a:xfrm rot="516036">
            <a:off x="6721894" y="2542487"/>
            <a:ext cx="16485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Migration decision</a:t>
            </a:r>
          </a:p>
        </p:txBody>
      </p:sp>
      <p:sp>
        <p:nvSpPr>
          <p:cNvPr id="16" name="Text Box 50">
            <a:extLst>
              <a:ext uri="{FF2B5EF4-FFF2-40B4-BE49-F238E27FC236}">
                <a16:creationId xmlns:a16="http://schemas.microsoft.com/office/drawing/2014/main" xmlns="" id="{2E2444F5-8C97-469E-91CE-E96F6B709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7929" y="2872454"/>
            <a:ext cx="8267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1400" dirty="0"/>
              <a:t>resumed</a:t>
            </a:r>
          </a:p>
        </p:txBody>
      </p:sp>
      <p:sp>
        <p:nvSpPr>
          <p:cNvPr id="17" name="Text Box 52">
            <a:extLst>
              <a:ext uri="{FF2B5EF4-FFF2-40B4-BE49-F238E27FC236}">
                <a16:creationId xmlns:a16="http://schemas.microsoft.com/office/drawing/2014/main" xmlns="" id="{1B03E70E-1E00-45AC-92F0-94BAED119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8169" y="2610844"/>
            <a:ext cx="7961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400" dirty="0"/>
              <a:t>Freezing</a:t>
            </a:r>
          </a:p>
          <a:p>
            <a:pPr algn="ctr"/>
            <a:r>
              <a:rPr lang="en-US" altLang="ja-JP" sz="1400" dirty="0"/>
              <a:t>time</a:t>
            </a:r>
          </a:p>
        </p:txBody>
      </p:sp>
      <p:sp>
        <p:nvSpPr>
          <p:cNvPr id="18" name="Line 59">
            <a:extLst>
              <a:ext uri="{FF2B5EF4-FFF2-40B4-BE49-F238E27FC236}">
                <a16:creationId xmlns:a16="http://schemas.microsoft.com/office/drawing/2014/main" xmlns="" id="{BB912927-AD46-45BD-BD5F-BB707CADE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0" y="2751136"/>
            <a:ext cx="0" cy="296863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A50962DF-71B6-4DF0-9F89-E68E13532A16}"/>
              </a:ext>
            </a:extLst>
          </p:cNvPr>
          <p:cNvCxnSpPr>
            <a:stCxn id="7" idx="1"/>
            <a:endCxn id="13" idx="1"/>
          </p:cNvCxnSpPr>
          <p:nvPr/>
        </p:nvCxnSpPr>
        <p:spPr>
          <a:xfrm>
            <a:off x="6662739" y="2751137"/>
            <a:ext cx="1719261" cy="296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94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/>
      <p:bldP spid="15" grpId="0"/>
      <p:bldP spid="16" grpId="0"/>
      <p:bldP spid="17" grpId="0"/>
      <p:bldP spid="1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9A0BFB-F81F-4491-A429-B3892A9C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Message Forwarding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AB340D-A890-490E-A538-84E059264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Clr>
                <a:schemeClr val="tx1"/>
              </a:buClr>
              <a:buFont typeface="+mj-lt"/>
              <a:buAutoNum type="arabicPeriod" startAt="3"/>
            </a:pPr>
            <a:r>
              <a:rPr lang="en-IN" b="1" dirty="0">
                <a:solidFill>
                  <a:schemeClr val="tx2"/>
                </a:solidFill>
                <a:latin typeface="+mn-lt"/>
              </a:rPr>
              <a:t>Message forwarding mechanisms:</a:t>
            </a:r>
          </a:p>
          <a:p>
            <a:pPr algn="just"/>
            <a:r>
              <a:rPr lang="en-US" altLang="en-US" dirty="0">
                <a:latin typeface="+mn-lt"/>
              </a:rPr>
              <a:t>Three types of messages: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altLang="en-US" sz="2400" dirty="0">
                <a:latin typeface="+mn-lt"/>
              </a:rPr>
              <a:t>Received when the process execution is stopped on the source node and has not restarted on the destination node.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altLang="en-US" sz="2400" dirty="0">
                <a:latin typeface="+mn-lt"/>
              </a:rPr>
              <a:t>Received on the source node after the execution started on destination node.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altLang="en-US" sz="2400" dirty="0">
                <a:latin typeface="+mn-lt"/>
              </a:rPr>
              <a:t>Sent to the migrant process after it started execution on destination node.</a:t>
            </a:r>
          </a:p>
          <a:p>
            <a:pPr marL="457200" indent="-457200" algn="just">
              <a:buFont typeface="+mj-lt"/>
              <a:buAutoNum type="arabicPeriod" startAt="3"/>
            </a:pPr>
            <a:endParaRPr lang="en-IN" b="1" dirty="0">
              <a:solidFill>
                <a:schemeClr val="tx2"/>
              </a:solidFill>
              <a:latin typeface="+mn-lt"/>
            </a:endParaRPr>
          </a:p>
          <a:p>
            <a:pPr algn="just"/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770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313FF-C9A2-4D68-B288-454DEC0E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Message Forwarding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0D215A-F78D-4358-9C1D-EF73C2397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IN" b="1" dirty="0">
                <a:solidFill>
                  <a:schemeClr val="tx2"/>
                </a:solidFill>
              </a:rPr>
              <a:t>Resending Messages: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xmlns="" id="{59EE9938-D127-420E-A098-CC0DB3A36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051050"/>
            <a:ext cx="827088" cy="11239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xmlns="" id="{5E9CE216-1AFB-4B62-A7D5-2897F74F9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563" y="2078038"/>
            <a:ext cx="827088" cy="11239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AutoShape 9">
            <a:extLst>
              <a:ext uri="{FF2B5EF4-FFF2-40B4-BE49-F238E27FC236}">
                <a16:creationId xmlns:a16="http://schemas.microsoft.com/office/drawing/2014/main" xmlns="" id="{8AE9FCEC-F77C-4117-9A3A-9198B33BB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575" y="3448050"/>
            <a:ext cx="827088" cy="11239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xmlns="" id="{AE8E6F50-7E36-40B9-AE97-D9A4F1105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975" y="4819650"/>
            <a:ext cx="827088" cy="11239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Oval 11">
            <a:extLst>
              <a:ext uri="{FF2B5EF4-FFF2-40B4-BE49-F238E27FC236}">
                <a16:creationId xmlns:a16="http://schemas.microsoft.com/office/drawing/2014/main" xmlns="" id="{91228B71-6965-4B08-9B33-564DA9DFD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88" y="2424113"/>
            <a:ext cx="447675" cy="430213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Oval 12">
            <a:extLst>
              <a:ext uri="{FF2B5EF4-FFF2-40B4-BE49-F238E27FC236}">
                <a16:creationId xmlns:a16="http://schemas.microsoft.com/office/drawing/2014/main" xmlns="" id="{9C1A21E9-B969-4B2A-8C5D-73B79A4EF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2433638"/>
            <a:ext cx="447675" cy="430213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AutoShape 13">
            <a:extLst>
              <a:ext uri="{FF2B5EF4-FFF2-40B4-BE49-F238E27FC236}">
                <a16:creationId xmlns:a16="http://schemas.microsoft.com/office/drawing/2014/main" xmlns="" id="{1BE6A228-8E67-49E0-B5A9-A2BBE18E0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850" y="2979738"/>
            <a:ext cx="233363" cy="896938"/>
          </a:xfrm>
          <a:prstGeom prst="downArrow">
            <a:avLst>
              <a:gd name="adj1" fmla="val 50000"/>
              <a:gd name="adj2" fmla="val 96088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AutoShape 14">
            <a:extLst>
              <a:ext uri="{FF2B5EF4-FFF2-40B4-BE49-F238E27FC236}">
                <a16:creationId xmlns:a16="http://schemas.microsoft.com/office/drawing/2014/main" xmlns="" id="{23498E37-D94E-403B-8C90-066B64BD5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850" y="4271963"/>
            <a:ext cx="233363" cy="896938"/>
          </a:xfrm>
          <a:prstGeom prst="downArrow">
            <a:avLst>
              <a:gd name="adj1" fmla="val 50000"/>
              <a:gd name="adj2" fmla="val 96088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AutoShape 16">
            <a:extLst>
              <a:ext uri="{FF2B5EF4-FFF2-40B4-BE49-F238E27FC236}">
                <a16:creationId xmlns:a16="http://schemas.microsoft.com/office/drawing/2014/main" xmlns="" id="{CF5DD00F-5F18-4D1A-AB20-E862FD5BD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2497138"/>
            <a:ext cx="285750" cy="3048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700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xmlns="" id="{E8B3E716-6622-4F83-BA54-F5C8FD951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2663" y="2654300"/>
            <a:ext cx="601663" cy="127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5" name="AutoShape 18">
            <a:extLst>
              <a:ext uri="{FF2B5EF4-FFF2-40B4-BE49-F238E27FC236}">
                <a16:creationId xmlns:a16="http://schemas.microsoft.com/office/drawing/2014/main" xmlns="" id="{8C91AB24-17B7-4A53-851B-01C52BCAC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75" y="3860800"/>
            <a:ext cx="285750" cy="3048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700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xmlns="" id="{E55E5803-8C30-41EA-A55C-DE91E5B10D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9163" y="2779713"/>
            <a:ext cx="773113" cy="1096963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xmlns="" id="{82E23527-39CA-48E4-962E-406FCE77C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4075" y="2816225"/>
            <a:ext cx="879475" cy="20574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xmlns="" id="{7448000E-4E59-41C4-AE87-B00B8BAC6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2060575"/>
            <a:ext cx="8445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Sender</a:t>
            </a: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xmlns="" id="{59E35A16-83A1-4275-8377-758865DF7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1739900"/>
            <a:ext cx="71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Origin</a:t>
            </a:r>
          </a:p>
        </p:txBody>
      </p:sp>
      <p:sp>
        <p:nvSpPr>
          <p:cNvPr id="20" name="Text Box 23">
            <a:extLst>
              <a:ext uri="{FF2B5EF4-FFF2-40B4-BE49-F238E27FC236}">
                <a16:creationId xmlns:a16="http://schemas.microsoft.com/office/drawing/2014/main" xmlns="" id="{65DDA293-7DED-4645-BEC6-5820236BA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825875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Dest 1</a:t>
            </a:r>
          </a:p>
        </p:txBody>
      </p:sp>
      <p:sp>
        <p:nvSpPr>
          <p:cNvPr id="21" name="Text Box 24">
            <a:extLst>
              <a:ext uri="{FF2B5EF4-FFF2-40B4-BE49-F238E27FC236}">
                <a16:creationId xmlns:a16="http://schemas.microsoft.com/office/drawing/2014/main" xmlns="" id="{4E5A2A64-9088-4974-9E9D-BD139188B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80013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Dest 2</a:t>
            </a:r>
          </a:p>
        </p:txBody>
      </p:sp>
      <p:sp>
        <p:nvSpPr>
          <p:cNvPr id="22" name="Text Box 25">
            <a:extLst>
              <a:ext uri="{FF2B5EF4-FFF2-40B4-BE49-F238E27FC236}">
                <a16:creationId xmlns:a16="http://schemas.microsoft.com/office/drawing/2014/main" xmlns="" id="{F6039C8D-4707-4C32-A7DA-E4A889466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300" y="2074863"/>
            <a:ext cx="9842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Receiver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xmlns="" id="{C1DFBFE6-3BD0-4EB9-A818-1B2F29CB0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3155950"/>
            <a:ext cx="854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Migrate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xmlns="" id="{9B6AAE1B-F5C7-4398-8E42-231DA4388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2650" y="4527550"/>
            <a:ext cx="1403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Migrate again</a:t>
            </a:r>
          </a:p>
        </p:txBody>
      </p:sp>
      <p:sp>
        <p:nvSpPr>
          <p:cNvPr id="25" name="Text Box 28">
            <a:extLst>
              <a:ext uri="{FF2B5EF4-FFF2-40B4-BE49-F238E27FC236}">
                <a16:creationId xmlns:a16="http://schemas.microsoft.com/office/drawing/2014/main" xmlns="" id="{608B03E2-2DDE-4214-B3ED-A19BC46CE467}"/>
              </a:ext>
            </a:extLst>
          </p:cNvPr>
          <p:cNvSpPr txBox="1">
            <a:spLocks noChangeArrowheads="1"/>
          </p:cNvSpPr>
          <p:nvPr/>
        </p:nvSpPr>
        <p:spPr bwMode="auto">
          <a:xfrm rot="3277685">
            <a:off x="3590925" y="3090863"/>
            <a:ext cx="839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Resend</a:t>
            </a:r>
          </a:p>
        </p:txBody>
      </p:sp>
      <p:sp>
        <p:nvSpPr>
          <p:cNvPr id="26" name="Text Box 29">
            <a:extLst>
              <a:ext uri="{FF2B5EF4-FFF2-40B4-BE49-F238E27FC236}">
                <a16:creationId xmlns:a16="http://schemas.microsoft.com/office/drawing/2014/main" xmlns="" id="{D2A2E0E6-B2B2-43F1-AA75-F22E693E6008}"/>
              </a:ext>
            </a:extLst>
          </p:cNvPr>
          <p:cNvSpPr txBox="1">
            <a:spLocks noChangeArrowheads="1"/>
          </p:cNvSpPr>
          <p:nvPr/>
        </p:nvSpPr>
        <p:spPr bwMode="auto">
          <a:xfrm rot="3940468">
            <a:off x="3040063" y="3784600"/>
            <a:ext cx="1389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Resend again</a:t>
            </a:r>
          </a:p>
        </p:txBody>
      </p:sp>
    </p:spTree>
    <p:extLst>
      <p:ext uri="{BB962C8B-B14F-4D97-AF65-F5344CB8AC3E}">
        <p14:creationId xmlns:p14="http://schemas.microsoft.com/office/powerpoint/2010/main" val="319226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87C1F3-F62D-483D-8438-D0F8D2594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Message Forwarding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A9810A-2D90-437F-B4E2-7CF1E0655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IN" b="1" dirty="0">
                <a:solidFill>
                  <a:schemeClr val="tx2"/>
                </a:solidFill>
              </a:rPr>
              <a:t>Ask origin site:</a:t>
            </a:r>
          </a:p>
        </p:txBody>
      </p:sp>
      <p:sp>
        <p:nvSpPr>
          <p:cNvPr id="4" name="AutoShape 32">
            <a:extLst>
              <a:ext uri="{FF2B5EF4-FFF2-40B4-BE49-F238E27FC236}">
                <a16:creationId xmlns:a16="http://schemas.microsoft.com/office/drawing/2014/main" xmlns="" id="{D3C04AE6-5FCB-4CB8-844E-98FC8A87E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0376" y="2025333"/>
            <a:ext cx="827723" cy="112458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AutoShape 33">
            <a:extLst>
              <a:ext uri="{FF2B5EF4-FFF2-40B4-BE49-F238E27FC236}">
                <a16:creationId xmlns:a16="http://schemas.microsoft.com/office/drawing/2014/main" xmlns="" id="{C3FD3C08-DC93-4B6D-9F2A-6112CA1CD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438" y="2052320"/>
            <a:ext cx="827723" cy="112458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AutoShape 34">
            <a:extLst>
              <a:ext uri="{FF2B5EF4-FFF2-40B4-BE49-F238E27FC236}">
                <a16:creationId xmlns:a16="http://schemas.microsoft.com/office/drawing/2014/main" xmlns="" id="{FB1D580C-30ED-4A31-8601-959D5973C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2451" y="3422333"/>
            <a:ext cx="827723" cy="112458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AutoShape 35">
            <a:extLst>
              <a:ext uri="{FF2B5EF4-FFF2-40B4-BE49-F238E27FC236}">
                <a16:creationId xmlns:a16="http://schemas.microsoft.com/office/drawing/2014/main" xmlns="" id="{E94B57EB-3337-4DF6-BD41-569EA1C4B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851" y="4793933"/>
            <a:ext cx="827723" cy="112458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36">
            <a:extLst>
              <a:ext uri="{FF2B5EF4-FFF2-40B4-BE49-F238E27FC236}">
                <a16:creationId xmlns:a16="http://schemas.microsoft.com/office/drawing/2014/main" xmlns="" id="{A522CED9-EBD9-42E3-BB0B-698CC7F6A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7" y="2398712"/>
            <a:ext cx="447675" cy="430213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Oval 37">
            <a:extLst>
              <a:ext uri="{FF2B5EF4-FFF2-40B4-BE49-F238E27FC236}">
                <a16:creationId xmlns:a16="http://schemas.microsoft.com/office/drawing/2014/main" xmlns="" id="{7E38EBCA-F4BC-4052-AFFE-B4E5A9D69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2408237"/>
            <a:ext cx="447675" cy="430213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AutoShape 38">
            <a:extLst>
              <a:ext uri="{FF2B5EF4-FFF2-40B4-BE49-F238E27FC236}">
                <a16:creationId xmlns:a16="http://schemas.microsoft.com/office/drawing/2014/main" xmlns="" id="{B1E0A467-44BC-4E74-8902-8690FC070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2954337"/>
            <a:ext cx="233362" cy="896938"/>
          </a:xfrm>
          <a:prstGeom prst="downArrow">
            <a:avLst>
              <a:gd name="adj1" fmla="val 50000"/>
              <a:gd name="adj2" fmla="val 96089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AutoShape 39">
            <a:extLst>
              <a:ext uri="{FF2B5EF4-FFF2-40B4-BE49-F238E27FC236}">
                <a16:creationId xmlns:a16="http://schemas.microsoft.com/office/drawing/2014/main" xmlns="" id="{C5F25E3A-F309-4B3D-9A92-07A0BFD0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887" y="4237037"/>
            <a:ext cx="233363" cy="896938"/>
          </a:xfrm>
          <a:prstGeom prst="downArrow">
            <a:avLst>
              <a:gd name="adj1" fmla="val 50000"/>
              <a:gd name="adj2" fmla="val 96088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Line 41">
            <a:extLst>
              <a:ext uri="{FF2B5EF4-FFF2-40B4-BE49-F238E27FC236}">
                <a16:creationId xmlns:a16="http://schemas.microsoft.com/office/drawing/2014/main" xmlns="" id="{2A4DE1CA-D5DE-4571-805F-94CFF9B021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632075"/>
            <a:ext cx="949325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3" name="Text Box 45">
            <a:extLst>
              <a:ext uri="{FF2B5EF4-FFF2-40B4-BE49-F238E27FC236}">
                <a16:creationId xmlns:a16="http://schemas.microsoft.com/office/drawing/2014/main" xmlns="" id="{8F3C94B4-B956-4C2E-AA2D-D9BD16748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6886" y="2057792"/>
            <a:ext cx="809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Sender</a:t>
            </a:r>
          </a:p>
        </p:txBody>
      </p:sp>
      <p:sp>
        <p:nvSpPr>
          <p:cNvPr id="14" name="Text Box 46">
            <a:extLst>
              <a:ext uri="{FF2B5EF4-FFF2-40B4-BE49-F238E27FC236}">
                <a16:creationId xmlns:a16="http://schemas.microsoft.com/office/drawing/2014/main" xmlns="" id="{80B90A15-5494-4D45-AA52-971E5DD04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824" y="1691164"/>
            <a:ext cx="7191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Origin</a:t>
            </a:r>
          </a:p>
        </p:txBody>
      </p:sp>
      <p:sp>
        <p:nvSpPr>
          <p:cNvPr id="15" name="Text Box 47">
            <a:extLst>
              <a:ext uri="{FF2B5EF4-FFF2-40B4-BE49-F238E27FC236}">
                <a16:creationId xmlns:a16="http://schemas.microsoft.com/office/drawing/2014/main" xmlns="" id="{0A38AD3E-FCAB-4733-9332-2F68B1720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3913" y="3774559"/>
            <a:ext cx="1244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dirty="0"/>
              <a:t>Dest 1</a:t>
            </a:r>
          </a:p>
        </p:txBody>
      </p:sp>
      <p:sp>
        <p:nvSpPr>
          <p:cNvPr id="16" name="Text Box 48">
            <a:extLst>
              <a:ext uri="{FF2B5EF4-FFF2-40B4-BE49-F238E27FC236}">
                <a16:creationId xmlns:a16="http://schemas.microsoft.com/office/drawing/2014/main" xmlns="" id="{9D6832DB-1ECA-4A6F-9522-EC4DEEB15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825" y="516255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Dest 2</a:t>
            </a:r>
          </a:p>
        </p:txBody>
      </p:sp>
      <p:sp>
        <p:nvSpPr>
          <p:cNvPr id="17" name="Text Box 49">
            <a:extLst>
              <a:ext uri="{FF2B5EF4-FFF2-40B4-BE49-F238E27FC236}">
                <a16:creationId xmlns:a16="http://schemas.microsoft.com/office/drawing/2014/main" xmlns="" id="{6BF87665-0700-49E9-91C7-E2FA8E9E5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1493" y="2094948"/>
            <a:ext cx="946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Receiver</a:t>
            </a:r>
          </a:p>
        </p:txBody>
      </p:sp>
      <p:sp>
        <p:nvSpPr>
          <p:cNvPr id="18" name="Text Box 50">
            <a:extLst>
              <a:ext uri="{FF2B5EF4-FFF2-40B4-BE49-F238E27FC236}">
                <a16:creationId xmlns:a16="http://schemas.microsoft.com/office/drawing/2014/main" xmlns="" id="{FE8F3BEB-7ED0-4662-AB9C-C2A28007F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724" y="3128685"/>
            <a:ext cx="10379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dirty="0"/>
              <a:t>Migrate</a:t>
            </a:r>
          </a:p>
        </p:txBody>
      </p:sp>
      <p:sp>
        <p:nvSpPr>
          <p:cNvPr id="19" name="Text Box 51">
            <a:extLst>
              <a:ext uri="{FF2B5EF4-FFF2-40B4-BE49-F238E27FC236}">
                <a16:creationId xmlns:a16="http://schemas.microsoft.com/office/drawing/2014/main" xmlns="" id="{3E4D498C-E98A-4BE6-AD57-4C151E02A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4480976"/>
            <a:ext cx="1403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Migrate again</a:t>
            </a:r>
          </a:p>
        </p:txBody>
      </p:sp>
      <p:sp>
        <p:nvSpPr>
          <p:cNvPr id="21" name="Text Box 82">
            <a:extLst>
              <a:ext uri="{FF2B5EF4-FFF2-40B4-BE49-F238E27FC236}">
                <a16:creationId xmlns:a16="http://schemas.microsoft.com/office/drawing/2014/main" xmlns="" id="{C42BA106-5A56-4FC7-8BB8-E817476A2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6616" y="2287829"/>
            <a:ext cx="8096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dirty="0"/>
              <a:t>Send</a:t>
            </a:r>
          </a:p>
        </p:txBody>
      </p:sp>
      <p:sp>
        <p:nvSpPr>
          <p:cNvPr id="22" name="Freeform 84">
            <a:extLst>
              <a:ext uri="{FF2B5EF4-FFF2-40B4-BE49-F238E27FC236}">
                <a16:creationId xmlns:a16="http://schemas.microsoft.com/office/drawing/2014/main" xmlns="" id="{4D327181-1062-4B76-A4F2-AE7B39281727}"/>
              </a:ext>
            </a:extLst>
          </p:cNvPr>
          <p:cNvSpPr>
            <a:spLocks/>
          </p:cNvSpPr>
          <p:nvPr/>
        </p:nvSpPr>
        <p:spPr bwMode="auto">
          <a:xfrm>
            <a:off x="3849687" y="2695575"/>
            <a:ext cx="631349" cy="2466975"/>
          </a:xfrm>
          <a:custGeom>
            <a:avLst/>
            <a:gdLst>
              <a:gd name="T0" fmla="*/ 472 w 472"/>
              <a:gd name="T1" fmla="*/ 0 h 1660"/>
              <a:gd name="T2" fmla="*/ 9 w 472"/>
              <a:gd name="T3" fmla="*/ 610 h 1660"/>
              <a:gd name="T4" fmla="*/ 416 w 472"/>
              <a:gd name="T5" fmla="*/ 1660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2" h="1660">
                <a:moveTo>
                  <a:pt x="472" y="0"/>
                </a:moveTo>
                <a:cubicBezTo>
                  <a:pt x="245" y="166"/>
                  <a:pt x="18" y="333"/>
                  <a:pt x="9" y="610"/>
                </a:cubicBezTo>
                <a:cubicBezTo>
                  <a:pt x="0" y="887"/>
                  <a:pt x="348" y="1485"/>
                  <a:pt x="416" y="166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3" name="Text Box 85">
            <a:extLst>
              <a:ext uri="{FF2B5EF4-FFF2-40B4-BE49-F238E27FC236}">
                <a16:creationId xmlns:a16="http://schemas.microsoft.com/office/drawing/2014/main" xmlns="" id="{891931B3-8FBB-43DB-A81A-49FF43CC5E6C}"/>
              </a:ext>
            </a:extLst>
          </p:cNvPr>
          <p:cNvSpPr txBox="1">
            <a:spLocks noChangeArrowheads="1"/>
          </p:cNvSpPr>
          <p:nvPr/>
        </p:nvSpPr>
        <p:spPr bwMode="auto">
          <a:xfrm rot="4018773">
            <a:off x="3442287" y="4369961"/>
            <a:ext cx="915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Forward</a:t>
            </a:r>
          </a:p>
        </p:txBody>
      </p:sp>
    </p:spTree>
    <p:extLst>
      <p:ext uri="{BB962C8B-B14F-4D97-AF65-F5344CB8AC3E}">
        <p14:creationId xmlns:p14="http://schemas.microsoft.com/office/powerpoint/2010/main" val="380519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 animBg="1"/>
      <p:bldP spid="2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95">
            <a:extLst>
              <a:ext uri="{FF2B5EF4-FFF2-40B4-BE49-F238E27FC236}">
                <a16:creationId xmlns:a16="http://schemas.microsoft.com/office/drawing/2014/main" xmlns="" id="{8DB6D34E-7896-43C1-B42C-C64F09F14A2F}"/>
              </a:ext>
            </a:extLst>
          </p:cNvPr>
          <p:cNvSpPr>
            <a:spLocks/>
          </p:cNvSpPr>
          <p:nvPr/>
        </p:nvSpPr>
        <p:spPr bwMode="auto">
          <a:xfrm>
            <a:off x="4070013" y="2954461"/>
            <a:ext cx="252273" cy="644721"/>
          </a:xfrm>
          <a:custGeom>
            <a:avLst/>
            <a:gdLst>
              <a:gd name="T0" fmla="*/ 173 w 173"/>
              <a:gd name="T1" fmla="*/ 0 h 486"/>
              <a:gd name="T2" fmla="*/ 4 w 173"/>
              <a:gd name="T3" fmla="*/ 181 h 486"/>
              <a:gd name="T4" fmla="*/ 150 w 173"/>
              <a:gd name="T5" fmla="*/ 486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3" h="486">
                <a:moveTo>
                  <a:pt x="173" y="0"/>
                </a:moveTo>
                <a:cubicBezTo>
                  <a:pt x="90" y="50"/>
                  <a:pt x="8" y="100"/>
                  <a:pt x="4" y="181"/>
                </a:cubicBezTo>
                <a:cubicBezTo>
                  <a:pt x="0" y="262"/>
                  <a:pt x="126" y="435"/>
                  <a:pt x="150" y="486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dash"/>
            <a:miter lim="800000"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8" name="Freeform 102">
            <a:extLst>
              <a:ext uri="{FF2B5EF4-FFF2-40B4-BE49-F238E27FC236}">
                <a16:creationId xmlns:a16="http://schemas.microsoft.com/office/drawing/2014/main" xmlns="" id="{D55C5175-731B-4FA7-952C-B15963A4A877}"/>
              </a:ext>
            </a:extLst>
          </p:cNvPr>
          <p:cNvSpPr>
            <a:spLocks/>
          </p:cNvSpPr>
          <p:nvPr/>
        </p:nvSpPr>
        <p:spPr bwMode="auto">
          <a:xfrm>
            <a:off x="3918221" y="2681335"/>
            <a:ext cx="495505" cy="1159089"/>
          </a:xfrm>
          <a:custGeom>
            <a:avLst/>
            <a:gdLst>
              <a:gd name="T0" fmla="*/ 379 w 379"/>
              <a:gd name="T1" fmla="*/ 0 h 824"/>
              <a:gd name="T2" fmla="*/ 17 w 379"/>
              <a:gd name="T3" fmla="*/ 282 h 824"/>
              <a:gd name="T4" fmla="*/ 277 w 379"/>
              <a:gd name="T5" fmla="*/ 824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9" h="824">
                <a:moveTo>
                  <a:pt x="379" y="0"/>
                </a:moveTo>
                <a:cubicBezTo>
                  <a:pt x="206" y="72"/>
                  <a:pt x="34" y="145"/>
                  <a:pt x="17" y="282"/>
                </a:cubicBezTo>
                <a:cubicBezTo>
                  <a:pt x="0" y="419"/>
                  <a:pt x="234" y="734"/>
                  <a:pt x="277" y="82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4" name="Freeform 98">
            <a:extLst>
              <a:ext uri="{FF2B5EF4-FFF2-40B4-BE49-F238E27FC236}">
                <a16:creationId xmlns:a16="http://schemas.microsoft.com/office/drawing/2014/main" xmlns="" id="{B574F891-E845-4104-B317-A9FF0C6586C4}"/>
              </a:ext>
            </a:extLst>
          </p:cNvPr>
          <p:cNvSpPr>
            <a:spLocks/>
          </p:cNvSpPr>
          <p:nvPr/>
        </p:nvSpPr>
        <p:spPr bwMode="auto">
          <a:xfrm>
            <a:off x="3922273" y="4346186"/>
            <a:ext cx="449226" cy="804613"/>
          </a:xfrm>
          <a:custGeom>
            <a:avLst/>
            <a:gdLst>
              <a:gd name="T0" fmla="*/ 173 w 173"/>
              <a:gd name="T1" fmla="*/ 0 h 486"/>
              <a:gd name="T2" fmla="*/ 4 w 173"/>
              <a:gd name="T3" fmla="*/ 181 h 486"/>
              <a:gd name="T4" fmla="*/ 150 w 173"/>
              <a:gd name="T5" fmla="*/ 486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3" h="486">
                <a:moveTo>
                  <a:pt x="173" y="0"/>
                </a:moveTo>
                <a:cubicBezTo>
                  <a:pt x="90" y="50"/>
                  <a:pt x="8" y="100"/>
                  <a:pt x="4" y="181"/>
                </a:cubicBezTo>
                <a:cubicBezTo>
                  <a:pt x="0" y="262"/>
                  <a:pt x="126" y="435"/>
                  <a:pt x="150" y="486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dash"/>
            <a:miter lim="800000"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BC3C19-9B64-4ED4-957E-78FA4DFE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Message Forwarding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1983CE-859B-4FBF-BE74-7BF97599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IN" b="1" dirty="0">
                <a:solidFill>
                  <a:schemeClr val="tx2"/>
                </a:solidFill>
              </a:rPr>
              <a:t>Link traversal:</a:t>
            </a:r>
          </a:p>
        </p:txBody>
      </p:sp>
      <p:sp>
        <p:nvSpPr>
          <p:cNvPr id="4" name="AutoShape 78">
            <a:extLst>
              <a:ext uri="{FF2B5EF4-FFF2-40B4-BE49-F238E27FC236}">
                <a16:creationId xmlns:a16="http://schemas.microsoft.com/office/drawing/2014/main" xmlns="" id="{09E7986C-8046-4C6D-8B5A-CDC95FDAA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8301" y="1988821"/>
            <a:ext cx="827723" cy="112458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AutoShape 79">
            <a:extLst>
              <a:ext uri="{FF2B5EF4-FFF2-40B4-BE49-F238E27FC236}">
                <a16:creationId xmlns:a16="http://schemas.microsoft.com/office/drawing/2014/main" xmlns="" id="{0DC48073-5A75-482C-8F14-B78B91C30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7363" y="2015808"/>
            <a:ext cx="827723" cy="112458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AutoShape 80">
            <a:extLst>
              <a:ext uri="{FF2B5EF4-FFF2-40B4-BE49-F238E27FC236}">
                <a16:creationId xmlns:a16="http://schemas.microsoft.com/office/drawing/2014/main" xmlns="" id="{A4AB9313-7D74-4864-998B-7E1DFD036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0376" y="3385821"/>
            <a:ext cx="827723" cy="112458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AutoShape 81">
            <a:extLst>
              <a:ext uri="{FF2B5EF4-FFF2-40B4-BE49-F238E27FC236}">
                <a16:creationId xmlns:a16="http://schemas.microsoft.com/office/drawing/2014/main" xmlns="" id="{D59605B0-DC18-4A1C-9DF8-8545BB195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776" y="4757421"/>
            <a:ext cx="827723" cy="112458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82">
            <a:extLst>
              <a:ext uri="{FF2B5EF4-FFF2-40B4-BE49-F238E27FC236}">
                <a16:creationId xmlns:a16="http://schemas.microsoft.com/office/drawing/2014/main" xmlns="" id="{68392221-C1A5-4AD8-9E61-6A5389D73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312" y="2362200"/>
            <a:ext cx="447675" cy="430213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Oval 83">
            <a:extLst>
              <a:ext uri="{FF2B5EF4-FFF2-40B4-BE49-F238E27FC236}">
                <a16:creationId xmlns:a16="http://schemas.microsoft.com/office/drawing/2014/main" xmlns="" id="{867F8B36-C060-4684-92E6-B61B517C5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9450" y="2371725"/>
            <a:ext cx="447675" cy="430213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AutoShape 84">
            <a:extLst>
              <a:ext uri="{FF2B5EF4-FFF2-40B4-BE49-F238E27FC236}">
                <a16:creationId xmlns:a16="http://schemas.microsoft.com/office/drawing/2014/main" xmlns="" id="{58002211-5C90-4E67-AC9F-E5279059F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25" y="2917825"/>
            <a:ext cx="233362" cy="896938"/>
          </a:xfrm>
          <a:prstGeom prst="downArrow">
            <a:avLst>
              <a:gd name="adj1" fmla="val 50000"/>
              <a:gd name="adj2" fmla="val 96089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AutoShape 85">
            <a:extLst>
              <a:ext uri="{FF2B5EF4-FFF2-40B4-BE49-F238E27FC236}">
                <a16:creationId xmlns:a16="http://schemas.microsoft.com/office/drawing/2014/main" xmlns="" id="{347A3209-683E-4F4D-86C1-30C3DAA24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812" y="4200525"/>
            <a:ext cx="233363" cy="896938"/>
          </a:xfrm>
          <a:prstGeom prst="downArrow">
            <a:avLst>
              <a:gd name="adj1" fmla="val 50000"/>
              <a:gd name="adj2" fmla="val 96088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Text Box 86">
            <a:extLst>
              <a:ext uri="{FF2B5EF4-FFF2-40B4-BE49-F238E27FC236}">
                <a16:creationId xmlns:a16="http://schemas.microsoft.com/office/drawing/2014/main" xmlns="" id="{2B6FD6F1-6AE9-4854-AC3E-146681ABB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891" y="1997075"/>
            <a:ext cx="809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Sender</a:t>
            </a:r>
          </a:p>
        </p:txBody>
      </p:sp>
      <p:sp>
        <p:nvSpPr>
          <p:cNvPr id="13" name="Text Box 87">
            <a:extLst>
              <a:ext uri="{FF2B5EF4-FFF2-40B4-BE49-F238E27FC236}">
                <a16:creationId xmlns:a16="http://schemas.microsoft.com/office/drawing/2014/main" xmlns="" id="{200DE331-4C98-4A8F-BA8F-B52A1A3A9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4668" y="1677036"/>
            <a:ext cx="7191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Origin</a:t>
            </a:r>
          </a:p>
        </p:txBody>
      </p:sp>
      <p:sp>
        <p:nvSpPr>
          <p:cNvPr id="14" name="Text Box 88">
            <a:extLst>
              <a:ext uri="{FF2B5EF4-FFF2-40B4-BE49-F238E27FC236}">
                <a16:creationId xmlns:a16="http://schemas.microsoft.com/office/drawing/2014/main" xmlns="" id="{10F3C3C5-CB08-4707-839F-EF2F79E03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541" y="377190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Dest 1</a:t>
            </a:r>
          </a:p>
        </p:txBody>
      </p:sp>
      <p:sp>
        <p:nvSpPr>
          <p:cNvPr id="15" name="Text Box 89">
            <a:extLst>
              <a:ext uri="{FF2B5EF4-FFF2-40B4-BE49-F238E27FC236}">
                <a16:creationId xmlns:a16="http://schemas.microsoft.com/office/drawing/2014/main" xmlns="" id="{A3F4C44C-3853-4EC3-9AD1-3578503A5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099" y="5151438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Dest 2</a:t>
            </a:r>
          </a:p>
        </p:txBody>
      </p:sp>
      <p:sp>
        <p:nvSpPr>
          <p:cNvPr id="16" name="Text Box 90">
            <a:extLst>
              <a:ext uri="{FF2B5EF4-FFF2-40B4-BE49-F238E27FC236}">
                <a16:creationId xmlns:a16="http://schemas.microsoft.com/office/drawing/2014/main" xmlns="" id="{FFF81201-C8EA-472B-A4B8-79955B3F7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6562" y="2016125"/>
            <a:ext cx="946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Receiver</a:t>
            </a:r>
          </a:p>
        </p:txBody>
      </p:sp>
      <p:sp>
        <p:nvSpPr>
          <p:cNvPr id="17" name="Text Box 91">
            <a:extLst>
              <a:ext uri="{FF2B5EF4-FFF2-40B4-BE49-F238E27FC236}">
                <a16:creationId xmlns:a16="http://schemas.microsoft.com/office/drawing/2014/main" xmlns="" id="{9E90FB79-93C1-4C46-8F93-6BF1A467D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048" y="3089196"/>
            <a:ext cx="854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Migrate</a:t>
            </a:r>
          </a:p>
        </p:txBody>
      </p:sp>
      <p:sp>
        <p:nvSpPr>
          <p:cNvPr id="18" name="Text Box 92">
            <a:extLst>
              <a:ext uri="{FF2B5EF4-FFF2-40B4-BE49-F238E27FC236}">
                <a16:creationId xmlns:a16="http://schemas.microsoft.com/office/drawing/2014/main" xmlns="" id="{64594CF3-D7EB-49EF-9031-29C73C1B5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0" y="4457031"/>
            <a:ext cx="1403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Migrate again</a:t>
            </a:r>
          </a:p>
        </p:txBody>
      </p:sp>
      <p:sp>
        <p:nvSpPr>
          <p:cNvPr id="22" name="Text Box 96">
            <a:extLst>
              <a:ext uri="{FF2B5EF4-FFF2-40B4-BE49-F238E27FC236}">
                <a16:creationId xmlns:a16="http://schemas.microsoft.com/office/drawing/2014/main" xmlns="" id="{BEBA0937-80E0-4F13-A532-D1102AB2E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012" y="3048317"/>
            <a:ext cx="546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Link</a:t>
            </a:r>
          </a:p>
        </p:txBody>
      </p:sp>
      <p:sp>
        <p:nvSpPr>
          <p:cNvPr id="25" name="Text Box 99">
            <a:extLst>
              <a:ext uri="{FF2B5EF4-FFF2-40B4-BE49-F238E27FC236}">
                <a16:creationId xmlns:a16="http://schemas.microsoft.com/office/drawing/2014/main" xmlns="" id="{C1FE548B-80FD-4C1C-87A5-48187E5B0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534" y="4500131"/>
            <a:ext cx="650604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Link</a:t>
            </a:r>
          </a:p>
        </p:txBody>
      </p:sp>
      <p:sp>
        <p:nvSpPr>
          <p:cNvPr id="26" name="Line 100">
            <a:extLst>
              <a:ext uri="{FF2B5EF4-FFF2-40B4-BE49-F238E27FC236}">
                <a16:creationId xmlns:a16="http://schemas.microsoft.com/office/drawing/2014/main" xmlns="" id="{CB656384-A498-4ED6-82B1-9BCB26BF92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02037" y="2564045"/>
            <a:ext cx="887413" cy="1405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7" name="Text Box 101">
            <a:extLst>
              <a:ext uri="{FF2B5EF4-FFF2-40B4-BE49-F238E27FC236}">
                <a16:creationId xmlns:a16="http://schemas.microsoft.com/office/drawing/2014/main" xmlns="" id="{58597CB6-B753-428B-AB72-0518A38FC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439" y="2268586"/>
            <a:ext cx="6302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Send</a:t>
            </a:r>
          </a:p>
        </p:txBody>
      </p:sp>
      <p:sp>
        <p:nvSpPr>
          <p:cNvPr id="29" name="Freeform 103">
            <a:extLst>
              <a:ext uri="{FF2B5EF4-FFF2-40B4-BE49-F238E27FC236}">
                <a16:creationId xmlns:a16="http://schemas.microsoft.com/office/drawing/2014/main" xmlns="" id="{DF62F836-0B01-41D9-8767-805F571854C8}"/>
              </a:ext>
            </a:extLst>
          </p:cNvPr>
          <p:cNvSpPr>
            <a:spLocks/>
          </p:cNvSpPr>
          <p:nvPr/>
        </p:nvSpPr>
        <p:spPr bwMode="auto">
          <a:xfrm>
            <a:off x="3551524" y="4207678"/>
            <a:ext cx="761554" cy="1343025"/>
          </a:xfrm>
          <a:custGeom>
            <a:avLst/>
            <a:gdLst>
              <a:gd name="T0" fmla="*/ 295 w 306"/>
              <a:gd name="T1" fmla="*/ 0 h 892"/>
              <a:gd name="T2" fmla="*/ 2 w 306"/>
              <a:gd name="T3" fmla="*/ 249 h 892"/>
              <a:gd name="T4" fmla="*/ 306 w 306"/>
              <a:gd name="T5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6" h="892">
                <a:moveTo>
                  <a:pt x="295" y="0"/>
                </a:moveTo>
                <a:cubicBezTo>
                  <a:pt x="147" y="50"/>
                  <a:pt x="0" y="100"/>
                  <a:pt x="2" y="249"/>
                </a:cubicBezTo>
                <a:cubicBezTo>
                  <a:pt x="4" y="398"/>
                  <a:pt x="255" y="785"/>
                  <a:pt x="306" y="892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0" name="Text Box 104">
            <a:extLst>
              <a:ext uri="{FF2B5EF4-FFF2-40B4-BE49-F238E27FC236}">
                <a16:creationId xmlns:a16="http://schemas.microsoft.com/office/drawing/2014/main" xmlns="" id="{95188FFE-8081-43CA-9E41-50B38E7AE12F}"/>
              </a:ext>
            </a:extLst>
          </p:cNvPr>
          <p:cNvSpPr txBox="1">
            <a:spLocks noChangeArrowheads="1"/>
          </p:cNvSpPr>
          <p:nvPr/>
        </p:nvSpPr>
        <p:spPr bwMode="auto">
          <a:xfrm rot="4037095">
            <a:off x="3514017" y="3275115"/>
            <a:ext cx="8794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sz="1400" dirty="0"/>
              <a:t>Forward</a:t>
            </a:r>
          </a:p>
        </p:txBody>
      </p:sp>
      <p:sp>
        <p:nvSpPr>
          <p:cNvPr id="31" name="Text Box 105">
            <a:extLst>
              <a:ext uri="{FF2B5EF4-FFF2-40B4-BE49-F238E27FC236}">
                <a16:creationId xmlns:a16="http://schemas.microsoft.com/office/drawing/2014/main" xmlns="" id="{EF559D6A-BE52-48B8-B63E-0B003882FFD2}"/>
              </a:ext>
            </a:extLst>
          </p:cNvPr>
          <p:cNvSpPr txBox="1">
            <a:spLocks noChangeArrowheads="1"/>
          </p:cNvSpPr>
          <p:nvPr/>
        </p:nvSpPr>
        <p:spPr bwMode="auto">
          <a:xfrm rot="2973113">
            <a:off x="3263707" y="4873193"/>
            <a:ext cx="915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Forward</a:t>
            </a:r>
          </a:p>
        </p:txBody>
      </p:sp>
      <p:sp>
        <p:nvSpPr>
          <p:cNvPr id="32" name="Line 106">
            <a:extLst>
              <a:ext uri="{FF2B5EF4-FFF2-40B4-BE49-F238E27FC236}">
                <a16:creationId xmlns:a16="http://schemas.microsoft.com/office/drawing/2014/main" xmlns="" id="{ED286ED5-C1DF-4046-8F92-7A38DE9A1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2942" y="2792414"/>
            <a:ext cx="868406" cy="1405776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3" name="Text Box 107">
            <a:extLst>
              <a:ext uri="{FF2B5EF4-FFF2-40B4-BE49-F238E27FC236}">
                <a16:creationId xmlns:a16="http://schemas.microsoft.com/office/drawing/2014/main" xmlns="" id="{403F739B-89A9-48E5-AB33-E1A67A9024BA}"/>
              </a:ext>
            </a:extLst>
          </p:cNvPr>
          <p:cNvSpPr txBox="1">
            <a:spLocks noChangeArrowheads="1"/>
          </p:cNvSpPr>
          <p:nvPr/>
        </p:nvSpPr>
        <p:spPr bwMode="auto">
          <a:xfrm rot="3344429">
            <a:off x="3425520" y="3507054"/>
            <a:ext cx="7176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285757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4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22" grpId="0"/>
      <p:bldP spid="25" grpId="0"/>
      <p:bldP spid="26" grpId="0" animBg="1"/>
      <p:bldP spid="27" grpId="0"/>
      <p:bldP spid="29" grpId="0" animBg="1"/>
      <p:bldP spid="30" grpId="0"/>
      <p:bldP spid="31" grpId="0"/>
      <p:bldP spid="32" grpId="0" animBg="1"/>
      <p:bldP spid="3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BE3B00-2676-4C2D-A2A6-AD3D3088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Message Forwarding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3DDA00-0CE4-4EBE-9631-38F33B0B5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IN" b="1" dirty="0">
                <a:solidFill>
                  <a:schemeClr val="tx2"/>
                </a:solidFill>
              </a:rPr>
              <a:t>Link update:</a:t>
            </a:r>
          </a:p>
        </p:txBody>
      </p:sp>
      <p:sp>
        <p:nvSpPr>
          <p:cNvPr id="4" name="AutoShape 42">
            <a:extLst>
              <a:ext uri="{FF2B5EF4-FFF2-40B4-BE49-F238E27FC236}">
                <a16:creationId xmlns:a16="http://schemas.microsoft.com/office/drawing/2014/main" xmlns="" id="{4A22A5B0-588A-4615-8EFD-B4C07D426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1473" y="1841424"/>
            <a:ext cx="823704" cy="11191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AutoShape 43">
            <a:extLst>
              <a:ext uri="{FF2B5EF4-FFF2-40B4-BE49-F238E27FC236}">
                <a16:creationId xmlns:a16="http://schemas.microsoft.com/office/drawing/2014/main" xmlns="" id="{4D000532-84F5-4068-915F-2189170CB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458" y="1868411"/>
            <a:ext cx="823704" cy="11191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AutoShape 44">
            <a:extLst>
              <a:ext uri="{FF2B5EF4-FFF2-40B4-BE49-F238E27FC236}">
                <a16:creationId xmlns:a16="http://schemas.microsoft.com/office/drawing/2014/main" xmlns="" id="{40D419A2-8BD2-4365-9910-5ABC2C6DD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470" y="3238424"/>
            <a:ext cx="823704" cy="11191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AutoShape 45">
            <a:extLst>
              <a:ext uri="{FF2B5EF4-FFF2-40B4-BE49-F238E27FC236}">
                <a16:creationId xmlns:a16="http://schemas.microsoft.com/office/drawing/2014/main" xmlns="" id="{73B4CD9B-1CB1-4F46-96CE-C052BFC80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4870" y="4610024"/>
            <a:ext cx="823704" cy="11191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46">
            <a:extLst>
              <a:ext uri="{FF2B5EF4-FFF2-40B4-BE49-F238E27FC236}">
                <a16:creationId xmlns:a16="http://schemas.microsoft.com/office/drawing/2014/main" xmlns="" id="{DAD11D38-651C-4F3A-BDEB-E41B73B8D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460" y="2244329"/>
            <a:ext cx="445502" cy="428125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Oval 47">
            <a:extLst>
              <a:ext uri="{FF2B5EF4-FFF2-40B4-BE49-F238E27FC236}">
                <a16:creationId xmlns:a16="http://schemas.microsoft.com/office/drawing/2014/main" xmlns="" id="{F83B7002-ABD5-4105-ABA7-19D3C03E5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809" y="2263615"/>
            <a:ext cx="445502" cy="428125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AutoShape 48">
            <a:extLst>
              <a:ext uri="{FF2B5EF4-FFF2-40B4-BE49-F238E27FC236}">
                <a16:creationId xmlns:a16="http://schemas.microsoft.com/office/drawing/2014/main" xmlns="" id="{6730FE7F-BF79-41B1-AE72-91F07C032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7736" y="2769573"/>
            <a:ext cx="232230" cy="892584"/>
          </a:xfrm>
          <a:prstGeom prst="downArrow">
            <a:avLst>
              <a:gd name="adj1" fmla="val 50000"/>
              <a:gd name="adj2" fmla="val 96088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AutoShape 49">
            <a:extLst>
              <a:ext uri="{FF2B5EF4-FFF2-40B4-BE49-F238E27FC236}">
                <a16:creationId xmlns:a16="http://schemas.microsoft.com/office/drawing/2014/main" xmlns="" id="{19CB4C8A-DEC2-43D5-9B66-583DC614D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4723" y="4052273"/>
            <a:ext cx="232229" cy="892584"/>
          </a:xfrm>
          <a:prstGeom prst="downArrow">
            <a:avLst>
              <a:gd name="adj1" fmla="val 50000"/>
              <a:gd name="adj2" fmla="val 96089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Text Box 50">
            <a:extLst>
              <a:ext uri="{FF2B5EF4-FFF2-40B4-BE49-F238E27FC236}">
                <a16:creationId xmlns:a16="http://schemas.microsoft.com/office/drawing/2014/main" xmlns="" id="{5C169D37-54D9-43EA-B8E3-BBC3D6A6E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396" y="1879420"/>
            <a:ext cx="9820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dirty="0"/>
              <a:t>Sender</a:t>
            </a:r>
          </a:p>
        </p:txBody>
      </p:sp>
      <p:sp>
        <p:nvSpPr>
          <p:cNvPr id="13" name="Text Box 51">
            <a:extLst>
              <a:ext uri="{FF2B5EF4-FFF2-40B4-BE49-F238E27FC236}">
                <a16:creationId xmlns:a16="http://schemas.microsoft.com/office/drawing/2014/main" xmlns="" id="{4DE4535D-4B45-4380-8EEE-019E70179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635" y="1524000"/>
            <a:ext cx="823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dirty="0"/>
              <a:t>Origin</a:t>
            </a:r>
          </a:p>
        </p:txBody>
      </p:sp>
      <p:sp>
        <p:nvSpPr>
          <p:cNvPr id="14" name="Text Box 52">
            <a:extLst>
              <a:ext uri="{FF2B5EF4-FFF2-40B4-BE49-F238E27FC236}">
                <a16:creationId xmlns:a16="http://schemas.microsoft.com/office/drawing/2014/main" xmlns="" id="{2E03AC2C-F940-4DB6-B67C-B08A1A00F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745" y="3613097"/>
            <a:ext cx="8701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dirty="0"/>
              <a:t>Dest 1</a:t>
            </a:r>
          </a:p>
        </p:txBody>
      </p:sp>
      <p:sp>
        <p:nvSpPr>
          <p:cNvPr id="15" name="Text Box 53">
            <a:extLst>
              <a:ext uri="{FF2B5EF4-FFF2-40B4-BE49-F238E27FC236}">
                <a16:creationId xmlns:a16="http://schemas.microsoft.com/office/drawing/2014/main" xmlns="" id="{9153AB33-F48D-4035-B71F-A9CCB34A7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174" y="4960991"/>
            <a:ext cx="979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dirty="0"/>
              <a:t>Dest 2</a:t>
            </a:r>
          </a:p>
        </p:txBody>
      </p:sp>
      <p:sp>
        <p:nvSpPr>
          <p:cNvPr id="16" name="Text Box 54">
            <a:extLst>
              <a:ext uri="{FF2B5EF4-FFF2-40B4-BE49-F238E27FC236}">
                <a16:creationId xmlns:a16="http://schemas.microsoft.com/office/drawing/2014/main" xmlns="" id="{57A6B4CF-85DD-4F1E-AC88-5225B107F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3354" y="1842350"/>
            <a:ext cx="9820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dirty="0"/>
              <a:t>Receiver</a:t>
            </a:r>
          </a:p>
        </p:txBody>
      </p:sp>
      <p:sp>
        <p:nvSpPr>
          <p:cNvPr id="17" name="Text Box 55">
            <a:extLst>
              <a:ext uri="{FF2B5EF4-FFF2-40B4-BE49-F238E27FC236}">
                <a16:creationId xmlns:a16="http://schemas.microsoft.com/office/drawing/2014/main" xmlns="" id="{B301C9A6-D9DE-4FF0-AE9C-B30DEB98C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551" y="2922405"/>
            <a:ext cx="9820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dirty="0"/>
              <a:t>Migrate</a:t>
            </a:r>
          </a:p>
        </p:txBody>
      </p:sp>
      <p:sp>
        <p:nvSpPr>
          <p:cNvPr id="18" name="Text Box 56">
            <a:extLst>
              <a:ext uri="{FF2B5EF4-FFF2-40B4-BE49-F238E27FC236}">
                <a16:creationId xmlns:a16="http://schemas.microsoft.com/office/drawing/2014/main" xmlns="" id="{BA2A48E3-F6EB-4F31-AB16-719D8C41D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0805" y="4283630"/>
            <a:ext cx="16113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dirty="0"/>
              <a:t>Migrate again</a:t>
            </a:r>
          </a:p>
        </p:txBody>
      </p:sp>
      <p:sp>
        <p:nvSpPr>
          <p:cNvPr id="20" name="Text Box 77">
            <a:extLst>
              <a:ext uri="{FF2B5EF4-FFF2-40B4-BE49-F238E27FC236}">
                <a16:creationId xmlns:a16="http://schemas.microsoft.com/office/drawing/2014/main" xmlns="" id="{C8095221-A806-4885-8601-E4394AA08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3119" y="2045621"/>
            <a:ext cx="7050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dirty="0"/>
              <a:t>Send</a:t>
            </a:r>
          </a:p>
        </p:txBody>
      </p:sp>
      <p:sp>
        <p:nvSpPr>
          <p:cNvPr id="21" name="Line 108">
            <a:extLst>
              <a:ext uri="{FF2B5EF4-FFF2-40B4-BE49-F238E27FC236}">
                <a16:creationId xmlns:a16="http://schemas.microsoft.com/office/drawing/2014/main" xmlns="" id="{A21AC341-69CE-4653-97E0-125782C678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2986" y="2353917"/>
            <a:ext cx="1095375" cy="9711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2" name="Line 109">
            <a:extLst>
              <a:ext uri="{FF2B5EF4-FFF2-40B4-BE49-F238E27FC236}">
                <a16:creationId xmlns:a16="http://schemas.microsoft.com/office/drawing/2014/main" xmlns="" id="{704E6DA1-4813-4CB8-ACC9-8B3583CE1A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93804" y="2570366"/>
            <a:ext cx="1113739" cy="21862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3" name="Text Box 110">
            <a:extLst>
              <a:ext uri="{FF2B5EF4-FFF2-40B4-BE49-F238E27FC236}">
                <a16:creationId xmlns:a16="http://schemas.microsoft.com/office/drawing/2014/main" xmlns="" id="{F0AB1CC8-C832-4374-B2A5-E8D80B497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444" y="2261474"/>
            <a:ext cx="10863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New location</a:t>
            </a:r>
          </a:p>
        </p:txBody>
      </p:sp>
      <p:sp>
        <p:nvSpPr>
          <p:cNvPr id="24" name="Freeform 111">
            <a:extLst>
              <a:ext uri="{FF2B5EF4-FFF2-40B4-BE49-F238E27FC236}">
                <a16:creationId xmlns:a16="http://schemas.microsoft.com/office/drawing/2014/main" xmlns="" id="{211AD12A-5A02-4285-8BA1-57046882CCDB}"/>
              </a:ext>
            </a:extLst>
          </p:cNvPr>
          <p:cNvSpPr>
            <a:spLocks/>
          </p:cNvSpPr>
          <p:nvPr/>
        </p:nvSpPr>
        <p:spPr bwMode="auto">
          <a:xfrm>
            <a:off x="3338792" y="2637549"/>
            <a:ext cx="949090" cy="1228388"/>
          </a:xfrm>
          <a:custGeom>
            <a:avLst/>
            <a:gdLst>
              <a:gd name="T0" fmla="*/ 0 w 599"/>
              <a:gd name="T1" fmla="*/ 0 h 790"/>
              <a:gd name="T2" fmla="*/ 215 w 599"/>
              <a:gd name="T3" fmla="*/ 644 h 790"/>
              <a:gd name="T4" fmla="*/ 599 w 599"/>
              <a:gd name="T5" fmla="*/ 79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9" h="790">
                <a:moveTo>
                  <a:pt x="0" y="0"/>
                </a:moveTo>
                <a:cubicBezTo>
                  <a:pt x="57" y="256"/>
                  <a:pt x="115" y="512"/>
                  <a:pt x="215" y="644"/>
                </a:cubicBezTo>
                <a:cubicBezTo>
                  <a:pt x="315" y="776"/>
                  <a:pt x="457" y="783"/>
                  <a:pt x="599" y="79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5" name="Text Box 112">
            <a:extLst>
              <a:ext uri="{FF2B5EF4-FFF2-40B4-BE49-F238E27FC236}">
                <a16:creationId xmlns:a16="http://schemas.microsoft.com/office/drawing/2014/main" xmlns="" id="{B1521C78-E6D1-4FB2-AC39-06C9BCF45DD1}"/>
              </a:ext>
            </a:extLst>
          </p:cNvPr>
          <p:cNvSpPr txBox="1">
            <a:spLocks noChangeArrowheads="1"/>
          </p:cNvSpPr>
          <p:nvPr/>
        </p:nvSpPr>
        <p:spPr bwMode="auto">
          <a:xfrm rot="4420763">
            <a:off x="3411470" y="3099005"/>
            <a:ext cx="7901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dirty="0"/>
              <a:t>Send</a:t>
            </a:r>
          </a:p>
        </p:txBody>
      </p:sp>
      <p:sp>
        <p:nvSpPr>
          <p:cNvPr id="27" name="Text Box 114">
            <a:extLst>
              <a:ext uri="{FF2B5EF4-FFF2-40B4-BE49-F238E27FC236}">
                <a16:creationId xmlns:a16="http://schemas.microsoft.com/office/drawing/2014/main" xmlns="" id="{73E6A0B5-114B-437D-881D-F97551044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447" y="3004755"/>
            <a:ext cx="13488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New location</a:t>
            </a:r>
          </a:p>
        </p:txBody>
      </p:sp>
      <p:sp>
        <p:nvSpPr>
          <p:cNvPr id="28" name="Freeform 115">
            <a:extLst>
              <a:ext uri="{FF2B5EF4-FFF2-40B4-BE49-F238E27FC236}">
                <a16:creationId xmlns:a16="http://schemas.microsoft.com/office/drawing/2014/main" xmlns="" id="{931037B4-0E4A-446C-8AC2-7928E2A5D045}"/>
              </a:ext>
            </a:extLst>
          </p:cNvPr>
          <p:cNvSpPr>
            <a:spLocks/>
          </p:cNvSpPr>
          <p:nvPr/>
        </p:nvSpPr>
        <p:spPr bwMode="auto">
          <a:xfrm>
            <a:off x="2298779" y="2666779"/>
            <a:ext cx="2002735" cy="2390542"/>
          </a:xfrm>
          <a:custGeom>
            <a:avLst/>
            <a:gdLst>
              <a:gd name="T0" fmla="*/ 531 w 1276"/>
              <a:gd name="T1" fmla="*/ 0 h 1525"/>
              <a:gd name="T2" fmla="*/ 124 w 1276"/>
              <a:gd name="T3" fmla="*/ 677 h 1525"/>
              <a:gd name="T4" fmla="*/ 1276 w 1276"/>
              <a:gd name="T5" fmla="*/ 1525 h 1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6" h="1525">
                <a:moveTo>
                  <a:pt x="531" y="0"/>
                </a:moveTo>
                <a:cubicBezTo>
                  <a:pt x="265" y="211"/>
                  <a:pt x="0" y="423"/>
                  <a:pt x="124" y="677"/>
                </a:cubicBezTo>
                <a:cubicBezTo>
                  <a:pt x="248" y="931"/>
                  <a:pt x="762" y="1228"/>
                  <a:pt x="1276" y="1525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9" name="Freeform 116">
            <a:extLst>
              <a:ext uri="{FF2B5EF4-FFF2-40B4-BE49-F238E27FC236}">
                <a16:creationId xmlns:a16="http://schemas.microsoft.com/office/drawing/2014/main" xmlns="" id="{C1BE0526-0654-4701-84D9-670B8D1B4823}"/>
              </a:ext>
            </a:extLst>
          </p:cNvPr>
          <p:cNvSpPr>
            <a:spLocks/>
          </p:cNvSpPr>
          <p:nvPr/>
        </p:nvSpPr>
        <p:spPr bwMode="auto">
          <a:xfrm>
            <a:off x="1828800" y="2586224"/>
            <a:ext cx="2486070" cy="2977804"/>
          </a:xfrm>
          <a:custGeom>
            <a:avLst/>
            <a:gdLst>
              <a:gd name="T0" fmla="*/ 1519 w 1519"/>
              <a:gd name="T1" fmla="*/ 1762 h 1762"/>
              <a:gd name="T2" fmla="*/ 130 w 1519"/>
              <a:gd name="T3" fmla="*/ 746 h 1762"/>
              <a:gd name="T4" fmla="*/ 740 w 1519"/>
              <a:gd name="T5" fmla="*/ 0 h 1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19" h="1762">
                <a:moveTo>
                  <a:pt x="1519" y="1762"/>
                </a:moveTo>
                <a:cubicBezTo>
                  <a:pt x="889" y="1401"/>
                  <a:pt x="260" y="1040"/>
                  <a:pt x="130" y="746"/>
                </a:cubicBezTo>
                <a:cubicBezTo>
                  <a:pt x="0" y="452"/>
                  <a:pt x="370" y="226"/>
                  <a:pt x="74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0" name="Text Box 117">
            <a:extLst>
              <a:ext uri="{FF2B5EF4-FFF2-40B4-BE49-F238E27FC236}">
                <a16:creationId xmlns:a16="http://schemas.microsoft.com/office/drawing/2014/main" xmlns="" id="{151B39CF-8E49-4D6C-8067-0C65EE207BE6}"/>
              </a:ext>
            </a:extLst>
          </p:cNvPr>
          <p:cNvSpPr txBox="1">
            <a:spLocks noChangeArrowheads="1"/>
          </p:cNvSpPr>
          <p:nvPr/>
        </p:nvSpPr>
        <p:spPr bwMode="auto">
          <a:xfrm rot="1893209">
            <a:off x="3539510" y="4313271"/>
            <a:ext cx="6885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dirty="0"/>
              <a:t>Send</a:t>
            </a:r>
          </a:p>
        </p:txBody>
      </p:sp>
      <p:sp>
        <p:nvSpPr>
          <p:cNvPr id="31" name="Text Box 118">
            <a:extLst>
              <a:ext uri="{FF2B5EF4-FFF2-40B4-BE49-F238E27FC236}">
                <a16:creationId xmlns:a16="http://schemas.microsoft.com/office/drawing/2014/main" xmlns="" id="{F1952BA8-E0D0-4279-BEB2-6E312612EC5A}"/>
              </a:ext>
            </a:extLst>
          </p:cNvPr>
          <p:cNvSpPr txBox="1">
            <a:spLocks noChangeArrowheads="1"/>
          </p:cNvSpPr>
          <p:nvPr/>
        </p:nvSpPr>
        <p:spPr bwMode="auto">
          <a:xfrm rot="1865440">
            <a:off x="2454362" y="4960990"/>
            <a:ext cx="18788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dirty="0"/>
              <a:t>Current location</a:t>
            </a:r>
          </a:p>
        </p:txBody>
      </p:sp>
      <p:sp>
        <p:nvSpPr>
          <p:cNvPr id="32" name="Freeform 111">
            <a:extLst>
              <a:ext uri="{FF2B5EF4-FFF2-40B4-BE49-F238E27FC236}">
                <a16:creationId xmlns:a16="http://schemas.microsoft.com/office/drawing/2014/main" xmlns="" id="{AA24B7C4-6979-43C7-9B62-231F5E86CF1A}"/>
              </a:ext>
            </a:extLst>
          </p:cNvPr>
          <p:cNvSpPr>
            <a:spLocks/>
          </p:cNvSpPr>
          <p:nvPr/>
        </p:nvSpPr>
        <p:spPr bwMode="auto">
          <a:xfrm>
            <a:off x="3201525" y="2670245"/>
            <a:ext cx="1086357" cy="1477446"/>
          </a:xfrm>
          <a:custGeom>
            <a:avLst/>
            <a:gdLst>
              <a:gd name="T0" fmla="*/ 0 w 599"/>
              <a:gd name="T1" fmla="*/ 0 h 790"/>
              <a:gd name="T2" fmla="*/ 215 w 599"/>
              <a:gd name="T3" fmla="*/ 644 h 790"/>
              <a:gd name="T4" fmla="*/ 599 w 599"/>
              <a:gd name="T5" fmla="*/ 79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9" h="790">
                <a:moveTo>
                  <a:pt x="0" y="0"/>
                </a:moveTo>
                <a:cubicBezTo>
                  <a:pt x="57" y="256"/>
                  <a:pt x="115" y="512"/>
                  <a:pt x="215" y="644"/>
                </a:cubicBezTo>
                <a:cubicBezTo>
                  <a:pt x="315" y="776"/>
                  <a:pt x="457" y="783"/>
                  <a:pt x="599" y="79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800000"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50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 animBg="1"/>
      <p:bldP spid="22" grpId="0" animBg="1"/>
      <p:bldP spid="23" grpId="0"/>
      <p:bldP spid="24" grpId="0" animBg="1"/>
      <p:bldP spid="25" grpId="0"/>
      <p:bldP spid="27" grpId="0"/>
      <p:bldP spid="28" grpId="0" animBg="1"/>
      <p:bldP spid="29" grpId="0" animBg="1"/>
      <p:bldP spid="30" grpId="0"/>
      <p:bldP spid="31" grpId="0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IN" dirty="0"/>
              <a:t>Types of Threads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+mn-lt"/>
              </a:rPr>
              <a:t>Kernel Level Thread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+mn-lt"/>
              </a:rPr>
              <a:t>User Level Thread</a:t>
            </a:r>
          </a:p>
        </p:txBody>
      </p:sp>
      <p:pic>
        <p:nvPicPr>
          <p:cNvPr id="7" name="Picture 2" descr="Many to one thread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9" y="1981200"/>
            <a:ext cx="571500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945104" y="3848101"/>
            <a:ext cx="5181600" cy="13716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945104" y="2400301"/>
            <a:ext cx="5181600" cy="13716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Brace 9"/>
          <p:cNvSpPr/>
          <p:nvPr/>
        </p:nvSpPr>
        <p:spPr>
          <a:xfrm>
            <a:off x="7429499" y="2400301"/>
            <a:ext cx="230605" cy="13716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32294" y="2619971"/>
            <a:ext cx="1106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  <a:p>
            <a:r>
              <a:rPr lang="en-US" dirty="0"/>
              <a:t>Level</a:t>
            </a:r>
          </a:p>
          <a:p>
            <a:r>
              <a:rPr lang="en-US" dirty="0"/>
              <a:t>Threads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7429499" y="3848101"/>
            <a:ext cx="230605" cy="13716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32294" y="4067771"/>
            <a:ext cx="1106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</a:t>
            </a:r>
          </a:p>
          <a:p>
            <a:r>
              <a:rPr lang="en-US" dirty="0"/>
              <a:t>Level</a:t>
            </a:r>
          </a:p>
          <a:p>
            <a:r>
              <a:rPr lang="en-US" dirty="0"/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321702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 animBg="1"/>
      <p:bldP spid="1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E19C3E-7E4B-45DF-A879-7339F780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Mechanisms for Handling Coprocesses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0FB622-FE12-4648-AFD2-0CF01E61D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 startAt="4"/>
            </a:pPr>
            <a:r>
              <a:rPr lang="en-IN" b="1" dirty="0">
                <a:solidFill>
                  <a:schemeClr val="tx2"/>
                </a:solidFill>
                <a:latin typeface="+mn-lt"/>
              </a:rPr>
              <a:t>Mechanisms for handling coprocesses communication:</a:t>
            </a:r>
          </a:p>
          <a:p>
            <a:pPr lvl="1"/>
            <a:r>
              <a:rPr lang="en-IN" sz="2400" dirty="0">
                <a:latin typeface="+mn-lt"/>
              </a:rPr>
              <a:t>Disallowing separation of coprocesses.</a:t>
            </a:r>
          </a:p>
          <a:p>
            <a:pPr lvl="1"/>
            <a:r>
              <a:rPr lang="en-IN" sz="2400" dirty="0">
                <a:latin typeface="+mn-lt"/>
              </a:rPr>
              <a:t>Home node or origin site concept.</a:t>
            </a:r>
          </a:p>
        </p:txBody>
      </p:sp>
    </p:spTree>
    <p:extLst>
      <p:ext uri="{BB962C8B-B14F-4D97-AF65-F5344CB8AC3E}">
        <p14:creationId xmlns:p14="http://schemas.microsoft.com/office/powerpoint/2010/main" val="149539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/>
            <a:r>
              <a:rPr lang="en-US" sz="4400" dirty="0">
                <a:latin typeface="+mj-lt"/>
              </a:rPr>
              <a:t>Advantages of Process Migration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+mn-lt"/>
              </a:rPr>
              <a:t>Reducing average response time of processors.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+mn-lt"/>
              </a:rPr>
              <a:t>Speeding up individual jobs by migrating to the different nodes of the system and to execute concurrently.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+mn-lt"/>
              </a:rPr>
              <a:t>Gaining higher throughput by using a load-balancing policy.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+mn-lt"/>
              </a:rPr>
              <a:t>Utilizing resources effectively.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+mn-lt"/>
              </a:rPr>
              <a:t>Reducing network traffic.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+mn-lt"/>
              </a:rPr>
              <a:t>Improving system reliability by migrating a critical process to a node whose reliability is higher.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+mn-lt"/>
              </a:rPr>
              <a:t>Improving system security by migrating sensitive processes and run on a secure node that is not directly accessible to general users.</a:t>
            </a:r>
          </a:p>
        </p:txBody>
      </p:sp>
    </p:spTree>
    <p:extLst>
      <p:ext uri="{BB962C8B-B14F-4D97-AF65-F5344CB8AC3E}">
        <p14:creationId xmlns:p14="http://schemas.microsoft.com/office/powerpoint/2010/main" val="3098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>
                <a:latin typeface="+mj-lt"/>
              </a:rPr>
              <a:t>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6215228" cy="533400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+mn-lt"/>
              </a:rPr>
              <a:t>The main objective of designing a fault tolerance system is to ensure that 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system operates correctly </a:t>
            </a:r>
            <a:r>
              <a:rPr lang="en-US" dirty="0">
                <a:latin typeface="+mn-lt"/>
              </a:rPr>
              <a:t>even in presence of faults.</a:t>
            </a:r>
          </a:p>
          <a:p>
            <a:pPr algn="just"/>
            <a:r>
              <a:rPr lang="en-US" dirty="0">
                <a:latin typeface="+mn-lt"/>
              </a:rPr>
              <a:t>Distributed system made up of independent computers connected over the network, can fail due to fault in any of hardware components or software components. </a:t>
            </a:r>
          </a:p>
          <a:p>
            <a:pPr algn="just"/>
            <a:endParaRPr lang="en-US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728" y="990601"/>
            <a:ext cx="2527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6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>
                <a:latin typeface="+mj-lt"/>
              </a:rPr>
              <a:t>Component 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>
                <a:latin typeface="+mn-lt"/>
              </a:rPr>
              <a:t>The computer is made up of :</a:t>
            </a:r>
          </a:p>
          <a:p>
            <a:pPr lvl="1" algn="just">
              <a:buClr>
                <a:schemeClr val="tx1"/>
              </a:buClr>
            </a:pPr>
            <a:r>
              <a:rPr lang="en-US" sz="2400" b="1" dirty="0">
                <a:solidFill>
                  <a:schemeClr val="tx2"/>
                </a:solidFill>
                <a:latin typeface="+mn-lt"/>
              </a:rPr>
              <a:t>Hardware components: </a:t>
            </a:r>
            <a:r>
              <a:rPr lang="en-US" sz="2400" dirty="0">
                <a:latin typeface="+mn-lt"/>
              </a:rPr>
              <a:t>processors, memory, I/O devices etc.</a:t>
            </a:r>
          </a:p>
          <a:p>
            <a:pPr lvl="1" algn="just">
              <a:buClr>
                <a:schemeClr val="tx1"/>
              </a:buClr>
            </a:pPr>
            <a:r>
              <a:rPr lang="en-US" sz="2400" b="1" dirty="0">
                <a:solidFill>
                  <a:schemeClr val="tx2"/>
                </a:solidFill>
                <a:latin typeface="+mn-lt"/>
              </a:rPr>
              <a:t>Software components: </a:t>
            </a:r>
            <a:r>
              <a:rPr lang="en-US" sz="2400" dirty="0">
                <a:latin typeface="+mn-lt"/>
              </a:rPr>
              <a:t>OS, application programs, database etc.</a:t>
            </a:r>
          </a:p>
          <a:p>
            <a:pPr marL="400050"/>
            <a:r>
              <a:rPr lang="en-US" dirty="0">
                <a:latin typeface="+mn-lt"/>
              </a:rPr>
              <a:t>Component faults can be classified as:</a:t>
            </a:r>
          </a:p>
          <a:p>
            <a:pPr marL="971550" lvl="1" indent="-457200">
              <a:buFont typeface="+mj-lt"/>
              <a:buAutoNum type="arabicPeriod"/>
            </a:pPr>
            <a:r>
              <a:rPr lang="fr-FR" sz="2400" dirty="0" err="1">
                <a:latin typeface="+mn-lt"/>
              </a:rPr>
              <a:t>Transient</a:t>
            </a:r>
            <a:r>
              <a:rPr lang="fr-FR" sz="2400" dirty="0">
                <a:latin typeface="+mn-lt"/>
              </a:rPr>
              <a:t> </a:t>
            </a:r>
            <a:r>
              <a:rPr lang="fr-FR" sz="2400" dirty="0" err="1">
                <a:latin typeface="+mn-lt"/>
              </a:rPr>
              <a:t>faults</a:t>
            </a:r>
            <a:endParaRPr lang="fr-FR" sz="2400" dirty="0">
              <a:latin typeface="+mn-lt"/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fr-FR" sz="2400" dirty="0">
                <a:latin typeface="+mn-lt"/>
              </a:rPr>
              <a:t>Intermittent </a:t>
            </a:r>
            <a:r>
              <a:rPr lang="fr-FR" sz="2400" dirty="0" err="1">
                <a:latin typeface="+mn-lt"/>
              </a:rPr>
              <a:t>faults</a:t>
            </a:r>
            <a:endParaRPr lang="fr-FR" sz="2400" dirty="0">
              <a:latin typeface="+mn-lt"/>
            </a:endParaRPr>
          </a:p>
          <a:p>
            <a:pPr marL="971550" lvl="1" indent="-457200">
              <a:buFont typeface="+mj-lt"/>
              <a:buAutoNum type="arabicPeriod"/>
            </a:pPr>
            <a:r>
              <a:rPr lang="fr-FR" sz="2400" dirty="0">
                <a:latin typeface="+mn-lt"/>
              </a:rPr>
              <a:t>Permanent </a:t>
            </a:r>
            <a:r>
              <a:rPr lang="fr-FR" sz="2400" dirty="0" err="1">
                <a:latin typeface="+mn-lt"/>
              </a:rPr>
              <a:t>faults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338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>
                <a:latin typeface="+mj-lt"/>
              </a:rPr>
              <a:t>Faults Classification: Transient Faults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>
                <a:latin typeface="+mn-lt"/>
              </a:rPr>
              <a:t>It can occur suddenly, disappear, and may not occur again if the operation is repeated.</a:t>
            </a:r>
          </a:p>
          <a:p>
            <a:pPr algn="just"/>
            <a:r>
              <a:rPr lang="en-US" dirty="0">
                <a:latin typeface="+mn-lt"/>
              </a:rPr>
              <a:t>For example:</a:t>
            </a:r>
          </a:p>
          <a:p>
            <a:pPr lvl="1" algn="just"/>
            <a:r>
              <a:rPr lang="en-US" sz="2400" dirty="0">
                <a:latin typeface="+mn-lt"/>
              </a:rPr>
              <a:t>During heavy traffic in network, a telephone call is misroute but if call is retried, it will reach destination correctly.</a:t>
            </a:r>
          </a:p>
          <a:p>
            <a:pPr algn="just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651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US" sz="4400" dirty="0">
                <a:latin typeface="+mj-lt"/>
              </a:rPr>
              <a:t>Faults Classification: Intermittent Faults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>
                <a:latin typeface="+mn-lt"/>
              </a:rPr>
              <a:t>These faults occur often, but may not be periodic in nature.</a:t>
            </a:r>
          </a:p>
          <a:p>
            <a:pPr algn="just"/>
            <a:r>
              <a:rPr lang="en-US" dirty="0">
                <a:latin typeface="+mn-lt"/>
              </a:rPr>
              <a:t>For example:</a:t>
            </a:r>
          </a:p>
          <a:p>
            <a:pPr lvl="1" algn="just"/>
            <a:r>
              <a:rPr lang="en-US" sz="2400" dirty="0">
                <a:latin typeface="+mn-lt"/>
              </a:rPr>
              <a:t>The loose connection to network switch may cause intermittent connection problems.</a:t>
            </a:r>
          </a:p>
          <a:p>
            <a:pPr lvl="1" algn="just"/>
            <a:r>
              <a:rPr lang="en-US" sz="2400" dirty="0">
                <a:latin typeface="+mn-lt"/>
              </a:rPr>
              <a:t>Such faults are difficult to diagnose. </a:t>
            </a:r>
          </a:p>
          <a:p>
            <a:pPr lvl="1" algn="just"/>
            <a:r>
              <a:rPr lang="en-US" sz="2400" dirty="0">
                <a:latin typeface="+mn-lt"/>
              </a:rPr>
              <a:t>During debugging process, it is possible that the fault may not be detected at all.</a:t>
            </a:r>
          </a:p>
        </p:txBody>
      </p:sp>
    </p:spTree>
    <p:extLst>
      <p:ext uri="{BB962C8B-B14F-4D97-AF65-F5344CB8AC3E}">
        <p14:creationId xmlns:p14="http://schemas.microsoft.com/office/powerpoint/2010/main" val="184490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US" sz="4400" dirty="0">
                <a:latin typeface="+mj-lt"/>
              </a:rPr>
              <a:t>Faults Classification: Permanent Faults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>
                <a:latin typeface="+mn-lt"/>
              </a:rPr>
              <a:t>These faults can be easily identified and the components can be replaced.</a:t>
            </a:r>
          </a:p>
          <a:p>
            <a:pPr algn="just"/>
            <a:r>
              <a:rPr lang="en-US" dirty="0">
                <a:latin typeface="+mn-lt"/>
              </a:rPr>
              <a:t>For example:</a:t>
            </a:r>
          </a:p>
          <a:p>
            <a:pPr lvl="1" algn="just"/>
            <a:r>
              <a:rPr lang="en-US" sz="2400" dirty="0">
                <a:latin typeface="+mn-lt"/>
              </a:rPr>
              <a:t>Software bug or disk head crash causes permanent faults. </a:t>
            </a:r>
          </a:p>
          <a:p>
            <a:pPr lvl="1" algn="just"/>
            <a:r>
              <a:rPr lang="en-US" sz="2400" dirty="0">
                <a:latin typeface="+mn-lt"/>
              </a:rPr>
              <a:t>These faults can be identified and corresponding action can be taken.</a:t>
            </a:r>
          </a:p>
        </p:txBody>
      </p:sp>
    </p:spTree>
    <p:extLst>
      <p:ext uri="{BB962C8B-B14F-4D97-AF65-F5344CB8AC3E}">
        <p14:creationId xmlns:p14="http://schemas.microsoft.com/office/powerpoint/2010/main" val="386368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>
                <a:latin typeface="+mj-lt"/>
              </a:rPr>
              <a:t>System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>
                <a:latin typeface="+mn-lt"/>
              </a:rPr>
              <a:t>Hardware or software faults can be classified as: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Fail silent faults/fail stop faults:</a:t>
            </a:r>
          </a:p>
          <a:p>
            <a:pPr lvl="1" algn="just"/>
            <a:r>
              <a:rPr lang="en-US" sz="2400" dirty="0">
                <a:latin typeface="+mn-lt"/>
              </a:rPr>
              <a:t>Faulty processor stop responding to any input and doesn’t produce further output.</a:t>
            </a:r>
          </a:p>
          <a:p>
            <a:pPr lvl="1" algn="just"/>
            <a:r>
              <a:rPr lang="en-US" sz="2400" dirty="0">
                <a:latin typeface="+mn-lt"/>
              </a:rPr>
              <a:t>It intimates to the system that it is no longer functioning.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Byzantine faults:</a:t>
            </a:r>
          </a:p>
          <a:p>
            <a:pPr lvl="1" algn="just"/>
            <a:r>
              <a:rPr lang="en-US" sz="2400" dirty="0">
                <a:latin typeface="+mn-lt"/>
              </a:rPr>
              <a:t>Faulty processor continues to run but produces wrong output. </a:t>
            </a:r>
          </a:p>
          <a:p>
            <a:pPr lvl="1" algn="just"/>
            <a:r>
              <a:rPr lang="en-US" sz="2400" dirty="0">
                <a:latin typeface="+mn-lt"/>
              </a:rPr>
              <a:t>These failures are difficult to handle, because detection itself is painstaking task.</a:t>
            </a:r>
          </a:p>
        </p:txBody>
      </p:sp>
    </p:spTree>
    <p:extLst>
      <p:ext uri="{BB962C8B-B14F-4D97-AF65-F5344CB8AC3E}">
        <p14:creationId xmlns:p14="http://schemas.microsoft.com/office/powerpoint/2010/main" val="382713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sz="4400" dirty="0">
                <a:latin typeface="+mj-lt"/>
              </a:rPr>
              <a:t>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48640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+mn-lt"/>
              </a:rPr>
              <a:t>Technique to handle fault tolerance is Redundancy.</a:t>
            </a:r>
          </a:p>
          <a:p>
            <a:pPr algn="just"/>
            <a:r>
              <a:rPr lang="en-US" dirty="0">
                <a:latin typeface="+mn-lt"/>
              </a:rPr>
              <a:t> Types of Redundancy are as follows:</a:t>
            </a:r>
          </a:p>
          <a:p>
            <a:pPr marL="857250" lvl="1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tx2"/>
                </a:solidFill>
                <a:latin typeface="+mn-lt"/>
              </a:rPr>
              <a:t>Information redundancy</a:t>
            </a:r>
          </a:p>
          <a:p>
            <a:pPr lvl="2" algn="just"/>
            <a:r>
              <a:rPr lang="en-US" sz="2400" dirty="0">
                <a:latin typeface="+mn-lt"/>
              </a:rPr>
              <a:t>Extra bits are added to data to handle fault tolerance by detecting errors.</a:t>
            </a:r>
          </a:p>
          <a:p>
            <a:pPr marL="857250" lvl="1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tx2"/>
                </a:solidFill>
                <a:latin typeface="+mn-lt"/>
              </a:rPr>
              <a:t>Time redundancy</a:t>
            </a:r>
          </a:p>
          <a:p>
            <a:pPr lvl="2" algn="just"/>
            <a:r>
              <a:rPr lang="en-US" sz="2400" dirty="0">
                <a:latin typeface="+mn-lt"/>
              </a:rPr>
              <a:t>An action performed once is repeated if needed after a specific time period.</a:t>
            </a:r>
          </a:p>
          <a:p>
            <a:pPr lvl="2" algn="just"/>
            <a:r>
              <a:rPr lang="en-US" sz="2400" dirty="0">
                <a:latin typeface="+mn-lt"/>
              </a:rPr>
              <a:t>For example, if an atomic transaction aborts, it can be executed without any side effects.</a:t>
            </a:r>
          </a:p>
          <a:p>
            <a:pPr lvl="2" algn="just"/>
            <a:r>
              <a:rPr lang="en-US" sz="2400" dirty="0">
                <a:latin typeface="+mn-lt"/>
              </a:rPr>
              <a:t>Time redundancy is helpful when the faults are transient or intermittent.</a:t>
            </a:r>
          </a:p>
        </p:txBody>
      </p:sp>
    </p:spTree>
    <p:extLst>
      <p:ext uri="{BB962C8B-B14F-4D97-AF65-F5344CB8AC3E}">
        <p14:creationId xmlns:p14="http://schemas.microsoft.com/office/powerpoint/2010/main" val="371309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60E287-B2C4-42AE-B3F9-B86585D7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345C78-F53D-48E2-99E4-AD56B3F9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0" lvl="1" indent="-457200" algn="just">
              <a:buClr>
                <a:schemeClr val="tx1"/>
              </a:buClr>
              <a:buFont typeface="+mj-lt"/>
              <a:buAutoNum type="arabicPeriod" startAt="3"/>
            </a:pPr>
            <a:r>
              <a:rPr lang="en-US" sz="2400" b="1" dirty="0">
                <a:solidFill>
                  <a:schemeClr val="tx2"/>
                </a:solidFill>
                <a:latin typeface="+mn-lt"/>
              </a:rPr>
              <a:t>Physical redundancy</a:t>
            </a:r>
          </a:p>
          <a:p>
            <a:pPr lvl="2" algn="just"/>
            <a:r>
              <a:rPr lang="en-US" sz="2400" dirty="0">
                <a:latin typeface="+mn-lt"/>
              </a:rPr>
              <a:t>Extra equipment's are added to enable the system to tolerate faults due to loss or malfunction of some components.</a:t>
            </a:r>
          </a:p>
          <a:p>
            <a:pPr lvl="2" algn="just"/>
            <a:r>
              <a:rPr lang="en-US" sz="2400" dirty="0">
                <a:latin typeface="+mn-lt"/>
              </a:rPr>
              <a:t>For example extra stand by processors can be used in the system.</a:t>
            </a:r>
          </a:p>
          <a:p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945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/>
          <a:p>
            <a:r>
              <a:rPr lang="en-IN" dirty="0"/>
              <a:t>Types of Threads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499636"/>
              </p:ext>
            </p:extLst>
          </p:nvPr>
        </p:nvGraphicFramePr>
        <p:xfrm>
          <a:off x="260389" y="2623581"/>
          <a:ext cx="8492950" cy="701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4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6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>
                          <a:effectLst/>
                        </a:rPr>
                        <a:t>Implementation of User threads is easy.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>
                          <a:effectLst/>
                        </a:rPr>
                        <a:t>Implementation of Kernel thread is complex.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391423"/>
              </p:ext>
            </p:extLst>
          </p:nvPr>
        </p:nvGraphicFramePr>
        <p:xfrm>
          <a:off x="260346" y="3341016"/>
          <a:ext cx="8502654" cy="396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513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513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3217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>
                          <a:effectLst/>
                        </a:rPr>
                        <a:t>Context switch time is less.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effectLst/>
                        </a:rPr>
                        <a:t>Context switch time is more.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376760"/>
              </p:ext>
            </p:extLst>
          </p:nvPr>
        </p:nvGraphicFramePr>
        <p:xfrm>
          <a:off x="263648" y="3754934"/>
          <a:ext cx="8492950" cy="701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4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6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effectLst/>
                        </a:rPr>
                        <a:t>Context switch requires no hardware support.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effectLst/>
                        </a:rPr>
                        <a:t>Context switch requires hardware support.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312966"/>
              </p:ext>
            </p:extLst>
          </p:nvPr>
        </p:nvGraphicFramePr>
        <p:xfrm>
          <a:off x="270050" y="4460556"/>
          <a:ext cx="8492950" cy="1005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4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6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effectLst/>
                        </a:rPr>
                        <a:t>If one user level thread perform blocking operation then entire process will be blocked.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effectLst/>
                        </a:rPr>
                        <a:t>If one kernel thread perform blocking operation then another thread with in same process can continue execution.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270511"/>
              </p:ext>
            </p:extLst>
          </p:nvPr>
        </p:nvGraphicFramePr>
        <p:xfrm>
          <a:off x="270050" y="5464962"/>
          <a:ext cx="8492950" cy="3987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4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6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effectLst/>
                        </a:rPr>
                        <a:t>Example : Java thread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effectLst/>
                        </a:rPr>
                        <a:t>Example : Window Solaris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9509"/>
              </p:ext>
            </p:extLst>
          </p:nvPr>
        </p:nvGraphicFramePr>
        <p:xfrm>
          <a:off x="264239" y="1520342"/>
          <a:ext cx="8492950" cy="3987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4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6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User thread are implemented by users.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dirty="0"/>
                        <a:t>Kernel threads are implemented by OS.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26910"/>
              </p:ext>
            </p:extLst>
          </p:nvPr>
        </p:nvGraphicFramePr>
        <p:xfrm>
          <a:off x="263237" y="1925383"/>
          <a:ext cx="8492950" cy="701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46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6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OS doesn’t recognized user level threads.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>
                          <a:effectLst/>
                        </a:rPr>
                        <a:t>Kernel threads are recognized by OS.</a:t>
                      </a:r>
                      <a:endParaRPr lang="en-US" sz="20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xmlns="" id="{A2FCBA26-C1E7-41E4-B947-3A18AEA177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3509513"/>
                  </p:ext>
                </p:extLst>
              </p:nvPr>
            </p:nvGraphicFramePr>
            <p:xfrm>
              <a:off x="270050" y="1066800"/>
              <a:ext cx="8492950" cy="4358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46475">
                      <a:extLst>
                        <a:ext uri="{9D8B030D-6E8A-4147-A177-3AD203B41FA5}">
                          <a16:colId xmlns:a16="http://schemas.microsoft.com/office/drawing/2014/main" xmlns="" val="2905580143"/>
                        </a:ext>
                      </a:extLst>
                    </a:gridCol>
                    <a:gridCol w="4246475">
                      <a:extLst>
                        <a:ext uri="{9D8B030D-6E8A-4147-A177-3AD203B41FA5}">
                          <a16:colId xmlns:a16="http://schemas.microsoft.com/office/drawing/2014/main" xmlns="" val="277343114"/>
                        </a:ext>
                      </a:extLst>
                    </a:gridCol>
                  </a:tblGrid>
                  <a:tr h="43586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200" dirty="0" smtClean="0"/>
                                  <m:t>USER</m:t>
                                </m:r>
                                <m:r>
                                  <m:rPr>
                                    <m:nor/>
                                  </m:rPr>
                                  <a:rPr lang="en-US" sz="22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200" dirty="0" smtClean="0"/>
                                  <m:t>LEVEL</m:t>
                                </m:r>
                                <m:r>
                                  <m:rPr>
                                    <m:nor/>
                                  </m:rPr>
                                  <a:rPr lang="en-US" sz="22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200" dirty="0" smtClean="0"/>
                                  <m:t>THREAD</m:t>
                                </m:r>
                              </m:oMath>
                            </m:oMathPara>
                          </a14:m>
                          <a:endParaRPr lang="en-US" sz="2200" b="1" dirty="0"/>
                        </a:p>
                      </a:txBody>
                      <a:tcPr marT="50292" marB="50292"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200" dirty="0" smtClean="0"/>
                                  <m:t>KERNEL</m:t>
                                </m:r>
                                <m:r>
                                  <m:rPr>
                                    <m:nor/>
                                  </m:rPr>
                                  <a:rPr lang="en-US" sz="22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200" dirty="0" smtClean="0"/>
                                  <m:t>LEVEL</m:t>
                                </m:r>
                                <m:r>
                                  <m:rPr>
                                    <m:nor/>
                                  </m:rPr>
                                  <a:rPr lang="en-US" sz="22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200" dirty="0" smtClean="0"/>
                                  <m:t>THREAD</m:t>
                                </m:r>
                              </m:oMath>
                            </m:oMathPara>
                          </a14:m>
                          <a:endParaRPr lang="en-US" sz="2200" b="1" dirty="0"/>
                        </a:p>
                      </a:txBody>
                      <a:tcPr marT="50292" marB="50292"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3785858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A2FCBA26-C1E7-41E4-B947-3A18AEA177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3509513"/>
                  </p:ext>
                </p:extLst>
              </p:nvPr>
            </p:nvGraphicFramePr>
            <p:xfrm>
              <a:off x="270050" y="1066800"/>
              <a:ext cx="8492950" cy="4358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46475">
                      <a:extLst>
                        <a:ext uri="{9D8B030D-6E8A-4147-A177-3AD203B41FA5}">
                          <a16:colId xmlns:a16="http://schemas.microsoft.com/office/drawing/2014/main" val="2905580143"/>
                        </a:ext>
                      </a:extLst>
                    </a:gridCol>
                    <a:gridCol w="4246475">
                      <a:extLst>
                        <a:ext uri="{9D8B030D-6E8A-4147-A177-3AD203B41FA5}">
                          <a16:colId xmlns:a16="http://schemas.microsoft.com/office/drawing/2014/main" val="277343114"/>
                        </a:ext>
                      </a:extLst>
                    </a:gridCol>
                  </a:tblGrid>
                  <a:tr h="435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50292" marB="50292">
                        <a:blipFill>
                          <a:blip r:embed="rId3"/>
                          <a:stretch>
                            <a:fillRect l="-143" t="-2778" r="-100574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50292" marB="50292">
                        <a:blipFill>
                          <a:blip r:embed="rId3"/>
                          <a:stretch>
                            <a:fillRect l="-100143" t="-2778" r="-574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85858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2741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sz="4400" dirty="0">
                <a:latin typeface="+mj-lt"/>
              </a:rPr>
              <a:t>Real Time Distributed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3551588"/>
            <a:ext cx="8763000" cy="2925412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+mn-lt"/>
              </a:rPr>
              <a:t>It is developed by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collection of computers in a network.</a:t>
            </a:r>
          </a:p>
          <a:p>
            <a:pPr algn="just"/>
            <a:r>
              <a:rPr lang="en-US" sz="2200" dirty="0">
                <a:latin typeface="+mn-lt"/>
              </a:rPr>
              <a:t>Some of these are connected to external devices that produce or accept data or expect to be controlled in real time.</a:t>
            </a:r>
          </a:p>
          <a:p>
            <a:pPr algn="just"/>
            <a:r>
              <a:rPr lang="en-US" sz="2200" dirty="0">
                <a:latin typeface="+mn-lt"/>
              </a:rPr>
              <a:t>Computers may be tiny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microcontrollers </a:t>
            </a:r>
            <a:r>
              <a:rPr lang="en-US" sz="2200" dirty="0">
                <a:latin typeface="+mn-lt"/>
              </a:rPr>
              <a:t>or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stand-alone machines.</a:t>
            </a:r>
          </a:p>
          <a:p>
            <a:pPr algn="just"/>
            <a:r>
              <a:rPr lang="en-US" sz="2200" dirty="0">
                <a:latin typeface="+mn-lt"/>
              </a:rPr>
              <a:t>In both cases they usually have sensors for receiving signals from the devices and actuators for sending signals to them.</a:t>
            </a:r>
          </a:p>
          <a:p>
            <a:pPr algn="just"/>
            <a:r>
              <a:rPr lang="en-US" sz="2200" dirty="0">
                <a:latin typeface="+mn-lt"/>
              </a:rPr>
              <a:t>The sensors and actuators may be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digital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or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analog.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457200" y="1064789"/>
            <a:ext cx="8155014" cy="2135611"/>
            <a:chOff x="457200" y="1134069"/>
            <a:chExt cx="8155014" cy="2135611"/>
          </a:xfrm>
        </p:grpSpPr>
        <p:sp>
          <p:nvSpPr>
            <p:cNvPr id="4" name="TextBox 3"/>
            <p:cNvSpPr txBox="1"/>
            <p:nvPr/>
          </p:nvSpPr>
          <p:spPr>
            <a:xfrm>
              <a:off x="1864895" y="1295400"/>
              <a:ext cx="457200" cy="369332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64895" y="2444234"/>
              <a:ext cx="457200" cy="369332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55495" y="1295400"/>
              <a:ext cx="457200" cy="369332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55495" y="2444234"/>
              <a:ext cx="457200" cy="369332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46095" y="1295400"/>
              <a:ext cx="457200" cy="369332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46095" y="2444234"/>
              <a:ext cx="457200" cy="369332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36695" y="1295400"/>
              <a:ext cx="457200" cy="369332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36695" y="2444234"/>
              <a:ext cx="457200" cy="369332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91200" y="1295400"/>
              <a:ext cx="457200" cy="369332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91200" y="2444234"/>
              <a:ext cx="457200" cy="369332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81800" y="1295400"/>
              <a:ext cx="457200" cy="369332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81800" y="2444234"/>
              <a:ext cx="457200" cy="369332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90337" y="2444234"/>
              <a:ext cx="457200" cy="369332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457200" y="2813566"/>
              <a:ext cx="7543800" cy="386834"/>
              <a:chOff x="457200" y="2813566"/>
              <a:chExt cx="7543800" cy="386834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457200" y="3200400"/>
                <a:ext cx="7543800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6" idx="2"/>
              </p:cNvCxnSpPr>
              <p:nvPr/>
            </p:nvCxnSpPr>
            <p:spPr>
              <a:xfrm>
                <a:off x="1118937" y="2813566"/>
                <a:ext cx="0" cy="386834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093495" y="2813566"/>
                <a:ext cx="0" cy="386834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084095" y="2813566"/>
                <a:ext cx="0" cy="386834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074695" y="2813566"/>
                <a:ext cx="0" cy="386834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065295" y="2813566"/>
                <a:ext cx="0" cy="386834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015790" y="2813566"/>
                <a:ext cx="0" cy="386834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10400" y="2813566"/>
                <a:ext cx="0" cy="386834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2209800" y="1664732"/>
              <a:ext cx="0" cy="779502"/>
              <a:chOff x="2209800" y="1664732"/>
              <a:chExt cx="0" cy="779502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2209800" y="1664732"/>
                <a:ext cx="0" cy="46886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209800" y="1981200"/>
                <a:ext cx="0" cy="463034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4074695" y="1664732"/>
              <a:ext cx="0" cy="779502"/>
              <a:chOff x="2209800" y="1664732"/>
              <a:chExt cx="0" cy="779502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2209800" y="1664732"/>
                <a:ext cx="0" cy="46886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209800" y="1981200"/>
                <a:ext cx="0" cy="463034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10247" y="1664732"/>
              <a:ext cx="0" cy="779502"/>
              <a:chOff x="2209800" y="1664732"/>
              <a:chExt cx="0" cy="779502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>
                <a:off x="2209800" y="1664732"/>
                <a:ext cx="0" cy="46886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209800" y="1981200"/>
                <a:ext cx="0" cy="463034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6015790" y="1664732"/>
              <a:ext cx="0" cy="779502"/>
              <a:chOff x="2209800" y="1664732"/>
              <a:chExt cx="0" cy="779502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>
                <a:off x="2209800" y="1664732"/>
                <a:ext cx="0" cy="46886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209800" y="1981200"/>
                <a:ext cx="0" cy="463034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7010400" y="1664732"/>
              <a:ext cx="0" cy="779502"/>
              <a:chOff x="2209800" y="1664732"/>
              <a:chExt cx="0" cy="779502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2209800" y="1664732"/>
                <a:ext cx="0" cy="46886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209800" y="1981200"/>
                <a:ext cx="0" cy="463034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 rot="10800000">
              <a:off x="4953000" y="1664731"/>
              <a:ext cx="0" cy="779502"/>
              <a:chOff x="2209800" y="1664732"/>
              <a:chExt cx="0" cy="779502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2209800" y="1664732"/>
                <a:ext cx="0" cy="46886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2209800" y="1981200"/>
                <a:ext cx="0" cy="463034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 rot="10800000">
              <a:off x="3080467" y="1667649"/>
              <a:ext cx="0" cy="779502"/>
              <a:chOff x="2209800" y="1664732"/>
              <a:chExt cx="0" cy="779502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>
                <a:off x="2209800" y="1664732"/>
                <a:ext cx="0" cy="46886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2209800" y="1981200"/>
                <a:ext cx="0" cy="463034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 rot="10800000">
              <a:off x="1952554" y="1676399"/>
              <a:ext cx="0" cy="779502"/>
              <a:chOff x="2209800" y="1664732"/>
              <a:chExt cx="0" cy="779502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>
                <a:off x="2209800" y="1664732"/>
                <a:ext cx="0" cy="46886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2209800" y="1981200"/>
                <a:ext cx="0" cy="463034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7618159" y="2900348"/>
              <a:ext cx="994055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279105" y="2452985"/>
              <a:ext cx="115592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Computer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162800" y="1745680"/>
              <a:ext cx="1125757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Sensor</a:t>
              </a:r>
            </a:p>
            <a:p>
              <a:pPr algn="ctr"/>
              <a:r>
                <a:rPr lang="en-US" dirty="0"/>
                <a:t>(Receiver)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295844" y="1134069"/>
              <a:ext cx="952312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External</a:t>
              </a:r>
            </a:p>
            <a:p>
              <a:pPr algn="ctr"/>
              <a:r>
                <a:rPr lang="en-US" dirty="0"/>
                <a:t>Devices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90337" y="1745680"/>
              <a:ext cx="1099704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Actuator</a:t>
              </a:r>
            </a:p>
            <a:p>
              <a:pPr algn="ctr"/>
              <a:r>
                <a:rPr lang="en-US" dirty="0"/>
                <a:t>(Sender)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6000" y="3200400"/>
            <a:ext cx="4516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A Distributed real-time computer system</a:t>
            </a:r>
          </a:p>
        </p:txBody>
      </p:sp>
    </p:spTree>
    <p:extLst>
      <p:ext uri="{BB962C8B-B14F-4D97-AF65-F5344CB8AC3E}">
        <p14:creationId xmlns:p14="http://schemas.microsoft.com/office/powerpoint/2010/main" val="63111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sz="4400" dirty="0">
                <a:latin typeface="+mj-lt"/>
              </a:rPr>
              <a:t>Real Time Distributed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3505200"/>
            <a:ext cx="8763000" cy="2971801"/>
          </a:xfrm>
        </p:spPr>
        <p:txBody>
          <a:bodyPr>
            <a:noAutofit/>
          </a:bodyPr>
          <a:lstStyle/>
          <a:p>
            <a:pPr algn="just"/>
            <a:r>
              <a:rPr lang="en-US" sz="2300" dirty="0">
                <a:latin typeface="+mn-lt"/>
              </a:rPr>
              <a:t>It splits into two types:</a:t>
            </a:r>
          </a:p>
          <a:p>
            <a:pPr marL="857250" lvl="1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sz="2300" b="1" dirty="0">
                <a:solidFill>
                  <a:schemeClr val="tx2"/>
                </a:solidFill>
                <a:latin typeface="+mn-lt"/>
              </a:rPr>
              <a:t>Soft real time system: </a:t>
            </a:r>
            <a:r>
              <a:rPr lang="en-US" sz="2300" dirty="0">
                <a:latin typeface="+mn-lt"/>
              </a:rPr>
              <a:t>Missing an occasional deadline is all right.</a:t>
            </a:r>
          </a:p>
          <a:p>
            <a:pPr lvl="2" algn="just"/>
            <a:r>
              <a:rPr lang="en-US" sz="2300" dirty="0">
                <a:latin typeface="+mn-lt"/>
              </a:rPr>
              <a:t>For example, personal computer, audio and video systems.</a:t>
            </a:r>
          </a:p>
          <a:p>
            <a:pPr marL="914400" lvl="1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sz="2300" b="1" dirty="0">
                <a:solidFill>
                  <a:schemeClr val="tx2"/>
                </a:solidFill>
                <a:latin typeface="+mn-lt"/>
              </a:rPr>
              <a:t>Hard real time system: </a:t>
            </a:r>
            <a:r>
              <a:rPr lang="en-US" sz="2300" dirty="0">
                <a:latin typeface="+mn-lt"/>
              </a:rPr>
              <a:t>Even a single missed deadline in a hard real-time system is unacceptable.</a:t>
            </a:r>
          </a:p>
          <a:p>
            <a:pPr lvl="2" algn="just"/>
            <a:r>
              <a:rPr lang="en-US" sz="2300" dirty="0">
                <a:latin typeface="+mn-lt"/>
              </a:rPr>
              <a:t>For example, missile launching system and satellite system.</a:t>
            </a:r>
          </a:p>
          <a:p>
            <a:pPr marL="914400" lvl="2" indent="0" algn="just">
              <a:buNone/>
            </a:pPr>
            <a:endParaRPr lang="en-US" sz="23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457200" y="1064789"/>
            <a:ext cx="8155014" cy="2135611"/>
            <a:chOff x="457200" y="1134069"/>
            <a:chExt cx="8155014" cy="2135611"/>
          </a:xfrm>
        </p:grpSpPr>
        <p:sp>
          <p:nvSpPr>
            <p:cNvPr id="4" name="TextBox 3"/>
            <p:cNvSpPr txBox="1"/>
            <p:nvPr/>
          </p:nvSpPr>
          <p:spPr>
            <a:xfrm>
              <a:off x="1864895" y="1295400"/>
              <a:ext cx="457200" cy="369332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64895" y="2444234"/>
              <a:ext cx="457200" cy="369332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55495" y="1295400"/>
              <a:ext cx="457200" cy="369332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55495" y="2444234"/>
              <a:ext cx="457200" cy="369332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46095" y="1295400"/>
              <a:ext cx="457200" cy="369332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46095" y="2444234"/>
              <a:ext cx="457200" cy="369332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36695" y="1295400"/>
              <a:ext cx="457200" cy="369332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36695" y="2444234"/>
              <a:ext cx="457200" cy="369332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91200" y="1295400"/>
              <a:ext cx="457200" cy="369332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91200" y="2444234"/>
              <a:ext cx="457200" cy="369332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81800" y="1295400"/>
              <a:ext cx="457200" cy="369332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81800" y="2444234"/>
              <a:ext cx="457200" cy="369332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90337" y="2444234"/>
              <a:ext cx="457200" cy="369332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457200" y="2813566"/>
              <a:ext cx="7543800" cy="386834"/>
              <a:chOff x="457200" y="2813566"/>
              <a:chExt cx="7543800" cy="386834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457200" y="3200400"/>
                <a:ext cx="7543800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6" idx="2"/>
              </p:cNvCxnSpPr>
              <p:nvPr/>
            </p:nvCxnSpPr>
            <p:spPr>
              <a:xfrm>
                <a:off x="1118937" y="2813566"/>
                <a:ext cx="0" cy="386834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093495" y="2813566"/>
                <a:ext cx="0" cy="386834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084095" y="2813566"/>
                <a:ext cx="0" cy="386834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074695" y="2813566"/>
                <a:ext cx="0" cy="386834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065295" y="2813566"/>
                <a:ext cx="0" cy="386834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015790" y="2813566"/>
                <a:ext cx="0" cy="386834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10400" y="2813566"/>
                <a:ext cx="0" cy="386834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2209800" y="1664732"/>
              <a:ext cx="0" cy="779502"/>
              <a:chOff x="2209800" y="1664732"/>
              <a:chExt cx="0" cy="779502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2209800" y="1664732"/>
                <a:ext cx="0" cy="46886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209800" y="1981200"/>
                <a:ext cx="0" cy="463034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4074695" y="1664732"/>
              <a:ext cx="0" cy="779502"/>
              <a:chOff x="2209800" y="1664732"/>
              <a:chExt cx="0" cy="779502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2209800" y="1664732"/>
                <a:ext cx="0" cy="46886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209800" y="1981200"/>
                <a:ext cx="0" cy="463034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10247" y="1664732"/>
              <a:ext cx="0" cy="779502"/>
              <a:chOff x="2209800" y="1664732"/>
              <a:chExt cx="0" cy="779502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>
                <a:off x="2209800" y="1664732"/>
                <a:ext cx="0" cy="46886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209800" y="1981200"/>
                <a:ext cx="0" cy="463034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6015790" y="1664732"/>
              <a:ext cx="0" cy="779502"/>
              <a:chOff x="2209800" y="1664732"/>
              <a:chExt cx="0" cy="779502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>
                <a:off x="2209800" y="1664732"/>
                <a:ext cx="0" cy="46886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209800" y="1981200"/>
                <a:ext cx="0" cy="463034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7010400" y="1664732"/>
              <a:ext cx="0" cy="779502"/>
              <a:chOff x="2209800" y="1664732"/>
              <a:chExt cx="0" cy="779502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2209800" y="1664732"/>
                <a:ext cx="0" cy="46886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209800" y="1981200"/>
                <a:ext cx="0" cy="463034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 rot="10800000">
              <a:off x="4953000" y="1664731"/>
              <a:ext cx="0" cy="779502"/>
              <a:chOff x="2209800" y="1664732"/>
              <a:chExt cx="0" cy="779502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2209800" y="1664732"/>
                <a:ext cx="0" cy="46886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2209800" y="1981200"/>
                <a:ext cx="0" cy="463034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 rot="10800000">
              <a:off x="3080467" y="1667649"/>
              <a:ext cx="0" cy="779502"/>
              <a:chOff x="2209800" y="1664732"/>
              <a:chExt cx="0" cy="779502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>
                <a:off x="2209800" y="1664732"/>
                <a:ext cx="0" cy="46886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2209800" y="1981200"/>
                <a:ext cx="0" cy="463034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 rot="10800000">
              <a:off x="1952554" y="1676399"/>
              <a:ext cx="0" cy="779502"/>
              <a:chOff x="2209800" y="1664732"/>
              <a:chExt cx="0" cy="779502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>
                <a:off x="2209800" y="1664732"/>
                <a:ext cx="0" cy="46886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2209800" y="1981200"/>
                <a:ext cx="0" cy="463034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7618159" y="2900348"/>
              <a:ext cx="994055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270557" y="2434073"/>
              <a:ext cx="1127937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Computer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295844" y="1134069"/>
              <a:ext cx="952312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External</a:t>
              </a:r>
            </a:p>
            <a:p>
              <a:pPr algn="ctr"/>
              <a:r>
                <a:rPr lang="en-US" dirty="0"/>
                <a:t>Devices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286000" y="3200400"/>
            <a:ext cx="4516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A Distributed real-time computer system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90337" y="1676400"/>
            <a:ext cx="109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Actuator</a:t>
            </a:r>
          </a:p>
          <a:p>
            <a:pPr algn="ctr"/>
            <a:r>
              <a:rPr lang="en-US" dirty="0"/>
              <a:t>(Sender)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162800" y="1676400"/>
            <a:ext cx="1125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Sensor</a:t>
            </a:r>
          </a:p>
          <a:p>
            <a:pPr algn="ctr"/>
            <a:r>
              <a:rPr lang="en-US" dirty="0"/>
              <a:t>(Receiver)</a:t>
            </a:r>
          </a:p>
        </p:txBody>
      </p:sp>
    </p:spTree>
    <p:extLst>
      <p:ext uri="{BB962C8B-B14F-4D97-AF65-F5344CB8AC3E}">
        <p14:creationId xmlns:p14="http://schemas.microsoft.com/office/powerpoint/2010/main" val="187199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sz="3600" dirty="0"/>
              <a:t>Example of </a:t>
            </a:r>
            <a:r>
              <a:rPr lang="en-US" sz="3600" dirty="0">
                <a:latin typeface="+mj-lt"/>
              </a:rPr>
              <a:t>Real Time Distributed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773640"/>
            <a:ext cx="4513418" cy="4885237"/>
          </a:xfrm>
        </p:spPr>
        <p:txBody>
          <a:bodyPr>
            <a:noAutofit/>
          </a:bodyPr>
          <a:lstStyle/>
          <a:p>
            <a:pPr marL="514350" indent="-457200" algn="just">
              <a:spcBef>
                <a:spcPts val="576"/>
              </a:spcBef>
              <a:buFont typeface="+mj-lt"/>
              <a:buAutoNum type="arabicPeriod"/>
            </a:pPr>
            <a:r>
              <a:rPr lang="en-US" sz="2300" dirty="0">
                <a:latin typeface="+mn-lt"/>
              </a:rPr>
              <a:t>Computers embedded in television sets and video recorders.</a:t>
            </a:r>
          </a:p>
          <a:p>
            <a:pPr marL="514350" indent="-457200" algn="just">
              <a:spcBef>
                <a:spcPts val="576"/>
              </a:spcBef>
              <a:buFont typeface="+mj-lt"/>
              <a:buAutoNum type="arabicPeriod"/>
            </a:pPr>
            <a:r>
              <a:rPr lang="en-US" sz="2300" dirty="0">
                <a:latin typeface="+mn-lt"/>
              </a:rPr>
              <a:t>Computers controlling aircraft ailerons and other parts.</a:t>
            </a:r>
          </a:p>
          <a:p>
            <a:pPr marL="514350" indent="-457200" algn="just">
              <a:spcBef>
                <a:spcPts val="576"/>
              </a:spcBef>
              <a:buFont typeface="+mj-lt"/>
              <a:buAutoNum type="arabicPeriod"/>
            </a:pPr>
            <a:r>
              <a:rPr lang="en-US" sz="2300" dirty="0">
                <a:latin typeface="+mn-lt"/>
              </a:rPr>
              <a:t>Automobile subsystems controlled by computers.</a:t>
            </a:r>
          </a:p>
          <a:p>
            <a:pPr marL="514350" indent="-457200" algn="just">
              <a:spcBef>
                <a:spcPts val="576"/>
              </a:spcBef>
              <a:buFont typeface="+mj-lt"/>
              <a:buAutoNum type="arabicPeriod"/>
            </a:pPr>
            <a:r>
              <a:rPr lang="en-US" sz="2300" dirty="0">
                <a:latin typeface="+mn-lt"/>
              </a:rPr>
              <a:t>Military computers controlling guided antitank missiles.</a:t>
            </a:r>
          </a:p>
          <a:p>
            <a:pPr marL="514350" indent="-457200" algn="just">
              <a:spcBef>
                <a:spcPts val="576"/>
              </a:spcBef>
              <a:buFont typeface="+mj-lt"/>
              <a:buAutoNum type="arabicPeriod"/>
            </a:pPr>
            <a:r>
              <a:rPr lang="en-US" sz="2300" dirty="0">
                <a:latin typeface="+mn-lt"/>
              </a:rPr>
              <a:t>Computerized air traffic control system.</a:t>
            </a:r>
          </a:p>
          <a:p>
            <a:pPr algn="just">
              <a:spcBef>
                <a:spcPts val="576"/>
              </a:spcBef>
            </a:pPr>
            <a:endParaRPr lang="en-US" sz="23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829" y="2246542"/>
            <a:ext cx="4176000" cy="2364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013" y="2171915"/>
            <a:ext cx="4164671" cy="2704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209" y="2246542"/>
            <a:ext cx="4197749" cy="2555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783" y="2057475"/>
            <a:ext cx="4038600" cy="29333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419" y="2182476"/>
            <a:ext cx="4455595" cy="2619293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90500" y="981795"/>
            <a:ext cx="8763000" cy="791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576"/>
              </a:spcBef>
            </a:pPr>
            <a:r>
              <a:rPr lang="en-US" sz="2300" dirty="0">
                <a:latin typeface="+mn-lt"/>
              </a:rPr>
              <a:t>Some of the examples of Real time distributed systems are as follows:</a:t>
            </a:r>
          </a:p>
        </p:txBody>
      </p:sp>
    </p:spTree>
    <p:extLst>
      <p:ext uri="{BB962C8B-B14F-4D97-AF65-F5344CB8AC3E}">
        <p14:creationId xmlns:p14="http://schemas.microsoft.com/office/powerpoint/2010/main" val="198285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11">
            <a:extLst>
              <a:ext uri="{FF2B5EF4-FFF2-40B4-BE49-F238E27FC236}">
                <a16:creationId xmlns:a16="http://schemas.microsoft.com/office/drawing/2014/main" xmlns="" id="{33B8D1B5-C67A-484F-844A-0CD1FCFE6A63}"/>
              </a:ext>
            </a:extLst>
          </p:cNvPr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 4: </a:t>
            </a:r>
            <a:r>
              <a:rPr lang="en-US" sz="1800" kern="1200" dirty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Processes and processors in DOS        </a:t>
            </a:r>
            <a:fld id="{8611C215-0F0E-40C0-AF47-1B3AE49C8B3F}" type="slidenum"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93</a:t>
            </a:fld>
            <a:r>
              <a:rPr lang="da-DK" sz="1800" kern="12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52760F0-8590-44F5-9C78-39389D9A077E}"/>
              </a:ext>
            </a:extLst>
          </p:cNvPr>
          <p:cNvSpPr/>
          <p:nvPr/>
        </p:nvSpPr>
        <p:spPr>
          <a:xfrm>
            <a:off x="2964028" y="3044280"/>
            <a:ext cx="3215945" cy="7694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IN" sz="4400" dirty="0"/>
              <a:t>End of Unit-4</a:t>
            </a:r>
          </a:p>
        </p:txBody>
      </p:sp>
    </p:spTree>
    <p:extLst>
      <p:ext uri="{BB962C8B-B14F-4D97-AF65-F5344CB8AC3E}">
        <p14:creationId xmlns:p14="http://schemas.microsoft.com/office/powerpoint/2010/main" val="375705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12512</TotalTime>
  <Words>5885</Words>
  <Application>Microsoft Office PowerPoint</Application>
  <PresentationFormat>On-screen Show (4:3)</PresentationFormat>
  <Paragraphs>969</Paragraphs>
  <Slides>93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8" baseType="lpstr">
      <vt:lpstr>ＭＳ Ｐゴシック</vt:lpstr>
      <vt:lpstr>Arial</vt:lpstr>
      <vt:lpstr>Calibri</vt:lpstr>
      <vt:lpstr>Constantia</vt:lpstr>
      <vt:lpstr>Monotype Sorts</vt:lpstr>
      <vt:lpstr>Open Sans</vt:lpstr>
      <vt:lpstr>Open Sans Bold</vt:lpstr>
      <vt:lpstr>Open Sans Extrabold</vt:lpstr>
      <vt:lpstr>Open Sans Light</vt:lpstr>
      <vt:lpstr>Open Sans Semibold</vt:lpstr>
      <vt:lpstr>Symbol</vt:lpstr>
      <vt:lpstr>Times New Roman</vt:lpstr>
      <vt:lpstr>Trebuchet MS</vt:lpstr>
      <vt:lpstr>Wingdings</vt:lpstr>
      <vt:lpstr>Office Theme</vt:lpstr>
      <vt:lpstr>PowerPoint Presentation</vt:lpstr>
      <vt:lpstr>Topics to be covered</vt:lpstr>
      <vt:lpstr>What is Process?</vt:lpstr>
      <vt:lpstr>What is Threads?</vt:lpstr>
      <vt:lpstr>Single Thread VS Multiple Thread</vt:lpstr>
      <vt:lpstr>Similarities between Process &amp; Thread</vt:lpstr>
      <vt:lpstr>Dissimilarities between Process &amp; Thread</vt:lpstr>
      <vt:lpstr>PowerPoint Presentation</vt:lpstr>
      <vt:lpstr>Types of Threads</vt:lpstr>
      <vt:lpstr>Models for Organizing Threads</vt:lpstr>
      <vt:lpstr>Dispatcher/Worker Model</vt:lpstr>
      <vt:lpstr>Team Model</vt:lpstr>
      <vt:lpstr>Pipeline Model</vt:lpstr>
      <vt:lpstr>Designing Issues in Thread Package</vt:lpstr>
      <vt:lpstr>Thread Creation</vt:lpstr>
      <vt:lpstr>Thread Termination</vt:lpstr>
      <vt:lpstr>Thread Synchronization</vt:lpstr>
      <vt:lpstr>Thread Scheduling</vt:lpstr>
      <vt:lpstr>Signal Handling</vt:lpstr>
      <vt:lpstr>Signal Handling</vt:lpstr>
      <vt:lpstr>Scheduling in Distributed Systems</vt:lpstr>
      <vt:lpstr>Scheduling in Distributed Systems</vt:lpstr>
      <vt:lpstr>Task Assignment Approach</vt:lpstr>
      <vt:lpstr>Assumptions For Task Assignment Approach</vt:lpstr>
      <vt:lpstr>Task Assignment Approach Algorithms</vt:lpstr>
      <vt:lpstr>Graph Theoretic Deterministic Algorithm</vt:lpstr>
      <vt:lpstr>Graph Theoretic Deterministic Algorithm- Example</vt:lpstr>
      <vt:lpstr>Graph Theoretic Deterministic Algorithm- Example</vt:lpstr>
      <vt:lpstr>Graph Theoretic Deterministic Algorithm- Example</vt:lpstr>
      <vt:lpstr>Graph Theoretic Deterministic Algorithm- Example</vt:lpstr>
      <vt:lpstr>Graph Theoretic Deterministic Algorithm- Example</vt:lpstr>
      <vt:lpstr>Centralized Heuristic Algorithm</vt:lpstr>
      <vt:lpstr>Centralized Heuristic Algorithm</vt:lpstr>
      <vt:lpstr>Hierarchical Algorithm</vt:lpstr>
      <vt:lpstr>Hierarchical Algorithm</vt:lpstr>
      <vt:lpstr>Load Balancing Approach</vt:lpstr>
      <vt:lpstr>Load Balancing Approach</vt:lpstr>
      <vt:lpstr>CPU Scheduling ‐ Conventional</vt:lpstr>
      <vt:lpstr>Load(Job) Scheduling</vt:lpstr>
      <vt:lpstr>Load Balancing</vt:lpstr>
      <vt:lpstr>Classification of Load Balancing</vt:lpstr>
      <vt:lpstr>Static Load Balancing</vt:lpstr>
      <vt:lpstr>Static Load Balancing</vt:lpstr>
      <vt:lpstr>Deterministic vs Probabilistic</vt:lpstr>
      <vt:lpstr>Dynamic Load Balancing</vt:lpstr>
      <vt:lpstr>Centralized Vs Distributed</vt:lpstr>
      <vt:lpstr>Centralized Load Balancing</vt:lpstr>
      <vt:lpstr>Distributed Load Balancing</vt:lpstr>
      <vt:lpstr>Cooperative Vs Non-Cooperative</vt:lpstr>
      <vt:lpstr>Issues in Designing Load Balancing Algorithms</vt:lpstr>
      <vt:lpstr>Issues in Designing Load Balancing Algorithms</vt:lpstr>
      <vt:lpstr>Issues in Designing Load Balancing Algorithms</vt:lpstr>
      <vt:lpstr>Issues in Designing Load Balancing Algorithms</vt:lpstr>
      <vt:lpstr>Issues in Designing Load Balancing Algorithms</vt:lpstr>
      <vt:lpstr>Issues in Designing Load Balancing Algorithms</vt:lpstr>
      <vt:lpstr>Issues in Designing Load Balancing Algorithms</vt:lpstr>
      <vt:lpstr>Benefits of Load Balancing</vt:lpstr>
      <vt:lpstr>Load Sharing Approach</vt:lpstr>
      <vt:lpstr>Issues in Designing Load Sharing Algorithms</vt:lpstr>
      <vt:lpstr>Issues in Designing Load Sharing Algorithms</vt:lpstr>
      <vt:lpstr>Issues in Designing Load Sharing Algorithms</vt:lpstr>
      <vt:lpstr>Sender Initiated Location Policy</vt:lpstr>
      <vt:lpstr>Receiver Initiated Location Policy</vt:lpstr>
      <vt:lpstr>Process Migration</vt:lpstr>
      <vt:lpstr>Process Migration Mechanism</vt:lpstr>
      <vt:lpstr>Desirable Features of a Good Process Migration Mechanism</vt:lpstr>
      <vt:lpstr>Desirable Features of a Good Process Migration Mechanism</vt:lpstr>
      <vt:lpstr>Process Migration Mechanisms</vt:lpstr>
      <vt:lpstr>Freezing and Restarting a Process</vt:lpstr>
      <vt:lpstr>Address Space Transfer</vt:lpstr>
      <vt:lpstr>Address Space Transfer</vt:lpstr>
      <vt:lpstr>Address Space Transfer</vt:lpstr>
      <vt:lpstr>Address Space Transfer</vt:lpstr>
      <vt:lpstr>Address Space Transfer</vt:lpstr>
      <vt:lpstr>Message Forwarding Mechanisms</vt:lpstr>
      <vt:lpstr>Message Forwarding Mechanisms</vt:lpstr>
      <vt:lpstr>Message Forwarding Mechanisms</vt:lpstr>
      <vt:lpstr>Message Forwarding Mechanisms</vt:lpstr>
      <vt:lpstr>Message Forwarding Mechanisms</vt:lpstr>
      <vt:lpstr>Mechanisms for Handling Coprocesses</vt:lpstr>
      <vt:lpstr>Advantages of Process Migration</vt:lpstr>
      <vt:lpstr>Fault Tolerance</vt:lpstr>
      <vt:lpstr>Component Faults</vt:lpstr>
      <vt:lpstr>Faults Classification: Transient Faults </vt:lpstr>
      <vt:lpstr>Faults Classification: Intermittent Faults </vt:lpstr>
      <vt:lpstr>Faults Classification: Permanent Faults </vt:lpstr>
      <vt:lpstr>System Failures</vt:lpstr>
      <vt:lpstr>Redundancy</vt:lpstr>
      <vt:lpstr>Redundancy</vt:lpstr>
      <vt:lpstr>Real Time Distributed System</vt:lpstr>
      <vt:lpstr>Real Time Distributed System</vt:lpstr>
      <vt:lpstr>Example of Real Time Distributed System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Administrator</cp:lastModifiedBy>
  <cp:revision>2338</cp:revision>
  <dcterms:created xsi:type="dcterms:W3CDTF">2013-05-17T03:00:03Z</dcterms:created>
  <dcterms:modified xsi:type="dcterms:W3CDTF">2019-02-12T03:09:34Z</dcterms:modified>
</cp:coreProperties>
</file>