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08AD55-61F0-4B24-B87D-22E1752607CE}">
  <a:tblStyle styleId="{7908AD55-61F0-4B24-B87D-22E1752607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23e1ec5e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23e1ec5e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0c4c4db1b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0c4c4db1b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0c4c4db1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0c4c4db1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0c4c4db1b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0c4c4db1b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0c4c4db1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0c4c4db1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0c4c4db1b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0c4c4db1b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0f8b5b40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0f8b5b40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0f8b5b4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0f8b5b4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0c4c4db1b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a0c4c4db1b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350d797b7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a350d797b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0c4c4db1b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0c4c4db1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0c4c4db1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0c4c4db1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0c4c4db1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0c4c4db1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33233ae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33233ae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0c4c4db1b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0c4c4db1b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0c4c4db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0c4c4db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0c4c4db1b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0c4c4db1b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23e1ec5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23e1ec5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1950" y="235325"/>
            <a:ext cx="88098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sz="6000" b="1"/>
              <a:t>Security and Control</a:t>
            </a:r>
            <a:endParaRPr sz="6000" b="1"/>
          </a:p>
          <a:p>
            <a:pPr marL="0" lvl="0" indent="0" algn="ctr" rtl="0">
              <a:spcBef>
                <a:spcPts val="0"/>
              </a:spcBef>
              <a:spcAft>
                <a:spcPts val="0"/>
              </a:spcAft>
              <a:buNone/>
            </a:pPr>
            <a:r>
              <a:rPr lang="en" sz="6000" b="1"/>
              <a:t>Risk Assessment Plan</a:t>
            </a:r>
            <a:endParaRPr/>
          </a:p>
        </p:txBody>
      </p:sp>
      <p:sp>
        <p:nvSpPr>
          <p:cNvPr id="55" name="Google Shape;55;p13"/>
          <p:cNvSpPr txBox="1">
            <a:spLocks noGrp="1"/>
          </p:cNvSpPr>
          <p:nvPr>
            <p:ph type="subTitle" idx="1"/>
          </p:nvPr>
        </p:nvSpPr>
        <p:spPr>
          <a:xfrm>
            <a:off x="1771575" y="3377350"/>
            <a:ext cx="7281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                   University Dining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278400" y="68375"/>
            <a:ext cx="85872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a:solidFill>
                  <a:schemeClr val="dk2"/>
                </a:solidFill>
              </a:rPr>
              <a:t>                </a:t>
            </a:r>
            <a:r>
              <a:rPr lang="en" sz="2300" b="1">
                <a:solidFill>
                  <a:schemeClr val="dk2"/>
                </a:solidFill>
              </a:rPr>
              <a:t>Factors considered to scale the Impact</a:t>
            </a:r>
            <a:endParaRPr sz="2300" b="1">
              <a:solidFill>
                <a:schemeClr val="dk2"/>
              </a:solidFill>
            </a:endParaRPr>
          </a:p>
          <a:p>
            <a:pPr marL="0" lvl="0" indent="0" algn="l" rtl="0">
              <a:spcBef>
                <a:spcPts val="0"/>
              </a:spcBef>
              <a:spcAft>
                <a:spcPts val="0"/>
              </a:spcAft>
              <a:buNone/>
            </a:pPr>
            <a:endParaRPr sz="1800">
              <a:solidFill>
                <a:schemeClr val="dk2"/>
              </a:solidFill>
            </a:endParaRPr>
          </a:p>
        </p:txBody>
      </p:sp>
      <p:graphicFrame>
        <p:nvGraphicFramePr>
          <p:cNvPr id="108" name="Google Shape;108;p22"/>
          <p:cNvGraphicFramePr/>
          <p:nvPr/>
        </p:nvGraphicFramePr>
        <p:xfrm>
          <a:off x="593850" y="1047750"/>
          <a:ext cx="8152050" cy="3675825"/>
        </p:xfrm>
        <a:graphic>
          <a:graphicData uri="http://schemas.openxmlformats.org/drawingml/2006/table">
            <a:tbl>
              <a:tblPr>
                <a:noFill/>
                <a:tableStyleId>{7908AD55-61F0-4B24-B87D-22E1752607CE}</a:tableStyleId>
              </a:tblPr>
              <a:tblGrid>
                <a:gridCol w="1472175">
                  <a:extLst>
                    <a:ext uri="{9D8B030D-6E8A-4147-A177-3AD203B41FA5}">
                      <a16:colId xmlns:a16="http://schemas.microsoft.com/office/drawing/2014/main" val="20000"/>
                    </a:ext>
                  </a:extLst>
                </a:gridCol>
                <a:gridCol w="1869350">
                  <a:extLst>
                    <a:ext uri="{9D8B030D-6E8A-4147-A177-3AD203B41FA5}">
                      <a16:colId xmlns:a16="http://schemas.microsoft.com/office/drawing/2014/main" val="20001"/>
                    </a:ext>
                  </a:extLst>
                </a:gridCol>
                <a:gridCol w="4810525">
                  <a:extLst>
                    <a:ext uri="{9D8B030D-6E8A-4147-A177-3AD203B41FA5}">
                      <a16:colId xmlns:a16="http://schemas.microsoft.com/office/drawing/2014/main" val="20002"/>
                    </a:ext>
                  </a:extLst>
                </a:gridCol>
              </a:tblGrid>
              <a:tr h="542875">
                <a:tc>
                  <a:txBody>
                    <a:bodyPr/>
                    <a:lstStyle/>
                    <a:p>
                      <a:pPr marL="0" lvl="0" indent="0" algn="l" rtl="0">
                        <a:spcBef>
                          <a:spcPts val="0"/>
                        </a:spcBef>
                        <a:spcAft>
                          <a:spcPts val="0"/>
                        </a:spcAft>
                        <a:buNone/>
                      </a:pPr>
                      <a:r>
                        <a:rPr lang="en" b="1"/>
                        <a:t>Impact Level</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Factors</a:t>
                      </a:r>
                      <a:endParaRPr b="1"/>
                    </a:p>
                  </a:txBody>
                  <a:tcPr marL="91425" marR="91425" marT="91425" marB="91425"/>
                </a:tc>
                <a:extLst>
                  <a:ext uri="{0D108BD9-81ED-4DB2-BD59-A6C34878D82A}">
                    <a16:rowId xmlns:a16="http://schemas.microsoft.com/office/drawing/2014/main" val="10000"/>
                  </a:ext>
                </a:extLst>
              </a:tr>
              <a:tr h="614700">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Catastrophic</a:t>
                      </a:r>
                      <a:endParaRPr/>
                    </a:p>
                  </a:txBody>
                  <a:tcPr marL="91425" marR="91425" marT="91425" marB="91425"/>
                </a:tc>
                <a:tc>
                  <a:txBody>
                    <a:bodyPr/>
                    <a:lstStyle/>
                    <a:p>
                      <a:pPr marL="0" lvl="0" indent="0" algn="l" rtl="0">
                        <a:spcBef>
                          <a:spcPts val="0"/>
                        </a:spcBef>
                        <a:spcAft>
                          <a:spcPts val="0"/>
                        </a:spcAft>
                        <a:buNone/>
                      </a:pPr>
                      <a:r>
                        <a:rPr lang="en"/>
                        <a:t>Severe consequences, widespread damage, irreversible loss.</a:t>
                      </a:r>
                      <a:endParaRPr/>
                    </a:p>
                  </a:txBody>
                  <a:tcPr marL="91425" marR="91425" marT="91425" marB="91425"/>
                </a:tc>
                <a:extLst>
                  <a:ext uri="{0D108BD9-81ED-4DB2-BD59-A6C34878D82A}">
                    <a16:rowId xmlns:a16="http://schemas.microsoft.com/office/drawing/2014/main" val="10001"/>
                  </a:ext>
                </a:extLst>
              </a:tr>
              <a:tr h="7350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Critical</a:t>
                      </a:r>
                      <a:endParaRPr/>
                    </a:p>
                  </a:txBody>
                  <a:tcPr marL="91425" marR="91425" marT="91425" marB="91425"/>
                </a:tc>
                <a:tc>
                  <a:txBody>
                    <a:bodyPr/>
                    <a:lstStyle/>
                    <a:p>
                      <a:pPr marL="0" lvl="0" indent="0" algn="l" rtl="0">
                        <a:spcBef>
                          <a:spcPts val="0"/>
                        </a:spcBef>
                        <a:spcAft>
                          <a:spcPts val="0"/>
                        </a:spcAft>
                        <a:buNone/>
                      </a:pPr>
                      <a:r>
                        <a:rPr lang="en"/>
                        <a:t> Extensive damage, significant disruption, long recovery. Considerable damage, notable disruption, moderate recovery.</a:t>
                      </a:r>
                      <a:endParaRPr/>
                    </a:p>
                  </a:txBody>
                  <a:tcPr marL="91425" marR="91425" marT="91425" marB="91425"/>
                </a:tc>
                <a:extLst>
                  <a:ext uri="{0D108BD9-81ED-4DB2-BD59-A6C34878D82A}">
                    <a16:rowId xmlns:a16="http://schemas.microsoft.com/office/drawing/2014/main" val="10002"/>
                  </a:ext>
                </a:extLst>
              </a:tr>
              <a:tr h="5428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Major</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Considerable damage, notable disruption, moderate recovery.</a:t>
                      </a:r>
                      <a:endParaRPr/>
                    </a:p>
                  </a:txBody>
                  <a:tcPr marL="91425" marR="91425" marT="91425" marB="91425"/>
                </a:tc>
                <a:extLst>
                  <a:ext uri="{0D108BD9-81ED-4DB2-BD59-A6C34878D82A}">
                    <a16:rowId xmlns:a16="http://schemas.microsoft.com/office/drawing/2014/main" val="10003"/>
                  </a:ext>
                </a:extLst>
              </a:tr>
              <a:tr h="54287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Minor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Limited damage, minimal disruption, quick recovery.</a:t>
                      </a:r>
                      <a:endParaRPr/>
                    </a:p>
                  </a:txBody>
                  <a:tcPr marL="91425" marR="91425" marT="91425" marB="91425"/>
                </a:tc>
                <a:extLst>
                  <a:ext uri="{0D108BD9-81ED-4DB2-BD59-A6C34878D82A}">
                    <a16:rowId xmlns:a16="http://schemas.microsoft.com/office/drawing/2014/main" val="10004"/>
                  </a:ext>
                </a:extLst>
              </a:tr>
              <a:tr h="54287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Negligible</a:t>
                      </a:r>
                      <a:endParaRPr/>
                    </a:p>
                  </a:txBody>
                  <a:tcPr marL="91425" marR="91425" marT="91425" marB="91425"/>
                </a:tc>
                <a:tc>
                  <a:txBody>
                    <a:bodyPr/>
                    <a:lstStyle/>
                    <a:p>
                      <a:pPr marL="0" lvl="0" indent="0" algn="l" rtl="0">
                        <a:spcBef>
                          <a:spcPts val="0"/>
                        </a:spcBef>
                        <a:spcAft>
                          <a:spcPts val="0"/>
                        </a:spcAft>
                        <a:buNone/>
                      </a:pPr>
                      <a:r>
                        <a:rPr lang="en"/>
                        <a:t>Almost no impact, easily manageable, negligible recovery.</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67725" y="101850"/>
            <a:ext cx="86805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                                           Risk Assessment Matrix</a:t>
            </a:r>
            <a:endParaRPr sz="1800" b="1">
              <a:solidFill>
                <a:schemeClr val="dk2"/>
              </a:solidFill>
            </a:endParaRPr>
          </a:p>
        </p:txBody>
      </p:sp>
      <p:sp>
        <p:nvSpPr>
          <p:cNvPr id="114" name="Google Shape;114;p23"/>
          <p:cNvSpPr txBox="1"/>
          <p:nvPr/>
        </p:nvSpPr>
        <p:spPr>
          <a:xfrm>
            <a:off x="167725" y="634975"/>
            <a:ext cx="8267100" cy="4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Risk Score = Impact x Likelihood of exploitation</a:t>
            </a:r>
            <a:endParaRPr sz="1800" b="1">
              <a:solidFill>
                <a:schemeClr val="dk2"/>
              </a:solidFill>
            </a:endParaRPr>
          </a:p>
          <a:p>
            <a:pPr marL="0" lvl="0" indent="0" algn="l" rtl="0">
              <a:spcBef>
                <a:spcPts val="0"/>
              </a:spcBef>
              <a:spcAft>
                <a:spcPts val="0"/>
              </a:spcAft>
              <a:buNone/>
            </a:pPr>
            <a:endParaRPr sz="1800">
              <a:solidFill>
                <a:schemeClr val="dk2"/>
              </a:solidFill>
            </a:endParaRPr>
          </a:p>
        </p:txBody>
      </p:sp>
      <p:graphicFrame>
        <p:nvGraphicFramePr>
          <p:cNvPr id="115" name="Google Shape;115;p23"/>
          <p:cNvGraphicFramePr/>
          <p:nvPr/>
        </p:nvGraphicFramePr>
        <p:xfrm>
          <a:off x="877050" y="1668425"/>
          <a:ext cx="7716425" cy="2941950"/>
        </p:xfrm>
        <a:graphic>
          <a:graphicData uri="http://schemas.openxmlformats.org/drawingml/2006/table">
            <a:tbl>
              <a:tblPr>
                <a:noFill/>
                <a:tableStyleId>{7908AD55-61F0-4B24-B87D-22E1752607CE}</a:tableStyleId>
              </a:tblPr>
              <a:tblGrid>
                <a:gridCol w="1286075">
                  <a:extLst>
                    <a:ext uri="{9D8B030D-6E8A-4147-A177-3AD203B41FA5}">
                      <a16:colId xmlns:a16="http://schemas.microsoft.com/office/drawing/2014/main" val="20000"/>
                    </a:ext>
                  </a:extLst>
                </a:gridCol>
                <a:gridCol w="1286075">
                  <a:extLst>
                    <a:ext uri="{9D8B030D-6E8A-4147-A177-3AD203B41FA5}">
                      <a16:colId xmlns:a16="http://schemas.microsoft.com/office/drawing/2014/main" val="20001"/>
                    </a:ext>
                  </a:extLst>
                </a:gridCol>
                <a:gridCol w="1286075">
                  <a:extLst>
                    <a:ext uri="{9D8B030D-6E8A-4147-A177-3AD203B41FA5}">
                      <a16:colId xmlns:a16="http://schemas.microsoft.com/office/drawing/2014/main" val="20002"/>
                    </a:ext>
                  </a:extLst>
                </a:gridCol>
                <a:gridCol w="1324375">
                  <a:extLst>
                    <a:ext uri="{9D8B030D-6E8A-4147-A177-3AD203B41FA5}">
                      <a16:colId xmlns:a16="http://schemas.microsoft.com/office/drawing/2014/main" val="20003"/>
                    </a:ext>
                  </a:extLst>
                </a:gridCol>
                <a:gridCol w="1247750">
                  <a:extLst>
                    <a:ext uri="{9D8B030D-6E8A-4147-A177-3AD203B41FA5}">
                      <a16:colId xmlns:a16="http://schemas.microsoft.com/office/drawing/2014/main" val="20004"/>
                    </a:ext>
                  </a:extLst>
                </a:gridCol>
                <a:gridCol w="1286075">
                  <a:extLst>
                    <a:ext uri="{9D8B030D-6E8A-4147-A177-3AD203B41FA5}">
                      <a16:colId xmlns:a16="http://schemas.microsoft.com/office/drawing/2014/main" val="20005"/>
                    </a:ext>
                  </a:extLst>
                </a:gridCol>
              </a:tblGrid>
              <a:tr h="505950">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t>1</a:t>
                      </a:r>
                      <a:endParaRPr sz="150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a:t>2</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a:t>3</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a:t>4</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487200">
                <a:tc>
                  <a:txBody>
                    <a:bodyPr/>
                    <a:lstStyle/>
                    <a:p>
                      <a:pPr marL="0" lvl="0" indent="0" algn="l" rtl="0">
                        <a:spcBef>
                          <a:spcPts val="0"/>
                        </a:spcBef>
                        <a:spcAft>
                          <a:spcPts val="0"/>
                        </a:spcAft>
                        <a:buNone/>
                      </a:pPr>
                      <a:r>
                        <a:rPr lang="en" b="1"/>
                        <a:t>1</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b="1"/>
                        <a:t>1</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b="1"/>
                        <a:t>2</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b="1"/>
                        <a:t>3</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b="1"/>
                        <a:t>4</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b="1"/>
                        <a:t>5</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extLst>
                  <a:ext uri="{0D108BD9-81ED-4DB2-BD59-A6C34878D82A}">
                    <a16:rowId xmlns:a16="http://schemas.microsoft.com/office/drawing/2014/main" val="10001"/>
                  </a:ext>
                </a:extLst>
              </a:tr>
              <a:tr h="487200">
                <a:tc>
                  <a:txBody>
                    <a:bodyPr/>
                    <a:lstStyle/>
                    <a:p>
                      <a:pPr marL="0" lvl="0" indent="0" algn="l" rtl="0">
                        <a:spcBef>
                          <a:spcPts val="0"/>
                        </a:spcBef>
                        <a:spcAft>
                          <a:spcPts val="0"/>
                        </a:spcAft>
                        <a:buNone/>
                      </a:pPr>
                      <a:r>
                        <a:rPr lang="en" b="1"/>
                        <a:t>2</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b="1"/>
                        <a:t>2</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b="1"/>
                        <a:t>4</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b="1"/>
                        <a:t>6</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b="1"/>
                        <a:t>8</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b="1"/>
                        <a:t>10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487200">
                <a:tc>
                  <a:txBody>
                    <a:bodyPr/>
                    <a:lstStyle/>
                    <a:p>
                      <a:pPr marL="0" lvl="0" indent="0" algn="l" rtl="0">
                        <a:spcBef>
                          <a:spcPts val="0"/>
                        </a:spcBef>
                        <a:spcAft>
                          <a:spcPts val="0"/>
                        </a:spcAft>
                        <a:buNone/>
                      </a:pPr>
                      <a:r>
                        <a:rPr lang="en" b="1"/>
                        <a:t>3</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b="1"/>
                        <a:t>3</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b="1"/>
                        <a:t>6</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b="1"/>
                        <a:t>9</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b="1"/>
                        <a:t>12</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b="1"/>
                        <a:t>15</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487200">
                <a:tc>
                  <a:txBody>
                    <a:bodyPr/>
                    <a:lstStyle/>
                    <a:p>
                      <a:pPr marL="0" lvl="0" indent="0" algn="l" rtl="0">
                        <a:spcBef>
                          <a:spcPts val="0"/>
                        </a:spcBef>
                        <a:spcAft>
                          <a:spcPts val="0"/>
                        </a:spcAft>
                        <a:buNone/>
                      </a:pPr>
                      <a:r>
                        <a:rPr lang="en" b="1"/>
                        <a:t>4</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b="1"/>
                        <a:t>4</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b="1"/>
                        <a:t>8</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b="1"/>
                        <a:t>12</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b="1"/>
                        <a:t>16</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 b="1"/>
                        <a:t>20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0000"/>
                    </a:solidFill>
                  </a:tcPr>
                </a:tc>
                <a:extLst>
                  <a:ext uri="{0D108BD9-81ED-4DB2-BD59-A6C34878D82A}">
                    <a16:rowId xmlns:a16="http://schemas.microsoft.com/office/drawing/2014/main" val="10004"/>
                  </a:ext>
                </a:extLst>
              </a:tr>
              <a:tr h="487200">
                <a:tc>
                  <a:txBody>
                    <a:bodyPr/>
                    <a:lstStyle/>
                    <a:p>
                      <a:pPr marL="0" lvl="0" indent="0" algn="l" rtl="0">
                        <a:spcBef>
                          <a:spcPts val="0"/>
                        </a:spcBef>
                        <a:spcAft>
                          <a:spcPts val="0"/>
                        </a:spcAft>
                        <a:buNone/>
                      </a:pPr>
                      <a:r>
                        <a:rPr lang="en" b="1"/>
                        <a:t>5</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b="1"/>
                        <a:t>5</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6AA84F"/>
                    </a:solidFill>
                  </a:tcPr>
                </a:tc>
                <a:tc>
                  <a:txBody>
                    <a:bodyPr/>
                    <a:lstStyle/>
                    <a:p>
                      <a:pPr marL="0" lvl="0" indent="0" algn="l" rtl="0">
                        <a:spcBef>
                          <a:spcPts val="0"/>
                        </a:spcBef>
                        <a:spcAft>
                          <a:spcPts val="0"/>
                        </a:spcAft>
                        <a:buNone/>
                      </a:pPr>
                      <a:r>
                        <a:rPr lang="en" b="1"/>
                        <a:t>10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b="1"/>
                        <a:t>15</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b="1"/>
                        <a:t>20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 b="1"/>
                        <a:t>25</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FF0000"/>
                    </a:solidFill>
                  </a:tcPr>
                </a:tc>
                <a:extLst>
                  <a:ext uri="{0D108BD9-81ED-4DB2-BD59-A6C34878D82A}">
                    <a16:rowId xmlns:a16="http://schemas.microsoft.com/office/drawing/2014/main" val="10005"/>
                  </a:ext>
                </a:extLst>
              </a:tr>
            </a:tbl>
          </a:graphicData>
        </a:graphic>
      </p:graphicFrame>
      <p:sp>
        <p:nvSpPr>
          <p:cNvPr id="116" name="Google Shape;116;p23"/>
          <p:cNvSpPr txBox="1"/>
          <p:nvPr/>
        </p:nvSpPr>
        <p:spPr>
          <a:xfrm>
            <a:off x="458325" y="2174375"/>
            <a:ext cx="359400" cy="2436000"/>
          </a:xfrm>
          <a:prstGeom prst="rect">
            <a:avLst/>
          </a:prstGeom>
          <a:solidFill>
            <a:srgbClr val="DD7E6B"/>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 I</a:t>
            </a:r>
            <a:endParaRPr sz="1800">
              <a:solidFill>
                <a:schemeClr val="dk2"/>
              </a:solidFill>
            </a:endParaRPr>
          </a:p>
          <a:p>
            <a:pPr marL="0" lvl="0" indent="0" algn="l" rtl="0">
              <a:spcBef>
                <a:spcPts val="0"/>
              </a:spcBef>
              <a:spcAft>
                <a:spcPts val="0"/>
              </a:spcAft>
              <a:buNone/>
            </a:pPr>
            <a:r>
              <a:rPr lang="en" sz="1800">
                <a:solidFill>
                  <a:schemeClr val="dk2"/>
                </a:solidFill>
              </a:rPr>
              <a:t>M</a:t>
            </a:r>
            <a:endParaRPr sz="1800">
              <a:solidFill>
                <a:schemeClr val="dk2"/>
              </a:solidFill>
            </a:endParaRPr>
          </a:p>
          <a:p>
            <a:pPr marL="0" lvl="0" indent="0" algn="l" rtl="0">
              <a:spcBef>
                <a:spcPts val="0"/>
              </a:spcBef>
              <a:spcAft>
                <a:spcPts val="0"/>
              </a:spcAft>
              <a:buNone/>
            </a:pPr>
            <a:r>
              <a:rPr lang="en" sz="1800">
                <a:solidFill>
                  <a:schemeClr val="dk2"/>
                </a:solidFill>
              </a:rPr>
              <a:t>P</a:t>
            </a:r>
            <a:endParaRPr sz="1800">
              <a:solidFill>
                <a:schemeClr val="dk2"/>
              </a:solidFill>
            </a:endParaRPr>
          </a:p>
          <a:p>
            <a:pPr marL="0" lvl="0" indent="0" algn="l" rtl="0">
              <a:spcBef>
                <a:spcPts val="0"/>
              </a:spcBef>
              <a:spcAft>
                <a:spcPts val="0"/>
              </a:spcAft>
              <a:buNone/>
            </a:pPr>
            <a:r>
              <a:rPr lang="en" sz="1800">
                <a:solidFill>
                  <a:schemeClr val="dk2"/>
                </a:solidFill>
              </a:rPr>
              <a:t>A</a:t>
            </a:r>
            <a:endParaRPr sz="1800">
              <a:solidFill>
                <a:schemeClr val="dk2"/>
              </a:solidFill>
            </a:endParaRPr>
          </a:p>
          <a:p>
            <a:pPr marL="0" lvl="0" indent="0" algn="l" rtl="0">
              <a:spcBef>
                <a:spcPts val="0"/>
              </a:spcBef>
              <a:spcAft>
                <a:spcPts val="0"/>
              </a:spcAft>
              <a:buNone/>
            </a:pPr>
            <a:r>
              <a:rPr lang="en" sz="1800">
                <a:solidFill>
                  <a:schemeClr val="dk2"/>
                </a:solidFill>
              </a:rPr>
              <a:t>C</a:t>
            </a:r>
            <a:endParaRPr sz="1800">
              <a:solidFill>
                <a:schemeClr val="dk2"/>
              </a:solidFill>
            </a:endParaRPr>
          </a:p>
          <a:p>
            <a:pPr marL="0" lvl="0" indent="0" algn="l" rtl="0">
              <a:spcBef>
                <a:spcPts val="0"/>
              </a:spcBef>
              <a:spcAft>
                <a:spcPts val="0"/>
              </a:spcAft>
              <a:buNone/>
            </a:pPr>
            <a:r>
              <a:rPr lang="en" sz="1800">
                <a:solidFill>
                  <a:schemeClr val="dk2"/>
                </a:solidFill>
              </a:rPr>
              <a:t>T</a:t>
            </a:r>
            <a:endParaRPr sz="1800">
              <a:solidFill>
                <a:schemeClr val="dk2"/>
              </a:solidFill>
            </a:endParaRPr>
          </a:p>
        </p:txBody>
      </p:sp>
      <p:sp>
        <p:nvSpPr>
          <p:cNvPr id="117" name="Google Shape;117;p23"/>
          <p:cNvSpPr txBox="1"/>
          <p:nvPr/>
        </p:nvSpPr>
        <p:spPr>
          <a:xfrm>
            <a:off x="2163125" y="1182600"/>
            <a:ext cx="6430500" cy="4236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t>
            </a:r>
            <a:r>
              <a:rPr lang="en" sz="1800" b="1">
                <a:solidFill>
                  <a:schemeClr val="dk2"/>
                </a:solidFill>
              </a:rPr>
              <a:t>LIKELIHOOD</a:t>
            </a:r>
            <a:endParaRPr sz="1800" b="1">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234100" y="58625"/>
            <a:ext cx="8231100" cy="6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t>
            </a:r>
            <a:r>
              <a:rPr lang="en" sz="1800" b="1">
                <a:solidFill>
                  <a:schemeClr val="dk2"/>
                </a:solidFill>
              </a:rPr>
              <a:t>    SEVERITY LEVEL OF THE RISKS</a:t>
            </a:r>
            <a:endParaRPr sz="1800" b="1">
              <a:solidFill>
                <a:schemeClr val="dk2"/>
              </a:solidFill>
            </a:endParaRPr>
          </a:p>
        </p:txBody>
      </p:sp>
      <p:graphicFrame>
        <p:nvGraphicFramePr>
          <p:cNvPr id="123" name="Google Shape;123;p24"/>
          <p:cNvGraphicFramePr/>
          <p:nvPr/>
        </p:nvGraphicFramePr>
        <p:xfrm>
          <a:off x="0" y="554300"/>
          <a:ext cx="9144000" cy="3945500"/>
        </p:xfrm>
        <a:graphic>
          <a:graphicData uri="http://schemas.openxmlformats.org/drawingml/2006/table">
            <a:tbl>
              <a:tblPr>
                <a:noFill/>
                <a:tableStyleId>{7908AD55-61F0-4B24-B87D-22E1752607CE}</a:tableStyleId>
              </a:tblPr>
              <a:tblGrid>
                <a:gridCol w="1825925">
                  <a:extLst>
                    <a:ext uri="{9D8B030D-6E8A-4147-A177-3AD203B41FA5}">
                      <a16:colId xmlns:a16="http://schemas.microsoft.com/office/drawing/2014/main" val="20000"/>
                    </a:ext>
                  </a:extLst>
                </a:gridCol>
                <a:gridCol w="2167400">
                  <a:extLst>
                    <a:ext uri="{9D8B030D-6E8A-4147-A177-3AD203B41FA5}">
                      <a16:colId xmlns:a16="http://schemas.microsoft.com/office/drawing/2014/main" val="20001"/>
                    </a:ext>
                  </a:extLst>
                </a:gridCol>
                <a:gridCol w="5150675">
                  <a:extLst>
                    <a:ext uri="{9D8B030D-6E8A-4147-A177-3AD203B41FA5}">
                      <a16:colId xmlns:a16="http://schemas.microsoft.com/office/drawing/2014/main" val="20002"/>
                    </a:ext>
                  </a:extLst>
                </a:gridCol>
              </a:tblGrid>
              <a:tr h="485950">
                <a:tc>
                  <a:txBody>
                    <a:bodyPr/>
                    <a:lstStyle/>
                    <a:p>
                      <a:pPr marL="0" lvl="0" indent="0" algn="l" rtl="0">
                        <a:spcBef>
                          <a:spcPts val="0"/>
                        </a:spcBef>
                        <a:spcAft>
                          <a:spcPts val="0"/>
                        </a:spcAft>
                        <a:buNone/>
                      </a:pPr>
                      <a:r>
                        <a:rPr lang="en" b="1"/>
                        <a:t>Risk Level</a:t>
                      </a:r>
                      <a:endParaRPr b="1"/>
                    </a:p>
                  </a:txBody>
                  <a:tcPr marL="91425" marR="91425" marT="91425" marB="91425"/>
                </a:tc>
                <a:tc>
                  <a:txBody>
                    <a:bodyPr/>
                    <a:lstStyle/>
                    <a:p>
                      <a:pPr marL="0" lvl="0" indent="0" algn="l" rtl="0">
                        <a:spcBef>
                          <a:spcPts val="0"/>
                        </a:spcBef>
                        <a:spcAft>
                          <a:spcPts val="0"/>
                        </a:spcAft>
                        <a:buNone/>
                      </a:pPr>
                      <a:r>
                        <a:rPr lang="en" b="1"/>
                        <a:t>Risk Score</a:t>
                      </a:r>
                      <a:endParaRPr b="1"/>
                    </a:p>
                  </a:txBody>
                  <a:tcPr marL="91425" marR="91425" marT="91425" marB="91425"/>
                </a:tc>
                <a:tc>
                  <a:txBody>
                    <a:bodyPr/>
                    <a:lstStyle/>
                    <a:p>
                      <a:pPr marL="0" lvl="0" indent="0" algn="l" rtl="0">
                        <a:spcBef>
                          <a:spcPts val="0"/>
                        </a:spcBef>
                        <a:spcAft>
                          <a:spcPts val="0"/>
                        </a:spcAft>
                        <a:buNone/>
                      </a:pPr>
                      <a:r>
                        <a:rPr lang="en" b="1"/>
                        <a:t>Risk Description</a:t>
                      </a:r>
                      <a:endParaRPr b="1"/>
                    </a:p>
                  </a:txBody>
                  <a:tcPr marL="91425" marR="91425" marT="91425" marB="91425"/>
                </a:tc>
                <a:extLst>
                  <a:ext uri="{0D108BD9-81ED-4DB2-BD59-A6C34878D82A}">
                    <a16:rowId xmlns:a16="http://schemas.microsoft.com/office/drawing/2014/main" val="10000"/>
                  </a:ext>
                </a:extLst>
              </a:tr>
              <a:tr h="843950">
                <a:tc>
                  <a:txBody>
                    <a:bodyPr/>
                    <a:lstStyle/>
                    <a:p>
                      <a:pPr marL="0" lvl="0" indent="0" algn="l" rtl="0">
                        <a:spcBef>
                          <a:spcPts val="0"/>
                        </a:spcBef>
                        <a:spcAft>
                          <a:spcPts val="0"/>
                        </a:spcAft>
                        <a:buNone/>
                      </a:pPr>
                      <a:r>
                        <a:rPr lang="en" b="1"/>
                        <a:t>High</a:t>
                      </a:r>
                      <a:endParaRPr b="1"/>
                    </a:p>
                  </a:txBody>
                  <a:tcPr marL="91425" marR="91425" marT="91425" marB="91425"/>
                </a:tc>
                <a:tc>
                  <a:txBody>
                    <a:bodyPr/>
                    <a:lstStyle/>
                    <a:p>
                      <a:pPr marL="0" lvl="0" indent="0" algn="l" rtl="0">
                        <a:spcBef>
                          <a:spcPts val="0"/>
                        </a:spcBef>
                        <a:spcAft>
                          <a:spcPts val="0"/>
                        </a:spcAft>
                        <a:buNone/>
                      </a:pPr>
                      <a:r>
                        <a:rPr lang="en"/>
                        <a:t>Greater than &gt; 15</a:t>
                      </a:r>
                      <a:endParaRPr/>
                    </a:p>
                  </a:txBody>
                  <a:tcPr marL="91425" marR="91425" marT="91425" marB="91425"/>
                </a:tc>
                <a:tc>
                  <a:txBody>
                    <a:bodyPr/>
                    <a:lstStyle/>
                    <a:p>
                      <a:pPr marL="0" lvl="0" indent="0" algn="l" rtl="0">
                        <a:spcBef>
                          <a:spcPts val="0"/>
                        </a:spcBef>
                        <a:spcAft>
                          <a:spcPts val="0"/>
                        </a:spcAft>
                        <a:buNone/>
                      </a:pPr>
                      <a:r>
                        <a:rPr lang="en" sz="1300"/>
                        <a:t>Risks with a very high severity have the potential to cause significant damage to the organization, such as financial losses, reputational damage, or regulatory compliance violations. </a:t>
                      </a:r>
                      <a:endParaRPr sz="1300"/>
                    </a:p>
                  </a:txBody>
                  <a:tcPr marL="91425" marR="91425" marT="91425" marB="91425"/>
                </a:tc>
                <a:extLst>
                  <a:ext uri="{0D108BD9-81ED-4DB2-BD59-A6C34878D82A}">
                    <a16:rowId xmlns:a16="http://schemas.microsoft.com/office/drawing/2014/main" val="10001"/>
                  </a:ext>
                </a:extLst>
              </a:tr>
              <a:tr h="1080200">
                <a:tc>
                  <a:txBody>
                    <a:bodyPr/>
                    <a:lstStyle/>
                    <a:p>
                      <a:pPr marL="0" lvl="0" indent="0" algn="l" rtl="0">
                        <a:spcBef>
                          <a:spcPts val="0"/>
                        </a:spcBef>
                        <a:spcAft>
                          <a:spcPts val="0"/>
                        </a:spcAft>
                        <a:buNone/>
                      </a:pPr>
                      <a:r>
                        <a:rPr lang="en" b="1"/>
                        <a:t>Medium</a:t>
                      </a:r>
                      <a:endParaRPr b="1"/>
                    </a:p>
                  </a:txBody>
                  <a:tcPr marL="91425" marR="91425" marT="91425" marB="91425"/>
                </a:tc>
                <a:tc>
                  <a:txBody>
                    <a:bodyPr/>
                    <a:lstStyle/>
                    <a:p>
                      <a:pPr marL="0" lvl="0" indent="0" algn="l" rtl="0">
                        <a:spcBef>
                          <a:spcPts val="0"/>
                        </a:spcBef>
                        <a:spcAft>
                          <a:spcPts val="0"/>
                        </a:spcAft>
                        <a:buNone/>
                      </a:pPr>
                      <a:r>
                        <a:rPr lang="en"/>
                        <a:t>6 to 15</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Risks with a medium severity have the potential to cause minor damage to the organization, such as financial losses, reputational damage, or operational inefficiencies. These risks should be addressed as resources allow.</a:t>
                      </a:r>
                      <a:endParaRPr>
                        <a:solidFill>
                          <a:schemeClr val="dk1"/>
                        </a:solidFill>
                      </a:endParaRPr>
                    </a:p>
                  </a:txBody>
                  <a:tcPr marL="91425" marR="91425" marT="91425" marB="91425"/>
                </a:tc>
                <a:extLst>
                  <a:ext uri="{0D108BD9-81ED-4DB2-BD59-A6C34878D82A}">
                    <a16:rowId xmlns:a16="http://schemas.microsoft.com/office/drawing/2014/main" val="10002"/>
                  </a:ext>
                </a:extLst>
              </a:tr>
              <a:tr h="1182775">
                <a:tc>
                  <a:txBody>
                    <a:bodyPr/>
                    <a:lstStyle/>
                    <a:p>
                      <a:pPr marL="0" lvl="0" indent="0" algn="l" rtl="0">
                        <a:spcBef>
                          <a:spcPts val="0"/>
                        </a:spcBef>
                        <a:spcAft>
                          <a:spcPts val="0"/>
                        </a:spcAft>
                        <a:buNone/>
                      </a:pPr>
                      <a:r>
                        <a:rPr lang="en" b="1"/>
                        <a:t>Low</a:t>
                      </a:r>
                      <a:endParaRPr b="1"/>
                    </a:p>
                  </a:txBody>
                  <a:tcPr marL="91425" marR="91425" marT="91425" marB="91425"/>
                </a:tc>
                <a:tc>
                  <a:txBody>
                    <a:bodyPr/>
                    <a:lstStyle/>
                    <a:p>
                      <a:pPr marL="0" lvl="0" indent="0" algn="l" rtl="0">
                        <a:spcBef>
                          <a:spcPts val="0"/>
                        </a:spcBef>
                        <a:spcAft>
                          <a:spcPts val="0"/>
                        </a:spcAft>
                        <a:buNone/>
                      </a:pPr>
                      <a:r>
                        <a:rPr lang="en"/>
                        <a:t>1 to 5</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Risks with a low severity have the potential to cause very little damage to the organization. These risks may be monitored and addressed as needed. Risks with a very low severity have the potential to cause negligible damage to the organization. These risks may be ignored.</a:t>
                      </a:r>
                      <a:endParaRPr sz="1300">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p:nvPr/>
        </p:nvSpPr>
        <p:spPr>
          <a:xfrm>
            <a:off x="195900" y="0"/>
            <a:ext cx="87522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t>
            </a:r>
            <a:r>
              <a:rPr lang="en" sz="1800" b="1">
                <a:solidFill>
                  <a:schemeClr val="dk2"/>
                </a:solidFill>
              </a:rPr>
              <a:t>  DEFINING SEVERITY LEVEL OF RISKS WITH DESCRIPTION</a:t>
            </a:r>
            <a:endParaRPr sz="1800" b="1">
              <a:solidFill>
                <a:schemeClr val="dk2"/>
              </a:solidFill>
            </a:endParaRPr>
          </a:p>
        </p:txBody>
      </p:sp>
      <p:graphicFrame>
        <p:nvGraphicFramePr>
          <p:cNvPr id="129" name="Google Shape;129;p25"/>
          <p:cNvGraphicFramePr/>
          <p:nvPr/>
        </p:nvGraphicFramePr>
        <p:xfrm>
          <a:off x="0" y="449400"/>
          <a:ext cx="9144000" cy="4478473"/>
        </p:xfrm>
        <a:graphic>
          <a:graphicData uri="http://schemas.openxmlformats.org/drawingml/2006/table">
            <a:tbl>
              <a:tblPr>
                <a:noFill/>
                <a:tableStyleId>{7908AD55-61F0-4B24-B87D-22E1752607CE}</a:tableStyleId>
              </a:tblPr>
              <a:tblGrid>
                <a:gridCol w="1610275">
                  <a:extLst>
                    <a:ext uri="{9D8B030D-6E8A-4147-A177-3AD203B41FA5}">
                      <a16:colId xmlns:a16="http://schemas.microsoft.com/office/drawing/2014/main" val="20000"/>
                    </a:ext>
                  </a:extLst>
                </a:gridCol>
                <a:gridCol w="3137850">
                  <a:extLst>
                    <a:ext uri="{9D8B030D-6E8A-4147-A177-3AD203B41FA5}">
                      <a16:colId xmlns:a16="http://schemas.microsoft.com/office/drawing/2014/main" val="20001"/>
                    </a:ext>
                  </a:extLst>
                </a:gridCol>
                <a:gridCol w="4395875">
                  <a:extLst>
                    <a:ext uri="{9D8B030D-6E8A-4147-A177-3AD203B41FA5}">
                      <a16:colId xmlns:a16="http://schemas.microsoft.com/office/drawing/2014/main" val="20002"/>
                    </a:ext>
                  </a:extLst>
                </a:gridCol>
              </a:tblGrid>
              <a:tr h="497875">
                <a:tc>
                  <a:txBody>
                    <a:bodyPr/>
                    <a:lstStyle/>
                    <a:p>
                      <a:pPr marL="0" lvl="0" indent="0" algn="l" rtl="0">
                        <a:spcBef>
                          <a:spcPts val="0"/>
                        </a:spcBef>
                        <a:spcAft>
                          <a:spcPts val="0"/>
                        </a:spcAft>
                        <a:buNone/>
                      </a:pPr>
                      <a:r>
                        <a:rPr lang="en" b="1"/>
                        <a:t>Risk Level</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1113350">
                <a:tc>
                  <a:txBody>
                    <a:bodyPr/>
                    <a:lstStyle/>
                    <a:p>
                      <a:pPr marL="0" lvl="0" indent="0" algn="l" rtl="0">
                        <a:spcBef>
                          <a:spcPts val="0"/>
                        </a:spcBef>
                        <a:spcAft>
                          <a:spcPts val="0"/>
                        </a:spcAft>
                        <a:buNone/>
                      </a:pPr>
                      <a:r>
                        <a:rPr lang="en" b="1"/>
                        <a:t>High</a:t>
                      </a:r>
                      <a:endParaRPr b="1"/>
                    </a:p>
                  </a:txBody>
                  <a:tcPr marL="91425" marR="91425" marT="91425" marB="91425">
                    <a:solidFill>
                      <a:srgbClr val="FF0000"/>
                    </a:solidFill>
                  </a:tcPr>
                </a:tc>
                <a:tc>
                  <a:txBody>
                    <a:bodyPr/>
                    <a:lstStyle/>
                    <a:p>
                      <a:pPr marL="0" lvl="0" indent="0" algn="l" rtl="0">
                        <a:spcBef>
                          <a:spcPts val="0"/>
                        </a:spcBef>
                        <a:spcAft>
                          <a:spcPts val="0"/>
                        </a:spcAft>
                        <a:buNone/>
                      </a:pPr>
                      <a:r>
                        <a:rPr lang="en" sz="1600"/>
                        <a:t>The risk is very serious and could have a significant impact on the company </a:t>
                      </a:r>
                      <a:endParaRPr sz="1600"/>
                    </a:p>
                  </a:txBody>
                  <a:tcPr marL="91425" marR="91425" marT="91425" marB="91425"/>
                </a:tc>
                <a:tc>
                  <a:txBody>
                    <a:bodyPr/>
                    <a:lstStyle/>
                    <a:p>
                      <a:pPr marL="457200" lvl="0" indent="-317500" algn="l" rtl="0">
                        <a:spcBef>
                          <a:spcPts val="0"/>
                        </a:spcBef>
                        <a:spcAft>
                          <a:spcPts val="0"/>
                        </a:spcAft>
                        <a:buSzPts val="1400"/>
                        <a:buChar char="●"/>
                      </a:pPr>
                      <a:r>
                        <a:rPr lang="en"/>
                        <a:t>Data breach </a:t>
                      </a:r>
                      <a:endParaRPr/>
                    </a:p>
                    <a:p>
                      <a:pPr marL="457200" lvl="0" indent="-317500" algn="l" rtl="0">
                        <a:spcBef>
                          <a:spcPts val="0"/>
                        </a:spcBef>
                        <a:spcAft>
                          <a:spcPts val="0"/>
                        </a:spcAft>
                        <a:buSzPts val="1400"/>
                        <a:buChar char="●"/>
                      </a:pPr>
                      <a:r>
                        <a:rPr lang="en"/>
                        <a:t>Phishing attack leads to employee credentials leak</a:t>
                      </a:r>
                      <a:endParaRPr/>
                    </a:p>
                    <a:p>
                      <a:pPr marL="457200" lvl="0" indent="-317500" algn="l" rtl="0">
                        <a:spcBef>
                          <a:spcPts val="0"/>
                        </a:spcBef>
                        <a:spcAft>
                          <a:spcPts val="0"/>
                        </a:spcAft>
                        <a:buSzPts val="1400"/>
                        <a:buChar char="●"/>
                      </a:pPr>
                      <a:r>
                        <a:rPr lang="en"/>
                        <a:t>Ransomware attack</a:t>
                      </a:r>
                      <a:endParaRPr/>
                    </a:p>
                    <a:p>
                      <a:pPr marL="457200" lvl="0" indent="-317500" algn="l" rtl="0">
                        <a:spcBef>
                          <a:spcPts val="0"/>
                        </a:spcBef>
                        <a:spcAft>
                          <a:spcPts val="0"/>
                        </a:spcAft>
                        <a:buSzPts val="1400"/>
                        <a:buChar char="●"/>
                      </a:pPr>
                      <a:r>
                        <a:rPr lang="en"/>
                        <a:t>Malware infection, but not detected</a:t>
                      </a:r>
                      <a:endParaRPr/>
                    </a:p>
                    <a:p>
                      <a:pPr marL="457200" lvl="0" indent="-317500" algn="l" rtl="0">
                        <a:spcBef>
                          <a:spcPts val="0"/>
                        </a:spcBef>
                        <a:spcAft>
                          <a:spcPts val="0"/>
                        </a:spcAft>
                        <a:buSzPts val="1400"/>
                        <a:buChar char="●"/>
                      </a:pPr>
                      <a:r>
                        <a:rPr lang="en"/>
                        <a:t>DDoS attacks</a:t>
                      </a:r>
                      <a:endParaRPr/>
                    </a:p>
                  </a:txBody>
                  <a:tcPr marL="91425" marR="91425" marT="91425" marB="91425"/>
                </a:tc>
                <a:extLst>
                  <a:ext uri="{0D108BD9-81ED-4DB2-BD59-A6C34878D82A}">
                    <a16:rowId xmlns:a16="http://schemas.microsoft.com/office/drawing/2014/main" val="10001"/>
                  </a:ext>
                </a:extLst>
              </a:tr>
              <a:tr h="1113350">
                <a:tc>
                  <a:txBody>
                    <a:bodyPr/>
                    <a:lstStyle/>
                    <a:p>
                      <a:pPr marL="0" lvl="0" indent="0" algn="l" rtl="0">
                        <a:spcBef>
                          <a:spcPts val="0"/>
                        </a:spcBef>
                        <a:spcAft>
                          <a:spcPts val="0"/>
                        </a:spcAft>
                        <a:buNone/>
                      </a:pPr>
                      <a:r>
                        <a:rPr lang="en" b="1"/>
                        <a:t>Medium</a:t>
                      </a:r>
                      <a:endParaRPr b="1"/>
                    </a:p>
                  </a:txBody>
                  <a:tcPr marL="91425" marR="91425" marT="91425" marB="91425">
                    <a:solidFill>
                      <a:srgbClr val="F1C232"/>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The risk is moderate and could have a noticeable impact on the organization.</a:t>
                      </a:r>
                      <a:endParaRPr sz="1600">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tc>
                <a:tc>
                  <a:txBody>
                    <a:bodyPr/>
                    <a:lstStyle/>
                    <a:p>
                      <a:pPr marL="457200" lvl="0" indent="-317500" algn="l" rtl="0">
                        <a:spcBef>
                          <a:spcPts val="0"/>
                        </a:spcBef>
                        <a:spcAft>
                          <a:spcPts val="0"/>
                        </a:spcAft>
                        <a:buSzPts val="1400"/>
                        <a:buChar char="●"/>
                      </a:pPr>
                      <a:r>
                        <a:rPr lang="en"/>
                        <a:t>Compliance violations</a:t>
                      </a:r>
                      <a:endParaRPr/>
                    </a:p>
                    <a:p>
                      <a:pPr marL="457200" lvl="0" indent="-317500" algn="l" rtl="0">
                        <a:spcBef>
                          <a:spcPts val="0"/>
                        </a:spcBef>
                        <a:spcAft>
                          <a:spcPts val="0"/>
                        </a:spcAft>
                        <a:buSzPts val="1400"/>
                        <a:buChar char="●"/>
                      </a:pPr>
                      <a:r>
                        <a:rPr lang="en"/>
                        <a:t>DoS attack</a:t>
                      </a:r>
                      <a:endParaRPr/>
                    </a:p>
                    <a:p>
                      <a:pPr marL="457200" lvl="0" indent="-317500" algn="l" rtl="0">
                        <a:spcBef>
                          <a:spcPts val="0"/>
                        </a:spcBef>
                        <a:spcAft>
                          <a:spcPts val="0"/>
                        </a:spcAft>
                        <a:buSzPts val="1400"/>
                        <a:buChar char="●"/>
                      </a:pPr>
                      <a:r>
                        <a:rPr lang="en"/>
                        <a:t>Phishing attack leads to employee credentials leak but immediately identified and fixed</a:t>
                      </a:r>
                      <a:endParaRPr/>
                    </a:p>
                    <a:p>
                      <a:pPr marL="457200" lvl="0" indent="-317500" algn="l" rtl="0">
                        <a:spcBef>
                          <a:spcPts val="0"/>
                        </a:spcBef>
                        <a:spcAft>
                          <a:spcPts val="0"/>
                        </a:spcAft>
                        <a:buSzPts val="1400"/>
                        <a:buChar char="●"/>
                      </a:pPr>
                      <a:r>
                        <a:rPr lang="en"/>
                        <a:t>Malware infection, but detected</a:t>
                      </a:r>
                      <a:endParaRPr/>
                    </a:p>
                  </a:txBody>
                  <a:tcPr marL="91425" marR="91425" marT="91425" marB="91425"/>
                </a:tc>
                <a:extLst>
                  <a:ext uri="{0D108BD9-81ED-4DB2-BD59-A6C34878D82A}">
                    <a16:rowId xmlns:a16="http://schemas.microsoft.com/office/drawing/2014/main" val="10002"/>
                  </a:ext>
                </a:extLst>
              </a:tr>
              <a:tr h="1113350">
                <a:tc>
                  <a:txBody>
                    <a:bodyPr/>
                    <a:lstStyle/>
                    <a:p>
                      <a:pPr marL="0" lvl="0" indent="0" algn="l" rtl="0">
                        <a:spcBef>
                          <a:spcPts val="0"/>
                        </a:spcBef>
                        <a:spcAft>
                          <a:spcPts val="0"/>
                        </a:spcAft>
                        <a:buNone/>
                      </a:pPr>
                      <a:r>
                        <a:rPr lang="en" b="1"/>
                        <a:t>Low</a:t>
                      </a:r>
                      <a:endParaRPr b="1"/>
                    </a:p>
                  </a:txBody>
                  <a:tcPr marL="91425" marR="91425" marT="91425" marB="91425">
                    <a:solidFill>
                      <a:srgbClr val="6AA84F"/>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The risk is minor and could have a small impact on the organization.</a:t>
                      </a:r>
                      <a:endParaRPr sz="1600">
                        <a:solidFill>
                          <a:schemeClr val="dk1"/>
                        </a:solidFill>
                      </a:endParaRPr>
                    </a:p>
                    <a:p>
                      <a:pPr marL="0" lvl="0" indent="0" algn="l" rtl="0">
                        <a:spcBef>
                          <a:spcPts val="0"/>
                        </a:spcBef>
                        <a:spcAft>
                          <a:spcPts val="0"/>
                        </a:spcAft>
                        <a:buNone/>
                      </a:pPr>
                      <a:endParaRPr sz="1600">
                        <a:solidFill>
                          <a:schemeClr val="dk1"/>
                        </a:solidFill>
                      </a:endParaRPr>
                    </a:p>
                  </a:txBody>
                  <a:tcPr marL="91425" marR="91425" marT="91425" marB="91425"/>
                </a:tc>
                <a:tc>
                  <a:txBody>
                    <a:bodyPr/>
                    <a:lstStyle/>
                    <a:p>
                      <a:pPr marL="457200" lvl="0" indent="-317500" algn="l" rtl="0">
                        <a:spcBef>
                          <a:spcPts val="0"/>
                        </a:spcBef>
                        <a:spcAft>
                          <a:spcPts val="0"/>
                        </a:spcAft>
                        <a:buSzPts val="1400"/>
                        <a:buChar char="●"/>
                      </a:pPr>
                      <a:r>
                        <a:rPr lang="en"/>
                        <a:t>DoS attack detected and blocked by firewalls</a:t>
                      </a:r>
                      <a:endParaRPr/>
                    </a:p>
                    <a:p>
                      <a:pPr marL="457200" lvl="0" indent="-317500" algn="l" rtl="0">
                        <a:spcBef>
                          <a:spcPts val="0"/>
                        </a:spcBef>
                        <a:spcAft>
                          <a:spcPts val="0"/>
                        </a:spcAft>
                        <a:buSzPts val="1400"/>
                        <a:buChar char="●"/>
                      </a:pPr>
                      <a:r>
                        <a:rPr lang="en"/>
                        <a:t>Phishing attack detected and blocked by email security control system</a:t>
                      </a:r>
                      <a:endParaRPr/>
                    </a:p>
                    <a:p>
                      <a:pPr marL="457200" lvl="0" indent="-317500" algn="l" rtl="0">
                        <a:spcBef>
                          <a:spcPts val="0"/>
                        </a:spcBef>
                        <a:spcAft>
                          <a:spcPts val="0"/>
                        </a:spcAft>
                        <a:buSzPts val="1400"/>
                        <a:buChar char="●"/>
                      </a:pPr>
                      <a:r>
                        <a:rPr lang="en"/>
                        <a:t>Malware detected and blocked by antivirus software</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p:nvPr/>
        </p:nvSpPr>
        <p:spPr>
          <a:xfrm>
            <a:off x="0" y="-101850"/>
            <a:ext cx="8572500" cy="3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                                                 Impact, Likelihood, Risk Score</a:t>
            </a:r>
            <a:endParaRPr sz="1800" b="1">
              <a:solidFill>
                <a:schemeClr val="dk2"/>
              </a:solidFill>
            </a:endParaRPr>
          </a:p>
        </p:txBody>
      </p:sp>
      <p:graphicFrame>
        <p:nvGraphicFramePr>
          <p:cNvPr id="135" name="Google Shape;135;p26"/>
          <p:cNvGraphicFramePr/>
          <p:nvPr>
            <p:extLst>
              <p:ext uri="{D42A27DB-BD31-4B8C-83A1-F6EECF244321}">
                <p14:modId xmlns:p14="http://schemas.microsoft.com/office/powerpoint/2010/main" val="3624619010"/>
              </p:ext>
            </p:extLst>
          </p:nvPr>
        </p:nvGraphicFramePr>
        <p:xfrm>
          <a:off x="0" y="333725"/>
          <a:ext cx="9144000" cy="4709575"/>
        </p:xfrm>
        <a:graphic>
          <a:graphicData uri="http://schemas.openxmlformats.org/drawingml/2006/table">
            <a:tbl>
              <a:tblPr>
                <a:noFill/>
                <a:tableStyleId>{7908AD55-61F0-4B24-B87D-22E1752607CE}</a:tableStyleId>
              </a:tblPr>
              <a:tblGrid>
                <a:gridCol w="1621050">
                  <a:extLst>
                    <a:ext uri="{9D8B030D-6E8A-4147-A177-3AD203B41FA5}">
                      <a16:colId xmlns:a16="http://schemas.microsoft.com/office/drawing/2014/main" val="20000"/>
                    </a:ext>
                  </a:extLst>
                </a:gridCol>
                <a:gridCol w="2806675">
                  <a:extLst>
                    <a:ext uri="{9D8B030D-6E8A-4147-A177-3AD203B41FA5}">
                      <a16:colId xmlns:a16="http://schemas.microsoft.com/office/drawing/2014/main" val="20001"/>
                    </a:ext>
                  </a:extLst>
                </a:gridCol>
                <a:gridCol w="2493000">
                  <a:extLst>
                    <a:ext uri="{9D8B030D-6E8A-4147-A177-3AD203B41FA5}">
                      <a16:colId xmlns:a16="http://schemas.microsoft.com/office/drawing/2014/main" val="20002"/>
                    </a:ext>
                  </a:extLst>
                </a:gridCol>
                <a:gridCol w="580100">
                  <a:extLst>
                    <a:ext uri="{9D8B030D-6E8A-4147-A177-3AD203B41FA5}">
                      <a16:colId xmlns:a16="http://schemas.microsoft.com/office/drawing/2014/main" val="20003"/>
                    </a:ext>
                  </a:extLst>
                </a:gridCol>
                <a:gridCol w="652400">
                  <a:extLst>
                    <a:ext uri="{9D8B030D-6E8A-4147-A177-3AD203B41FA5}">
                      <a16:colId xmlns:a16="http://schemas.microsoft.com/office/drawing/2014/main" val="20004"/>
                    </a:ext>
                  </a:extLst>
                </a:gridCol>
                <a:gridCol w="990775">
                  <a:extLst>
                    <a:ext uri="{9D8B030D-6E8A-4147-A177-3AD203B41FA5}">
                      <a16:colId xmlns:a16="http://schemas.microsoft.com/office/drawing/2014/main" val="20005"/>
                    </a:ext>
                  </a:extLst>
                </a:gridCol>
              </a:tblGrid>
              <a:tr h="537300">
                <a:tc>
                  <a:txBody>
                    <a:bodyPr/>
                    <a:lstStyle/>
                    <a:p>
                      <a:pPr marL="0" lvl="0" indent="0" algn="l" rtl="0">
                        <a:spcBef>
                          <a:spcPts val="0"/>
                        </a:spcBef>
                        <a:spcAft>
                          <a:spcPts val="0"/>
                        </a:spcAft>
                        <a:buNone/>
                      </a:pPr>
                      <a:r>
                        <a:rPr lang="en" sz="1200" b="1"/>
                        <a:t>Asset</a:t>
                      </a:r>
                      <a:endParaRPr sz="1200" b="1"/>
                    </a:p>
                  </a:txBody>
                  <a:tcPr marL="91425" marR="91425" marT="91425" marB="91425"/>
                </a:tc>
                <a:tc>
                  <a:txBody>
                    <a:bodyPr/>
                    <a:lstStyle/>
                    <a:p>
                      <a:pPr marL="0" lvl="0" indent="0" algn="l" rtl="0">
                        <a:spcBef>
                          <a:spcPts val="0"/>
                        </a:spcBef>
                        <a:spcAft>
                          <a:spcPts val="0"/>
                        </a:spcAft>
                        <a:buNone/>
                      </a:pPr>
                      <a:r>
                        <a:rPr lang="en" sz="1200" b="1"/>
                        <a:t>Threat</a:t>
                      </a:r>
                      <a:endParaRPr sz="1200" b="1"/>
                    </a:p>
                  </a:txBody>
                  <a:tcPr marL="91425" marR="91425" marT="91425" marB="91425"/>
                </a:tc>
                <a:tc>
                  <a:txBody>
                    <a:bodyPr/>
                    <a:lstStyle/>
                    <a:p>
                      <a:pPr marL="0" lvl="0" indent="0" algn="l" rtl="0">
                        <a:spcBef>
                          <a:spcPts val="0"/>
                        </a:spcBef>
                        <a:spcAft>
                          <a:spcPts val="0"/>
                        </a:spcAft>
                        <a:buNone/>
                      </a:pPr>
                      <a:r>
                        <a:rPr lang="en" sz="1200" b="1"/>
                        <a:t>Vulnerability</a:t>
                      </a:r>
                      <a:endParaRPr sz="1200" b="1"/>
                    </a:p>
                  </a:txBody>
                  <a:tcPr marL="91425" marR="91425" marT="91425" marB="91425"/>
                </a:tc>
                <a:tc>
                  <a:txBody>
                    <a:bodyPr/>
                    <a:lstStyle/>
                    <a:p>
                      <a:pPr marL="0" lvl="0" indent="0" algn="l" rtl="0">
                        <a:spcBef>
                          <a:spcPts val="0"/>
                        </a:spcBef>
                        <a:spcAft>
                          <a:spcPts val="0"/>
                        </a:spcAft>
                        <a:buNone/>
                      </a:pPr>
                      <a:r>
                        <a:rPr lang="en" sz="1200" b="1"/>
                        <a:t>Impact</a:t>
                      </a:r>
                      <a:endParaRPr sz="1200" b="1"/>
                    </a:p>
                  </a:txBody>
                  <a:tcPr marL="91425" marR="91425" marT="91425" marB="91425">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b="1"/>
                        <a:t>Likelihood</a:t>
                      </a:r>
                      <a:endParaRPr sz="1200" b="1"/>
                    </a:p>
                  </a:txBody>
                  <a:tcPr marL="91425" marR="91425" marT="91425" marB="91425">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b="1"/>
                        <a:t>Risk Score</a:t>
                      </a:r>
                      <a:endParaRPr sz="1200" b="1"/>
                    </a:p>
                  </a:txBody>
                  <a:tcPr marL="91425" marR="91425" marT="91425" marB="91425">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537300">
                <a:tc>
                  <a:txBody>
                    <a:bodyPr/>
                    <a:lstStyle/>
                    <a:p>
                      <a:pPr marL="0" lvl="0" indent="0" algn="l" rtl="0">
                        <a:spcBef>
                          <a:spcPts val="0"/>
                        </a:spcBef>
                        <a:spcAft>
                          <a:spcPts val="0"/>
                        </a:spcAft>
                        <a:buNone/>
                      </a:pPr>
                      <a:r>
                        <a:rPr lang="en" sz="1200"/>
                        <a:t>Point-of-sale (POS) System</a:t>
                      </a:r>
                      <a:endParaRPr sz="1200"/>
                    </a:p>
                  </a:txBody>
                  <a:tcPr marL="91425" marR="91425" marT="91425" marB="91425"/>
                </a:tc>
                <a:tc>
                  <a:txBody>
                    <a:bodyPr/>
                    <a:lstStyle/>
                    <a:p>
                      <a:pPr marL="0" lvl="0" indent="0" algn="l" rtl="0">
                        <a:spcBef>
                          <a:spcPts val="0"/>
                        </a:spcBef>
                        <a:spcAft>
                          <a:spcPts val="0"/>
                        </a:spcAft>
                        <a:buNone/>
                      </a:pPr>
                      <a:r>
                        <a:rPr lang="en" sz="1200"/>
                        <a:t>Malware Infection, Ransomware attack</a:t>
                      </a:r>
                      <a:endParaRPr sz="1200"/>
                    </a:p>
                  </a:txBody>
                  <a:tcPr marL="91425" marR="91425" marT="91425" marB="91425"/>
                </a:tc>
                <a:tc>
                  <a:txBody>
                    <a:bodyPr/>
                    <a:lstStyle/>
                    <a:p>
                      <a:pPr marL="0" lvl="0" indent="0" algn="l" rtl="0">
                        <a:spcBef>
                          <a:spcPts val="0"/>
                        </a:spcBef>
                        <a:spcAft>
                          <a:spcPts val="0"/>
                        </a:spcAft>
                        <a:buNone/>
                      </a:pPr>
                      <a:r>
                        <a:rPr lang="en" sz="1200"/>
                        <a:t>Outdated software, weak encryption standards</a:t>
                      </a:r>
                      <a:endParaRPr sz="1200"/>
                    </a:p>
                  </a:txBody>
                  <a:tcPr marL="91425" marR="91425" marT="91425" marB="91425">
                    <a:lnR w="9525" cap="flat" cmpd="sng">
                      <a:solidFill>
                        <a:srgbClr val="FF0000"/>
                      </a:solidFill>
                      <a:prstDash val="solid"/>
                      <a:round/>
                      <a:headEnd type="none" w="sm" len="sm"/>
                      <a:tailEnd type="none" w="sm" len="sm"/>
                    </a:lnR>
                  </a:tcPr>
                </a:tc>
                <a:tc>
                  <a:txBody>
                    <a:bodyPr/>
                    <a:lstStyle/>
                    <a:p>
                      <a:pPr marL="0" lvl="0" indent="0" algn="l" rtl="0">
                        <a:spcBef>
                          <a:spcPts val="0"/>
                        </a:spcBef>
                        <a:spcAft>
                          <a:spcPts val="0"/>
                        </a:spcAft>
                        <a:buNone/>
                      </a:pPr>
                      <a:r>
                        <a:rPr lang="en" sz="1200" b="1"/>
                        <a:t>   5</a:t>
                      </a:r>
                      <a:endParaRPr sz="1200" b="1"/>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 sz="1200" b="1"/>
                        <a:t>   5</a:t>
                      </a:r>
                      <a:endParaRPr sz="1200" b="1"/>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 sz="1200" b="1"/>
                        <a:t>   25</a:t>
                      </a:r>
                      <a:endParaRPr sz="1200" b="1"/>
                    </a:p>
                  </a:txBody>
                  <a:tcPr marL="91425" marR="91425" marT="914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0000"/>
                    </a:solidFill>
                  </a:tcPr>
                </a:tc>
                <a:extLst>
                  <a:ext uri="{0D108BD9-81ED-4DB2-BD59-A6C34878D82A}">
                    <a16:rowId xmlns:a16="http://schemas.microsoft.com/office/drawing/2014/main" val="10001"/>
                  </a:ext>
                </a:extLst>
              </a:tr>
              <a:tr h="641725">
                <a:tc>
                  <a:txBody>
                    <a:bodyPr/>
                    <a:lstStyle/>
                    <a:p>
                      <a:pPr marL="0" lvl="0" indent="0" algn="l" rtl="0">
                        <a:spcBef>
                          <a:spcPts val="0"/>
                        </a:spcBef>
                        <a:spcAft>
                          <a:spcPts val="0"/>
                        </a:spcAft>
                        <a:buNone/>
                      </a:pPr>
                      <a:r>
                        <a:rPr lang="en" sz="1200"/>
                        <a:t>Invoice System</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Unauthorised access, Data Integrity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Unprotected document, Fake invoice generations</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b="1"/>
                        <a:t>   5</a:t>
                      </a:r>
                      <a:endParaRPr sz="1200" b="1"/>
                    </a:p>
                  </a:txBody>
                  <a:tcPr marL="91425" marR="91425" marT="91425" marB="91425">
                    <a:lnT w="9525" cap="flat" cmpd="sng">
                      <a:solidFill>
                        <a:srgbClr val="FF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 sz="1200" b="1"/>
                        <a:t>   5</a:t>
                      </a:r>
                      <a:endParaRPr sz="1200" b="1"/>
                    </a:p>
                  </a:txBody>
                  <a:tcPr marL="91425" marR="91425" marT="91425" marB="91425">
                    <a:lnT w="9525" cap="flat" cmpd="sng">
                      <a:solidFill>
                        <a:srgbClr val="FF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 sz="1200" b="1"/>
                        <a:t>   25</a:t>
                      </a:r>
                      <a:endParaRPr sz="1200" b="1"/>
                    </a:p>
                  </a:txBody>
                  <a:tcPr marL="91425" marR="91425" marT="91425" marB="91425">
                    <a:lnT w="9525" cap="flat" cmpd="sng">
                      <a:solidFill>
                        <a:srgbClr val="FF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solidFill>
                  </a:tcPr>
                </a:tc>
                <a:extLst>
                  <a:ext uri="{0D108BD9-81ED-4DB2-BD59-A6C34878D82A}">
                    <a16:rowId xmlns:a16="http://schemas.microsoft.com/office/drawing/2014/main" val="10002"/>
                  </a:ext>
                </a:extLst>
              </a:tr>
              <a:tr h="499100">
                <a:tc>
                  <a:txBody>
                    <a:bodyPr/>
                    <a:lstStyle/>
                    <a:p>
                      <a:pPr marL="0" lvl="0" indent="0" algn="l" rtl="0">
                        <a:spcBef>
                          <a:spcPts val="0"/>
                        </a:spcBef>
                        <a:spcAft>
                          <a:spcPts val="0"/>
                        </a:spcAft>
                        <a:buNone/>
                      </a:pPr>
                      <a:r>
                        <a:rPr lang="en-US" sz="1200" dirty="0">
                          <a:solidFill>
                            <a:schemeClr val="dk1"/>
                          </a:solidFill>
                        </a:rPr>
                        <a:t>Students Log Management Database</a:t>
                      </a:r>
                      <a:endParaRPr lang="en-US" sz="12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Data breach, Unauthorised access, Insider Threat </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Inadequate access controls, No MFA enabled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b="1"/>
                        <a:t>   5</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 sz="1200" b="1"/>
                        <a:t>  4</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en" sz="1200" b="1"/>
                        <a:t>   20</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solidFill>
                  </a:tcPr>
                </a:tc>
                <a:extLst>
                  <a:ext uri="{0D108BD9-81ED-4DB2-BD59-A6C34878D82A}">
                    <a16:rowId xmlns:a16="http://schemas.microsoft.com/office/drawing/2014/main" val="10003"/>
                  </a:ext>
                </a:extLst>
              </a:tr>
              <a:tr h="493800">
                <a:tc>
                  <a:txBody>
                    <a:bodyPr/>
                    <a:lstStyle/>
                    <a:p>
                      <a:pPr marL="0" lvl="0" indent="0" algn="l" rtl="0">
                        <a:spcBef>
                          <a:spcPts val="0"/>
                        </a:spcBef>
                        <a:spcAft>
                          <a:spcPts val="0"/>
                        </a:spcAft>
                        <a:buNone/>
                      </a:pPr>
                      <a:r>
                        <a:rPr lang="en" sz="1200" dirty="0"/>
                        <a:t>Employee sensitive Data Database</a:t>
                      </a:r>
                      <a:endParaRPr sz="12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Unauthorised access, database misconfiguration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Inadequate access controls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b="1"/>
                        <a:t>   5</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sz="1200" b="1"/>
                        <a:t>  3</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en" sz="1200" b="1"/>
                        <a:t>   15</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716400">
                <a:tc>
                  <a:txBody>
                    <a:bodyPr/>
                    <a:lstStyle/>
                    <a:p>
                      <a:pPr marL="0" lvl="0" indent="0" algn="l" rtl="0">
                        <a:spcBef>
                          <a:spcPts val="0"/>
                        </a:spcBef>
                        <a:spcAft>
                          <a:spcPts val="0"/>
                        </a:spcAft>
                        <a:buNone/>
                      </a:pPr>
                      <a:r>
                        <a:rPr lang="en" sz="1200"/>
                        <a:t>Email System</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t>Phishing, Malware attack, Spam, DoS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t>Insecure email configurations, weak password</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b="1"/>
                        <a:t>   4</a:t>
                      </a:r>
                      <a:endParaRPr sz="1200" b="1"/>
                    </a:p>
                  </a:txBody>
                  <a:tcPr marL="91425" marR="91425" marT="91425" marB="91425">
                    <a:lnT w="9525" cap="flat" cmpd="sng">
                      <a:solidFill>
                        <a:srgbClr val="9E9E9E"/>
                      </a:solidFill>
                      <a:prstDash val="solid"/>
                      <a:round/>
                      <a:headEnd type="none" w="sm" len="sm"/>
                      <a:tailEnd type="none" w="sm" len="sm"/>
                    </a:lnT>
                    <a:solidFill>
                      <a:srgbClr val="FFE599"/>
                    </a:solidFill>
                  </a:tcPr>
                </a:tc>
                <a:tc>
                  <a:txBody>
                    <a:bodyPr/>
                    <a:lstStyle/>
                    <a:p>
                      <a:pPr marL="0" lvl="0" indent="0" algn="l" rtl="0">
                        <a:spcBef>
                          <a:spcPts val="0"/>
                        </a:spcBef>
                        <a:spcAft>
                          <a:spcPts val="0"/>
                        </a:spcAft>
                        <a:buNone/>
                      </a:pPr>
                      <a:r>
                        <a:rPr lang="en" sz="1200" b="1"/>
                        <a:t>  3</a:t>
                      </a:r>
                      <a:endParaRPr sz="1200" b="1"/>
                    </a:p>
                  </a:txBody>
                  <a:tcPr marL="91425" marR="91425" marT="91425" marB="91425">
                    <a:lnT w="9525" cap="flat" cmpd="sng">
                      <a:solidFill>
                        <a:srgbClr val="9E9E9E"/>
                      </a:solidFill>
                      <a:prstDash val="solid"/>
                      <a:round/>
                      <a:headEnd type="none" w="sm" len="sm"/>
                      <a:tailEnd type="none" w="sm" len="sm"/>
                    </a:lnT>
                    <a:solidFill>
                      <a:srgbClr val="FFE599"/>
                    </a:solidFill>
                  </a:tcPr>
                </a:tc>
                <a:tc>
                  <a:txBody>
                    <a:bodyPr/>
                    <a:lstStyle/>
                    <a:p>
                      <a:pPr marL="0" lvl="0" indent="0" algn="l" rtl="0">
                        <a:spcBef>
                          <a:spcPts val="0"/>
                        </a:spcBef>
                        <a:spcAft>
                          <a:spcPts val="0"/>
                        </a:spcAft>
                        <a:buNone/>
                      </a:pPr>
                      <a:r>
                        <a:rPr lang="en" sz="1200" b="1"/>
                        <a:t>  12</a:t>
                      </a:r>
                      <a:endParaRPr sz="1200" b="1"/>
                    </a:p>
                  </a:txBody>
                  <a:tcPr marL="91425" marR="91425" marT="91425" marB="91425">
                    <a:lnT w="9525" cap="flat" cmpd="sng">
                      <a:solidFill>
                        <a:srgbClr val="9E9E9E"/>
                      </a:solidFill>
                      <a:prstDash val="solid"/>
                      <a:round/>
                      <a:headEnd type="none" w="sm" len="sm"/>
                      <a:tailEnd type="none" w="sm" len="sm"/>
                    </a:lnT>
                    <a:solidFill>
                      <a:srgbClr val="FFE599"/>
                    </a:solidFill>
                  </a:tcPr>
                </a:tc>
                <a:extLst>
                  <a:ext uri="{0D108BD9-81ED-4DB2-BD59-A6C34878D82A}">
                    <a16:rowId xmlns:a16="http://schemas.microsoft.com/office/drawing/2014/main" val="10005"/>
                  </a:ext>
                </a:extLst>
              </a:tr>
              <a:tr h="358175">
                <a:tc>
                  <a:txBody>
                    <a:bodyPr/>
                    <a:lstStyle/>
                    <a:p>
                      <a:pPr marL="0" lvl="0" indent="0" algn="l" rtl="0">
                        <a:spcBef>
                          <a:spcPts val="0"/>
                        </a:spcBef>
                        <a:spcAft>
                          <a:spcPts val="0"/>
                        </a:spcAft>
                        <a:buNone/>
                      </a:pPr>
                      <a:r>
                        <a:rPr lang="en" sz="1200"/>
                        <a:t>Wi-Fi network</a:t>
                      </a:r>
                      <a:endParaRPr sz="1200"/>
                    </a:p>
                  </a:txBody>
                  <a:tcPr marL="91425" marR="91425" marT="91425" marB="91425"/>
                </a:tc>
                <a:tc>
                  <a:txBody>
                    <a:bodyPr/>
                    <a:lstStyle/>
                    <a:p>
                      <a:pPr marL="0" lvl="0" indent="0" algn="l" rtl="0">
                        <a:spcBef>
                          <a:spcPts val="0"/>
                        </a:spcBef>
                        <a:spcAft>
                          <a:spcPts val="0"/>
                        </a:spcAft>
                        <a:buNone/>
                      </a:pPr>
                      <a:r>
                        <a:rPr lang="en" sz="1200"/>
                        <a:t>Unauthorised access, MitM</a:t>
                      </a:r>
                      <a:endParaRPr sz="1200"/>
                    </a:p>
                  </a:txBody>
                  <a:tcPr marL="91425" marR="91425" marT="91425" marB="91425"/>
                </a:tc>
                <a:tc>
                  <a:txBody>
                    <a:bodyPr/>
                    <a:lstStyle/>
                    <a:p>
                      <a:pPr marL="0" lvl="0" indent="0" algn="l" rtl="0">
                        <a:spcBef>
                          <a:spcPts val="0"/>
                        </a:spcBef>
                        <a:spcAft>
                          <a:spcPts val="0"/>
                        </a:spcAft>
                        <a:buNone/>
                      </a:pPr>
                      <a:r>
                        <a:rPr lang="en" sz="1200"/>
                        <a:t>Weak encryption</a:t>
                      </a:r>
                      <a:endParaRPr sz="1200"/>
                    </a:p>
                  </a:txBody>
                  <a:tcPr marL="91425" marR="91425" marT="91425" marB="91425"/>
                </a:tc>
                <a:tc>
                  <a:txBody>
                    <a:bodyPr/>
                    <a:lstStyle/>
                    <a:p>
                      <a:pPr marL="0" lvl="0" indent="0" algn="l" rtl="0">
                        <a:spcBef>
                          <a:spcPts val="0"/>
                        </a:spcBef>
                        <a:spcAft>
                          <a:spcPts val="0"/>
                        </a:spcAft>
                        <a:buNone/>
                      </a:pPr>
                      <a:r>
                        <a:rPr lang="en" sz="1200" b="1"/>
                        <a:t>  2</a:t>
                      </a:r>
                      <a:endParaRPr sz="1200" b="1"/>
                    </a:p>
                  </a:txBody>
                  <a:tcPr marL="91425" marR="91425" marT="91425" marB="91425">
                    <a:solidFill>
                      <a:srgbClr val="93C47D"/>
                    </a:solidFill>
                  </a:tcPr>
                </a:tc>
                <a:tc>
                  <a:txBody>
                    <a:bodyPr/>
                    <a:lstStyle/>
                    <a:p>
                      <a:pPr marL="0" lvl="0" indent="0" algn="l" rtl="0">
                        <a:spcBef>
                          <a:spcPts val="0"/>
                        </a:spcBef>
                        <a:spcAft>
                          <a:spcPts val="0"/>
                        </a:spcAft>
                        <a:buNone/>
                      </a:pPr>
                      <a:r>
                        <a:rPr lang="en" sz="1200" b="1"/>
                        <a:t>  2</a:t>
                      </a:r>
                      <a:endParaRPr sz="1200" b="1"/>
                    </a:p>
                  </a:txBody>
                  <a:tcPr marL="91425" marR="91425" marT="91425" marB="91425">
                    <a:solidFill>
                      <a:srgbClr val="93C47D"/>
                    </a:solidFill>
                  </a:tcPr>
                </a:tc>
                <a:tc>
                  <a:txBody>
                    <a:bodyPr/>
                    <a:lstStyle/>
                    <a:p>
                      <a:pPr marL="0" lvl="0" indent="0" algn="l" rtl="0">
                        <a:spcBef>
                          <a:spcPts val="0"/>
                        </a:spcBef>
                        <a:spcAft>
                          <a:spcPts val="0"/>
                        </a:spcAft>
                        <a:buNone/>
                      </a:pPr>
                      <a:r>
                        <a:rPr lang="en" sz="1200" b="1"/>
                        <a:t>   4</a:t>
                      </a:r>
                      <a:endParaRPr sz="1200" b="1"/>
                    </a:p>
                  </a:txBody>
                  <a:tcPr marL="91425" marR="91425" marT="91425" marB="91425">
                    <a:solidFill>
                      <a:srgbClr val="93C47D"/>
                    </a:solidFill>
                  </a:tcPr>
                </a:tc>
                <a:extLst>
                  <a:ext uri="{0D108BD9-81ED-4DB2-BD59-A6C34878D82A}">
                    <a16:rowId xmlns:a16="http://schemas.microsoft.com/office/drawing/2014/main" val="10006"/>
                  </a:ext>
                </a:extLst>
              </a:tr>
              <a:tr h="608400">
                <a:tc>
                  <a:txBody>
                    <a:bodyPr/>
                    <a:lstStyle/>
                    <a:p>
                      <a:pPr marL="0" lvl="0" indent="0" algn="l" rtl="0">
                        <a:spcBef>
                          <a:spcPts val="0"/>
                        </a:spcBef>
                        <a:spcAft>
                          <a:spcPts val="0"/>
                        </a:spcAft>
                        <a:buNone/>
                      </a:pPr>
                      <a:r>
                        <a:rPr lang="en" sz="1200" dirty="0"/>
                        <a:t>Access Management Systems</a:t>
                      </a:r>
                      <a:endParaRPr sz="1200" dirty="0"/>
                    </a:p>
                  </a:txBody>
                  <a:tcPr marL="91425" marR="91425" marT="91425" marB="91425"/>
                </a:tc>
                <a:tc>
                  <a:txBody>
                    <a:bodyPr/>
                    <a:lstStyle/>
                    <a:p>
                      <a:pPr marL="0" lvl="0" indent="0" algn="l" rtl="0">
                        <a:spcBef>
                          <a:spcPts val="0"/>
                        </a:spcBef>
                        <a:spcAft>
                          <a:spcPts val="0"/>
                        </a:spcAft>
                        <a:buNone/>
                      </a:pPr>
                      <a:r>
                        <a:rPr lang="en" sz="1200"/>
                        <a:t>Weak Password, Insider Threat</a:t>
                      </a:r>
                      <a:endParaRPr sz="1200"/>
                    </a:p>
                  </a:txBody>
                  <a:tcPr marL="91425" marR="91425" marT="91425" marB="91425"/>
                </a:tc>
                <a:tc>
                  <a:txBody>
                    <a:bodyPr/>
                    <a:lstStyle/>
                    <a:p>
                      <a:pPr marL="0" lvl="0" indent="0" algn="l" rtl="0">
                        <a:spcBef>
                          <a:spcPts val="0"/>
                        </a:spcBef>
                        <a:spcAft>
                          <a:spcPts val="0"/>
                        </a:spcAft>
                        <a:buNone/>
                      </a:pPr>
                      <a:r>
                        <a:rPr lang="en" sz="1200">
                          <a:solidFill>
                            <a:srgbClr val="1F1F1F"/>
                          </a:solidFill>
                          <a:highlight>
                            <a:srgbClr val="FFFFFF"/>
                          </a:highlight>
                          <a:latin typeface="Roboto"/>
                          <a:ea typeface="Roboto"/>
                          <a:cs typeface="Roboto"/>
                          <a:sym typeface="Roboto"/>
                        </a:rPr>
                        <a:t>Improper access controls</a:t>
                      </a:r>
                      <a:endParaRPr sz="1200"/>
                    </a:p>
                  </a:txBody>
                  <a:tcPr marL="91425" marR="91425" marT="91425" marB="91425"/>
                </a:tc>
                <a:tc>
                  <a:txBody>
                    <a:bodyPr/>
                    <a:lstStyle/>
                    <a:p>
                      <a:pPr marL="0" lvl="0" indent="0" algn="l" rtl="0">
                        <a:spcBef>
                          <a:spcPts val="0"/>
                        </a:spcBef>
                        <a:spcAft>
                          <a:spcPts val="0"/>
                        </a:spcAft>
                        <a:buNone/>
                      </a:pPr>
                      <a:r>
                        <a:rPr lang="en" sz="1200" b="1"/>
                        <a:t>  2</a:t>
                      </a:r>
                      <a:endParaRPr sz="1200" b="1"/>
                    </a:p>
                  </a:txBody>
                  <a:tcPr marL="91425" marR="91425" marT="91425" marB="91425">
                    <a:solidFill>
                      <a:srgbClr val="93C47D"/>
                    </a:solidFill>
                  </a:tcPr>
                </a:tc>
                <a:tc>
                  <a:txBody>
                    <a:bodyPr/>
                    <a:lstStyle/>
                    <a:p>
                      <a:pPr marL="0" lvl="0" indent="0" algn="l" rtl="0">
                        <a:spcBef>
                          <a:spcPts val="0"/>
                        </a:spcBef>
                        <a:spcAft>
                          <a:spcPts val="0"/>
                        </a:spcAft>
                        <a:buNone/>
                      </a:pPr>
                      <a:r>
                        <a:rPr lang="en" sz="1200" b="1"/>
                        <a:t>  2</a:t>
                      </a:r>
                      <a:endParaRPr sz="1200" b="1"/>
                    </a:p>
                  </a:txBody>
                  <a:tcPr marL="91425" marR="91425" marT="91425" marB="91425">
                    <a:solidFill>
                      <a:srgbClr val="93C47D"/>
                    </a:solidFill>
                  </a:tcPr>
                </a:tc>
                <a:tc>
                  <a:txBody>
                    <a:bodyPr/>
                    <a:lstStyle/>
                    <a:p>
                      <a:pPr marL="0" lvl="0" indent="0" algn="l" rtl="0">
                        <a:spcBef>
                          <a:spcPts val="0"/>
                        </a:spcBef>
                        <a:spcAft>
                          <a:spcPts val="0"/>
                        </a:spcAft>
                        <a:buNone/>
                      </a:pPr>
                      <a:r>
                        <a:rPr lang="en" sz="1200" b="1" dirty="0"/>
                        <a:t>   4</a:t>
                      </a:r>
                      <a:endParaRPr sz="1200" b="1" dirty="0"/>
                    </a:p>
                  </a:txBody>
                  <a:tcPr marL="91425" marR="91425" marT="91425" marB="91425">
                    <a:solidFill>
                      <a:srgbClr val="93C47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p:nvPr/>
        </p:nvSpPr>
        <p:spPr>
          <a:xfrm>
            <a:off x="383400" y="155750"/>
            <a:ext cx="83568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t>
            </a:r>
            <a:endParaRPr sz="1800">
              <a:solidFill>
                <a:schemeClr val="dk2"/>
              </a:solidFill>
            </a:endParaRPr>
          </a:p>
        </p:txBody>
      </p:sp>
      <p:sp>
        <p:nvSpPr>
          <p:cNvPr id="141" name="Google Shape;141;p27"/>
          <p:cNvSpPr txBox="1"/>
          <p:nvPr/>
        </p:nvSpPr>
        <p:spPr>
          <a:xfrm>
            <a:off x="447025" y="147125"/>
            <a:ext cx="8317800" cy="6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t>
            </a:r>
            <a:r>
              <a:rPr lang="en" sz="2100" b="1">
                <a:solidFill>
                  <a:schemeClr val="dk2"/>
                </a:solidFill>
              </a:rPr>
              <a:t>Risk Score Explanation and Recommendations</a:t>
            </a:r>
            <a:endParaRPr sz="2100" b="1">
              <a:solidFill>
                <a:schemeClr val="dk2"/>
              </a:solidFill>
            </a:endParaRPr>
          </a:p>
        </p:txBody>
      </p:sp>
      <p:sp>
        <p:nvSpPr>
          <p:cNvPr id="142" name="Google Shape;142;p27"/>
          <p:cNvSpPr txBox="1"/>
          <p:nvPr/>
        </p:nvSpPr>
        <p:spPr>
          <a:xfrm>
            <a:off x="209350" y="860075"/>
            <a:ext cx="2444400" cy="645000"/>
          </a:xfrm>
          <a:prstGeom prst="rect">
            <a:avLst/>
          </a:prstGeom>
          <a:solidFill>
            <a:srgbClr val="F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b="1">
                <a:solidFill>
                  <a:srgbClr val="FFFFFF"/>
                </a:solidFill>
              </a:rPr>
              <a:t>  Risk: High</a:t>
            </a:r>
            <a:endParaRPr sz="2900" b="1">
              <a:solidFill>
                <a:srgbClr val="FFFFFF"/>
              </a:solidFill>
            </a:endParaRPr>
          </a:p>
        </p:txBody>
      </p:sp>
      <p:sp>
        <p:nvSpPr>
          <p:cNvPr id="143" name="Google Shape;143;p27"/>
          <p:cNvSpPr txBox="1"/>
          <p:nvPr/>
        </p:nvSpPr>
        <p:spPr>
          <a:xfrm>
            <a:off x="107500" y="1623975"/>
            <a:ext cx="8963100" cy="19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Asset:                  </a:t>
            </a:r>
            <a:r>
              <a:rPr lang="en" sz="1800">
                <a:solidFill>
                  <a:schemeClr val="dk2"/>
                </a:solidFill>
              </a:rPr>
              <a:t>Point-of-Sale Machine</a:t>
            </a:r>
            <a:endParaRPr sz="1800">
              <a:solidFill>
                <a:schemeClr val="dk2"/>
              </a:solidFill>
            </a:endParaRPr>
          </a:p>
          <a:p>
            <a:pPr marL="0" lvl="0" indent="0" algn="l" rtl="0">
              <a:spcBef>
                <a:spcPts val="0"/>
              </a:spcBef>
              <a:spcAft>
                <a:spcPts val="0"/>
              </a:spcAft>
              <a:buNone/>
            </a:pPr>
            <a:r>
              <a:rPr lang="en" sz="1800" b="1">
                <a:solidFill>
                  <a:schemeClr val="dk2"/>
                </a:solidFill>
              </a:rPr>
              <a:t>Threat:</a:t>
            </a:r>
            <a:r>
              <a:rPr lang="en" sz="1800">
                <a:solidFill>
                  <a:schemeClr val="dk2"/>
                </a:solidFill>
              </a:rPr>
              <a:t>                 Malware Infection and Ransomware attack, DoS</a:t>
            </a:r>
            <a:endParaRPr sz="1800">
              <a:solidFill>
                <a:schemeClr val="dk2"/>
              </a:solidFill>
            </a:endParaRPr>
          </a:p>
          <a:p>
            <a:pPr marL="0" lvl="0" indent="0" algn="l" rtl="0">
              <a:spcBef>
                <a:spcPts val="0"/>
              </a:spcBef>
              <a:spcAft>
                <a:spcPts val="0"/>
              </a:spcAft>
              <a:buNone/>
            </a:pPr>
            <a:r>
              <a:rPr lang="en" sz="1800" b="1">
                <a:solidFill>
                  <a:schemeClr val="dk2"/>
                </a:solidFill>
              </a:rPr>
              <a:t>Vulnerability:      </a:t>
            </a:r>
            <a:r>
              <a:rPr lang="en" sz="1800">
                <a:solidFill>
                  <a:schemeClr val="dk2"/>
                </a:solidFill>
              </a:rPr>
              <a:t>Outdated Software, PCI DSS Compliance issues, weak encryption mechanism</a:t>
            </a:r>
            <a:endParaRPr sz="1800">
              <a:solidFill>
                <a:schemeClr val="dk2"/>
              </a:solidFill>
            </a:endParaRPr>
          </a:p>
          <a:p>
            <a:pPr marL="0" lvl="0" indent="0" algn="l" rtl="0">
              <a:spcBef>
                <a:spcPts val="0"/>
              </a:spcBef>
              <a:spcAft>
                <a:spcPts val="0"/>
              </a:spcAft>
              <a:buNone/>
            </a:pPr>
            <a:r>
              <a:rPr lang="en" sz="1800" b="1">
                <a:solidFill>
                  <a:schemeClr val="dk2"/>
                </a:solidFill>
              </a:rPr>
              <a:t>Impact:                                     </a:t>
            </a:r>
            <a:r>
              <a:rPr lang="en" sz="1800">
                <a:solidFill>
                  <a:schemeClr val="dk2"/>
                </a:solidFill>
              </a:rPr>
              <a:t>5</a:t>
            </a:r>
            <a:endParaRPr sz="1800">
              <a:solidFill>
                <a:schemeClr val="dk2"/>
              </a:solidFill>
            </a:endParaRPr>
          </a:p>
          <a:p>
            <a:pPr marL="0" lvl="0" indent="0" algn="l" rtl="0">
              <a:spcBef>
                <a:spcPts val="0"/>
              </a:spcBef>
              <a:spcAft>
                <a:spcPts val="0"/>
              </a:spcAft>
              <a:buNone/>
            </a:pPr>
            <a:r>
              <a:rPr lang="en" sz="1800" b="1">
                <a:solidFill>
                  <a:schemeClr val="dk2"/>
                </a:solidFill>
              </a:rPr>
              <a:t>Likelihood of Exploitation:    </a:t>
            </a:r>
            <a:r>
              <a:rPr lang="en" sz="1800">
                <a:solidFill>
                  <a:schemeClr val="dk2"/>
                </a:solidFill>
              </a:rPr>
              <a:t>5</a:t>
            </a:r>
            <a:endParaRPr sz="1800">
              <a:solidFill>
                <a:schemeClr val="dk2"/>
              </a:solidFill>
            </a:endParaRPr>
          </a:p>
          <a:p>
            <a:pPr marL="0" lvl="0" indent="0" algn="l" rtl="0">
              <a:spcBef>
                <a:spcPts val="0"/>
              </a:spcBef>
              <a:spcAft>
                <a:spcPts val="0"/>
              </a:spcAft>
              <a:buNone/>
            </a:pPr>
            <a:r>
              <a:rPr lang="en" sz="1800" b="1">
                <a:solidFill>
                  <a:schemeClr val="dk2"/>
                </a:solidFill>
              </a:rPr>
              <a:t>Risk Score:                             </a:t>
            </a:r>
            <a:r>
              <a:rPr lang="en" sz="1800">
                <a:solidFill>
                  <a:schemeClr val="dk2"/>
                </a:solidFill>
              </a:rPr>
              <a:t>25</a:t>
            </a:r>
            <a:endParaRPr sz="1800">
              <a:solidFill>
                <a:schemeClr val="dk2"/>
              </a:solidFill>
            </a:endParaRPr>
          </a:p>
        </p:txBody>
      </p:sp>
      <p:sp>
        <p:nvSpPr>
          <p:cNvPr id="144" name="Google Shape;144;p27"/>
          <p:cNvSpPr txBox="1"/>
          <p:nvPr/>
        </p:nvSpPr>
        <p:spPr>
          <a:xfrm>
            <a:off x="107500" y="3593100"/>
            <a:ext cx="8827200" cy="14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Security Recommendations:</a:t>
            </a:r>
            <a:endParaRPr sz="1800" b="1">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Update the software with patch and follow the PCI DSS Compliance</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Use End-to-End encryptions</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Use strong password and 2FA to avoid unauthorised access</a:t>
            </a:r>
            <a:endParaRPr sz="1800">
              <a:solidFill>
                <a:schemeClr val="dk2"/>
              </a:solidFill>
            </a:endParaRPr>
          </a:p>
          <a:p>
            <a:pPr marL="457200" lvl="0" indent="0" algn="l" rtl="0">
              <a:spcBef>
                <a:spcPts val="0"/>
              </a:spcBef>
              <a:spcAft>
                <a:spcPts val="0"/>
              </a:spcAft>
              <a:buNone/>
            </a:pP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383400" y="155750"/>
            <a:ext cx="83568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t>
            </a:r>
            <a:endParaRPr sz="1800">
              <a:solidFill>
                <a:schemeClr val="dk2"/>
              </a:solidFill>
            </a:endParaRPr>
          </a:p>
        </p:txBody>
      </p:sp>
      <p:sp>
        <p:nvSpPr>
          <p:cNvPr id="150" name="Google Shape;150;p28"/>
          <p:cNvSpPr txBox="1"/>
          <p:nvPr/>
        </p:nvSpPr>
        <p:spPr>
          <a:xfrm>
            <a:off x="447025" y="147125"/>
            <a:ext cx="8317800" cy="6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                    </a:t>
            </a:r>
            <a:r>
              <a:rPr lang="en" sz="2100" b="1">
                <a:solidFill>
                  <a:schemeClr val="dk2"/>
                </a:solidFill>
              </a:rPr>
              <a:t>Risk Score Explanation and Recommendations</a:t>
            </a:r>
            <a:endParaRPr sz="2100" b="1">
              <a:solidFill>
                <a:schemeClr val="dk2"/>
              </a:solidFill>
            </a:endParaRPr>
          </a:p>
          <a:p>
            <a:pPr marL="0" lvl="0" indent="0" algn="l" rtl="0">
              <a:spcBef>
                <a:spcPts val="0"/>
              </a:spcBef>
              <a:spcAft>
                <a:spcPts val="0"/>
              </a:spcAft>
              <a:buNone/>
            </a:pPr>
            <a:endParaRPr sz="1800">
              <a:solidFill>
                <a:schemeClr val="dk2"/>
              </a:solidFill>
            </a:endParaRPr>
          </a:p>
        </p:txBody>
      </p:sp>
      <p:sp>
        <p:nvSpPr>
          <p:cNvPr id="151" name="Google Shape;151;p28"/>
          <p:cNvSpPr txBox="1"/>
          <p:nvPr/>
        </p:nvSpPr>
        <p:spPr>
          <a:xfrm>
            <a:off x="209350" y="860075"/>
            <a:ext cx="3480000" cy="645000"/>
          </a:xfrm>
          <a:prstGeom prst="rect">
            <a:avLst/>
          </a:prstGeom>
          <a:solidFill>
            <a:srgbClr val="FFD9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b="1">
                <a:solidFill>
                  <a:srgbClr val="FFFFFF"/>
                </a:solidFill>
              </a:rPr>
              <a:t>  Risk: Medium</a:t>
            </a:r>
            <a:endParaRPr sz="2900" b="1">
              <a:solidFill>
                <a:srgbClr val="FFFFFF"/>
              </a:solidFill>
            </a:endParaRPr>
          </a:p>
        </p:txBody>
      </p:sp>
      <p:sp>
        <p:nvSpPr>
          <p:cNvPr id="152" name="Google Shape;152;p28"/>
          <p:cNvSpPr txBox="1"/>
          <p:nvPr/>
        </p:nvSpPr>
        <p:spPr>
          <a:xfrm>
            <a:off x="243300" y="1623975"/>
            <a:ext cx="8691300" cy="19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Asset:                  </a:t>
            </a:r>
            <a:r>
              <a:rPr lang="en" sz="1800">
                <a:solidFill>
                  <a:schemeClr val="dk2"/>
                </a:solidFill>
              </a:rPr>
              <a:t>Email System</a:t>
            </a:r>
            <a:endParaRPr sz="1800">
              <a:solidFill>
                <a:schemeClr val="dk2"/>
              </a:solidFill>
            </a:endParaRPr>
          </a:p>
          <a:p>
            <a:pPr marL="0" lvl="0" indent="0" algn="l" rtl="0">
              <a:spcBef>
                <a:spcPts val="0"/>
              </a:spcBef>
              <a:spcAft>
                <a:spcPts val="0"/>
              </a:spcAft>
              <a:buNone/>
            </a:pPr>
            <a:r>
              <a:rPr lang="en" sz="1800" b="1">
                <a:solidFill>
                  <a:schemeClr val="dk2"/>
                </a:solidFill>
              </a:rPr>
              <a:t>Threat:</a:t>
            </a:r>
            <a:r>
              <a:rPr lang="en" sz="1800">
                <a:solidFill>
                  <a:schemeClr val="dk2"/>
                </a:solidFill>
              </a:rPr>
              <a:t>                 Phishing, Malware attack, DoS, Spam, MiTM</a:t>
            </a:r>
            <a:endParaRPr sz="1800">
              <a:solidFill>
                <a:schemeClr val="dk2"/>
              </a:solidFill>
            </a:endParaRPr>
          </a:p>
          <a:p>
            <a:pPr marL="0" lvl="0" indent="0" algn="l" rtl="0">
              <a:spcBef>
                <a:spcPts val="0"/>
              </a:spcBef>
              <a:spcAft>
                <a:spcPts val="0"/>
              </a:spcAft>
              <a:buNone/>
            </a:pPr>
            <a:r>
              <a:rPr lang="en" sz="1800" b="1">
                <a:solidFill>
                  <a:schemeClr val="dk2"/>
                </a:solidFill>
              </a:rPr>
              <a:t>Vulnerability:      </a:t>
            </a:r>
            <a:r>
              <a:rPr lang="en" sz="1800">
                <a:solidFill>
                  <a:schemeClr val="dk2"/>
                </a:solidFill>
              </a:rPr>
              <a:t>Insecure email configurations, Outdated Antivirus</a:t>
            </a:r>
            <a:endParaRPr sz="1800">
              <a:solidFill>
                <a:schemeClr val="dk2"/>
              </a:solidFill>
            </a:endParaRPr>
          </a:p>
          <a:p>
            <a:pPr marL="0" lvl="0" indent="0" algn="l" rtl="0">
              <a:spcBef>
                <a:spcPts val="0"/>
              </a:spcBef>
              <a:spcAft>
                <a:spcPts val="0"/>
              </a:spcAft>
              <a:buNone/>
            </a:pPr>
            <a:r>
              <a:rPr lang="en" sz="1800" b="1">
                <a:solidFill>
                  <a:schemeClr val="dk2"/>
                </a:solidFill>
              </a:rPr>
              <a:t>Impact:                                     </a:t>
            </a:r>
            <a:r>
              <a:rPr lang="en" sz="1800">
                <a:solidFill>
                  <a:schemeClr val="dk2"/>
                </a:solidFill>
              </a:rPr>
              <a:t>4</a:t>
            </a:r>
            <a:endParaRPr sz="1800">
              <a:solidFill>
                <a:schemeClr val="dk2"/>
              </a:solidFill>
            </a:endParaRPr>
          </a:p>
          <a:p>
            <a:pPr marL="0" lvl="0" indent="0" algn="l" rtl="0">
              <a:spcBef>
                <a:spcPts val="0"/>
              </a:spcBef>
              <a:spcAft>
                <a:spcPts val="0"/>
              </a:spcAft>
              <a:buNone/>
            </a:pPr>
            <a:r>
              <a:rPr lang="en" sz="1800" b="1">
                <a:solidFill>
                  <a:schemeClr val="dk2"/>
                </a:solidFill>
              </a:rPr>
              <a:t>Likelihood of Exploitation:    </a:t>
            </a:r>
            <a:r>
              <a:rPr lang="en" sz="1800">
                <a:solidFill>
                  <a:schemeClr val="dk2"/>
                </a:solidFill>
              </a:rPr>
              <a:t>3</a:t>
            </a:r>
            <a:endParaRPr sz="1800">
              <a:solidFill>
                <a:schemeClr val="dk2"/>
              </a:solidFill>
            </a:endParaRPr>
          </a:p>
          <a:p>
            <a:pPr marL="0" lvl="0" indent="0" algn="l" rtl="0">
              <a:spcBef>
                <a:spcPts val="0"/>
              </a:spcBef>
              <a:spcAft>
                <a:spcPts val="0"/>
              </a:spcAft>
              <a:buNone/>
            </a:pPr>
            <a:r>
              <a:rPr lang="en" sz="1800" b="1">
                <a:solidFill>
                  <a:schemeClr val="dk2"/>
                </a:solidFill>
              </a:rPr>
              <a:t>Risk Score:                             </a:t>
            </a:r>
            <a:r>
              <a:rPr lang="en" sz="1800">
                <a:solidFill>
                  <a:schemeClr val="dk2"/>
                </a:solidFill>
              </a:rPr>
              <a:t>12</a:t>
            </a:r>
            <a:endParaRPr sz="1800">
              <a:solidFill>
                <a:schemeClr val="dk2"/>
              </a:solidFill>
            </a:endParaRPr>
          </a:p>
        </p:txBody>
      </p:sp>
      <p:sp>
        <p:nvSpPr>
          <p:cNvPr id="153" name="Google Shape;153;p28"/>
          <p:cNvSpPr txBox="1"/>
          <p:nvPr/>
        </p:nvSpPr>
        <p:spPr>
          <a:xfrm>
            <a:off x="107500" y="3593100"/>
            <a:ext cx="8827200" cy="14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Security Recommendations:</a:t>
            </a:r>
            <a:endParaRPr sz="1800" b="1">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Update the Antivirus software, proper email configurations for outside organisation email address</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Use Strong Password, Enable 2FA, Deploy spam filter softwares</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p:nvPr/>
        </p:nvSpPr>
        <p:spPr>
          <a:xfrm>
            <a:off x="383400" y="155750"/>
            <a:ext cx="83568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t>
            </a:r>
            <a:endParaRPr sz="1800">
              <a:solidFill>
                <a:schemeClr val="dk2"/>
              </a:solidFill>
            </a:endParaRPr>
          </a:p>
        </p:txBody>
      </p:sp>
      <p:sp>
        <p:nvSpPr>
          <p:cNvPr id="159" name="Google Shape;159;p29"/>
          <p:cNvSpPr txBox="1"/>
          <p:nvPr/>
        </p:nvSpPr>
        <p:spPr>
          <a:xfrm>
            <a:off x="413100" y="111800"/>
            <a:ext cx="8317800" cy="6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                    </a:t>
            </a:r>
            <a:r>
              <a:rPr lang="en" sz="2100" b="1">
                <a:solidFill>
                  <a:schemeClr val="dk2"/>
                </a:solidFill>
              </a:rPr>
              <a:t>Risk Score Explanation and Recommendations</a:t>
            </a:r>
            <a:endParaRPr sz="2100" b="1">
              <a:solidFill>
                <a:schemeClr val="dk2"/>
              </a:solidFill>
            </a:endParaRPr>
          </a:p>
          <a:p>
            <a:pPr marL="0" lvl="0" indent="0" algn="l" rtl="0">
              <a:spcBef>
                <a:spcPts val="0"/>
              </a:spcBef>
              <a:spcAft>
                <a:spcPts val="0"/>
              </a:spcAft>
              <a:buNone/>
            </a:pPr>
            <a:endParaRPr sz="1800">
              <a:solidFill>
                <a:schemeClr val="dk2"/>
              </a:solidFill>
            </a:endParaRPr>
          </a:p>
        </p:txBody>
      </p:sp>
      <p:sp>
        <p:nvSpPr>
          <p:cNvPr id="160" name="Google Shape;160;p29"/>
          <p:cNvSpPr txBox="1"/>
          <p:nvPr/>
        </p:nvSpPr>
        <p:spPr>
          <a:xfrm>
            <a:off x="209350" y="860075"/>
            <a:ext cx="2444400" cy="645000"/>
          </a:xfrm>
          <a:prstGeom prst="rect">
            <a:avLst/>
          </a:prstGeom>
          <a:solidFill>
            <a:srgbClr val="6AA84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b="1">
                <a:solidFill>
                  <a:srgbClr val="FFFFFF"/>
                </a:solidFill>
              </a:rPr>
              <a:t>  Risk: Low</a:t>
            </a:r>
            <a:endParaRPr sz="2900" b="1">
              <a:solidFill>
                <a:srgbClr val="FFFFFF"/>
              </a:solidFill>
            </a:endParaRPr>
          </a:p>
        </p:txBody>
      </p:sp>
      <p:sp>
        <p:nvSpPr>
          <p:cNvPr id="161" name="Google Shape;161;p29"/>
          <p:cNvSpPr txBox="1"/>
          <p:nvPr/>
        </p:nvSpPr>
        <p:spPr>
          <a:xfrm>
            <a:off x="0" y="1598538"/>
            <a:ext cx="9144000" cy="19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2"/>
                </a:solidFill>
              </a:rPr>
              <a:t>Asset:                  </a:t>
            </a:r>
            <a:r>
              <a:rPr lang="en" sz="1800" dirty="0">
                <a:solidFill>
                  <a:schemeClr val="dk2"/>
                </a:solidFill>
              </a:rPr>
              <a:t>Employee Access Management System</a:t>
            </a:r>
            <a:endParaRPr sz="1800" dirty="0">
              <a:solidFill>
                <a:schemeClr val="dk2"/>
              </a:solidFill>
            </a:endParaRPr>
          </a:p>
          <a:p>
            <a:pPr marL="0" lvl="0" indent="0" algn="l" rtl="0">
              <a:spcBef>
                <a:spcPts val="0"/>
              </a:spcBef>
              <a:spcAft>
                <a:spcPts val="0"/>
              </a:spcAft>
              <a:buNone/>
            </a:pPr>
            <a:r>
              <a:rPr lang="en" sz="1800" b="1" dirty="0">
                <a:solidFill>
                  <a:schemeClr val="dk2"/>
                </a:solidFill>
              </a:rPr>
              <a:t>Threat:</a:t>
            </a:r>
            <a:r>
              <a:rPr lang="en" sz="1800" dirty="0">
                <a:solidFill>
                  <a:schemeClr val="dk2"/>
                </a:solidFill>
              </a:rPr>
              <a:t>                 Weak Passwords, Insider Threat</a:t>
            </a:r>
            <a:endParaRPr sz="1800" dirty="0">
              <a:solidFill>
                <a:schemeClr val="dk2"/>
              </a:solidFill>
            </a:endParaRPr>
          </a:p>
          <a:p>
            <a:pPr marL="0" lvl="0" indent="0" algn="l" rtl="0">
              <a:spcBef>
                <a:spcPts val="0"/>
              </a:spcBef>
              <a:spcAft>
                <a:spcPts val="0"/>
              </a:spcAft>
              <a:buNone/>
            </a:pPr>
            <a:r>
              <a:rPr lang="en" sz="1800" b="1" dirty="0">
                <a:solidFill>
                  <a:schemeClr val="dk2"/>
                </a:solidFill>
              </a:rPr>
              <a:t>Vulnerability:      </a:t>
            </a:r>
            <a:r>
              <a:rPr lang="en" sz="1800" dirty="0">
                <a:solidFill>
                  <a:schemeClr val="dk2"/>
                </a:solidFill>
              </a:rPr>
              <a:t>Improper access control</a:t>
            </a:r>
            <a:r>
              <a:rPr lang="en" sz="1800" b="1" dirty="0">
                <a:solidFill>
                  <a:schemeClr val="dk2"/>
                </a:solidFill>
              </a:rPr>
              <a:t>   </a:t>
            </a:r>
            <a:endParaRPr sz="1800" b="1" dirty="0">
              <a:solidFill>
                <a:schemeClr val="dk2"/>
              </a:solidFill>
            </a:endParaRPr>
          </a:p>
          <a:p>
            <a:pPr marL="0" lvl="0" indent="0" algn="l" rtl="0">
              <a:spcBef>
                <a:spcPts val="0"/>
              </a:spcBef>
              <a:spcAft>
                <a:spcPts val="0"/>
              </a:spcAft>
              <a:buNone/>
            </a:pPr>
            <a:r>
              <a:rPr lang="en" sz="1800" b="1" dirty="0">
                <a:solidFill>
                  <a:schemeClr val="dk2"/>
                </a:solidFill>
              </a:rPr>
              <a:t>Impact:                                    </a:t>
            </a:r>
            <a:r>
              <a:rPr lang="en" sz="1800" dirty="0">
                <a:solidFill>
                  <a:schemeClr val="dk2"/>
                </a:solidFill>
              </a:rPr>
              <a:t>2</a:t>
            </a:r>
            <a:endParaRPr sz="1800" dirty="0">
              <a:solidFill>
                <a:schemeClr val="dk2"/>
              </a:solidFill>
            </a:endParaRPr>
          </a:p>
          <a:p>
            <a:pPr marL="0" lvl="0" indent="0" algn="l" rtl="0">
              <a:spcBef>
                <a:spcPts val="0"/>
              </a:spcBef>
              <a:spcAft>
                <a:spcPts val="0"/>
              </a:spcAft>
              <a:buNone/>
            </a:pPr>
            <a:r>
              <a:rPr lang="en" sz="1800" b="1" dirty="0">
                <a:solidFill>
                  <a:schemeClr val="dk2"/>
                </a:solidFill>
              </a:rPr>
              <a:t>Likelihood of Exploitation:    </a:t>
            </a:r>
            <a:r>
              <a:rPr lang="en" sz="1800" dirty="0">
                <a:solidFill>
                  <a:schemeClr val="dk2"/>
                </a:solidFill>
              </a:rPr>
              <a:t>2</a:t>
            </a:r>
            <a:endParaRPr sz="1800" dirty="0">
              <a:solidFill>
                <a:schemeClr val="dk2"/>
              </a:solidFill>
            </a:endParaRPr>
          </a:p>
          <a:p>
            <a:pPr marL="0" lvl="0" indent="0" algn="l" rtl="0">
              <a:spcBef>
                <a:spcPts val="0"/>
              </a:spcBef>
              <a:spcAft>
                <a:spcPts val="0"/>
              </a:spcAft>
              <a:buNone/>
            </a:pPr>
            <a:r>
              <a:rPr lang="en" sz="1800" b="1" dirty="0">
                <a:solidFill>
                  <a:schemeClr val="dk2"/>
                </a:solidFill>
              </a:rPr>
              <a:t>Risk Score:                             </a:t>
            </a:r>
            <a:r>
              <a:rPr lang="en" sz="1800" dirty="0">
                <a:solidFill>
                  <a:schemeClr val="dk2"/>
                </a:solidFill>
              </a:rPr>
              <a:t>4</a:t>
            </a:r>
            <a:endParaRPr sz="1800" dirty="0">
              <a:solidFill>
                <a:schemeClr val="dk2"/>
              </a:solidFill>
            </a:endParaRPr>
          </a:p>
        </p:txBody>
      </p:sp>
      <p:sp>
        <p:nvSpPr>
          <p:cNvPr id="162" name="Google Shape;162;p29"/>
          <p:cNvSpPr txBox="1"/>
          <p:nvPr/>
        </p:nvSpPr>
        <p:spPr>
          <a:xfrm>
            <a:off x="73550" y="3499650"/>
            <a:ext cx="8827200" cy="14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Security Recommendations:</a:t>
            </a:r>
            <a:endParaRPr sz="1800" b="1">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Implement a access control to provide correct access to employees</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Train the employees on security controls, password management, and Unauthorised access.</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p:nvPr/>
        </p:nvSpPr>
        <p:spPr>
          <a:xfrm>
            <a:off x="387600" y="164100"/>
            <a:ext cx="8368800" cy="62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68" name="Google Shape;168;p30"/>
          <p:cNvSpPr txBox="1"/>
          <p:nvPr/>
        </p:nvSpPr>
        <p:spPr>
          <a:xfrm>
            <a:off x="379125" y="198050"/>
            <a:ext cx="8283900" cy="5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chemeClr val="dk2"/>
                </a:solidFill>
              </a:rPr>
              <a:t>					              Conclusion</a:t>
            </a:r>
            <a:endParaRPr sz="2500" b="1">
              <a:solidFill>
                <a:schemeClr val="dk2"/>
              </a:solidFill>
            </a:endParaRPr>
          </a:p>
        </p:txBody>
      </p:sp>
      <p:sp>
        <p:nvSpPr>
          <p:cNvPr id="169" name="Google Shape;169;p30"/>
          <p:cNvSpPr txBox="1"/>
          <p:nvPr/>
        </p:nvSpPr>
        <p:spPr>
          <a:xfrm>
            <a:off x="345175" y="927975"/>
            <a:ext cx="8411100" cy="39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2"/>
                </a:solidFill>
              </a:rPr>
              <a:t>Recommendations:</a:t>
            </a:r>
            <a:endParaRPr sz="2100" b="1">
              <a:solidFill>
                <a:schemeClr val="dk2"/>
              </a:solidFill>
            </a:endParaRPr>
          </a:p>
          <a:p>
            <a:pPr marL="0" lvl="0" indent="0" algn="l" rtl="0">
              <a:spcBef>
                <a:spcPts val="0"/>
              </a:spcBef>
              <a:spcAft>
                <a:spcPts val="0"/>
              </a:spcAft>
              <a:buNone/>
            </a:pPr>
            <a:r>
              <a:rPr lang="en" sz="1800" b="1">
                <a:solidFill>
                  <a:schemeClr val="dk2"/>
                </a:solidFill>
              </a:rPr>
              <a:t>Implement Regular Security Audit: </a:t>
            </a:r>
            <a:r>
              <a:rPr lang="en" sz="1800">
                <a:solidFill>
                  <a:schemeClr val="dk2"/>
                </a:solidFill>
              </a:rPr>
              <a:t>Regularly review and update security protocols for critical assets like the Point-of-Sale and Email system</a:t>
            </a:r>
            <a:endParaRPr sz="1800">
              <a:solidFill>
                <a:schemeClr val="dk2"/>
              </a:solidFill>
            </a:endParaRPr>
          </a:p>
          <a:p>
            <a:pPr marL="0" lvl="0" indent="0" algn="l" rtl="0">
              <a:spcBef>
                <a:spcPts val="0"/>
              </a:spcBef>
              <a:spcAft>
                <a:spcPts val="0"/>
              </a:spcAft>
              <a:buNone/>
            </a:pPr>
            <a:endParaRPr sz="2100">
              <a:solidFill>
                <a:schemeClr val="dk2"/>
              </a:solidFill>
            </a:endParaRPr>
          </a:p>
          <a:p>
            <a:pPr marL="0" lvl="0" indent="0" algn="l" rtl="0">
              <a:spcBef>
                <a:spcPts val="0"/>
              </a:spcBef>
              <a:spcAft>
                <a:spcPts val="0"/>
              </a:spcAft>
              <a:buNone/>
            </a:pPr>
            <a:r>
              <a:rPr lang="en" sz="1800" b="1">
                <a:solidFill>
                  <a:schemeClr val="dk2"/>
                </a:solidFill>
              </a:rPr>
              <a:t>Enhance Employee Training:</a:t>
            </a:r>
            <a:r>
              <a:rPr lang="en" sz="1800">
                <a:solidFill>
                  <a:schemeClr val="dk2"/>
                </a:solidFill>
              </a:rPr>
              <a:t> Provide comprehensive training on data security and access management to reduce human error-related risks.</a:t>
            </a:r>
            <a:endParaRPr sz="1800">
              <a:solidFill>
                <a:schemeClr val="dk2"/>
              </a:solidFill>
            </a:endParaRPr>
          </a:p>
          <a:p>
            <a:pPr marL="0" lvl="0" indent="0" algn="l" rtl="0">
              <a:spcBef>
                <a:spcPts val="0"/>
              </a:spcBef>
              <a:spcAft>
                <a:spcPts val="0"/>
              </a:spcAft>
              <a:buNone/>
            </a:pPr>
            <a:endParaRPr sz="2100">
              <a:solidFill>
                <a:schemeClr val="dk2"/>
              </a:solidFill>
            </a:endParaRPr>
          </a:p>
          <a:p>
            <a:pPr marL="0" lvl="0" indent="0" algn="l" rtl="0">
              <a:spcBef>
                <a:spcPts val="0"/>
              </a:spcBef>
              <a:spcAft>
                <a:spcPts val="0"/>
              </a:spcAft>
              <a:buNone/>
            </a:pPr>
            <a:r>
              <a:rPr lang="en" sz="1800" b="1">
                <a:solidFill>
                  <a:schemeClr val="dk2"/>
                </a:solidFill>
              </a:rPr>
              <a:t>Upgrade Technology:</a:t>
            </a:r>
            <a:r>
              <a:rPr lang="en" sz="1800">
                <a:solidFill>
                  <a:schemeClr val="dk2"/>
                </a:solidFill>
              </a:rPr>
              <a:t> Invest in updated security software and hardware to protect against evolving cyber threats.</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2200" b="1">
                <a:solidFill>
                  <a:schemeClr val="dk2"/>
                </a:solidFill>
              </a:rPr>
              <a:t>Immediate Risk Measures Required:</a:t>
            </a:r>
            <a:endParaRPr sz="2200" b="1">
              <a:solidFill>
                <a:schemeClr val="dk2"/>
              </a:solidFill>
            </a:endParaRPr>
          </a:p>
          <a:p>
            <a:pPr marL="0" lvl="0" indent="0" algn="l" rtl="0">
              <a:spcBef>
                <a:spcPts val="0"/>
              </a:spcBef>
              <a:spcAft>
                <a:spcPts val="0"/>
              </a:spcAft>
              <a:buClr>
                <a:schemeClr val="dk1"/>
              </a:buClr>
              <a:buSzPts val="1100"/>
              <a:buFont typeface="Arial"/>
              <a:buNone/>
            </a:pPr>
            <a:r>
              <a:rPr lang="en" sz="1800">
                <a:solidFill>
                  <a:schemeClr val="dk2"/>
                </a:solidFill>
              </a:rPr>
              <a:t>The assets like POS system and Invoice System should be secured with some security measures to avoid the cyber attack because these assets are more likely to be vulnerable to cyber attacks and have high risk score from this assessment.</a:t>
            </a:r>
            <a:endParaRPr sz="2100">
              <a:solidFill>
                <a:schemeClr val="dk2"/>
              </a:solidFill>
            </a:endParaRPr>
          </a:p>
          <a:p>
            <a:pPr marL="0" lvl="0" indent="0" algn="l" rtl="0">
              <a:spcBef>
                <a:spcPts val="0"/>
              </a:spcBef>
              <a:spcAft>
                <a:spcPts val="0"/>
              </a:spcAft>
              <a:buNone/>
            </a:pPr>
            <a:endParaRPr sz="2100">
              <a:solidFill>
                <a:schemeClr val="dk2"/>
              </a:solidFill>
            </a:endParaRPr>
          </a:p>
          <a:p>
            <a:pPr marL="0" lvl="0" indent="0" algn="l" rtl="0">
              <a:spcBef>
                <a:spcPts val="0"/>
              </a:spcBef>
              <a:spcAft>
                <a:spcPts val="0"/>
              </a:spcAft>
              <a:buNone/>
            </a:pPr>
            <a:endParaRPr sz="2100">
              <a:solidFill>
                <a:schemeClr val="dk2"/>
              </a:solidFill>
            </a:endParaRPr>
          </a:p>
          <a:p>
            <a:pPr marL="0" lvl="0" indent="0" algn="l" rtl="0">
              <a:spcBef>
                <a:spcPts val="0"/>
              </a:spcBef>
              <a:spcAft>
                <a:spcPts val="0"/>
              </a:spcAft>
              <a:buNone/>
            </a:pPr>
            <a:endParaRPr sz="2100" b="1">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p:nvPr/>
        </p:nvSpPr>
        <p:spPr>
          <a:xfrm>
            <a:off x="1431575" y="1352350"/>
            <a:ext cx="6960000" cy="20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0">
                <a:solidFill>
                  <a:schemeClr val="dk2"/>
                </a:solidFill>
              </a:rPr>
              <a:t>Thank You</a:t>
            </a:r>
            <a:endParaRPr sz="10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75" y="656375"/>
            <a:ext cx="9144000" cy="44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t>
            </a:r>
            <a:r>
              <a:rPr lang="en" sz="3400">
                <a:solidFill>
                  <a:schemeClr val="dk2"/>
                </a:solidFill>
              </a:rPr>
              <a:t>Team Members </a:t>
            </a:r>
            <a:endParaRPr sz="3400">
              <a:solidFill>
                <a:schemeClr val="dk2"/>
              </a:solidFill>
            </a:endParaRPr>
          </a:p>
          <a:p>
            <a:pPr marL="0" lvl="0" indent="0" algn="l" rtl="0">
              <a:spcBef>
                <a:spcPts val="0"/>
              </a:spcBef>
              <a:spcAft>
                <a:spcPts val="0"/>
              </a:spcAft>
              <a:buNone/>
            </a:pPr>
            <a:endParaRPr sz="3400">
              <a:solidFill>
                <a:schemeClr val="dk2"/>
              </a:solidFill>
            </a:endParaRPr>
          </a:p>
          <a:p>
            <a:pPr marL="0" lvl="0" indent="0" algn="l" rtl="0">
              <a:spcBef>
                <a:spcPts val="0"/>
              </a:spcBef>
              <a:spcAft>
                <a:spcPts val="0"/>
              </a:spcAft>
              <a:buNone/>
            </a:pPr>
            <a:endParaRPr sz="3400">
              <a:solidFill>
                <a:schemeClr val="dk2"/>
              </a:solidFill>
            </a:endParaRPr>
          </a:p>
          <a:p>
            <a:pPr marL="0" lvl="0" indent="0" algn="l" rtl="0">
              <a:spcBef>
                <a:spcPts val="0"/>
              </a:spcBef>
              <a:spcAft>
                <a:spcPts val="0"/>
              </a:spcAft>
              <a:buNone/>
            </a:pPr>
            <a:r>
              <a:rPr lang="en" sz="2600">
                <a:solidFill>
                  <a:schemeClr val="dk2"/>
                </a:solidFill>
              </a:rPr>
              <a:t>Gowtham Chennavaram      Risk Assessment Consultant</a:t>
            </a:r>
            <a:endParaRPr sz="2600">
              <a:solidFill>
                <a:schemeClr val="dk2"/>
              </a:solidFill>
            </a:endParaRPr>
          </a:p>
          <a:p>
            <a:pPr marL="0" lvl="0" indent="0" algn="l" rtl="0">
              <a:spcBef>
                <a:spcPts val="0"/>
              </a:spcBef>
              <a:spcAft>
                <a:spcPts val="0"/>
              </a:spcAft>
              <a:buNone/>
            </a:pPr>
            <a:r>
              <a:rPr lang="en" sz="2600">
                <a:solidFill>
                  <a:schemeClr val="dk2"/>
                </a:solidFill>
              </a:rPr>
              <a:t>Roshini Kadiyala                  Risk Assessment Consultant</a:t>
            </a:r>
            <a:endParaRPr sz="2600">
              <a:solidFill>
                <a:schemeClr val="dk2"/>
              </a:solidFill>
            </a:endParaRPr>
          </a:p>
          <a:p>
            <a:pPr marL="0" lvl="0" indent="0" algn="l" rtl="0">
              <a:spcBef>
                <a:spcPts val="0"/>
              </a:spcBef>
              <a:spcAft>
                <a:spcPts val="0"/>
              </a:spcAft>
              <a:buNone/>
            </a:pPr>
            <a:r>
              <a:rPr lang="en" sz="2600">
                <a:solidFill>
                  <a:schemeClr val="dk2"/>
                </a:solidFill>
              </a:rPr>
              <a:t>Nikita Sirra					     Risk Assessment Consultant</a:t>
            </a:r>
            <a:endParaRPr sz="2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192375" y="198050"/>
            <a:ext cx="8793300" cy="8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Agenda of the project</a:t>
            </a:r>
            <a:endParaRPr sz="1800">
              <a:solidFill>
                <a:schemeClr val="dk2"/>
              </a:solidFill>
            </a:endParaRPr>
          </a:p>
        </p:txBody>
      </p:sp>
      <p:sp>
        <p:nvSpPr>
          <p:cNvPr id="66" name="Google Shape;66;p15"/>
          <p:cNvSpPr txBox="1"/>
          <p:nvPr/>
        </p:nvSpPr>
        <p:spPr>
          <a:xfrm>
            <a:off x="124475" y="978900"/>
            <a:ext cx="8793300" cy="40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rPr>
              <a:t>What is Risk Assessment ?</a:t>
            </a:r>
            <a:endParaRPr sz="1800" b="1">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Risk Assessment is a process of analysing potential threats and vulnerabilities to an organization assets and infrastructure to establish what loss you might expect to incur if certain event occur and how to fix the issues based on priority via risk score.</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b="1">
                <a:solidFill>
                  <a:schemeClr val="dk2"/>
                </a:solidFill>
              </a:rPr>
              <a:t>How to conduct a Risk Assessment to an organisation ?</a:t>
            </a:r>
            <a:endParaRPr sz="1800" b="1">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Identify the assets  →  valuation of assets →  Identify the threats →  Identify the vulnerability → Determine the likelihood of exploitation →  calculate the risk</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52400" y="152400"/>
            <a:ext cx="8839201" cy="657422"/>
          </a:xfrm>
          <a:prstGeom prst="rect">
            <a:avLst/>
          </a:prstGeom>
          <a:noFill/>
          <a:ln>
            <a:noFill/>
          </a:ln>
        </p:spPr>
      </p:pic>
      <p:pic>
        <p:nvPicPr>
          <p:cNvPr id="72" name="Google Shape;72;p16"/>
          <p:cNvPicPr preferRelativeResize="0"/>
          <p:nvPr/>
        </p:nvPicPr>
        <p:blipFill>
          <a:blip r:embed="rId4">
            <a:alphaModFix/>
          </a:blip>
          <a:stretch>
            <a:fillRect/>
          </a:stretch>
        </p:blipFill>
        <p:spPr>
          <a:xfrm>
            <a:off x="681975" y="979197"/>
            <a:ext cx="7780058" cy="40288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p:cNvPicPr preferRelativeResize="0"/>
          <p:nvPr/>
        </p:nvPicPr>
        <p:blipFill rotWithShape="1">
          <a:blip r:embed="rId3">
            <a:alphaModFix/>
          </a:blip>
          <a:srcRect l="-1801" t="-3498"/>
          <a:stretch/>
        </p:blipFill>
        <p:spPr>
          <a:xfrm>
            <a:off x="192375" y="639400"/>
            <a:ext cx="8456800" cy="4504100"/>
          </a:xfrm>
          <a:prstGeom prst="rect">
            <a:avLst/>
          </a:prstGeom>
          <a:noFill/>
          <a:ln>
            <a:noFill/>
          </a:ln>
        </p:spPr>
      </p:pic>
      <p:sp>
        <p:nvSpPr>
          <p:cNvPr id="78" name="Google Shape;78;p17"/>
          <p:cNvSpPr txBox="1"/>
          <p:nvPr/>
        </p:nvSpPr>
        <p:spPr>
          <a:xfrm>
            <a:off x="192375" y="28300"/>
            <a:ext cx="8606400" cy="61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500" b="1">
                <a:solidFill>
                  <a:srgbClr val="434343"/>
                </a:solidFill>
              </a:rPr>
              <a:t>                             System Characterization</a:t>
            </a:r>
            <a:endParaRPr sz="2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294225" y="113175"/>
            <a:ext cx="8572500" cy="49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Assets Discovery</a:t>
            </a:r>
            <a:endParaRPr sz="1800">
              <a:solidFill>
                <a:schemeClr val="dk2"/>
              </a:solidFill>
            </a:endParaRPr>
          </a:p>
        </p:txBody>
      </p:sp>
      <p:graphicFrame>
        <p:nvGraphicFramePr>
          <p:cNvPr id="84" name="Google Shape;84;p18"/>
          <p:cNvGraphicFramePr/>
          <p:nvPr>
            <p:extLst>
              <p:ext uri="{D42A27DB-BD31-4B8C-83A1-F6EECF244321}">
                <p14:modId xmlns:p14="http://schemas.microsoft.com/office/powerpoint/2010/main" val="3999491913"/>
              </p:ext>
            </p:extLst>
          </p:nvPr>
        </p:nvGraphicFramePr>
        <p:xfrm>
          <a:off x="0" y="685325"/>
          <a:ext cx="9144000" cy="4244970"/>
        </p:xfrm>
        <a:graphic>
          <a:graphicData uri="http://schemas.openxmlformats.org/drawingml/2006/table">
            <a:tbl>
              <a:tblPr>
                <a:noFill/>
                <a:tableStyleId>{7908AD55-61F0-4B24-B87D-22E1752607CE}</a:tableStyleId>
              </a:tblPr>
              <a:tblGrid>
                <a:gridCol w="1973550">
                  <a:extLst>
                    <a:ext uri="{9D8B030D-6E8A-4147-A177-3AD203B41FA5}">
                      <a16:colId xmlns:a16="http://schemas.microsoft.com/office/drawing/2014/main" val="20000"/>
                    </a:ext>
                  </a:extLst>
                </a:gridCol>
                <a:gridCol w="117810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gridCol w="1428750">
                  <a:extLst>
                    <a:ext uri="{9D8B030D-6E8A-4147-A177-3AD203B41FA5}">
                      <a16:colId xmlns:a16="http://schemas.microsoft.com/office/drawing/2014/main" val="20004"/>
                    </a:ext>
                  </a:extLst>
                </a:gridCol>
                <a:gridCol w="1706100">
                  <a:extLst>
                    <a:ext uri="{9D8B030D-6E8A-4147-A177-3AD203B41FA5}">
                      <a16:colId xmlns:a16="http://schemas.microsoft.com/office/drawing/2014/main" val="20005"/>
                    </a:ext>
                  </a:extLst>
                </a:gridCol>
              </a:tblGrid>
              <a:tr h="404700">
                <a:tc>
                  <a:txBody>
                    <a:bodyPr/>
                    <a:lstStyle/>
                    <a:p>
                      <a:pPr marL="0" lvl="0" indent="0" algn="l" rtl="0">
                        <a:spcBef>
                          <a:spcPts val="0"/>
                        </a:spcBef>
                        <a:spcAft>
                          <a:spcPts val="0"/>
                        </a:spcAft>
                        <a:buNone/>
                      </a:pPr>
                      <a:r>
                        <a:rPr lang="en" b="1"/>
                        <a:t>Asset</a:t>
                      </a:r>
                      <a:endParaRPr b="1"/>
                    </a:p>
                  </a:txBody>
                  <a:tcPr marL="91425" marR="91425" marT="91425" marB="91425"/>
                </a:tc>
                <a:tc>
                  <a:txBody>
                    <a:bodyPr/>
                    <a:lstStyle/>
                    <a:p>
                      <a:pPr marL="0" lvl="0" indent="0" algn="l" rtl="0">
                        <a:spcBef>
                          <a:spcPts val="0"/>
                        </a:spcBef>
                        <a:spcAft>
                          <a:spcPts val="0"/>
                        </a:spcAft>
                        <a:buNone/>
                      </a:pPr>
                      <a:r>
                        <a:rPr lang="en" b="1"/>
                        <a:t>Threat</a:t>
                      </a:r>
                      <a:endParaRPr b="1"/>
                    </a:p>
                  </a:txBody>
                  <a:tcPr marL="91425" marR="91425" marT="91425" marB="91425"/>
                </a:tc>
                <a:tc>
                  <a:txBody>
                    <a:bodyPr/>
                    <a:lstStyle/>
                    <a:p>
                      <a:pPr marL="0" lvl="0" indent="0" algn="l" rtl="0">
                        <a:spcBef>
                          <a:spcPts val="0"/>
                        </a:spcBef>
                        <a:spcAft>
                          <a:spcPts val="0"/>
                        </a:spcAft>
                        <a:buNone/>
                      </a:pPr>
                      <a:r>
                        <a:rPr lang="en" b="1"/>
                        <a:t>Vulnerability</a:t>
                      </a:r>
                      <a:endParaRPr b="1"/>
                    </a:p>
                  </a:txBody>
                  <a:tcPr marL="91425" marR="91425" marT="91425" marB="91425"/>
                </a:tc>
                <a:tc>
                  <a:txBody>
                    <a:bodyPr/>
                    <a:lstStyle/>
                    <a:p>
                      <a:pPr marL="0" lvl="0" indent="0" algn="l" rtl="0">
                        <a:spcBef>
                          <a:spcPts val="0"/>
                        </a:spcBef>
                        <a:spcAft>
                          <a:spcPts val="0"/>
                        </a:spcAft>
                        <a:buNone/>
                      </a:pPr>
                      <a:r>
                        <a:rPr lang="en" b="1"/>
                        <a:t>Impact</a:t>
                      </a:r>
                      <a:endParaRPr b="1"/>
                    </a:p>
                  </a:txBody>
                  <a:tcPr marL="91425" marR="91425" marT="91425" marB="91425"/>
                </a:tc>
                <a:tc>
                  <a:txBody>
                    <a:bodyPr/>
                    <a:lstStyle/>
                    <a:p>
                      <a:pPr marL="0" lvl="0" indent="0" algn="l" rtl="0">
                        <a:spcBef>
                          <a:spcPts val="0"/>
                        </a:spcBef>
                        <a:spcAft>
                          <a:spcPts val="0"/>
                        </a:spcAft>
                        <a:buNone/>
                      </a:pPr>
                      <a:r>
                        <a:rPr lang="en" b="1"/>
                        <a:t>Likelihood</a:t>
                      </a:r>
                      <a:endParaRPr b="1"/>
                    </a:p>
                  </a:txBody>
                  <a:tcPr marL="91425" marR="91425" marT="91425" marB="91425"/>
                </a:tc>
                <a:tc>
                  <a:txBody>
                    <a:bodyPr/>
                    <a:lstStyle/>
                    <a:p>
                      <a:pPr marL="0" lvl="0" indent="0" algn="l" rtl="0">
                        <a:spcBef>
                          <a:spcPts val="0"/>
                        </a:spcBef>
                        <a:spcAft>
                          <a:spcPts val="0"/>
                        </a:spcAft>
                        <a:buNone/>
                      </a:pPr>
                      <a:r>
                        <a:rPr lang="en" b="1"/>
                        <a:t>Risk Score</a:t>
                      </a:r>
                      <a:endParaRPr b="1"/>
                    </a:p>
                  </a:txBody>
                  <a:tcPr marL="91425" marR="91425" marT="91425" marB="91425"/>
                </a:tc>
                <a:extLst>
                  <a:ext uri="{0D108BD9-81ED-4DB2-BD59-A6C34878D82A}">
                    <a16:rowId xmlns:a16="http://schemas.microsoft.com/office/drawing/2014/main" val="10000"/>
                  </a:ext>
                </a:extLst>
              </a:tr>
              <a:tr h="404700">
                <a:tc>
                  <a:txBody>
                    <a:bodyPr/>
                    <a:lstStyle/>
                    <a:p>
                      <a:pPr marL="0" lvl="0" indent="0" algn="l" rtl="0">
                        <a:spcBef>
                          <a:spcPts val="0"/>
                        </a:spcBef>
                        <a:spcAft>
                          <a:spcPts val="0"/>
                        </a:spcAft>
                        <a:buNone/>
                      </a:pPr>
                      <a:r>
                        <a:rPr lang="en"/>
                        <a:t>Point-of-sale (POS) System</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7275">
                <a:tc>
                  <a:txBody>
                    <a:bodyPr/>
                    <a:lstStyle/>
                    <a:p>
                      <a:pPr marL="0" lvl="0" indent="0" algn="l" rtl="0">
                        <a:spcBef>
                          <a:spcPts val="0"/>
                        </a:spcBef>
                        <a:spcAft>
                          <a:spcPts val="0"/>
                        </a:spcAft>
                        <a:buNone/>
                      </a:pPr>
                      <a:r>
                        <a:rPr lang="en"/>
                        <a:t>Invoice System</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7275">
                <a:tc>
                  <a:txBody>
                    <a:bodyPr/>
                    <a:lstStyle/>
                    <a:p>
                      <a:pPr marL="0" lvl="0" indent="0" algn="l" rtl="0">
                        <a:spcBef>
                          <a:spcPts val="0"/>
                        </a:spcBef>
                        <a:spcAft>
                          <a:spcPts val="0"/>
                        </a:spcAft>
                        <a:buNone/>
                      </a:pPr>
                      <a:r>
                        <a:rPr lang="en" dirty="0">
                          <a:solidFill>
                            <a:schemeClr val="dk1"/>
                          </a:solidFill>
                        </a:rPr>
                        <a:t>Students Log Management Database</a:t>
                      </a:r>
                      <a:endParaRPr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7275">
                <a:tc>
                  <a:txBody>
                    <a:bodyPr/>
                    <a:lstStyle/>
                    <a:p>
                      <a:pPr marL="0" lvl="0" indent="0" algn="l" rtl="0">
                        <a:spcBef>
                          <a:spcPts val="0"/>
                        </a:spcBef>
                        <a:spcAft>
                          <a:spcPts val="0"/>
                        </a:spcAft>
                        <a:buClr>
                          <a:schemeClr val="dk1"/>
                        </a:buClr>
                        <a:buSzPts val="1100"/>
                        <a:buFont typeface="Arial"/>
                        <a:buNone/>
                      </a:pPr>
                      <a:r>
                        <a:rPr lang="en" dirty="0">
                          <a:solidFill>
                            <a:schemeClr val="dk1"/>
                          </a:solidFill>
                        </a:rPr>
                        <a:t>Employee Sensitive Data Database</a:t>
                      </a:r>
                      <a:endParaRPr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7275">
                <a:tc>
                  <a:txBody>
                    <a:bodyPr/>
                    <a:lstStyle/>
                    <a:p>
                      <a:pPr marL="0" lvl="0" indent="0" algn="l" rtl="0">
                        <a:spcBef>
                          <a:spcPts val="0"/>
                        </a:spcBef>
                        <a:spcAft>
                          <a:spcPts val="0"/>
                        </a:spcAft>
                        <a:buClr>
                          <a:schemeClr val="dk1"/>
                        </a:buClr>
                        <a:buSzPts val="1100"/>
                        <a:buFont typeface="Arial"/>
                        <a:buNone/>
                      </a:pPr>
                      <a:r>
                        <a:rPr lang="en">
                          <a:solidFill>
                            <a:schemeClr val="dk1"/>
                          </a:solidFill>
                        </a:rPr>
                        <a:t>Email System</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87275">
                <a:tc>
                  <a:txBody>
                    <a:bodyPr/>
                    <a:lstStyle/>
                    <a:p>
                      <a:pPr marL="0" lvl="0" indent="0" algn="l" rtl="0">
                        <a:spcBef>
                          <a:spcPts val="0"/>
                        </a:spcBef>
                        <a:spcAft>
                          <a:spcPts val="0"/>
                        </a:spcAft>
                        <a:buNone/>
                      </a:pPr>
                      <a:r>
                        <a:rPr lang="en"/>
                        <a:t>Wi-Fi network</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387275">
                <a:tc>
                  <a:txBody>
                    <a:bodyPr/>
                    <a:lstStyle/>
                    <a:p>
                      <a:pPr marL="0" lvl="0" indent="0" algn="l" rtl="0">
                        <a:spcBef>
                          <a:spcPts val="0"/>
                        </a:spcBef>
                        <a:spcAft>
                          <a:spcPts val="0"/>
                        </a:spcAft>
                        <a:buNone/>
                      </a:pPr>
                      <a:r>
                        <a:rPr lang="en" dirty="0"/>
                        <a:t>Access Management Systems</a:t>
                      </a:r>
                      <a:endParaRPr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294225" y="113175"/>
            <a:ext cx="8572500" cy="49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Threat Discovery</a:t>
            </a:r>
            <a:endParaRPr sz="1800">
              <a:solidFill>
                <a:schemeClr val="dk2"/>
              </a:solidFill>
            </a:endParaRPr>
          </a:p>
        </p:txBody>
      </p:sp>
      <p:graphicFrame>
        <p:nvGraphicFramePr>
          <p:cNvPr id="90" name="Google Shape;90;p19"/>
          <p:cNvGraphicFramePr/>
          <p:nvPr>
            <p:extLst>
              <p:ext uri="{D42A27DB-BD31-4B8C-83A1-F6EECF244321}">
                <p14:modId xmlns:p14="http://schemas.microsoft.com/office/powerpoint/2010/main" val="3724054959"/>
              </p:ext>
            </p:extLst>
          </p:nvPr>
        </p:nvGraphicFramePr>
        <p:xfrm>
          <a:off x="0" y="605475"/>
          <a:ext cx="9144000" cy="4663200"/>
        </p:xfrm>
        <a:graphic>
          <a:graphicData uri="http://schemas.openxmlformats.org/drawingml/2006/table">
            <a:tbl>
              <a:tblPr>
                <a:noFill/>
                <a:tableStyleId>{7908AD55-61F0-4B24-B87D-22E1752607CE}</a:tableStyleId>
              </a:tblPr>
              <a:tblGrid>
                <a:gridCol w="2090057">
                  <a:extLst>
                    <a:ext uri="{9D8B030D-6E8A-4147-A177-3AD203B41FA5}">
                      <a16:colId xmlns:a16="http://schemas.microsoft.com/office/drawing/2014/main" val="20000"/>
                    </a:ext>
                  </a:extLst>
                </a:gridCol>
                <a:gridCol w="2720148">
                  <a:extLst>
                    <a:ext uri="{9D8B030D-6E8A-4147-A177-3AD203B41FA5}">
                      <a16:colId xmlns:a16="http://schemas.microsoft.com/office/drawing/2014/main" val="20001"/>
                    </a:ext>
                  </a:extLst>
                </a:gridCol>
                <a:gridCol w="1283234">
                  <a:extLst>
                    <a:ext uri="{9D8B030D-6E8A-4147-A177-3AD203B41FA5}">
                      <a16:colId xmlns:a16="http://schemas.microsoft.com/office/drawing/2014/main" val="20002"/>
                    </a:ext>
                  </a:extLst>
                </a:gridCol>
                <a:gridCol w="760719">
                  <a:extLst>
                    <a:ext uri="{9D8B030D-6E8A-4147-A177-3AD203B41FA5}">
                      <a16:colId xmlns:a16="http://schemas.microsoft.com/office/drawing/2014/main" val="20003"/>
                    </a:ext>
                  </a:extLst>
                </a:gridCol>
                <a:gridCol w="1144921">
                  <a:extLst>
                    <a:ext uri="{9D8B030D-6E8A-4147-A177-3AD203B41FA5}">
                      <a16:colId xmlns:a16="http://schemas.microsoft.com/office/drawing/2014/main" val="20004"/>
                    </a:ext>
                  </a:extLst>
                </a:gridCol>
                <a:gridCol w="1144921">
                  <a:extLst>
                    <a:ext uri="{9D8B030D-6E8A-4147-A177-3AD203B41FA5}">
                      <a16:colId xmlns:a16="http://schemas.microsoft.com/office/drawing/2014/main" val="20005"/>
                    </a:ext>
                  </a:extLst>
                </a:gridCol>
              </a:tblGrid>
              <a:tr h="0">
                <a:tc>
                  <a:txBody>
                    <a:bodyPr/>
                    <a:lstStyle/>
                    <a:p>
                      <a:pPr marL="0" lvl="0" indent="0" algn="l" rtl="0">
                        <a:spcBef>
                          <a:spcPts val="0"/>
                        </a:spcBef>
                        <a:spcAft>
                          <a:spcPts val="0"/>
                        </a:spcAft>
                        <a:buNone/>
                      </a:pPr>
                      <a:r>
                        <a:rPr lang="en" b="1"/>
                        <a:t>Asset</a:t>
                      </a:r>
                      <a:endParaRPr b="1"/>
                    </a:p>
                  </a:txBody>
                  <a:tcPr marL="91425" marR="91425" marT="91425" marB="91425"/>
                </a:tc>
                <a:tc>
                  <a:txBody>
                    <a:bodyPr/>
                    <a:lstStyle/>
                    <a:p>
                      <a:pPr marL="0" lvl="0" indent="0" algn="l" rtl="0">
                        <a:spcBef>
                          <a:spcPts val="0"/>
                        </a:spcBef>
                        <a:spcAft>
                          <a:spcPts val="0"/>
                        </a:spcAft>
                        <a:buNone/>
                      </a:pPr>
                      <a:r>
                        <a:rPr lang="en" b="1"/>
                        <a:t>                     Threat</a:t>
                      </a:r>
                      <a:endParaRPr b="1"/>
                    </a:p>
                  </a:txBody>
                  <a:tcPr marL="91425" marR="91425" marT="91425" marB="91425"/>
                </a:tc>
                <a:tc>
                  <a:txBody>
                    <a:bodyPr/>
                    <a:lstStyle/>
                    <a:p>
                      <a:pPr marL="0" lvl="0" indent="0" algn="l" rtl="0">
                        <a:spcBef>
                          <a:spcPts val="0"/>
                        </a:spcBef>
                        <a:spcAft>
                          <a:spcPts val="0"/>
                        </a:spcAft>
                        <a:buNone/>
                      </a:pPr>
                      <a:r>
                        <a:rPr lang="en" b="1"/>
                        <a:t>Vulnerability</a:t>
                      </a:r>
                      <a:endParaRPr b="1"/>
                    </a:p>
                  </a:txBody>
                  <a:tcPr marL="91425" marR="91425" marT="91425" marB="91425"/>
                </a:tc>
                <a:tc>
                  <a:txBody>
                    <a:bodyPr/>
                    <a:lstStyle/>
                    <a:p>
                      <a:pPr marL="0" lvl="0" indent="0" algn="l" rtl="0">
                        <a:spcBef>
                          <a:spcPts val="0"/>
                        </a:spcBef>
                        <a:spcAft>
                          <a:spcPts val="0"/>
                        </a:spcAft>
                        <a:buNone/>
                      </a:pPr>
                      <a:r>
                        <a:rPr lang="en" b="1"/>
                        <a:t>Impact</a:t>
                      </a:r>
                      <a:endParaRPr b="1"/>
                    </a:p>
                  </a:txBody>
                  <a:tcPr marL="91425" marR="91425" marT="91425" marB="91425"/>
                </a:tc>
                <a:tc>
                  <a:txBody>
                    <a:bodyPr/>
                    <a:lstStyle/>
                    <a:p>
                      <a:pPr marL="0" lvl="0" indent="0" algn="l" rtl="0">
                        <a:spcBef>
                          <a:spcPts val="0"/>
                        </a:spcBef>
                        <a:spcAft>
                          <a:spcPts val="0"/>
                        </a:spcAft>
                        <a:buNone/>
                      </a:pPr>
                      <a:r>
                        <a:rPr lang="en" b="1" dirty="0"/>
                        <a:t>Likelihood</a:t>
                      </a:r>
                      <a:endParaRPr b="1" dirty="0"/>
                    </a:p>
                  </a:txBody>
                  <a:tcPr marL="91425" marR="91425" marT="91425" marB="91425"/>
                </a:tc>
                <a:tc>
                  <a:txBody>
                    <a:bodyPr/>
                    <a:lstStyle/>
                    <a:p>
                      <a:pPr marL="0" lvl="0" indent="0" algn="l" rtl="0">
                        <a:spcBef>
                          <a:spcPts val="0"/>
                        </a:spcBef>
                        <a:spcAft>
                          <a:spcPts val="0"/>
                        </a:spcAft>
                        <a:buNone/>
                      </a:pPr>
                      <a:r>
                        <a:rPr lang="en" b="1"/>
                        <a:t>Risk Score</a:t>
                      </a:r>
                      <a:endParaRPr b="1"/>
                    </a:p>
                  </a:txBody>
                  <a:tcPr marL="91425" marR="91425" marT="91425" marB="91425"/>
                </a:tc>
                <a:extLst>
                  <a:ext uri="{0D108BD9-81ED-4DB2-BD59-A6C34878D82A}">
                    <a16:rowId xmlns:a16="http://schemas.microsoft.com/office/drawing/2014/main" val="10000"/>
                  </a:ext>
                </a:extLst>
              </a:tr>
              <a:tr h="404700">
                <a:tc>
                  <a:txBody>
                    <a:bodyPr/>
                    <a:lstStyle/>
                    <a:p>
                      <a:pPr marL="0" lvl="0" indent="0" algn="l" rtl="0">
                        <a:spcBef>
                          <a:spcPts val="0"/>
                        </a:spcBef>
                        <a:spcAft>
                          <a:spcPts val="0"/>
                        </a:spcAft>
                        <a:buNone/>
                      </a:pPr>
                      <a:r>
                        <a:rPr lang="en"/>
                        <a:t>Point-of-sale (POS) System</a:t>
                      </a:r>
                      <a:endParaRPr/>
                    </a:p>
                  </a:txBody>
                  <a:tcPr marL="91425" marR="91425" marT="91425" marB="91425"/>
                </a:tc>
                <a:tc>
                  <a:txBody>
                    <a:bodyPr/>
                    <a:lstStyle/>
                    <a:p>
                      <a:pPr marL="0" lvl="0" indent="0" algn="l" rtl="0">
                        <a:spcBef>
                          <a:spcPts val="0"/>
                        </a:spcBef>
                        <a:spcAft>
                          <a:spcPts val="0"/>
                        </a:spcAft>
                        <a:buNone/>
                      </a:pPr>
                      <a:r>
                        <a:rPr lang="en"/>
                        <a:t>Malware Infection, Ransomware attack</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7275">
                <a:tc>
                  <a:txBody>
                    <a:bodyPr/>
                    <a:lstStyle/>
                    <a:p>
                      <a:pPr marL="0" lvl="0" indent="0" algn="l" rtl="0">
                        <a:spcBef>
                          <a:spcPts val="0"/>
                        </a:spcBef>
                        <a:spcAft>
                          <a:spcPts val="0"/>
                        </a:spcAft>
                        <a:buNone/>
                      </a:pPr>
                      <a:r>
                        <a:rPr lang="en"/>
                        <a:t>Invoice System</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Unauthorised access, Data Integrity</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7275">
                <a:tc>
                  <a:txBody>
                    <a:bodyPr/>
                    <a:lstStyle/>
                    <a:p>
                      <a:pPr marL="0" lvl="0" indent="0" algn="l" rtl="0">
                        <a:spcBef>
                          <a:spcPts val="0"/>
                        </a:spcBef>
                        <a:spcAft>
                          <a:spcPts val="0"/>
                        </a:spcAft>
                        <a:buNone/>
                      </a:pPr>
                      <a:r>
                        <a:rPr lang="en-US" dirty="0">
                          <a:solidFill>
                            <a:schemeClr val="dk1"/>
                          </a:solidFill>
                        </a:rPr>
                        <a:t>Students Log Management Database</a:t>
                      </a:r>
                      <a:endParaRPr lang="en-US"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Data breach, Unauthorised access, database misconfigurations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7275">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Employee sensitive Data Database</a:t>
                      </a:r>
                      <a:endParaRPr lang="en-US"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Unauthorised access, database misconfiguration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7275">
                <a:tc>
                  <a:txBody>
                    <a:bodyPr/>
                    <a:lstStyle/>
                    <a:p>
                      <a:pPr marL="0" lvl="0" indent="0" algn="l" rtl="0">
                        <a:spcBef>
                          <a:spcPts val="0"/>
                        </a:spcBef>
                        <a:spcAft>
                          <a:spcPts val="0"/>
                        </a:spcAft>
                        <a:buNone/>
                      </a:pPr>
                      <a:r>
                        <a:rPr lang="en"/>
                        <a:t>Email System</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a:t>Phishing, Malware attack, Spam, DoS</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87275">
                <a:tc>
                  <a:txBody>
                    <a:bodyPr/>
                    <a:lstStyle/>
                    <a:p>
                      <a:pPr marL="0" lvl="0" indent="0" algn="l" rtl="0">
                        <a:spcBef>
                          <a:spcPts val="0"/>
                        </a:spcBef>
                        <a:spcAft>
                          <a:spcPts val="0"/>
                        </a:spcAft>
                        <a:buNone/>
                      </a:pPr>
                      <a:r>
                        <a:rPr lang="en"/>
                        <a:t>Wi-Fi network</a:t>
                      </a:r>
                      <a:endParaRPr/>
                    </a:p>
                  </a:txBody>
                  <a:tcPr marL="91425" marR="91425" marT="91425" marB="91425"/>
                </a:tc>
                <a:tc>
                  <a:txBody>
                    <a:bodyPr/>
                    <a:lstStyle/>
                    <a:p>
                      <a:pPr marL="0" lvl="0" indent="0" algn="l" rtl="0">
                        <a:spcBef>
                          <a:spcPts val="0"/>
                        </a:spcBef>
                        <a:spcAft>
                          <a:spcPts val="0"/>
                        </a:spcAft>
                        <a:buNone/>
                      </a:pPr>
                      <a:r>
                        <a:rPr lang="en"/>
                        <a:t>Unauthorised access, MitM</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387275">
                <a:tc>
                  <a:txBody>
                    <a:bodyPr/>
                    <a:lstStyle/>
                    <a:p>
                      <a:pPr marL="0" lvl="0" indent="0" algn="l" rtl="0">
                        <a:spcBef>
                          <a:spcPts val="0"/>
                        </a:spcBef>
                        <a:spcAft>
                          <a:spcPts val="0"/>
                        </a:spcAft>
                        <a:buNone/>
                      </a:pPr>
                      <a:r>
                        <a:rPr lang="en" dirty="0"/>
                        <a:t>Access Management System</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Weak Password, Insider Threat</a:t>
                      </a:r>
                      <a:endParaRPr sz="160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p:nvPr/>
        </p:nvSpPr>
        <p:spPr>
          <a:xfrm>
            <a:off x="294225" y="113175"/>
            <a:ext cx="8572500" cy="49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Vulnerability Discovery</a:t>
            </a:r>
            <a:endParaRPr sz="1800">
              <a:solidFill>
                <a:schemeClr val="dk2"/>
              </a:solidFill>
            </a:endParaRPr>
          </a:p>
        </p:txBody>
      </p:sp>
      <p:graphicFrame>
        <p:nvGraphicFramePr>
          <p:cNvPr id="96" name="Google Shape;96;p20"/>
          <p:cNvGraphicFramePr/>
          <p:nvPr>
            <p:extLst>
              <p:ext uri="{D42A27DB-BD31-4B8C-83A1-F6EECF244321}">
                <p14:modId xmlns:p14="http://schemas.microsoft.com/office/powerpoint/2010/main" val="399652946"/>
              </p:ext>
            </p:extLst>
          </p:nvPr>
        </p:nvGraphicFramePr>
        <p:xfrm>
          <a:off x="8475" y="550275"/>
          <a:ext cx="9144000" cy="4410425"/>
        </p:xfrm>
        <a:graphic>
          <a:graphicData uri="http://schemas.openxmlformats.org/drawingml/2006/table">
            <a:tbl>
              <a:tblPr>
                <a:noFill/>
                <a:tableStyleId>{7908AD55-61F0-4B24-B87D-22E1752607CE}</a:tableStyleId>
              </a:tblPr>
              <a:tblGrid>
                <a:gridCol w="1722900">
                  <a:extLst>
                    <a:ext uri="{9D8B030D-6E8A-4147-A177-3AD203B41FA5}">
                      <a16:colId xmlns:a16="http://schemas.microsoft.com/office/drawing/2014/main" val="20000"/>
                    </a:ext>
                  </a:extLst>
                </a:gridCol>
                <a:gridCol w="3315800">
                  <a:extLst>
                    <a:ext uri="{9D8B030D-6E8A-4147-A177-3AD203B41FA5}">
                      <a16:colId xmlns:a16="http://schemas.microsoft.com/office/drawing/2014/main" val="20001"/>
                    </a:ext>
                  </a:extLst>
                </a:gridCol>
                <a:gridCol w="1915975">
                  <a:extLst>
                    <a:ext uri="{9D8B030D-6E8A-4147-A177-3AD203B41FA5}">
                      <a16:colId xmlns:a16="http://schemas.microsoft.com/office/drawing/2014/main" val="20002"/>
                    </a:ext>
                  </a:extLst>
                </a:gridCol>
                <a:gridCol w="546150">
                  <a:extLst>
                    <a:ext uri="{9D8B030D-6E8A-4147-A177-3AD203B41FA5}">
                      <a16:colId xmlns:a16="http://schemas.microsoft.com/office/drawing/2014/main" val="20003"/>
                    </a:ext>
                  </a:extLst>
                </a:gridCol>
                <a:gridCol w="652400">
                  <a:extLst>
                    <a:ext uri="{9D8B030D-6E8A-4147-A177-3AD203B41FA5}">
                      <a16:colId xmlns:a16="http://schemas.microsoft.com/office/drawing/2014/main" val="20004"/>
                    </a:ext>
                  </a:extLst>
                </a:gridCol>
                <a:gridCol w="990775">
                  <a:extLst>
                    <a:ext uri="{9D8B030D-6E8A-4147-A177-3AD203B41FA5}">
                      <a16:colId xmlns:a16="http://schemas.microsoft.com/office/drawing/2014/main" val="20005"/>
                    </a:ext>
                  </a:extLst>
                </a:gridCol>
              </a:tblGrid>
              <a:tr h="404700">
                <a:tc>
                  <a:txBody>
                    <a:bodyPr/>
                    <a:lstStyle/>
                    <a:p>
                      <a:pPr marL="0" lvl="0" indent="0" algn="l" rtl="0">
                        <a:spcBef>
                          <a:spcPts val="0"/>
                        </a:spcBef>
                        <a:spcAft>
                          <a:spcPts val="0"/>
                        </a:spcAft>
                        <a:buNone/>
                      </a:pPr>
                      <a:r>
                        <a:rPr lang="en" sz="1200" b="1"/>
                        <a:t>Asset</a:t>
                      </a:r>
                      <a:endParaRPr sz="1200" b="1"/>
                    </a:p>
                  </a:txBody>
                  <a:tcPr marL="91425" marR="91425" marT="91425" marB="91425"/>
                </a:tc>
                <a:tc>
                  <a:txBody>
                    <a:bodyPr/>
                    <a:lstStyle/>
                    <a:p>
                      <a:pPr marL="0" lvl="0" indent="0" algn="l" rtl="0">
                        <a:spcBef>
                          <a:spcPts val="0"/>
                        </a:spcBef>
                        <a:spcAft>
                          <a:spcPts val="0"/>
                        </a:spcAft>
                        <a:buNone/>
                      </a:pPr>
                      <a:r>
                        <a:rPr lang="en" sz="1200" b="1"/>
                        <a:t>Threat</a:t>
                      </a:r>
                      <a:endParaRPr sz="1200" b="1"/>
                    </a:p>
                  </a:txBody>
                  <a:tcPr marL="91425" marR="91425" marT="91425" marB="91425"/>
                </a:tc>
                <a:tc>
                  <a:txBody>
                    <a:bodyPr/>
                    <a:lstStyle/>
                    <a:p>
                      <a:pPr marL="0" lvl="0" indent="0" algn="l" rtl="0">
                        <a:spcBef>
                          <a:spcPts val="0"/>
                        </a:spcBef>
                        <a:spcAft>
                          <a:spcPts val="0"/>
                        </a:spcAft>
                        <a:buNone/>
                      </a:pPr>
                      <a:r>
                        <a:rPr lang="en" sz="1200" b="1"/>
                        <a:t>Vulnerability</a:t>
                      </a:r>
                      <a:endParaRPr sz="1200" b="1"/>
                    </a:p>
                  </a:txBody>
                  <a:tcPr marL="91425" marR="91425" marT="91425" marB="91425"/>
                </a:tc>
                <a:tc>
                  <a:txBody>
                    <a:bodyPr/>
                    <a:lstStyle/>
                    <a:p>
                      <a:pPr marL="0" lvl="0" indent="0" algn="l" rtl="0">
                        <a:spcBef>
                          <a:spcPts val="0"/>
                        </a:spcBef>
                        <a:spcAft>
                          <a:spcPts val="0"/>
                        </a:spcAft>
                        <a:buNone/>
                      </a:pPr>
                      <a:r>
                        <a:rPr lang="en" sz="1200" b="1"/>
                        <a:t>Impact</a:t>
                      </a:r>
                      <a:endParaRPr sz="1200" b="1"/>
                    </a:p>
                  </a:txBody>
                  <a:tcPr marL="91425" marR="91425" marT="91425" marB="91425"/>
                </a:tc>
                <a:tc>
                  <a:txBody>
                    <a:bodyPr/>
                    <a:lstStyle/>
                    <a:p>
                      <a:pPr marL="0" lvl="0" indent="0" algn="l" rtl="0">
                        <a:spcBef>
                          <a:spcPts val="0"/>
                        </a:spcBef>
                        <a:spcAft>
                          <a:spcPts val="0"/>
                        </a:spcAft>
                        <a:buNone/>
                      </a:pPr>
                      <a:r>
                        <a:rPr lang="en" sz="1200" b="1"/>
                        <a:t>Likelihood</a:t>
                      </a:r>
                      <a:endParaRPr sz="1200" b="1"/>
                    </a:p>
                  </a:txBody>
                  <a:tcPr marL="91425" marR="91425" marT="91425" marB="91425"/>
                </a:tc>
                <a:tc>
                  <a:txBody>
                    <a:bodyPr/>
                    <a:lstStyle/>
                    <a:p>
                      <a:pPr marL="0" lvl="0" indent="0" algn="l" rtl="0">
                        <a:spcBef>
                          <a:spcPts val="0"/>
                        </a:spcBef>
                        <a:spcAft>
                          <a:spcPts val="0"/>
                        </a:spcAft>
                        <a:buNone/>
                      </a:pPr>
                      <a:r>
                        <a:rPr lang="en" sz="1200" b="1"/>
                        <a:t>Risk Score</a:t>
                      </a:r>
                      <a:endParaRPr sz="1200" b="1"/>
                    </a:p>
                  </a:txBody>
                  <a:tcPr marL="91425" marR="91425" marT="91425" marB="91425"/>
                </a:tc>
                <a:extLst>
                  <a:ext uri="{0D108BD9-81ED-4DB2-BD59-A6C34878D82A}">
                    <a16:rowId xmlns:a16="http://schemas.microsoft.com/office/drawing/2014/main" val="10000"/>
                  </a:ext>
                </a:extLst>
              </a:tr>
              <a:tr h="404700">
                <a:tc>
                  <a:txBody>
                    <a:bodyPr/>
                    <a:lstStyle/>
                    <a:p>
                      <a:pPr marL="0" lvl="0" indent="0" algn="l" rtl="0">
                        <a:spcBef>
                          <a:spcPts val="0"/>
                        </a:spcBef>
                        <a:spcAft>
                          <a:spcPts val="0"/>
                        </a:spcAft>
                        <a:buNone/>
                      </a:pPr>
                      <a:r>
                        <a:rPr lang="en" sz="1200"/>
                        <a:t>Point-of-sale (POS) System</a:t>
                      </a:r>
                      <a:endParaRPr sz="1200"/>
                    </a:p>
                  </a:txBody>
                  <a:tcPr marL="91425" marR="91425" marT="91425" marB="91425"/>
                </a:tc>
                <a:tc>
                  <a:txBody>
                    <a:bodyPr/>
                    <a:lstStyle/>
                    <a:p>
                      <a:pPr marL="0" lvl="0" indent="0" algn="l" rtl="0">
                        <a:spcBef>
                          <a:spcPts val="0"/>
                        </a:spcBef>
                        <a:spcAft>
                          <a:spcPts val="0"/>
                        </a:spcAft>
                        <a:buNone/>
                      </a:pPr>
                      <a:r>
                        <a:rPr lang="en" sz="1200"/>
                        <a:t>Malware Infection, Ransomware attack</a:t>
                      </a:r>
                      <a:endParaRPr sz="1200"/>
                    </a:p>
                  </a:txBody>
                  <a:tcPr marL="91425" marR="91425" marT="91425" marB="91425"/>
                </a:tc>
                <a:tc>
                  <a:txBody>
                    <a:bodyPr/>
                    <a:lstStyle/>
                    <a:p>
                      <a:pPr marL="0" lvl="0" indent="0" algn="l" rtl="0">
                        <a:spcBef>
                          <a:spcPts val="0"/>
                        </a:spcBef>
                        <a:spcAft>
                          <a:spcPts val="0"/>
                        </a:spcAft>
                        <a:buNone/>
                      </a:pPr>
                      <a:r>
                        <a:rPr lang="en" sz="1200"/>
                        <a:t>Weak password, outdated software</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1"/>
                  </a:ext>
                </a:extLst>
              </a:tr>
              <a:tr h="387275">
                <a:tc>
                  <a:txBody>
                    <a:bodyPr/>
                    <a:lstStyle/>
                    <a:p>
                      <a:pPr marL="0" lvl="0" indent="0" algn="l" rtl="0">
                        <a:spcBef>
                          <a:spcPts val="0"/>
                        </a:spcBef>
                        <a:spcAft>
                          <a:spcPts val="0"/>
                        </a:spcAft>
                        <a:buNone/>
                      </a:pPr>
                      <a:r>
                        <a:rPr lang="en" sz="1200"/>
                        <a:t>Invoice System</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Unauthorised access, Data Integrity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Unprotected document, Fake invoice generations</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387275">
                <a:tc>
                  <a:txBody>
                    <a:bodyPr/>
                    <a:lstStyle/>
                    <a:p>
                      <a:pPr marL="0" lvl="0" indent="0" algn="l" rtl="0">
                        <a:spcBef>
                          <a:spcPts val="0"/>
                        </a:spcBef>
                        <a:spcAft>
                          <a:spcPts val="0"/>
                        </a:spcAft>
                        <a:buNone/>
                      </a:pPr>
                      <a:r>
                        <a:rPr lang="en-US" sz="1200" dirty="0">
                          <a:solidFill>
                            <a:schemeClr val="dk1"/>
                          </a:solidFill>
                        </a:rPr>
                        <a:t>Students Log Management Database</a:t>
                      </a:r>
                      <a:endParaRPr lang="en-US" sz="12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Data breach, Unauthorised access, Database Misconfigurations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Inadequate access controls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3"/>
                  </a:ext>
                </a:extLst>
              </a:tr>
              <a:tr h="387275">
                <a:tc>
                  <a:txBody>
                    <a:bodyPr/>
                    <a:lstStyle/>
                    <a:p>
                      <a:pPr marL="0" lvl="0" indent="0" algn="l" rtl="0">
                        <a:spcBef>
                          <a:spcPts val="0"/>
                        </a:spcBef>
                        <a:spcAft>
                          <a:spcPts val="0"/>
                        </a:spcAft>
                        <a:buNone/>
                      </a:pPr>
                      <a:r>
                        <a:rPr lang="en" sz="1200" dirty="0"/>
                        <a:t>Employee sensitive Data Database</a:t>
                      </a:r>
                      <a:endParaRPr sz="12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Unauthorised access, database misconfiguration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rPr>
                        <a:t>Inadequate access controls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4"/>
                  </a:ext>
                </a:extLst>
              </a:tr>
              <a:tr h="387275">
                <a:tc>
                  <a:txBody>
                    <a:bodyPr/>
                    <a:lstStyle/>
                    <a:p>
                      <a:pPr marL="0" lvl="0" indent="0" algn="l" rtl="0">
                        <a:spcBef>
                          <a:spcPts val="0"/>
                        </a:spcBef>
                        <a:spcAft>
                          <a:spcPts val="0"/>
                        </a:spcAft>
                        <a:buNone/>
                      </a:pPr>
                      <a:r>
                        <a:rPr lang="en" sz="1200" dirty="0"/>
                        <a:t>Email System</a:t>
                      </a:r>
                      <a:endParaRPr sz="1200"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t>Phishing, Malware attack, Spam, DoS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t>Insecure email configurations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5"/>
                  </a:ext>
                </a:extLst>
              </a:tr>
              <a:tr h="387275">
                <a:tc>
                  <a:txBody>
                    <a:bodyPr/>
                    <a:lstStyle/>
                    <a:p>
                      <a:pPr marL="0" lvl="0" indent="0" algn="l" rtl="0">
                        <a:spcBef>
                          <a:spcPts val="0"/>
                        </a:spcBef>
                        <a:spcAft>
                          <a:spcPts val="0"/>
                        </a:spcAft>
                        <a:buNone/>
                      </a:pPr>
                      <a:r>
                        <a:rPr lang="en" sz="1200" dirty="0"/>
                        <a:t>Wi-Fi network</a:t>
                      </a:r>
                      <a:endParaRPr sz="1200" dirty="0"/>
                    </a:p>
                  </a:txBody>
                  <a:tcPr marL="91425" marR="91425" marT="91425" marB="91425"/>
                </a:tc>
                <a:tc>
                  <a:txBody>
                    <a:bodyPr/>
                    <a:lstStyle/>
                    <a:p>
                      <a:pPr marL="0" lvl="0" indent="0" algn="l" rtl="0">
                        <a:spcBef>
                          <a:spcPts val="0"/>
                        </a:spcBef>
                        <a:spcAft>
                          <a:spcPts val="0"/>
                        </a:spcAft>
                        <a:buNone/>
                      </a:pPr>
                      <a:r>
                        <a:rPr lang="en" sz="1200"/>
                        <a:t>Unauthorised access, MitM</a:t>
                      </a:r>
                      <a:endParaRPr sz="1200"/>
                    </a:p>
                  </a:txBody>
                  <a:tcPr marL="91425" marR="91425" marT="91425" marB="91425"/>
                </a:tc>
                <a:tc>
                  <a:txBody>
                    <a:bodyPr/>
                    <a:lstStyle/>
                    <a:p>
                      <a:pPr marL="0" lvl="0" indent="0" algn="l" rtl="0">
                        <a:spcBef>
                          <a:spcPts val="0"/>
                        </a:spcBef>
                        <a:spcAft>
                          <a:spcPts val="0"/>
                        </a:spcAft>
                        <a:buNone/>
                      </a:pPr>
                      <a:r>
                        <a:rPr lang="en" sz="1200"/>
                        <a:t>Weak encryption</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extLst>
                  <a:ext uri="{0D108BD9-81ED-4DB2-BD59-A6C34878D82A}">
                    <a16:rowId xmlns:a16="http://schemas.microsoft.com/office/drawing/2014/main" val="10006"/>
                  </a:ext>
                </a:extLst>
              </a:tr>
              <a:tr h="387275">
                <a:tc>
                  <a:txBody>
                    <a:bodyPr/>
                    <a:lstStyle/>
                    <a:p>
                      <a:pPr marL="0" lvl="0" indent="0" algn="l" rtl="0">
                        <a:spcBef>
                          <a:spcPts val="0"/>
                        </a:spcBef>
                        <a:spcAft>
                          <a:spcPts val="0"/>
                        </a:spcAft>
                        <a:buNone/>
                      </a:pPr>
                      <a:r>
                        <a:rPr lang="en" sz="1200" dirty="0"/>
                        <a:t>Access Management Systems</a:t>
                      </a:r>
                      <a:endParaRPr sz="1200"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300">
                          <a:solidFill>
                            <a:schemeClr val="dk1"/>
                          </a:solidFill>
                        </a:rPr>
                        <a:t>Weak Password, Insider Threat</a:t>
                      </a:r>
                      <a:endParaRPr sz="1300"/>
                    </a:p>
                  </a:txBody>
                  <a:tcPr marL="91425" marR="91425" marT="91425" marB="91425"/>
                </a:tc>
                <a:tc>
                  <a:txBody>
                    <a:bodyPr/>
                    <a:lstStyle/>
                    <a:p>
                      <a:pPr marL="0" lvl="0" indent="0" algn="l" rtl="0">
                        <a:spcBef>
                          <a:spcPts val="0"/>
                        </a:spcBef>
                        <a:spcAft>
                          <a:spcPts val="0"/>
                        </a:spcAft>
                        <a:buNone/>
                      </a:pPr>
                      <a:r>
                        <a:rPr lang="en" sz="1200">
                          <a:solidFill>
                            <a:srgbClr val="1F1F1F"/>
                          </a:solidFill>
                          <a:highlight>
                            <a:schemeClr val="lt1"/>
                          </a:highlight>
                          <a:latin typeface="Roboto"/>
                          <a:ea typeface="Roboto"/>
                          <a:cs typeface="Roboto"/>
                          <a:sym typeface="Roboto"/>
                        </a:rPr>
                        <a:t>Improper access controls</a:t>
                      </a:r>
                      <a:endParaRPr sz="1200">
                        <a:solidFill>
                          <a:srgbClr val="1F1F1F"/>
                        </a:solidFill>
                        <a:highlight>
                          <a:srgbClr val="FFFFFF"/>
                        </a:highlight>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53700" y="0"/>
            <a:ext cx="9036600" cy="6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2"/>
                </a:solidFill>
              </a:rPr>
              <a:t>    </a:t>
            </a:r>
            <a:r>
              <a:rPr lang="en" sz="2300" b="1">
                <a:solidFill>
                  <a:schemeClr val="dk2"/>
                </a:solidFill>
              </a:rPr>
              <a:t>Factors considered to scale the Likelihood of exploitation</a:t>
            </a:r>
            <a:endParaRPr sz="2300" b="1">
              <a:solidFill>
                <a:schemeClr val="dk2"/>
              </a:solidFill>
            </a:endParaRPr>
          </a:p>
        </p:txBody>
      </p:sp>
      <p:graphicFrame>
        <p:nvGraphicFramePr>
          <p:cNvPr id="102" name="Google Shape;102;p21"/>
          <p:cNvGraphicFramePr/>
          <p:nvPr/>
        </p:nvGraphicFramePr>
        <p:xfrm>
          <a:off x="395675" y="849775"/>
          <a:ext cx="8203725" cy="3937325"/>
        </p:xfrm>
        <a:graphic>
          <a:graphicData uri="http://schemas.openxmlformats.org/drawingml/2006/table">
            <a:tbl>
              <a:tblPr>
                <a:noFill/>
                <a:tableStyleId>{7908AD55-61F0-4B24-B87D-22E1752607CE}</a:tableStyleId>
              </a:tblPr>
              <a:tblGrid>
                <a:gridCol w="838950">
                  <a:extLst>
                    <a:ext uri="{9D8B030D-6E8A-4147-A177-3AD203B41FA5}">
                      <a16:colId xmlns:a16="http://schemas.microsoft.com/office/drawing/2014/main" val="20000"/>
                    </a:ext>
                  </a:extLst>
                </a:gridCol>
                <a:gridCol w="2482400">
                  <a:extLst>
                    <a:ext uri="{9D8B030D-6E8A-4147-A177-3AD203B41FA5}">
                      <a16:colId xmlns:a16="http://schemas.microsoft.com/office/drawing/2014/main" val="20001"/>
                    </a:ext>
                  </a:extLst>
                </a:gridCol>
                <a:gridCol w="4882375">
                  <a:extLst>
                    <a:ext uri="{9D8B030D-6E8A-4147-A177-3AD203B41FA5}">
                      <a16:colId xmlns:a16="http://schemas.microsoft.com/office/drawing/2014/main" val="20002"/>
                    </a:ext>
                  </a:extLst>
                </a:gridCol>
              </a:tblGrid>
              <a:tr h="452950">
                <a:tc>
                  <a:txBody>
                    <a:bodyPr/>
                    <a:lstStyle/>
                    <a:p>
                      <a:pPr marL="0" lvl="0" indent="0" algn="l" rtl="0">
                        <a:spcBef>
                          <a:spcPts val="0"/>
                        </a:spcBef>
                        <a:spcAft>
                          <a:spcPts val="0"/>
                        </a:spcAft>
                        <a:buNone/>
                      </a:pPr>
                      <a:r>
                        <a:rPr lang="en" b="1"/>
                        <a:t>Level</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Factors</a:t>
                      </a:r>
                      <a:endParaRPr b="1"/>
                    </a:p>
                  </a:txBody>
                  <a:tcPr marL="91425" marR="91425" marT="91425" marB="91425"/>
                </a:tc>
                <a:extLst>
                  <a:ext uri="{0D108BD9-81ED-4DB2-BD59-A6C34878D82A}">
                    <a16:rowId xmlns:a16="http://schemas.microsoft.com/office/drawing/2014/main" val="10000"/>
                  </a:ext>
                </a:extLst>
              </a:tr>
              <a:tr h="69687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Trivial to exploit</a:t>
                      </a:r>
                      <a:endParaRPr/>
                    </a:p>
                  </a:txBody>
                  <a:tcPr marL="91425" marR="91425" marT="91425" marB="91425"/>
                </a:tc>
                <a:tc>
                  <a:txBody>
                    <a:bodyPr/>
                    <a:lstStyle/>
                    <a:p>
                      <a:pPr marL="0" lvl="0" indent="0" algn="l" rtl="0">
                        <a:spcBef>
                          <a:spcPts val="0"/>
                        </a:spcBef>
                        <a:spcAft>
                          <a:spcPts val="0"/>
                        </a:spcAft>
                        <a:buNone/>
                      </a:pPr>
                      <a:r>
                        <a:rPr lang="en"/>
                        <a:t>Low effort, No technical skills required, No effective controls</a:t>
                      </a:r>
                      <a:endParaRPr/>
                    </a:p>
                  </a:txBody>
                  <a:tcPr marL="91425" marR="91425" marT="91425" marB="91425"/>
                </a:tc>
                <a:extLst>
                  <a:ext uri="{0D108BD9-81ED-4DB2-BD59-A6C34878D82A}">
                    <a16:rowId xmlns:a16="http://schemas.microsoft.com/office/drawing/2014/main" val="10001"/>
                  </a:ext>
                </a:extLst>
              </a:tr>
              <a:tr h="69687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Moderately easy to exploit</a:t>
                      </a:r>
                      <a:endParaRPr/>
                    </a:p>
                  </a:txBody>
                  <a:tcPr marL="91425" marR="91425" marT="91425" marB="91425"/>
                </a:tc>
                <a:tc>
                  <a:txBody>
                    <a:bodyPr/>
                    <a:lstStyle/>
                    <a:p>
                      <a:pPr marL="0" lvl="0" indent="0" algn="l" rtl="0">
                        <a:spcBef>
                          <a:spcPts val="0"/>
                        </a:spcBef>
                        <a:spcAft>
                          <a:spcPts val="0"/>
                        </a:spcAft>
                        <a:buNone/>
                      </a:pPr>
                      <a:r>
                        <a:rPr lang="en"/>
                        <a:t>Some effort, basic technical skills, controls may have weaknesses</a:t>
                      </a:r>
                      <a:endParaRPr/>
                    </a:p>
                  </a:txBody>
                  <a:tcPr marL="91425" marR="91425" marT="91425" marB="91425"/>
                </a:tc>
                <a:extLst>
                  <a:ext uri="{0D108BD9-81ED-4DB2-BD59-A6C34878D82A}">
                    <a16:rowId xmlns:a16="http://schemas.microsoft.com/office/drawing/2014/main" val="10002"/>
                  </a:ext>
                </a:extLst>
              </a:tr>
              <a:tr h="6968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Moderately difficult to exploit</a:t>
                      </a:r>
                      <a:endParaRPr/>
                    </a:p>
                  </a:txBody>
                  <a:tcPr marL="91425" marR="91425" marT="91425" marB="91425"/>
                </a:tc>
                <a:tc>
                  <a:txBody>
                    <a:bodyPr/>
                    <a:lstStyle/>
                    <a:p>
                      <a:pPr marL="0" lvl="0" indent="0" algn="l" rtl="0">
                        <a:spcBef>
                          <a:spcPts val="0"/>
                        </a:spcBef>
                        <a:spcAft>
                          <a:spcPts val="0"/>
                        </a:spcAft>
                        <a:buNone/>
                      </a:pPr>
                      <a:r>
                        <a:rPr lang="en"/>
                        <a:t>Moderate effort, Moderate Technical knowledge, effective controls</a:t>
                      </a:r>
                      <a:endParaRPr/>
                    </a:p>
                  </a:txBody>
                  <a:tcPr marL="91425" marR="91425" marT="91425" marB="91425"/>
                </a:tc>
                <a:extLst>
                  <a:ext uri="{0D108BD9-81ED-4DB2-BD59-A6C34878D82A}">
                    <a16:rowId xmlns:a16="http://schemas.microsoft.com/office/drawing/2014/main" val="10003"/>
                  </a:ext>
                </a:extLst>
              </a:tr>
              <a:tr h="69687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Difficult to exploit</a:t>
                      </a:r>
                      <a:endParaRPr/>
                    </a:p>
                  </a:txBody>
                  <a:tcPr marL="91425" marR="91425" marT="91425" marB="91425"/>
                </a:tc>
                <a:tc>
                  <a:txBody>
                    <a:bodyPr/>
                    <a:lstStyle/>
                    <a:p>
                      <a:pPr marL="0" lvl="0" indent="0" algn="l" rtl="0">
                        <a:spcBef>
                          <a:spcPts val="0"/>
                        </a:spcBef>
                        <a:spcAft>
                          <a:spcPts val="0"/>
                        </a:spcAft>
                        <a:buNone/>
                      </a:pPr>
                      <a:r>
                        <a:rPr lang="en"/>
                        <a:t>High-level technical skills required, strong and effective controls in place</a:t>
                      </a:r>
                      <a:endParaRPr/>
                    </a:p>
                  </a:txBody>
                  <a:tcPr marL="91425" marR="91425" marT="91425" marB="91425"/>
                </a:tc>
                <a:extLst>
                  <a:ext uri="{0D108BD9-81ED-4DB2-BD59-A6C34878D82A}">
                    <a16:rowId xmlns:a16="http://schemas.microsoft.com/office/drawing/2014/main" val="10004"/>
                  </a:ext>
                </a:extLst>
              </a:tr>
              <a:tr h="69687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Extremely difficult to exploit</a:t>
                      </a:r>
                      <a:endParaRPr/>
                    </a:p>
                  </a:txBody>
                  <a:tcPr marL="91425" marR="91425" marT="91425" marB="91425"/>
                </a:tc>
                <a:tc>
                  <a:txBody>
                    <a:bodyPr/>
                    <a:lstStyle/>
                    <a:p>
                      <a:pPr marL="0" lvl="0" indent="0" algn="l" rtl="0">
                        <a:spcBef>
                          <a:spcPts val="0"/>
                        </a:spcBef>
                        <a:spcAft>
                          <a:spcPts val="0"/>
                        </a:spcAft>
                        <a:buNone/>
                      </a:pPr>
                      <a:r>
                        <a:rPr lang="en"/>
                        <a:t>Exceptional technical skills needed, very strong and effective controls</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1291</Words>
  <Application>Microsoft Office PowerPoint</Application>
  <PresentationFormat>On-screen Show (16:9)</PresentationFormat>
  <Paragraphs>298</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Roboto</vt:lpstr>
      <vt:lpstr>Arial</vt:lpstr>
      <vt:lpstr>Simple Light</vt:lpstr>
      <vt:lpstr>Security and Control Risk Assessment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Control Risk Assessment Plan</dc:title>
  <cp:lastModifiedBy>Chennavaram, Gowtham</cp:lastModifiedBy>
  <cp:revision>1</cp:revision>
  <dcterms:modified xsi:type="dcterms:W3CDTF">2024-03-11T22:09:27Z</dcterms:modified>
</cp:coreProperties>
</file>