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2"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E8429B-7AFD-42B5-B710-1FF80C7A8DA1}">
          <p14:sldIdLst>
            <p14:sldId id="256"/>
            <p14:sldId id="257"/>
            <p14:sldId id="258"/>
            <p14:sldId id="259"/>
            <p14:sldId id="260"/>
            <p14:sldId id="262"/>
            <p14:sldId id="263"/>
            <p14:sldId id="264"/>
            <p14:sldId id="265"/>
            <p14:sldId id="266"/>
            <p14:sldId id="26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2A1A"/>
    <a:srgbClr val="452E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5" d="100"/>
          <a:sy n="105" d="100"/>
        </p:scale>
        <p:origin x="8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4T06:27:59.888"/>
    </inkml:context>
    <inkml:brush xml:id="br0">
      <inkml:brushProperty name="width" value="0.035" units="cm"/>
      <inkml:brushProperty name="height" value="0.035" units="cm"/>
    </inkml:brush>
  </inkml:definitions>
  <inkml:trace contextRef="#ctx0" brushRef="#br0">0 7 1100,'7'-2'-1471,"0"-1"3316,5 2 9267,-15 6-11685,2-4-962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4T06:28:00.243"/>
    </inkml:context>
    <inkml:brush xml:id="br0">
      <inkml:brushProperty name="width" value="0.035" units="cm"/>
      <inkml:brushProperty name="height" value="0.035" units="cm"/>
    </inkml:brush>
  </inkml:definitions>
  <inkml:trace contextRef="#ctx0" brushRef="#br0">126 0 1096,'0'0'3034,"-20"32"5314,-4-26-4306,-7 1-5973,29-6 1367,-13-1-3448,7 0 526,-16 7-1369,23-6 3971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4T06:28:05.436"/>
    </inkml:context>
    <inkml:brush xml:id="br0">
      <inkml:brushProperty name="width" value="0.035" units="cm"/>
      <inkml:brushProperty name="height" value="0.035" units="cm"/>
    </inkml:brush>
  </inkml:definitions>
  <inkml:trace contextRef="#ctx0" brushRef="#br0">0 35 484,'0'0'3326,"20"-23"6848,-13 12-8995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4T06:28:21.929"/>
    </inkml:context>
    <inkml:brush xml:id="br0">
      <inkml:brushProperty name="width" value="0.035" units="cm"/>
      <inkml:brushProperty name="height" value="0.035" units="cm"/>
    </inkml:brush>
  </inkml:definitions>
  <inkml:trace contextRef="#ctx0" brushRef="#br0">40 3 1036,'-1'8'893,"1"-8"-582,0 1-1,-1-1 1,1 0-1,0 1 1,0-1-1,-1 0 1,1 0 0,0 1-1,-1-1 1,1 0-1,0 0 1,-1 1-1,1-1 1,0 0-1,-1 0 1,1 0-1,-1 1 1,1-1-1,0 0 1,-1 0-1,1 0 1,-1 0-1,1 0 1,0 0-1,-1 0 1,1 0-1,-1 0 1,1 0-1,-1 0 1,1 0-1,0-1 1,-1 1-1,1 0 1,-1 0-1,1 0 1,0 0 0,-1-1-1,1 1 1,0 0-1,-1 0 1,1-1-1,-1 1 1,-4-3-1498,3 3 2163,-9-7-856,7 4-4128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E52452-2FAC-4A33-A7F8-A7043EC9950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8AB2B-D518-4D98-99FE-B928699D998F}" type="slidenum">
              <a:rPr lang="en-IN" smtClean="0"/>
              <a:t>‹#›</a:t>
            </a:fld>
            <a:endParaRPr lang="en-IN"/>
          </a:p>
        </p:txBody>
      </p:sp>
    </p:spTree>
    <p:extLst>
      <p:ext uri="{BB962C8B-B14F-4D97-AF65-F5344CB8AC3E}">
        <p14:creationId xmlns:p14="http://schemas.microsoft.com/office/powerpoint/2010/main" val="3676285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E52452-2FAC-4A33-A7F8-A7043EC9950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8AB2B-D518-4D98-99FE-B928699D998F}" type="slidenum">
              <a:rPr lang="en-IN" smtClean="0"/>
              <a:t>‹#›</a:t>
            </a:fld>
            <a:endParaRPr lang="en-IN"/>
          </a:p>
        </p:txBody>
      </p:sp>
    </p:spTree>
    <p:extLst>
      <p:ext uri="{BB962C8B-B14F-4D97-AF65-F5344CB8AC3E}">
        <p14:creationId xmlns:p14="http://schemas.microsoft.com/office/powerpoint/2010/main" val="3749889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E52452-2FAC-4A33-A7F8-A7043EC9950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8AB2B-D518-4D98-99FE-B928699D998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362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E52452-2FAC-4A33-A7F8-A7043EC9950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8AB2B-D518-4D98-99FE-B928699D998F}" type="slidenum">
              <a:rPr lang="en-IN" smtClean="0"/>
              <a:t>‹#›</a:t>
            </a:fld>
            <a:endParaRPr lang="en-IN"/>
          </a:p>
        </p:txBody>
      </p:sp>
    </p:spTree>
    <p:extLst>
      <p:ext uri="{BB962C8B-B14F-4D97-AF65-F5344CB8AC3E}">
        <p14:creationId xmlns:p14="http://schemas.microsoft.com/office/powerpoint/2010/main" val="2998187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E52452-2FAC-4A33-A7F8-A7043EC9950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8AB2B-D518-4D98-99FE-B928699D998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5474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E52452-2FAC-4A33-A7F8-A7043EC9950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8AB2B-D518-4D98-99FE-B928699D998F}" type="slidenum">
              <a:rPr lang="en-IN" smtClean="0"/>
              <a:t>‹#›</a:t>
            </a:fld>
            <a:endParaRPr lang="en-IN"/>
          </a:p>
        </p:txBody>
      </p:sp>
    </p:spTree>
    <p:extLst>
      <p:ext uri="{BB962C8B-B14F-4D97-AF65-F5344CB8AC3E}">
        <p14:creationId xmlns:p14="http://schemas.microsoft.com/office/powerpoint/2010/main" val="3836529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E52452-2FAC-4A33-A7F8-A7043EC9950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8AB2B-D518-4D98-99FE-B928699D998F}" type="slidenum">
              <a:rPr lang="en-IN" smtClean="0"/>
              <a:t>‹#›</a:t>
            </a:fld>
            <a:endParaRPr lang="en-IN"/>
          </a:p>
        </p:txBody>
      </p:sp>
    </p:spTree>
    <p:extLst>
      <p:ext uri="{BB962C8B-B14F-4D97-AF65-F5344CB8AC3E}">
        <p14:creationId xmlns:p14="http://schemas.microsoft.com/office/powerpoint/2010/main" val="2443819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E52452-2FAC-4A33-A7F8-A7043EC9950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8AB2B-D518-4D98-99FE-B928699D998F}" type="slidenum">
              <a:rPr lang="en-IN" smtClean="0"/>
              <a:t>‹#›</a:t>
            </a:fld>
            <a:endParaRPr lang="en-IN"/>
          </a:p>
        </p:txBody>
      </p:sp>
    </p:spTree>
    <p:extLst>
      <p:ext uri="{BB962C8B-B14F-4D97-AF65-F5344CB8AC3E}">
        <p14:creationId xmlns:p14="http://schemas.microsoft.com/office/powerpoint/2010/main" val="248111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E52452-2FAC-4A33-A7F8-A7043EC9950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8AB2B-D518-4D98-99FE-B928699D998F}" type="slidenum">
              <a:rPr lang="en-IN" smtClean="0"/>
              <a:t>‹#›</a:t>
            </a:fld>
            <a:endParaRPr lang="en-IN"/>
          </a:p>
        </p:txBody>
      </p:sp>
    </p:spTree>
    <p:extLst>
      <p:ext uri="{BB962C8B-B14F-4D97-AF65-F5344CB8AC3E}">
        <p14:creationId xmlns:p14="http://schemas.microsoft.com/office/powerpoint/2010/main" val="1357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E52452-2FAC-4A33-A7F8-A7043EC99501}"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8AB2B-D518-4D98-99FE-B928699D998F}" type="slidenum">
              <a:rPr lang="en-IN" smtClean="0"/>
              <a:t>‹#›</a:t>
            </a:fld>
            <a:endParaRPr lang="en-IN"/>
          </a:p>
        </p:txBody>
      </p:sp>
    </p:spTree>
    <p:extLst>
      <p:ext uri="{BB962C8B-B14F-4D97-AF65-F5344CB8AC3E}">
        <p14:creationId xmlns:p14="http://schemas.microsoft.com/office/powerpoint/2010/main" val="93302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E52452-2FAC-4A33-A7F8-A7043EC99501}"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8AB2B-D518-4D98-99FE-B928699D998F}" type="slidenum">
              <a:rPr lang="en-IN" smtClean="0"/>
              <a:t>‹#›</a:t>
            </a:fld>
            <a:endParaRPr lang="en-IN"/>
          </a:p>
        </p:txBody>
      </p:sp>
    </p:spTree>
    <p:extLst>
      <p:ext uri="{BB962C8B-B14F-4D97-AF65-F5344CB8AC3E}">
        <p14:creationId xmlns:p14="http://schemas.microsoft.com/office/powerpoint/2010/main" val="122900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E52452-2FAC-4A33-A7F8-A7043EC99501}"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B8AB2B-D518-4D98-99FE-B928699D998F}" type="slidenum">
              <a:rPr lang="en-IN" smtClean="0"/>
              <a:t>‹#›</a:t>
            </a:fld>
            <a:endParaRPr lang="en-IN"/>
          </a:p>
        </p:txBody>
      </p:sp>
    </p:spTree>
    <p:extLst>
      <p:ext uri="{BB962C8B-B14F-4D97-AF65-F5344CB8AC3E}">
        <p14:creationId xmlns:p14="http://schemas.microsoft.com/office/powerpoint/2010/main" val="306902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E52452-2FAC-4A33-A7F8-A7043EC99501}"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B8AB2B-D518-4D98-99FE-B928699D998F}" type="slidenum">
              <a:rPr lang="en-IN" smtClean="0"/>
              <a:t>‹#›</a:t>
            </a:fld>
            <a:endParaRPr lang="en-IN"/>
          </a:p>
        </p:txBody>
      </p:sp>
    </p:spTree>
    <p:extLst>
      <p:ext uri="{BB962C8B-B14F-4D97-AF65-F5344CB8AC3E}">
        <p14:creationId xmlns:p14="http://schemas.microsoft.com/office/powerpoint/2010/main" val="3055233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52452-2FAC-4A33-A7F8-A7043EC99501}" type="datetimeFigureOut">
              <a:rPr lang="en-IN" smtClean="0"/>
              <a:t>13-07-2024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B8AB2B-D518-4D98-99FE-B928699D998F}" type="slidenum">
              <a:rPr lang="en-IN" smtClean="0"/>
              <a:t>‹#›</a:t>
            </a:fld>
            <a:endParaRPr lang="en-IN"/>
          </a:p>
        </p:txBody>
      </p:sp>
    </p:spTree>
    <p:extLst>
      <p:ext uri="{BB962C8B-B14F-4D97-AF65-F5344CB8AC3E}">
        <p14:creationId xmlns:p14="http://schemas.microsoft.com/office/powerpoint/2010/main" val="117016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E52452-2FAC-4A33-A7F8-A7043EC99501}"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8AB2B-D518-4D98-99FE-B928699D998F}" type="slidenum">
              <a:rPr lang="en-IN" smtClean="0"/>
              <a:t>‹#›</a:t>
            </a:fld>
            <a:endParaRPr lang="en-IN"/>
          </a:p>
        </p:txBody>
      </p:sp>
    </p:spTree>
    <p:extLst>
      <p:ext uri="{BB962C8B-B14F-4D97-AF65-F5344CB8AC3E}">
        <p14:creationId xmlns:p14="http://schemas.microsoft.com/office/powerpoint/2010/main" val="315991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8AB2B-D518-4D98-99FE-B928699D998F}" type="slidenum">
              <a:rPr lang="en-IN" smtClean="0"/>
              <a:t>‹#›</a:t>
            </a:fld>
            <a:endParaRPr lang="en-IN"/>
          </a:p>
        </p:txBody>
      </p:sp>
      <p:sp>
        <p:nvSpPr>
          <p:cNvPr id="5" name="Date Placeholder 4"/>
          <p:cNvSpPr>
            <a:spLocks noGrp="1"/>
          </p:cNvSpPr>
          <p:nvPr>
            <p:ph type="dt" sz="half" idx="10"/>
          </p:nvPr>
        </p:nvSpPr>
        <p:spPr/>
        <p:txBody>
          <a:bodyPr/>
          <a:lstStyle/>
          <a:p>
            <a:fld id="{32E52452-2FAC-4A33-A7F8-A7043EC99501}" type="datetimeFigureOut">
              <a:rPr lang="en-IN" smtClean="0"/>
              <a:t>13-07-2024</a:t>
            </a:fld>
            <a:endParaRPr lang="en-IN"/>
          </a:p>
        </p:txBody>
      </p:sp>
    </p:spTree>
    <p:extLst>
      <p:ext uri="{BB962C8B-B14F-4D97-AF65-F5344CB8AC3E}">
        <p14:creationId xmlns:p14="http://schemas.microsoft.com/office/powerpoint/2010/main" val="400005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E52452-2FAC-4A33-A7F8-A7043EC99501}" type="datetimeFigureOut">
              <a:rPr lang="en-IN" smtClean="0"/>
              <a:t>13-07-2024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0B8AB2B-D518-4D98-99FE-B928699D998F}" type="slidenum">
              <a:rPr lang="en-IN" smtClean="0"/>
              <a:t>‹#›</a:t>
            </a:fld>
            <a:endParaRPr lang="en-IN"/>
          </a:p>
        </p:txBody>
      </p:sp>
    </p:spTree>
    <p:extLst>
      <p:ext uri="{BB962C8B-B14F-4D97-AF65-F5344CB8AC3E}">
        <p14:creationId xmlns:p14="http://schemas.microsoft.com/office/powerpoint/2010/main" val="115038831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22MH1A04F2@acoe.edu.in" TargetMode="External"/><Relationship Id="rId2" Type="http://schemas.openxmlformats.org/officeDocument/2006/relationships/hyperlink" Target="mailto:adapagowtham6@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Gowtham1221/cybersecurity-internsh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customXml" Target="../ink/ink3.xml"/><Relationship Id="rId2" Type="http://schemas.openxmlformats.org/officeDocument/2006/relationships/customXml" Target="../ink/ink1.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4A43-8671-ECC8-868B-D22B7368E89A}"/>
              </a:ext>
            </a:extLst>
          </p:cNvPr>
          <p:cNvSpPr>
            <a:spLocks noGrp="1"/>
          </p:cNvSpPr>
          <p:nvPr>
            <p:ph type="ctrTitle"/>
          </p:nvPr>
        </p:nvSpPr>
        <p:spPr>
          <a:xfrm>
            <a:off x="590996" y="1223799"/>
            <a:ext cx="7766936" cy="1323439"/>
          </a:xfrm>
        </p:spPr>
        <p:txBody>
          <a:bodyPr/>
          <a:lstStyle/>
          <a:p>
            <a:pPr algn="l"/>
            <a:br>
              <a:rPr lang="en-US" dirty="0">
                <a:latin typeface="Times New Roman" panose="02020603050405020304" pitchFamily="18" charset="0"/>
                <a:cs typeface="Times New Roman" panose="02020603050405020304" pitchFamily="18" charset="0"/>
              </a:rPr>
            </a:br>
            <a:r>
              <a:rPr lang="en-US" sz="8000" dirty="0">
                <a:solidFill>
                  <a:schemeClr val="tx1"/>
                </a:solidFill>
                <a:latin typeface="Times New Roman" panose="02020603050405020304" pitchFamily="18" charset="0"/>
                <a:cs typeface="Times New Roman" panose="02020603050405020304" pitchFamily="18" charset="0"/>
              </a:rPr>
              <a:t>Student details</a:t>
            </a:r>
            <a:endParaRPr lang="en-IN"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E69C626-294E-4A86-C61E-367E23C2E3B2}"/>
              </a:ext>
            </a:extLst>
          </p:cNvPr>
          <p:cNvSpPr>
            <a:spLocks noGrp="1"/>
          </p:cNvSpPr>
          <p:nvPr>
            <p:ph type="subTitle" idx="1"/>
          </p:nvPr>
        </p:nvSpPr>
        <p:spPr>
          <a:xfrm>
            <a:off x="545592" y="3489158"/>
            <a:ext cx="7857744" cy="3046285"/>
          </a:xfrm>
        </p:spPr>
        <p:txBody>
          <a:bodyPr>
            <a:normAutofit fontScale="85000" lnSpcReduction="20000"/>
          </a:bodyPr>
          <a:lstStyle/>
          <a:p>
            <a:pPr algn="l"/>
            <a:r>
              <a:rPr lang="en-US" sz="2800" dirty="0">
                <a:solidFill>
                  <a:schemeClr val="tx1"/>
                </a:solidFill>
                <a:latin typeface="Times New Roman" panose="02020603050405020304" pitchFamily="18" charset="0"/>
                <a:cs typeface="Times New Roman" panose="02020603050405020304" pitchFamily="18" charset="0"/>
              </a:rPr>
              <a:t>Name : </a:t>
            </a:r>
            <a:r>
              <a:rPr lang="en-US" sz="2800" dirty="0" err="1">
                <a:solidFill>
                  <a:schemeClr val="tx1"/>
                </a:solidFill>
                <a:latin typeface="Times New Roman" panose="02020603050405020304" pitchFamily="18" charset="0"/>
                <a:cs typeface="Times New Roman" panose="02020603050405020304" pitchFamily="18" charset="0"/>
              </a:rPr>
              <a:t>Adapa</a:t>
            </a:r>
            <a:r>
              <a:rPr lang="en-US" sz="2800" dirty="0">
                <a:solidFill>
                  <a:schemeClr val="tx1"/>
                </a:solidFill>
                <a:latin typeface="Times New Roman" panose="02020603050405020304" pitchFamily="18" charset="0"/>
                <a:cs typeface="Times New Roman" panose="02020603050405020304" pitchFamily="18" charset="0"/>
              </a:rPr>
              <a:t> Gowtham Sri</a:t>
            </a:r>
          </a:p>
          <a:p>
            <a:pPr algn="l"/>
            <a:r>
              <a:rPr lang="en-US" sz="2800" dirty="0">
                <a:solidFill>
                  <a:schemeClr val="tx1"/>
                </a:solidFill>
                <a:latin typeface="Times New Roman" panose="02020603050405020304" pitchFamily="18" charset="0"/>
                <a:cs typeface="Times New Roman" panose="02020603050405020304" pitchFamily="18" charset="0"/>
              </a:rPr>
              <a:t>Skills build Email : </a:t>
            </a:r>
            <a:r>
              <a:rPr lang="en-US" sz="2800" dirty="0">
                <a:solidFill>
                  <a:schemeClr val="tx1"/>
                </a:solidFill>
                <a:latin typeface="Times New Roman" panose="02020603050405020304" pitchFamily="18" charset="0"/>
                <a:cs typeface="Times New Roman" panose="02020603050405020304" pitchFamily="18" charset="0"/>
                <a:hlinkClick r:id="rId2"/>
              </a:rPr>
              <a:t>adapagowtham6@gmail.com</a:t>
            </a:r>
            <a:endParaRPr lang="en-US" sz="2800" dirty="0">
              <a:solidFill>
                <a:schemeClr val="tx1"/>
              </a:solidFill>
              <a:latin typeface="Times New Roman" panose="02020603050405020304" pitchFamily="18" charset="0"/>
              <a:cs typeface="Times New Roman" panose="02020603050405020304" pitchFamily="18" charset="0"/>
            </a:endParaRPr>
          </a:p>
          <a:p>
            <a:pPr algn="l"/>
            <a:r>
              <a:rPr lang="en-US" sz="2800" dirty="0">
                <a:solidFill>
                  <a:schemeClr val="tx1"/>
                </a:solidFill>
                <a:latin typeface="Times New Roman" panose="02020603050405020304" pitchFamily="18" charset="0"/>
                <a:cs typeface="Times New Roman" panose="02020603050405020304" pitchFamily="18" charset="0"/>
              </a:rPr>
              <a:t>College : Aditya College of Engineering</a:t>
            </a:r>
          </a:p>
          <a:p>
            <a:pPr algn="l"/>
            <a:r>
              <a:rPr lang="en-US" sz="2800" dirty="0">
                <a:solidFill>
                  <a:schemeClr val="tx1"/>
                </a:solidFill>
                <a:latin typeface="Times New Roman" panose="02020603050405020304" pitchFamily="18" charset="0"/>
                <a:cs typeface="Times New Roman" panose="02020603050405020304" pitchFamily="18" charset="0"/>
              </a:rPr>
              <a:t>College state : Andhra Pradesh</a:t>
            </a:r>
          </a:p>
          <a:p>
            <a:pPr algn="l"/>
            <a:r>
              <a:rPr lang="en-US" sz="2800" dirty="0">
                <a:solidFill>
                  <a:schemeClr val="tx1"/>
                </a:solidFill>
                <a:latin typeface="Times New Roman" panose="02020603050405020304" pitchFamily="18" charset="0"/>
                <a:cs typeface="Times New Roman" panose="02020603050405020304" pitchFamily="18" charset="0"/>
              </a:rPr>
              <a:t>Internship domain : APSSDC </a:t>
            </a:r>
            <a:r>
              <a:rPr lang="en-US" sz="2800" dirty="0" err="1">
                <a:solidFill>
                  <a:schemeClr val="tx1"/>
                </a:solidFill>
                <a:latin typeface="Times New Roman" panose="02020603050405020304" pitchFamily="18" charset="0"/>
                <a:cs typeface="Times New Roman" panose="02020603050405020304" pitchFamily="18" charset="0"/>
              </a:rPr>
              <a:t>Eduent</a:t>
            </a:r>
            <a:r>
              <a:rPr lang="en-US" sz="2800" dirty="0">
                <a:solidFill>
                  <a:schemeClr val="tx1"/>
                </a:solidFill>
                <a:latin typeface="Times New Roman" panose="02020603050405020304" pitchFamily="18" charset="0"/>
                <a:cs typeface="Times New Roman" panose="02020603050405020304" pitchFamily="18" charset="0"/>
              </a:rPr>
              <a:t> foundation</a:t>
            </a:r>
          </a:p>
          <a:p>
            <a:pPr algn="l"/>
            <a:r>
              <a:rPr lang="en-US" sz="2800" dirty="0">
                <a:solidFill>
                  <a:schemeClr val="tx1"/>
                </a:solidFill>
                <a:latin typeface="Times New Roman" panose="02020603050405020304" pitchFamily="18" charset="0"/>
                <a:cs typeface="Times New Roman" panose="02020603050405020304" pitchFamily="18" charset="0"/>
              </a:rPr>
              <a:t>Start and end date  : 07/06/2024 – 12/07/2024</a:t>
            </a:r>
          </a:p>
          <a:p>
            <a:pPr algn="l"/>
            <a:r>
              <a:rPr lang="en-US" sz="2800" dirty="0">
                <a:solidFill>
                  <a:schemeClr val="tx1"/>
                </a:solidFill>
                <a:latin typeface="Times New Roman" panose="02020603050405020304" pitchFamily="18" charset="0"/>
                <a:cs typeface="Times New Roman" panose="02020603050405020304" pitchFamily="18" charset="0"/>
              </a:rPr>
              <a:t>College email ID : </a:t>
            </a:r>
            <a:r>
              <a:rPr lang="en-US" sz="2800" dirty="0">
                <a:solidFill>
                  <a:schemeClr val="tx1"/>
                </a:solidFill>
                <a:latin typeface="Times New Roman" panose="02020603050405020304" pitchFamily="18" charset="0"/>
                <a:cs typeface="Times New Roman" panose="02020603050405020304" pitchFamily="18" charset="0"/>
                <a:hlinkClick r:id="rId3"/>
              </a:rPr>
              <a:t>22MH1A04F2@acoe.edu.in</a:t>
            </a:r>
            <a:endParaRPr lang="en-US" sz="2800" dirty="0">
              <a:solidFill>
                <a:schemeClr val="tx1"/>
              </a:solidFill>
              <a:latin typeface="Times New Roman" panose="02020603050405020304" pitchFamily="18" charset="0"/>
              <a:cs typeface="Times New Roman" panose="02020603050405020304" pitchFamily="18" charset="0"/>
            </a:endParaRPr>
          </a:p>
          <a:p>
            <a:pPr algn="l"/>
            <a:endParaRPr lang="en-US" sz="2800" dirty="0">
              <a:solidFill>
                <a:schemeClr val="tx1"/>
              </a:solidFill>
              <a:latin typeface="Times New Roman" panose="02020603050405020304" pitchFamily="18" charset="0"/>
              <a:cs typeface="Times New Roman" panose="02020603050405020304" pitchFamily="18" charset="0"/>
            </a:endParaRPr>
          </a:p>
          <a:p>
            <a:pPr algn="l"/>
            <a:endParaRPr lang="en-US" sz="2800" dirty="0">
              <a:solidFill>
                <a:schemeClr val="tx1"/>
              </a:solidFill>
              <a:latin typeface="Times New Roman" panose="02020603050405020304" pitchFamily="18" charset="0"/>
              <a:cs typeface="Times New Roman" panose="02020603050405020304" pitchFamily="18" charset="0"/>
            </a:endParaRPr>
          </a:p>
          <a:p>
            <a:pPr algn="l"/>
            <a:endParaRPr lang="en-US" sz="2800" dirty="0">
              <a:solidFill>
                <a:schemeClr val="tx1"/>
              </a:solidFill>
              <a:latin typeface="Times New Roman" panose="02020603050405020304" pitchFamily="18" charset="0"/>
              <a:cs typeface="Times New Roman" panose="02020603050405020304" pitchFamily="18" charset="0"/>
            </a:endParaRPr>
          </a:p>
          <a:p>
            <a:pPr algn="ct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700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61C3-9A6D-1AE9-8AB4-EA4AE2F7A92D}"/>
              </a:ext>
            </a:extLst>
          </p:cNvPr>
          <p:cNvSpPr>
            <a:spLocks noGrp="1"/>
          </p:cNvSpPr>
          <p:nvPr>
            <p:ph type="title"/>
          </p:nvPr>
        </p:nvSpPr>
        <p:spPr>
          <a:xfrm>
            <a:off x="677334" y="609600"/>
            <a:ext cx="8596668" cy="643128"/>
          </a:xfrm>
        </p:spPr>
        <p:txBody>
          <a:bodyPr/>
          <a:lstStyle/>
          <a:p>
            <a:r>
              <a:rPr lang="en-US" b="1" dirty="0">
                <a:solidFill>
                  <a:schemeClr val="tx1"/>
                </a:solidFill>
                <a:latin typeface="Times New Roman" panose="02020603050405020304" pitchFamily="18" charset="0"/>
                <a:cs typeface="Times New Roman" panose="02020603050405020304" pitchFamily="18" charset="0"/>
              </a:rPr>
              <a:t>Results </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17" name="Content Placeholder 16">
            <a:extLst>
              <a:ext uri="{FF2B5EF4-FFF2-40B4-BE49-F238E27FC236}">
                <a16:creationId xmlns:a16="http://schemas.microsoft.com/office/drawing/2014/main" id="{AF5EA935-54D8-5232-1525-4D87CC50F5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81" y="1955051"/>
            <a:ext cx="5240707" cy="2947898"/>
          </a:xfrm>
        </p:spPr>
      </p:pic>
      <p:pic>
        <p:nvPicPr>
          <p:cNvPr id="19" name="Picture 18">
            <a:extLst>
              <a:ext uri="{FF2B5EF4-FFF2-40B4-BE49-F238E27FC236}">
                <a16:creationId xmlns:a16="http://schemas.microsoft.com/office/drawing/2014/main" id="{80F633D4-E4F7-27C1-1509-43CE5993E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829" y="1955051"/>
            <a:ext cx="5240708" cy="2947898"/>
          </a:xfrm>
          <a:prstGeom prst="rect">
            <a:avLst/>
          </a:prstGeom>
        </p:spPr>
      </p:pic>
      <p:sp>
        <p:nvSpPr>
          <p:cNvPr id="20" name="TextBox 19">
            <a:extLst>
              <a:ext uri="{FF2B5EF4-FFF2-40B4-BE49-F238E27FC236}">
                <a16:creationId xmlns:a16="http://schemas.microsoft.com/office/drawing/2014/main" id="{9AF3A42F-BD05-DEA3-03AB-E2826FC74959}"/>
              </a:ext>
            </a:extLst>
          </p:cNvPr>
          <p:cNvSpPr txBox="1"/>
          <p:nvPr/>
        </p:nvSpPr>
        <p:spPr>
          <a:xfrm>
            <a:off x="420624" y="1453896"/>
            <a:ext cx="224942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Encoding operation</a:t>
            </a:r>
            <a:endParaRPr lang="en-IN"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CEAB7842-B1FA-D222-3AF9-9DCF9B006DC0}"/>
              </a:ext>
            </a:extLst>
          </p:cNvPr>
          <p:cNvSpPr txBox="1"/>
          <p:nvPr/>
        </p:nvSpPr>
        <p:spPr>
          <a:xfrm>
            <a:off x="5998464" y="1453896"/>
            <a:ext cx="305409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Decoding operation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906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7F92-FD57-1401-1775-7C909EF19F70}"/>
              </a:ext>
            </a:extLst>
          </p:cNvPr>
          <p:cNvSpPr>
            <a:spLocks noGrp="1"/>
          </p:cNvSpPr>
          <p:nvPr>
            <p:ph type="title"/>
          </p:nvPr>
        </p:nvSpPr>
        <p:spPr>
          <a:xfrm>
            <a:off x="677334" y="609600"/>
            <a:ext cx="8596668" cy="798576"/>
          </a:xfrm>
        </p:spPr>
        <p:txBody>
          <a:bodyPr/>
          <a:lstStyle/>
          <a:p>
            <a:r>
              <a:rPr lang="en-US" b="1" dirty="0">
                <a:solidFill>
                  <a:schemeClr val="tx1"/>
                </a:solidFill>
                <a:latin typeface="Times New Roman" panose="02020603050405020304" pitchFamily="18" charset="0"/>
                <a:cs typeface="Times New Roman" panose="02020603050405020304" pitchFamily="18" charset="0"/>
              </a:rPr>
              <a:t>Resulting images</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01598F2-9080-190E-2105-1C33B77B0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269301"/>
            <a:ext cx="4725866" cy="2658300"/>
          </a:xfrm>
        </p:spPr>
      </p:pic>
      <p:sp>
        <p:nvSpPr>
          <p:cNvPr id="6" name="TextBox 5">
            <a:extLst>
              <a:ext uri="{FF2B5EF4-FFF2-40B4-BE49-F238E27FC236}">
                <a16:creationId xmlns:a16="http://schemas.microsoft.com/office/drawing/2014/main" id="{ECC4C02B-4268-27C6-4522-17315BEF84BE}"/>
              </a:ext>
            </a:extLst>
          </p:cNvPr>
          <p:cNvSpPr txBox="1"/>
          <p:nvPr/>
        </p:nvSpPr>
        <p:spPr>
          <a:xfrm>
            <a:off x="677334" y="1700784"/>
            <a:ext cx="234933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Original image</a:t>
            </a:r>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EF6FB77-E815-E497-61A7-61CC950EF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878" y="2269301"/>
            <a:ext cx="4725867" cy="2658300"/>
          </a:xfrm>
          <a:prstGeom prst="rect">
            <a:avLst/>
          </a:prstGeom>
        </p:spPr>
      </p:pic>
      <p:sp>
        <p:nvSpPr>
          <p:cNvPr id="9" name="TextBox 8">
            <a:extLst>
              <a:ext uri="{FF2B5EF4-FFF2-40B4-BE49-F238E27FC236}">
                <a16:creationId xmlns:a16="http://schemas.microsoft.com/office/drawing/2014/main" id="{1625BB86-5CAC-E67A-DFEC-3B291549C336}"/>
              </a:ext>
            </a:extLst>
          </p:cNvPr>
          <p:cNvSpPr txBox="1"/>
          <p:nvPr/>
        </p:nvSpPr>
        <p:spPr>
          <a:xfrm>
            <a:off x="6254496" y="1700784"/>
            <a:ext cx="234933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Modified image</a:t>
            </a:r>
            <a:endParaRPr lang="en-IN"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F0C5AF4-3D90-49AA-3A36-2D48EEA8491E}"/>
              </a:ext>
            </a:extLst>
          </p:cNvPr>
          <p:cNvSpPr txBox="1"/>
          <p:nvPr/>
        </p:nvSpPr>
        <p:spPr>
          <a:xfrm>
            <a:off x="677334" y="5175504"/>
            <a:ext cx="1043262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As you can see there is no difference in the above images, but in reality the modified image contains the hidden message. We just cant see it. You can try it your self by access the GitHub link in the end.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52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B0FA-8B38-236D-BC9E-1EEC5C79EDEF}"/>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GitHub link of the project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3ABFDE-CC8D-2058-F501-F53897E1B566}"/>
              </a:ext>
            </a:extLst>
          </p:cNvPr>
          <p:cNvSpPr>
            <a:spLocks noGrp="1"/>
          </p:cNvSpPr>
          <p:nvPr>
            <p:ph idx="1"/>
          </p:nvPr>
        </p:nvSpPr>
        <p:spPr>
          <a:xfrm>
            <a:off x="2378118" y="3102421"/>
            <a:ext cx="8596668" cy="3880773"/>
          </a:xfrm>
        </p:spPr>
        <p:txBody>
          <a:bodyPr/>
          <a:lstStyle/>
          <a:p>
            <a:pPr marL="0" indent="0">
              <a:buNone/>
            </a:pPr>
            <a:r>
              <a:rPr lang="en-IN" dirty="0">
                <a:hlinkClick r:id="rId2"/>
              </a:rPr>
              <a:t>https://github.com/Gowtham1221/cybersecurity-internship</a:t>
            </a:r>
            <a:endParaRPr lang="en-IN" dirty="0"/>
          </a:p>
          <a:p>
            <a:endParaRPr lang="en-IN" dirty="0"/>
          </a:p>
        </p:txBody>
      </p:sp>
    </p:spTree>
    <p:extLst>
      <p:ext uri="{BB962C8B-B14F-4D97-AF65-F5344CB8AC3E}">
        <p14:creationId xmlns:p14="http://schemas.microsoft.com/office/powerpoint/2010/main" val="3402529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874E-BAB6-E197-00EA-A979CA90C282}"/>
              </a:ext>
            </a:extLst>
          </p:cNvPr>
          <p:cNvSpPr>
            <a:spLocks noGrp="1"/>
          </p:cNvSpPr>
          <p:nvPr>
            <p:ph type="title"/>
          </p:nvPr>
        </p:nvSpPr>
        <p:spPr>
          <a:xfrm>
            <a:off x="1685670" y="2237874"/>
            <a:ext cx="8374585" cy="1411705"/>
          </a:xfrm>
        </p:spPr>
        <p:txBody>
          <a:bodyPr>
            <a:no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Project title :</a:t>
            </a:r>
            <a:br>
              <a:rPr lang="en-US" sz="4400" b="1" dirty="0">
                <a:solidFill>
                  <a:schemeClr val="tx1"/>
                </a:solidFill>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 Hiding a text in an image using Steganography</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AAC0028-8D88-67BB-A708-08F56E994299}"/>
              </a:ext>
            </a:extLst>
          </p:cNvPr>
          <p:cNvSpPr>
            <a:spLocks noGrp="1"/>
          </p:cNvSpPr>
          <p:nvPr>
            <p:ph idx="1"/>
          </p:nvPr>
        </p:nvSpPr>
        <p:spPr>
          <a:xfrm>
            <a:off x="2791325" y="4620126"/>
            <a:ext cx="6163277" cy="1644317"/>
          </a:xfrm>
        </p:spPr>
        <p:txBody>
          <a:bodyPr/>
          <a:lstStyle/>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90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D796-39FF-BC19-0CC0-9E0A0236F7F8}"/>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Problem statement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8A116B-5382-2F60-030C-FEE60EE1112B}"/>
              </a:ext>
            </a:extLst>
          </p:cNvPr>
          <p:cNvSpPr>
            <a:spLocks noGrp="1"/>
          </p:cNvSpPr>
          <p:nvPr>
            <p:ph idx="1"/>
          </p:nvPr>
        </p:nvSpPr>
        <p:spPr>
          <a:xfrm>
            <a:off x="677334" y="2160589"/>
            <a:ext cx="10038792" cy="3880773"/>
          </a:xfrm>
        </p:spPr>
        <p:txBody>
          <a:bodyPr>
            <a:normAutofit/>
          </a:bodyPr>
          <a:lstStyle/>
          <a:p>
            <a:pPr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 today’s digital age </a:t>
            </a:r>
            <a:r>
              <a:rPr lang="en-IN" dirty="0">
                <a:solidFill>
                  <a:schemeClr val="tx1"/>
                </a:solidFill>
                <a:latin typeface="Times New Roman" panose="02020603050405020304" pitchFamily="18" charset="0"/>
                <a:cs typeface="Times New Roman" panose="02020603050405020304" pitchFamily="18" charset="0"/>
              </a:rPr>
              <a:t>secured communication is crucial. And the digital is not all safe and secure all the time</a:t>
            </a:r>
          </a:p>
          <a:p>
            <a:pPr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Traditional encryption methods encrypt the message content into a secure form of data, but when we see that encrypted data we can see that its hiding something. The hackers these days have the tools that can easily decode the encrypted data which makes some of the traditional method obsolete.</a:t>
            </a:r>
          </a:p>
          <a:p>
            <a:pPr algn="just">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Challenge</a:t>
            </a:r>
            <a:r>
              <a:rPr lang="en-US" dirty="0">
                <a:solidFill>
                  <a:schemeClr val="tx1"/>
                </a:solidFill>
                <a:latin typeface="Times New Roman" panose="02020603050405020304" pitchFamily="18" charset="0"/>
                <a:cs typeface="Times New Roman" panose="02020603050405020304" pitchFamily="18" charset="0"/>
              </a:rPr>
              <a:t> :  The challenge here is to implement a robust and a user friendly solution to create a program that hides a text data into an image without drastically changing the  image file. And to confuse the hackers that there is no sign of communication.</a:t>
            </a:r>
          </a:p>
        </p:txBody>
      </p:sp>
    </p:spTree>
    <p:extLst>
      <p:ext uri="{BB962C8B-B14F-4D97-AF65-F5344CB8AC3E}">
        <p14:creationId xmlns:p14="http://schemas.microsoft.com/office/powerpoint/2010/main" val="45281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C459-8D82-0011-DCCA-835F79E15560}"/>
              </a:ext>
            </a:extLst>
          </p:cNvPr>
          <p:cNvSpPr>
            <a:spLocks noGrp="1"/>
          </p:cNvSpPr>
          <p:nvPr>
            <p:ph type="title"/>
          </p:nvPr>
        </p:nvSpPr>
        <p:spPr>
          <a:xfrm>
            <a:off x="205994" y="705643"/>
            <a:ext cx="8596667" cy="566738"/>
          </a:xfrm>
        </p:spPr>
        <p:txBody>
          <a:bodyPr/>
          <a:lstStyle/>
          <a:p>
            <a:r>
              <a:rPr lang="en-US" b="1" dirty="0">
                <a:solidFill>
                  <a:schemeClr val="tx1"/>
                </a:solidFill>
                <a:latin typeface="Times New Roman" panose="02020603050405020304" pitchFamily="18" charset="0"/>
                <a:cs typeface="Times New Roman" panose="02020603050405020304" pitchFamily="18" charset="0"/>
              </a:rPr>
              <a:t>Agenda</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51E4D754-7B1D-2C83-ADF3-81A4BB5C8E57}"/>
              </a:ext>
            </a:extLst>
          </p:cNvPr>
          <p:cNvSpPr>
            <a:spLocks noGrp="1"/>
          </p:cNvSpPr>
          <p:nvPr>
            <p:ph type="body" sz="half" idx="2"/>
          </p:nvPr>
        </p:nvSpPr>
        <p:spPr>
          <a:xfrm>
            <a:off x="205994" y="1362501"/>
            <a:ext cx="9477285" cy="4789855"/>
          </a:xfrm>
        </p:spPr>
        <p:txBody>
          <a:bodyPr>
            <a:normAutofit/>
          </a:bodyPr>
          <a:lstStyle/>
          <a:p>
            <a:pPr marL="285750" indent="-28575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Project overview</a:t>
            </a:r>
          </a:p>
          <a:p>
            <a:pPr marL="285750" indent="-28575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Who are the End users?</a:t>
            </a:r>
          </a:p>
          <a:p>
            <a:pPr marL="285750" indent="-28575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Solution and value proposition</a:t>
            </a:r>
          </a:p>
          <a:p>
            <a:pPr marL="285750" indent="-28575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Customization of the project</a:t>
            </a:r>
          </a:p>
          <a:p>
            <a:pPr marL="285750" indent="-28575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Modeling of the project</a:t>
            </a:r>
          </a:p>
          <a:p>
            <a:pPr marL="285750" indent="-28575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Results </a:t>
            </a:r>
          </a:p>
          <a:p>
            <a:pPr marL="285750" indent="-28575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Resulting images</a:t>
            </a:r>
          </a:p>
          <a:p>
            <a:pPr marL="285750" indent="-28575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GitHub link for the project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BF727CD-8A1C-E017-08CF-B5785ECE65EC}"/>
                  </a:ext>
                </a:extLst>
              </p14:cNvPr>
              <p14:cNvContentPartPr/>
              <p14:nvPr/>
            </p14:nvContentPartPr>
            <p14:xfrm>
              <a:off x="-481536" y="5085936"/>
              <a:ext cx="9360" cy="2880"/>
            </p14:xfrm>
          </p:contentPart>
        </mc:Choice>
        <mc:Fallback xmlns="">
          <p:pic>
            <p:nvPicPr>
              <p:cNvPr id="3" name="Ink 2">
                <a:extLst>
                  <a:ext uri="{FF2B5EF4-FFF2-40B4-BE49-F238E27FC236}">
                    <a16:creationId xmlns:a16="http://schemas.microsoft.com/office/drawing/2014/main" id="{7BF727CD-8A1C-E017-08CF-B5785ECE65EC}"/>
                  </a:ext>
                </a:extLst>
              </p:cNvPr>
              <p:cNvPicPr/>
              <p:nvPr/>
            </p:nvPicPr>
            <p:blipFill>
              <a:blip r:embed="rId4"/>
              <a:stretch>
                <a:fillRect/>
              </a:stretch>
            </p:blipFill>
            <p:spPr>
              <a:xfrm>
                <a:off x="-487656" y="5079816"/>
                <a:ext cx="2160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C645AEC-2D21-7FD8-0FA3-CC06FB6B0814}"/>
                  </a:ext>
                </a:extLst>
              </p14:cNvPr>
              <p14:cNvContentPartPr/>
              <p14:nvPr/>
            </p14:nvContentPartPr>
            <p14:xfrm>
              <a:off x="-551736" y="5102496"/>
              <a:ext cx="45360" cy="19800"/>
            </p14:xfrm>
          </p:contentPart>
        </mc:Choice>
        <mc:Fallback xmlns="">
          <p:pic>
            <p:nvPicPr>
              <p:cNvPr id="5" name="Ink 4">
                <a:extLst>
                  <a:ext uri="{FF2B5EF4-FFF2-40B4-BE49-F238E27FC236}">
                    <a16:creationId xmlns:a16="http://schemas.microsoft.com/office/drawing/2014/main" id="{4C645AEC-2D21-7FD8-0FA3-CC06FB6B0814}"/>
                  </a:ext>
                </a:extLst>
              </p:cNvPr>
              <p:cNvPicPr/>
              <p:nvPr/>
            </p:nvPicPr>
            <p:blipFill>
              <a:blip r:embed="rId6"/>
              <a:stretch>
                <a:fillRect/>
              </a:stretch>
            </p:blipFill>
            <p:spPr>
              <a:xfrm>
                <a:off x="-557856" y="5096376"/>
                <a:ext cx="576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716CA3BF-B821-BAAC-94BD-D92C5195EE18}"/>
                  </a:ext>
                </a:extLst>
              </p14:cNvPr>
              <p14:cNvContentPartPr/>
              <p14:nvPr/>
            </p14:nvContentPartPr>
            <p14:xfrm>
              <a:off x="1724184" y="3268296"/>
              <a:ext cx="10080" cy="12600"/>
            </p14:xfrm>
          </p:contentPart>
        </mc:Choice>
        <mc:Fallback xmlns="">
          <p:pic>
            <p:nvPicPr>
              <p:cNvPr id="8" name="Ink 7">
                <a:extLst>
                  <a:ext uri="{FF2B5EF4-FFF2-40B4-BE49-F238E27FC236}">
                    <a16:creationId xmlns:a16="http://schemas.microsoft.com/office/drawing/2014/main" id="{716CA3BF-B821-BAAC-94BD-D92C5195EE18}"/>
                  </a:ext>
                </a:extLst>
              </p:cNvPr>
              <p:cNvPicPr/>
              <p:nvPr/>
            </p:nvPicPr>
            <p:blipFill>
              <a:blip r:embed="rId8"/>
              <a:stretch>
                <a:fillRect/>
              </a:stretch>
            </p:blipFill>
            <p:spPr>
              <a:xfrm>
                <a:off x="1718064" y="3262176"/>
                <a:ext cx="22320" cy="24840"/>
              </a:xfrm>
              <a:prstGeom prst="rect">
                <a:avLst/>
              </a:prstGeom>
            </p:spPr>
          </p:pic>
        </mc:Fallback>
      </mc:AlternateContent>
    </p:spTree>
    <p:extLst>
      <p:ext uri="{BB962C8B-B14F-4D97-AF65-F5344CB8AC3E}">
        <p14:creationId xmlns:p14="http://schemas.microsoft.com/office/powerpoint/2010/main" val="238686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2C10-7128-F2CE-1DA8-C08595F88FFE}"/>
              </a:ext>
            </a:extLst>
          </p:cNvPr>
          <p:cNvSpPr>
            <a:spLocks noGrp="1"/>
          </p:cNvSpPr>
          <p:nvPr>
            <p:ph type="title"/>
          </p:nvPr>
        </p:nvSpPr>
        <p:spPr>
          <a:xfrm>
            <a:off x="431953" y="528450"/>
            <a:ext cx="8596667" cy="566738"/>
          </a:xfrm>
        </p:spPr>
        <p:txBody>
          <a:bodyPr/>
          <a:lstStyle/>
          <a:p>
            <a:r>
              <a:rPr lang="en-US" b="1" dirty="0">
                <a:solidFill>
                  <a:schemeClr val="tx1"/>
                </a:solidFill>
                <a:latin typeface="Times New Roman" panose="02020603050405020304" pitchFamily="18" charset="0"/>
                <a:cs typeface="Times New Roman" panose="02020603050405020304" pitchFamily="18" charset="0"/>
              </a:rPr>
              <a:t>Project overview</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F43C79E-0EC1-3809-5E1C-7CA073F98031}"/>
              </a:ext>
            </a:extLst>
          </p:cNvPr>
          <p:cNvSpPr>
            <a:spLocks noGrp="1"/>
          </p:cNvSpPr>
          <p:nvPr>
            <p:ph type="body" sz="half" idx="2"/>
          </p:nvPr>
        </p:nvSpPr>
        <p:spPr>
          <a:xfrm>
            <a:off x="431953" y="1347537"/>
            <a:ext cx="8596667" cy="5119494"/>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What is digital steganography and the types?</a:t>
            </a:r>
          </a:p>
          <a:p>
            <a:pPr algn="just"/>
            <a:r>
              <a:rPr lang="en-US" sz="1800" dirty="0">
                <a:solidFill>
                  <a:schemeClr val="tx1"/>
                </a:solidFill>
                <a:latin typeface="Times New Roman" panose="02020603050405020304" pitchFamily="18" charset="0"/>
                <a:cs typeface="Times New Roman" panose="02020603050405020304" pitchFamily="18" charset="0"/>
              </a:rPr>
              <a:t>It is  the process of concealing of data in a computer file in such a manner that it is not evident to the human eye. </a:t>
            </a:r>
          </a:p>
          <a:p>
            <a:pPr algn="just"/>
            <a:r>
              <a:rPr lang="en-US" sz="1800" dirty="0">
                <a:solidFill>
                  <a:schemeClr val="tx1"/>
                </a:solidFill>
                <a:latin typeface="Times New Roman" panose="02020603050405020304" pitchFamily="18" charset="0"/>
                <a:cs typeface="Times New Roman" panose="02020603050405020304" pitchFamily="18" charset="0"/>
              </a:rPr>
              <a:t>Types of steganography : </a:t>
            </a:r>
          </a:p>
          <a:p>
            <a:pPr algn="just"/>
            <a:r>
              <a:rPr lang="en-US" sz="1800" dirty="0">
                <a:solidFill>
                  <a:schemeClr val="tx1"/>
                </a:solidFill>
                <a:latin typeface="Times New Roman" panose="02020603050405020304" pitchFamily="18" charset="0"/>
                <a:cs typeface="Times New Roman" panose="02020603050405020304" pitchFamily="18" charset="0"/>
              </a:rPr>
              <a:t>Text steganography, Image steganography, Audio steganography, Video steganography.</a:t>
            </a:r>
          </a:p>
          <a:p>
            <a:pPr algn="just"/>
            <a:r>
              <a:rPr lang="en-US" sz="1800" b="1" dirty="0">
                <a:solidFill>
                  <a:schemeClr val="tx1"/>
                </a:solidFill>
                <a:latin typeface="Times New Roman" panose="02020603050405020304" pitchFamily="18" charset="0"/>
                <a:cs typeface="Times New Roman" panose="02020603050405020304" pitchFamily="18" charset="0"/>
              </a:rPr>
              <a:t>The steganography method that I chose for the project </a:t>
            </a:r>
          </a:p>
          <a:p>
            <a:pPr algn="just"/>
            <a:r>
              <a:rPr lang="en-US" sz="1800" dirty="0">
                <a:solidFill>
                  <a:schemeClr val="tx1"/>
                </a:solidFill>
                <a:latin typeface="Times New Roman" panose="02020603050405020304" pitchFamily="18" charset="0"/>
                <a:cs typeface="Times New Roman" panose="02020603050405020304" pitchFamily="18" charset="0"/>
              </a:rPr>
              <a:t>I chose image steganography for this project.</a:t>
            </a:r>
          </a:p>
          <a:p>
            <a:pPr algn="just"/>
            <a:r>
              <a:rPr lang="en-US" sz="1800" dirty="0">
                <a:solidFill>
                  <a:schemeClr val="tx1"/>
                </a:solidFill>
                <a:latin typeface="Times New Roman" panose="02020603050405020304" pitchFamily="18" charset="0"/>
                <a:cs typeface="Times New Roman" panose="02020603050405020304" pitchFamily="18" charset="0"/>
              </a:rPr>
              <a:t>I have developed a python based steganography tool for hiding text information in images and also extracting the hidden text information from the encoded images.</a:t>
            </a:r>
          </a:p>
          <a:p>
            <a:pPr algn="just"/>
            <a:r>
              <a:rPr lang="en-US" sz="1800" dirty="0">
                <a:solidFill>
                  <a:schemeClr val="tx1"/>
                </a:solidFill>
                <a:latin typeface="Times New Roman" panose="02020603050405020304" pitchFamily="18" charset="0"/>
                <a:cs typeface="Times New Roman" panose="02020603050405020304" pitchFamily="18" charset="0"/>
              </a:rPr>
              <a:t>The program utilizes Least Significant Bit insertion technique to encode and decode the data in the images. The LSB bits of the RGB color channels of the image are modified to encode the information into the image. As only the LSB bits are modified the changes are invisible to the human naked eye.</a:t>
            </a:r>
          </a:p>
          <a:p>
            <a:endParaRPr lang="en-IN" sz="18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807A3DB-3BDC-2263-6DC7-ADAF6300039D}"/>
                  </a:ext>
                </a:extLst>
              </p14:cNvPr>
              <p14:cNvContentPartPr/>
              <p14:nvPr/>
            </p14:nvContentPartPr>
            <p14:xfrm>
              <a:off x="-354096" y="1038816"/>
              <a:ext cx="14400" cy="6120"/>
            </p14:xfrm>
          </p:contentPart>
        </mc:Choice>
        <mc:Fallback xmlns="">
          <p:pic>
            <p:nvPicPr>
              <p:cNvPr id="5" name="Ink 4">
                <a:extLst>
                  <a:ext uri="{FF2B5EF4-FFF2-40B4-BE49-F238E27FC236}">
                    <a16:creationId xmlns:a16="http://schemas.microsoft.com/office/drawing/2014/main" id="{B807A3DB-3BDC-2263-6DC7-ADAF6300039D}"/>
                  </a:ext>
                </a:extLst>
              </p:cNvPr>
              <p:cNvPicPr/>
              <p:nvPr/>
            </p:nvPicPr>
            <p:blipFill>
              <a:blip r:embed="rId3"/>
              <a:stretch>
                <a:fillRect/>
              </a:stretch>
            </p:blipFill>
            <p:spPr>
              <a:xfrm>
                <a:off x="-360216" y="1032696"/>
                <a:ext cx="26640" cy="18360"/>
              </a:xfrm>
              <a:prstGeom prst="rect">
                <a:avLst/>
              </a:prstGeom>
            </p:spPr>
          </p:pic>
        </mc:Fallback>
      </mc:AlternateContent>
    </p:spTree>
    <p:extLst>
      <p:ext uri="{BB962C8B-B14F-4D97-AF65-F5344CB8AC3E}">
        <p14:creationId xmlns:p14="http://schemas.microsoft.com/office/powerpoint/2010/main" val="1165734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165D-2530-A5FD-BADB-1881CB2AFFB3}"/>
              </a:ext>
            </a:extLst>
          </p:cNvPr>
          <p:cNvSpPr>
            <a:spLocks noGrp="1"/>
          </p:cNvSpPr>
          <p:nvPr>
            <p:ph type="title"/>
          </p:nvPr>
        </p:nvSpPr>
        <p:spPr>
          <a:xfrm>
            <a:off x="677334" y="609600"/>
            <a:ext cx="8596668" cy="802105"/>
          </a:xfrm>
        </p:spPr>
        <p:txBody>
          <a:bodyPr/>
          <a:lstStyle/>
          <a:p>
            <a:r>
              <a:rPr lang="en-US" b="1" dirty="0">
                <a:solidFill>
                  <a:schemeClr val="tx1"/>
                </a:solidFill>
                <a:latin typeface="Times New Roman" panose="02020603050405020304" pitchFamily="18" charset="0"/>
                <a:cs typeface="Times New Roman" panose="02020603050405020304" pitchFamily="18" charset="0"/>
              </a:rPr>
              <a:t>Who are the end users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445109-73F7-9BFA-0700-361A09769A10}"/>
              </a:ext>
            </a:extLst>
          </p:cNvPr>
          <p:cNvSpPr>
            <a:spLocks noGrp="1"/>
          </p:cNvSpPr>
          <p:nvPr>
            <p:ph idx="1"/>
          </p:nvPr>
        </p:nvSpPr>
        <p:spPr>
          <a:xfrm>
            <a:off x="677334" y="1411704"/>
            <a:ext cx="8596668" cy="5446295"/>
          </a:xfrm>
        </p:spPr>
        <p:txBody>
          <a:bodyPr/>
          <a:lstStyle/>
          <a:p>
            <a:r>
              <a:rPr lang="en-US" dirty="0">
                <a:latin typeface="Times New Roman" panose="02020603050405020304" pitchFamily="18" charset="0"/>
                <a:cs typeface="Times New Roman" panose="02020603050405020304" pitchFamily="18" charset="0"/>
              </a:rPr>
              <a:t>Individuals : regular individual people can use this program for personal communication containing sensitive information.</a:t>
            </a:r>
          </a:p>
          <a:p>
            <a:r>
              <a:rPr lang="en-US" dirty="0">
                <a:latin typeface="Times New Roman" panose="02020603050405020304" pitchFamily="18" charset="0"/>
                <a:cs typeface="Times New Roman" panose="02020603050405020304" pitchFamily="18" charset="0"/>
              </a:rPr>
              <a:t>Journalists :  Usually journalists deal with very sensitive information on a regular basis and they are being constantly monitored, so this program can help them communicate with sources or associates which involves highly sensitive information</a:t>
            </a:r>
          </a:p>
          <a:p>
            <a:pPr algn="l" fontAlgn="base"/>
            <a:r>
              <a:rPr lang="en-US" dirty="0">
                <a:latin typeface="Times New Roman" panose="02020603050405020304" pitchFamily="18" charset="0"/>
                <a:cs typeface="Times New Roman" panose="02020603050405020304" pitchFamily="18" charset="0"/>
              </a:rPr>
              <a:t>Businesses : Businesses have there success secrets that they don’t want the competition to know, so businesses can use this program to communicate about the operations involving that success secret.</a:t>
            </a:r>
          </a:p>
          <a:p>
            <a:pPr algn="l" fontAlgn="base"/>
            <a:r>
              <a:rPr lang="en-US" dirty="0">
                <a:latin typeface="Times New Roman" panose="02020603050405020304" pitchFamily="18" charset="0"/>
                <a:cs typeface="Times New Roman" panose="02020603050405020304" pitchFamily="18" charset="0"/>
              </a:rPr>
              <a:t>Intelligence agencies : Almost all the work that the intelligence agencies involve classified information, the agencies can use the program to communicate with high security.</a:t>
            </a:r>
          </a:p>
          <a:p>
            <a:pPr marL="0" indent="0" algn="l" fontAlgn="base">
              <a:buNone/>
            </a:pPr>
            <a:r>
              <a:rPr lang="en-US" sz="2400" b="1" dirty="0">
                <a:latin typeface="Times New Roman" panose="02020603050405020304" pitchFamily="18" charset="0"/>
                <a:cs typeface="Times New Roman" panose="02020603050405020304" pitchFamily="18" charset="0"/>
              </a:rPr>
              <a:t>Benefits of the program:</a:t>
            </a:r>
          </a:p>
          <a:p>
            <a:pPr marL="0" indent="0" algn="l" fontAlgn="base">
              <a:buNone/>
            </a:pPr>
            <a:r>
              <a:rPr lang="en-US" dirty="0">
                <a:latin typeface="Times New Roman" panose="02020603050405020304" pitchFamily="18" charset="0"/>
                <a:cs typeface="Times New Roman" panose="02020603050405020304" pitchFamily="18" charset="0"/>
              </a:rPr>
              <a:t>The program provides a extra layer of security beyond encryption, hiding the existence of  communication happening in the first place.</a:t>
            </a:r>
          </a:p>
          <a:p>
            <a:pPr marL="0" indent="0" algn="l" fontAlgn="base">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3926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E66EE-38E7-CA74-2982-A27C33564702}"/>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Solution and value proposition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749858-7075-CFDC-C3E8-EC8540071A85}"/>
              </a:ext>
            </a:extLst>
          </p:cNvPr>
          <p:cNvSpPr>
            <a:spLocks noGrp="1"/>
          </p:cNvSpPr>
          <p:nvPr>
            <p:ph idx="1"/>
          </p:nvPr>
        </p:nvSpPr>
        <p:spPr>
          <a:xfrm>
            <a:off x="677334" y="1266093"/>
            <a:ext cx="9750034" cy="5311170"/>
          </a:xfrm>
        </p:spPr>
        <p:txBody>
          <a:bodyPr/>
          <a:lstStyle/>
          <a:p>
            <a:pPr marL="0" indent="0">
              <a:buNone/>
            </a:pPr>
            <a:r>
              <a:rPr lang="en-US" b="1" dirty="0">
                <a:latin typeface="Times New Roman" panose="02020603050405020304" pitchFamily="18" charset="0"/>
                <a:cs typeface="Times New Roman" panose="02020603050405020304" pitchFamily="18" charset="0"/>
              </a:rPr>
              <a:t>Solution: </a:t>
            </a:r>
          </a:p>
          <a:p>
            <a:pPr marL="0" indent="0">
              <a:buNone/>
            </a:pPr>
            <a:r>
              <a:rPr lang="en-US" dirty="0">
                <a:solidFill>
                  <a:schemeClr val="tx1"/>
                </a:solidFill>
                <a:latin typeface="Times New Roman" panose="02020603050405020304" pitchFamily="18" charset="0"/>
                <a:cs typeface="Times New Roman" panose="02020603050405020304" pitchFamily="18" charset="0"/>
              </a:rPr>
              <a:t>Steganography on the other hand is fairly an old method of encryption but is one of the best methods in the digital world. The problem in the most of the encryption methods is that we can see that there is a secret message hidden in the data. But steganography hides the data in file formats like text, audio video and image in such a way that humans cant tell that there is something hidden in the files.</a:t>
            </a:r>
          </a:p>
          <a:p>
            <a:pPr marL="0" indent="0">
              <a:buNone/>
            </a:pPr>
            <a:r>
              <a:rPr lang="en-IN" b="1" dirty="0">
                <a:latin typeface="Times New Roman" panose="02020603050405020304" pitchFamily="18" charset="0"/>
                <a:cs typeface="Times New Roman" panose="02020603050405020304" pitchFamily="18" charset="0"/>
              </a:rPr>
              <a:t>Value proposition:</a:t>
            </a:r>
          </a:p>
          <a:p>
            <a:pPr marL="0" indent="0">
              <a:buNone/>
            </a:pPr>
            <a:r>
              <a:rPr lang="en-IN" dirty="0">
                <a:latin typeface="Times New Roman" panose="02020603050405020304" pitchFamily="18" charset="0"/>
                <a:cs typeface="Times New Roman" panose="02020603050405020304" pitchFamily="18" charset="0"/>
              </a:rPr>
              <a:t>Easy to use interface : The interface is user friendly, accessible to technical and non technical users.</a:t>
            </a:r>
          </a:p>
          <a:p>
            <a:pPr marL="0" indent="0">
              <a:buNone/>
            </a:pPr>
            <a:r>
              <a:rPr lang="en-IN" dirty="0">
                <a:latin typeface="Times New Roman" panose="02020603050405020304" pitchFamily="18" charset="0"/>
                <a:cs typeface="Times New Roman" panose="02020603050405020304" pitchFamily="18" charset="0"/>
              </a:rPr>
              <a:t>Secure message hiding : Makes changes to the medium (image) to hide the data using LBS insertion method so that the change is invisible to the naked human eye.</a:t>
            </a:r>
          </a:p>
          <a:p>
            <a:pPr marL="0" indent="0">
              <a:buNone/>
            </a:pPr>
            <a:r>
              <a:rPr lang="en-IN" dirty="0">
                <a:latin typeface="Times New Roman" panose="02020603050405020304" pitchFamily="18" charset="0"/>
                <a:cs typeface="Times New Roman" panose="02020603050405020304" pitchFamily="18" charset="0"/>
              </a:rPr>
              <a:t>Password protection : Adds an extra layer of security to the encryption.</a:t>
            </a:r>
          </a:p>
          <a:p>
            <a:pPr marL="0" indent="0">
              <a:buNone/>
            </a:pPr>
            <a:r>
              <a:rPr lang="en-IN" dirty="0">
                <a:latin typeface="Times New Roman" panose="02020603050405020304" pitchFamily="18" charset="0"/>
                <a:cs typeface="Times New Roman" panose="02020603050405020304" pitchFamily="18" charset="0"/>
              </a:rPr>
              <a:t>Final value : Provides a balance of security, usability and accessibility to the user for various needs. And the security provided by the program is very high unlike other encryption methods.</a:t>
            </a:r>
          </a:p>
        </p:txBody>
      </p:sp>
    </p:spTree>
    <p:extLst>
      <p:ext uri="{BB962C8B-B14F-4D97-AF65-F5344CB8AC3E}">
        <p14:creationId xmlns:p14="http://schemas.microsoft.com/office/powerpoint/2010/main" val="225204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E12E-6C61-1631-9CAF-8CE59A2877AF}"/>
              </a:ext>
            </a:extLst>
          </p:cNvPr>
          <p:cNvSpPr>
            <a:spLocks noGrp="1"/>
          </p:cNvSpPr>
          <p:nvPr>
            <p:ph type="title"/>
          </p:nvPr>
        </p:nvSpPr>
        <p:spPr>
          <a:xfrm>
            <a:off x="677334" y="609600"/>
            <a:ext cx="8596668" cy="657726"/>
          </a:xfrm>
        </p:spPr>
        <p:txBody>
          <a:bodyPr/>
          <a:lstStyle/>
          <a:p>
            <a:r>
              <a:rPr lang="en-US" b="1" dirty="0">
                <a:solidFill>
                  <a:schemeClr val="tx1"/>
                </a:solidFill>
                <a:latin typeface="Times New Roman" panose="02020603050405020304" pitchFamily="18" charset="0"/>
                <a:cs typeface="Times New Roman" panose="02020603050405020304" pitchFamily="18" charset="0"/>
              </a:rPr>
              <a:t>Customization of the project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38BD37-AAE9-119F-0654-DD11B1A60ABE}"/>
              </a:ext>
            </a:extLst>
          </p:cNvPr>
          <p:cNvSpPr>
            <a:spLocks noGrp="1"/>
          </p:cNvSpPr>
          <p:nvPr>
            <p:ph idx="1"/>
          </p:nvPr>
        </p:nvSpPr>
        <p:spPr>
          <a:xfrm>
            <a:off x="677334" y="1267326"/>
            <a:ext cx="8596668" cy="4981073"/>
          </a:xfrm>
        </p:spPr>
        <p:txBody>
          <a:bodyPr/>
          <a:lstStyle/>
          <a:p>
            <a:r>
              <a:rPr lang="en-US" dirty="0">
                <a:latin typeface="Times New Roman" panose="02020603050405020304" pitchFamily="18" charset="0"/>
                <a:cs typeface="Times New Roman" panose="02020603050405020304" pitchFamily="18" charset="0"/>
              </a:rPr>
              <a:t>XOR operation : Implemented a simple yet effective encryption using XOR with a password</a:t>
            </a:r>
          </a:p>
          <a:p>
            <a:r>
              <a:rPr lang="en-IN" dirty="0">
                <a:latin typeface="Times New Roman" panose="02020603050405020304" pitchFamily="18" charset="0"/>
                <a:cs typeface="Times New Roman" panose="02020603050405020304" pitchFamily="18" charset="0"/>
              </a:rPr>
              <a:t>Custom conversion tables : Created dictionaries for fast character to ASCII and ASCII to character conversions.</a:t>
            </a:r>
          </a:p>
          <a:p>
            <a:r>
              <a:rPr lang="en-IN" dirty="0">
                <a:latin typeface="Times New Roman" panose="02020603050405020304" pitchFamily="18" charset="0"/>
                <a:cs typeface="Times New Roman" panose="02020603050405020304" pitchFamily="18" charset="0"/>
              </a:rPr>
              <a:t>OpenCV integration : Utilized OpenCV for efficient image reading and writing.</a:t>
            </a:r>
          </a:p>
          <a:p>
            <a:r>
              <a:rPr lang="en-IN" dirty="0">
                <a:latin typeface="Times New Roman" panose="02020603050405020304" pitchFamily="18" charset="0"/>
                <a:cs typeface="Times New Roman" panose="02020603050405020304" pitchFamily="18" charset="0"/>
              </a:rPr>
              <a:t>End of message marker : Added “#####” as a reliable message terminator.</a:t>
            </a:r>
          </a:p>
          <a:p>
            <a:r>
              <a:rPr lang="en-IN" dirty="0">
                <a:latin typeface="Times New Roman" panose="02020603050405020304" pitchFamily="18" charset="0"/>
                <a:cs typeface="Times New Roman" panose="02020603050405020304" pitchFamily="18" charset="0"/>
              </a:rPr>
              <a:t>Error handling : Checks if the file given as input exists or not, checks for user input is valid or not.</a:t>
            </a:r>
          </a:p>
          <a:p>
            <a:r>
              <a:rPr lang="en-IN" dirty="0">
                <a:latin typeface="Times New Roman" panose="02020603050405020304" pitchFamily="18" charset="0"/>
                <a:cs typeface="Times New Roman" panose="02020603050405020304" pitchFamily="18" charset="0"/>
              </a:rPr>
              <a:t>User feedback : Showing a “successful encryption” in case of a proper encryption and showing errors like “ image not found (or) wrong password (or) check the file path” to give the user some feedback for better user experience.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30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9B85-D052-DF06-A9D5-26B95C6E732F}"/>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Modeling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AC542B-A46B-EA9C-689E-140007C2E582}"/>
              </a:ext>
            </a:extLst>
          </p:cNvPr>
          <p:cNvSpPr>
            <a:spLocks noGrp="1"/>
          </p:cNvSpPr>
          <p:nvPr>
            <p:ph idx="1"/>
          </p:nvPr>
        </p:nvSpPr>
        <p:spPr>
          <a:xfrm>
            <a:off x="677335" y="1298448"/>
            <a:ext cx="6429318" cy="5376671"/>
          </a:xfrm>
        </p:spPr>
        <p:txBody>
          <a:bodyPr>
            <a:normAutofit fontScale="92500" lnSpcReduction="20000"/>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Libraries used : </a:t>
            </a:r>
            <a:r>
              <a:rPr lang="en-US" dirty="0">
                <a:solidFill>
                  <a:schemeClr val="tx1"/>
                </a:solidFill>
                <a:latin typeface="Times New Roman" panose="02020603050405020304" pitchFamily="18" charset="0"/>
                <a:cs typeface="Times New Roman" panose="02020603050405020304" pitchFamily="18" charset="0"/>
              </a:rPr>
              <a:t>I have used two libraries, cv2 and os libraries. The cv2 libraire is used for the image processing to get the pixel data of the image and also to read and write the images. The os libraire to open the image with encrypted data for inspection by the user.</a:t>
            </a:r>
          </a:p>
          <a:p>
            <a:pPr marL="0" indent="0">
              <a:buNone/>
            </a:pPr>
            <a:r>
              <a:rPr lang="en-US" b="1" dirty="0">
                <a:solidFill>
                  <a:schemeClr val="tx1"/>
                </a:solidFill>
                <a:latin typeface="Times New Roman" panose="02020603050405020304" pitchFamily="18" charset="0"/>
                <a:cs typeface="Times New Roman" panose="02020603050405020304" pitchFamily="18" charset="0"/>
              </a:rPr>
              <a:t>Functions :</a:t>
            </a:r>
          </a:p>
          <a:p>
            <a:pPr marL="0" indent="0">
              <a:buNone/>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dataconv() for the conversion of text data, the characters  into ASCII and vice versa ASCII to characters.</a:t>
            </a:r>
          </a:p>
          <a:p>
            <a:pPr marL="0" indent="0">
              <a:buNone/>
            </a:pPr>
            <a:r>
              <a:rPr lang="en-US" dirty="0">
                <a:solidFill>
                  <a:schemeClr val="tx1"/>
                </a:solidFill>
                <a:latin typeface="Times New Roman" panose="02020603050405020304" pitchFamily="18" charset="0"/>
                <a:cs typeface="Times New Roman" panose="02020603050405020304" pitchFamily="18" charset="0"/>
              </a:rPr>
              <a:t>encode() for the encoding of the text into image, in this function the image file. The message and the password are given as input. Using cv2 libraire we read the image and encode the ASCII converted data into the RGB color channels using XOR operation and generating the image with the encoded data.</a:t>
            </a:r>
          </a:p>
          <a:p>
            <a:pPr marL="0" indent="0">
              <a:buNone/>
            </a:pPr>
            <a:r>
              <a:rPr lang="en-US" dirty="0">
                <a:solidFill>
                  <a:schemeClr val="tx1"/>
                </a:solidFill>
                <a:latin typeface="Times New Roman" panose="02020603050405020304" pitchFamily="18" charset="0"/>
                <a:cs typeface="Times New Roman" panose="02020603050405020304" pitchFamily="18" charset="0"/>
              </a:rPr>
              <a:t>decode() for the decoding of the data from the encrypted image. The encrypted image and the required password to decode are given as input. If the password matches the input image is read and the ASCII data encoded into the RGB values are decoded and converted into characters and shows the hidden message. If the password is wrong or the image doesn't have any hidden message “wrong password or no message” message is shown.</a:t>
            </a:r>
          </a:p>
          <a:p>
            <a:pPr marL="0" indent="0">
              <a:buNone/>
            </a:pPr>
            <a:r>
              <a:rPr lang="en-US" dirty="0">
                <a:solidFill>
                  <a:schemeClr val="tx1"/>
                </a:solidFill>
                <a:latin typeface="Times New Roman" panose="02020603050405020304" pitchFamily="18" charset="0"/>
                <a:cs typeface="Times New Roman" panose="02020603050405020304" pitchFamily="18" charset="0"/>
              </a:rPr>
              <a:t>main() gives the user the choice to choose to encode or decode.</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909F29-FB29-714C-ED55-3AA8BBE08E59}"/>
              </a:ext>
            </a:extLst>
          </p:cNvPr>
          <p:cNvSpPr txBox="1"/>
          <p:nvPr/>
        </p:nvSpPr>
        <p:spPr>
          <a:xfrm>
            <a:off x="7603958" y="1907505"/>
            <a:ext cx="1411705" cy="397031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Encoding : </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User input</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Read image</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Embed message</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Save image</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14F2559-F45A-E620-06BE-C6953CB7447C}"/>
              </a:ext>
            </a:extLst>
          </p:cNvPr>
          <p:cNvSpPr txBox="1"/>
          <p:nvPr/>
        </p:nvSpPr>
        <p:spPr>
          <a:xfrm>
            <a:off x="7603958" y="737937"/>
            <a:ext cx="3910708"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Encoding and decoding flow : </a:t>
            </a:r>
            <a:endParaRPr lang="en-IN" sz="2800" b="1"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677879AF-2948-9020-2BA7-F4892FE27296}"/>
              </a:ext>
            </a:extLst>
          </p:cNvPr>
          <p:cNvCxnSpPr>
            <a:cxnSpLocks/>
          </p:cNvCxnSpPr>
          <p:nvPr/>
        </p:nvCxnSpPr>
        <p:spPr>
          <a:xfrm>
            <a:off x="8325854" y="2989949"/>
            <a:ext cx="0" cy="238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4B06897-24BF-3323-8C41-71D9ADDA4FC6}"/>
              </a:ext>
            </a:extLst>
          </p:cNvPr>
          <p:cNvCxnSpPr>
            <a:cxnSpLocks/>
          </p:cNvCxnSpPr>
          <p:nvPr/>
        </p:nvCxnSpPr>
        <p:spPr>
          <a:xfrm>
            <a:off x="8333876" y="3700474"/>
            <a:ext cx="0" cy="238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EF24F2A-3597-81A5-9357-06FA18CB697C}"/>
              </a:ext>
            </a:extLst>
          </p:cNvPr>
          <p:cNvCxnSpPr>
            <a:cxnSpLocks/>
          </p:cNvCxnSpPr>
          <p:nvPr/>
        </p:nvCxnSpPr>
        <p:spPr>
          <a:xfrm>
            <a:off x="8333876" y="4714475"/>
            <a:ext cx="0" cy="238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6F3552E-3D7D-A9B7-7F1A-4A7083268280}"/>
              </a:ext>
            </a:extLst>
          </p:cNvPr>
          <p:cNvSpPr txBox="1"/>
          <p:nvPr/>
        </p:nvSpPr>
        <p:spPr>
          <a:xfrm>
            <a:off x="9617243" y="1907505"/>
            <a:ext cx="1411705" cy="424731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Decoding : </a:t>
            </a:r>
          </a:p>
          <a:p>
            <a:pPr algn="ctr"/>
            <a:endParaRPr lang="en-US" b="1"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User input</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Read image</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Extract message</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Display message</a:t>
            </a:r>
          </a:p>
          <a:p>
            <a:pPr algn="ctr"/>
            <a:endParaRPr lang="en-US"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34A1386D-CCAE-43B5-C5C9-1D78569AFC31}"/>
              </a:ext>
            </a:extLst>
          </p:cNvPr>
          <p:cNvCxnSpPr>
            <a:cxnSpLocks/>
          </p:cNvCxnSpPr>
          <p:nvPr/>
        </p:nvCxnSpPr>
        <p:spPr>
          <a:xfrm>
            <a:off x="10323096" y="2979497"/>
            <a:ext cx="0" cy="238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1A3ED2D-E96B-4ABD-EFD2-E88D8BEF856B}"/>
              </a:ext>
            </a:extLst>
          </p:cNvPr>
          <p:cNvCxnSpPr>
            <a:cxnSpLocks/>
          </p:cNvCxnSpPr>
          <p:nvPr/>
        </p:nvCxnSpPr>
        <p:spPr>
          <a:xfrm>
            <a:off x="10323096" y="3819652"/>
            <a:ext cx="0" cy="238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E54B08C-ED52-88DA-1D3D-FF8B80274B78}"/>
              </a:ext>
            </a:extLst>
          </p:cNvPr>
          <p:cNvCxnSpPr>
            <a:cxnSpLocks/>
          </p:cNvCxnSpPr>
          <p:nvPr/>
        </p:nvCxnSpPr>
        <p:spPr>
          <a:xfrm>
            <a:off x="10323096" y="4833653"/>
            <a:ext cx="0" cy="238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68002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750</TotalTime>
  <Words>1158</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 Student details</vt:lpstr>
      <vt:lpstr>Project title :  Hiding a text in an image using Steganography</vt:lpstr>
      <vt:lpstr>Problem statement</vt:lpstr>
      <vt:lpstr>Agenda</vt:lpstr>
      <vt:lpstr>Project overview</vt:lpstr>
      <vt:lpstr>Who are the end users ?</vt:lpstr>
      <vt:lpstr>Solution and value proposition </vt:lpstr>
      <vt:lpstr>Customization of the project </vt:lpstr>
      <vt:lpstr>Modeling </vt:lpstr>
      <vt:lpstr>Results </vt:lpstr>
      <vt:lpstr>Resulting images</vt:lpstr>
      <vt:lpstr>GitHub link of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adapagowthamsri6@outlook.com</dc:creator>
  <cp:lastModifiedBy>918106084913</cp:lastModifiedBy>
  <cp:revision>7</cp:revision>
  <dcterms:created xsi:type="dcterms:W3CDTF">2024-06-26T11:23:06Z</dcterms:created>
  <dcterms:modified xsi:type="dcterms:W3CDTF">2024-07-13T17:23:41Z</dcterms:modified>
</cp:coreProperties>
</file>