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8" d="100"/>
          <a:sy n="98" d="100"/>
        </p:scale>
        <p:origin x="82" y="18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8005826" cy="509114"/>
          </a:xfrm>
          <a:prstGeom prst="rect">
            <a:avLst/>
          </a:prstGeom>
        </p:spPr>
        <p:txBody>
          <a:bodyPr vert="horz" wrap="square" lIns="0" tIns="16510" rIns="0" bIns="0" rtlCol="0">
            <a:spAutoFit/>
          </a:bodyPr>
          <a:lstStyle/>
          <a:p>
            <a:pPr marL="3213735">
              <a:lnSpc>
                <a:spcPct val="100000"/>
              </a:lnSpc>
              <a:spcBef>
                <a:spcPts val="130"/>
              </a:spcBef>
            </a:pPr>
            <a:r>
              <a:rPr lang="en-IN" dirty="0"/>
              <a:t>GOWTHAM KUMAR R</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TextBox 9">
            <a:extLst>
              <a:ext uri="{FF2B5EF4-FFF2-40B4-BE49-F238E27FC236}">
                <a16:creationId xmlns:a16="http://schemas.microsoft.com/office/drawing/2014/main" id="{78B14E82-CD54-1429-BC9C-FDF3D598C30D}"/>
              </a:ext>
            </a:extLst>
          </p:cNvPr>
          <p:cNvSpPr txBox="1"/>
          <p:nvPr/>
        </p:nvSpPr>
        <p:spPr>
          <a:xfrm>
            <a:off x="1447800" y="1401127"/>
            <a:ext cx="9753600" cy="1477328"/>
          </a:xfrm>
          <a:prstGeom prst="rect">
            <a:avLst/>
          </a:prstGeom>
          <a:noFill/>
        </p:spPr>
        <p:txBody>
          <a:bodyPr wrap="square" rtlCol="0">
            <a:spAutoFit/>
          </a:bodyPr>
          <a:lstStyle/>
          <a:p>
            <a:r>
              <a:rPr lang="en-US" b="1" dirty="0"/>
              <a:t>Evaluation Metrics: </a:t>
            </a:r>
            <a:r>
              <a:rPr lang="en-US" dirty="0"/>
              <a:t>Accuracy, precision, recall, and F1-score   </a:t>
            </a:r>
          </a:p>
          <a:p>
            <a:r>
              <a:rPr lang="en-US" b="1" dirty="0"/>
              <a:t>Visualizations: </a:t>
            </a:r>
            <a:r>
              <a:rPr lang="en-US" dirty="0"/>
              <a:t>Confusion matrix, ROC curve (if applicable), and decision tree visualization   </a:t>
            </a:r>
            <a:r>
              <a:rPr lang="en-US" b="1" dirty="0"/>
              <a:t>Comparison with Baselines: </a:t>
            </a:r>
            <a:r>
              <a:rPr lang="en-US" dirty="0"/>
              <a:t>Benchmarking against other classification algorithms or models   </a:t>
            </a:r>
            <a:r>
              <a:rPr lang="en-US" b="1" dirty="0"/>
              <a:t>Interpretation: </a:t>
            </a:r>
            <a:r>
              <a:rPr lang="en-US" dirty="0"/>
              <a:t>Analyzing feature importance and decision rules for insights into the classification process</a:t>
            </a:r>
            <a:endParaRPr lang="en-IN" dirty="0"/>
          </a:p>
        </p:txBody>
      </p:sp>
      <p:pic>
        <p:nvPicPr>
          <p:cNvPr id="12" name="Picture 11">
            <a:extLst>
              <a:ext uri="{FF2B5EF4-FFF2-40B4-BE49-F238E27FC236}">
                <a16:creationId xmlns:a16="http://schemas.microsoft.com/office/drawing/2014/main" id="{767ACFFB-9E07-53E8-39BD-E2DF424E21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2645327"/>
            <a:ext cx="4469432" cy="343162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71B209BE-8ED0-8EB9-0FD3-522B2DC346C8}"/>
              </a:ext>
            </a:extLst>
          </p:cNvPr>
          <p:cNvSpPr txBox="1"/>
          <p:nvPr/>
        </p:nvSpPr>
        <p:spPr>
          <a:xfrm>
            <a:off x="1752600" y="2019300"/>
            <a:ext cx="8229600" cy="523220"/>
          </a:xfrm>
          <a:prstGeom prst="rect">
            <a:avLst/>
          </a:prstGeom>
          <a:noFill/>
        </p:spPr>
        <p:txBody>
          <a:bodyPr wrap="square" rtlCol="0">
            <a:spAutoFit/>
          </a:bodyPr>
          <a:lstStyle/>
          <a:p>
            <a:r>
              <a:rPr lang="en-US" sz="2800" dirty="0"/>
              <a:t>Iris Flowers Classification (Decision Tree Algorithm) </a:t>
            </a:r>
            <a:endParaRPr lang="en-IN"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149A7A7B-5380-61CF-02E0-7DE745F427BC}"/>
              </a:ext>
            </a:extLst>
          </p:cNvPr>
          <p:cNvSpPr txBox="1"/>
          <p:nvPr/>
        </p:nvSpPr>
        <p:spPr>
          <a:xfrm>
            <a:off x="2081784" y="1435448"/>
            <a:ext cx="9601200" cy="353943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Introduction to Decision Tree Classifier   </a:t>
            </a:r>
          </a:p>
          <a:p>
            <a:pPr marL="457200" indent="-457200">
              <a:buFont typeface="Wingdings" panose="05000000000000000000" pitchFamily="2" charset="2"/>
              <a:buChar char="Ø"/>
            </a:pPr>
            <a:r>
              <a:rPr lang="en-US" sz="2800" dirty="0"/>
              <a:t>Problem Statement   </a:t>
            </a:r>
          </a:p>
          <a:p>
            <a:pPr marL="457200" indent="-457200">
              <a:buFont typeface="Wingdings" panose="05000000000000000000" pitchFamily="2" charset="2"/>
              <a:buChar char="Ø"/>
            </a:pPr>
            <a:r>
              <a:rPr lang="en-US" sz="2800" dirty="0"/>
              <a:t>Project Overview   </a:t>
            </a:r>
          </a:p>
          <a:p>
            <a:pPr marL="457200" indent="-457200">
              <a:buFont typeface="Wingdings" panose="05000000000000000000" pitchFamily="2" charset="2"/>
              <a:buChar char="Ø"/>
            </a:pPr>
            <a:r>
              <a:rPr lang="en-US" sz="2800" dirty="0"/>
              <a:t>End Users   </a:t>
            </a:r>
          </a:p>
          <a:p>
            <a:pPr marL="457200" indent="-457200">
              <a:buFont typeface="Wingdings" panose="05000000000000000000" pitchFamily="2" charset="2"/>
              <a:buChar char="Ø"/>
            </a:pPr>
            <a:r>
              <a:rPr lang="en-US" sz="2800" dirty="0"/>
              <a:t>Solution and its Value Proposition   </a:t>
            </a:r>
          </a:p>
          <a:p>
            <a:pPr marL="457200" indent="-457200">
              <a:buFont typeface="Wingdings" panose="05000000000000000000" pitchFamily="2" charset="2"/>
              <a:buChar char="Ø"/>
            </a:pPr>
            <a:r>
              <a:rPr lang="en-US" sz="2800" dirty="0"/>
              <a:t>Key Features   </a:t>
            </a:r>
          </a:p>
          <a:p>
            <a:pPr marL="457200" indent="-457200">
              <a:buFont typeface="Wingdings" panose="05000000000000000000" pitchFamily="2" charset="2"/>
              <a:buChar char="Ø"/>
            </a:pPr>
            <a:r>
              <a:rPr lang="en-US" sz="2800" dirty="0"/>
              <a:t>Modelling   </a:t>
            </a:r>
          </a:p>
          <a:p>
            <a:pPr marL="457200" indent="-457200">
              <a:buFont typeface="Wingdings" panose="05000000000000000000" pitchFamily="2" charset="2"/>
              <a:buChar char="Ø"/>
            </a:pPr>
            <a:r>
              <a:rPr lang="en-US" sz="2800" dirty="0"/>
              <a:t>Results and Evaluation</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88FB80BB-E0CD-764E-6758-F242050BA913}"/>
              </a:ext>
            </a:extLst>
          </p:cNvPr>
          <p:cNvSpPr txBox="1"/>
          <p:nvPr/>
        </p:nvSpPr>
        <p:spPr>
          <a:xfrm>
            <a:off x="1143000" y="1602756"/>
            <a:ext cx="9448800" cy="3046988"/>
          </a:xfrm>
          <a:prstGeom prst="rect">
            <a:avLst/>
          </a:prstGeom>
          <a:noFill/>
        </p:spPr>
        <p:txBody>
          <a:bodyPr wrap="square" rtlCol="0">
            <a:spAutoFit/>
          </a:bodyPr>
          <a:lstStyle/>
          <a:p>
            <a:r>
              <a:rPr lang="en-US" sz="2400" dirty="0"/>
              <a:t>The problem involves classifying iris flowers into three species (</a:t>
            </a:r>
            <a:r>
              <a:rPr lang="en-US" sz="2400" dirty="0" err="1"/>
              <a:t>Setosa</a:t>
            </a:r>
            <a:r>
              <a:rPr lang="en-US" sz="2400" dirty="0"/>
              <a:t>, Versicolor, and Virginica) based on four features: </a:t>
            </a:r>
          </a:p>
          <a:p>
            <a:pPr marL="342900" indent="-342900">
              <a:buFont typeface="Arial" panose="020B0604020202020204" pitchFamily="34" charset="0"/>
              <a:buChar char="•"/>
            </a:pPr>
            <a:r>
              <a:rPr lang="en-US" sz="2400" dirty="0"/>
              <a:t>sepal length </a:t>
            </a:r>
          </a:p>
          <a:p>
            <a:pPr marL="342900" indent="-342900">
              <a:buFont typeface="Arial" panose="020B0604020202020204" pitchFamily="34" charset="0"/>
              <a:buChar char="•"/>
            </a:pPr>
            <a:r>
              <a:rPr lang="en-US" sz="2400" dirty="0"/>
              <a:t>sepal width </a:t>
            </a:r>
          </a:p>
          <a:p>
            <a:pPr marL="342900" indent="-342900">
              <a:buFont typeface="Arial" panose="020B0604020202020204" pitchFamily="34" charset="0"/>
              <a:buChar char="•"/>
            </a:pPr>
            <a:r>
              <a:rPr lang="en-US" sz="2400" dirty="0"/>
              <a:t>petal length</a:t>
            </a:r>
          </a:p>
          <a:p>
            <a:pPr marL="342900" indent="-342900">
              <a:buFont typeface="Arial" panose="020B0604020202020204" pitchFamily="34" charset="0"/>
              <a:buChar char="•"/>
            </a:pPr>
            <a:r>
              <a:rPr lang="en-US" sz="2400" dirty="0"/>
              <a:t>petal width</a:t>
            </a:r>
          </a:p>
          <a:p>
            <a:r>
              <a:rPr lang="en-US" sz="2400" dirty="0"/>
              <a:t>The goal is to build a classification model that accurately predicts the species of iris flowers given these features.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A0FB54F1-80FF-277D-3145-D1E2FC8E0A61}"/>
              </a:ext>
            </a:extLst>
          </p:cNvPr>
          <p:cNvSpPr txBox="1"/>
          <p:nvPr/>
        </p:nvSpPr>
        <p:spPr>
          <a:xfrm>
            <a:off x="1639252" y="2209800"/>
            <a:ext cx="7448550" cy="1938992"/>
          </a:xfrm>
          <a:prstGeom prst="rect">
            <a:avLst/>
          </a:prstGeom>
          <a:noFill/>
        </p:spPr>
        <p:txBody>
          <a:bodyPr wrap="square" rtlCol="0">
            <a:spAutoFit/>
          </a:bodyPr>
          <a:lstStyle/>
          <a:p>
            <a:r>
              <a:rPr lang="en-US" sz="2400" dirty="0"/>
              <a:t>The project implements a Decision Tree Classifier to classify iris flowers based on their features. The Decision Tree algorithm recursively partitions the feature space into regions, making decisions based on feature values to classify the data.</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0018FE78-D85A-F0D6-79F4-C581539D32D4}"/>
              </a:ext>
            </a:extLst>
          </p:cNvPr>
          <p:cNvSpPr txBox="1"/>
          <p:nvPr/>
        </p:nvSpPr>
        <p:spPr>
          <a:xfrm>
            <a:off x="1447800" y="2305615"/>
            <a:ext cx="8839200" cy="3539430"/>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t>Botanists and researchers studying iris species </a:t>
            </a:r>
          </a:p>
          <a:p>
            <a:r>
              <a:rPr lang="en-US" sz="2800" dirty="0"/>
              <a:t>  </a:t>
            </a:r>
          </a:p>
          <a:p>
            <a:pPr marL="285750" indent="-285750">
              <a:buFont typeface="Wingdings" panose="05000000000000000000" pitchFamily="2" charset="2"/>
              <a:buChar char="Ø"/>
            </a:pPr>
            <a:r>
              <a:rPr lang="en-US" sz="2800" dirty="0"/>
              <a:t>Agricultural professionals for plant species identification</a:t>
            </a:r>
          </a:p>
          <a:p>
            <a:r>
              <a:rPr lang="en-US" sz="2800" dirty="0"/>
              <a:t>   </a:t>
            </a:r>
          </a:p>
          <a:p>
            <a:pPr marL="285750" indent="-285750">
              <a:buFont typeface="Wingdings" panose="05000000000000000000" pitchFamily="2" charset="2"/>
              <a:buChar char="Ø"/>
            </a:pPr>
            <a:r>
              <a:rPr lang="en-US" sz="2800" dirty="0"/>
              <a:t>Students learning about classification algorithms  </a:t>
            </a:r>
          </a:p>
          <a:p>
            <a:r>
              <a:rPr lang="en-US" sz="2800" dirty="0"/>
              <a:t> </a:t>
            </a:r>
          </a:p>
          <a:p>
            <a:pPr marL="285750" indent="-285750">
              <a:buFont typeface="Wingdings" panose="05000000000000000000" pitchFamily="2" charset="2"/>
              <a:buChar char="Ø"/>
            </a:pPr>
            <a:r>
              <a:rPr lang="en-US" sz="2800" dirty="0"/>
              <a:t>Data scientists and analysts for educational or experimental purposes</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CBB7158F-38DC-90C8-015D-4186FE8B8A6E}"/>
              </a:ext>
            </a:extLst>
          </p:cNvPr>
          <p:cNvSpPr txBox="1"/>
          <p:nvPr/>
        </p:nvSpPr>
        <p:spPr>
          <a:xfrm>
            <a:off x="3124200" y="1946255"/>
            <a:ext cx="7948548" cy="3416320"/>
          </a:xfrm>
          <a:prstGeom prst="rect">
            <a:avLst/>
          </a:prstGeom>
          <a:noFill/>
        </p:spPr>
        <p:txBody>
          <a:bodyPr wrap="square" rtlCol="0">
            <a:spAutoFit/>
          </a:bodyPr>
          <a:lstStyle/>
          <a:p>
            <a:r>
              <a:rPr lang="en-US" sz="2400" dirty="0"/>
              <a:t> Our solution provides a simple yet effective way to classify iris flowers based on their features. The value proposition includes:   </a:t>
            </a:r>
          </a:p>
          <a:p>
            <a:endParaRPr lang="en-US" sz="2400" dirty="0"/>
          </a:p>
          <a:p>
            <a:pPr marL="342900" indent="-342900">
              <a:buFont typeface="Wingdings" panose="05000000000000000000" pitchFamily="2" charset="2"/>
              <a:buChar char="§"/>
            </a:pPr>
            <a:r>
              <a:rPr lang="en-US" sz="2400" b="1" dirty="0"/>
              <a:t>Accurate classification of iris species   </a:t>
            </a:r>
          </a:p>
          <a:p>
            <a:pPr marL="342900" indent="-342900">
              <a:buFont typeface="Wingdings" panose="05000000000000000000" pitchFamily="2" charset="2"/>
              <a:buChar char="§"/>
            </a:pPr>
            <a:r>
              <a:rPr lang="en-US" sz="2400" b="1" dirty="0"/>
              <a:t>Interpretability of the decision-making process   </a:t>
            </a:r>
          </a:p>
          <a:p>
            <a:pPr marL="342900" indent="-342900">
              <a:buFont typeface="Wingdings" panose="05000000000000000000" pitchFamily="2" charset="2"/>
              <a:buChar char="§"/>
            </a:pPr>
            <a:r>
              <a:rPr lang="en-US" sz="2400" b="1" dirty="0"/>
              <a:t>Ease of use and implementation   </a:t>
            </a:r>
          </a:p>
          <a:p>
            <a:pPr marL="342900" indent="-342900">
              <a:buFont typeface="Wingdings" panose="05000000000000000000" pitchFamily="2" charset="2"/>
              <a:buChar char="§"/>
            </a:pPr>
            <a:r>
              <a:rPr lang="en-US" sz="2400" b="1" dirty="0"/>
              <a:t>Educational value for understanding classification algorithms</a:t>
            </a:r>
            <a:endParaRPr lang="en-IN"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AA66DA2B-7FF6-1DE7-3AC7-9BE9D9CE4054}"/>
              </a:ext>
            </a:extLst>
          </p:cNvPr>
          <p:cNvSpPr txBox="1"/>
          <p:nvPr/>
        </p:nvSpPr>
        <p:spPr>
          <a:xfrm>
            <a:off x="2438400" y="2282890"/>
            <a:ext cx="9906000" cy="2677656"/>
          </a:xfrm>
          <a:prstGeom prst="rect">
            <a:avLst/>
          </a:prstGeom>
          <a:noFill/>
        </p:spPr>
        <p:txBody>
          <a:bodyPr wrap="square" rtlCol="0">
            <a:spAutoFit/>
          </a:bodyPr>
          <a:lstStyle/>
          <a:p>
            <a:pPr marL="342900" indent="-342900">
              <a:buFont typeface="Wingdings" panose="05000000000000000000" pitchFamily="2" charset="2"/>
              <a:buChar char="ü"/>
            </a:pPr>
            <a:r>
              <a:rPr lang="en-US" sz="2400" dirty="0"/>
              <a:t>Visualization of decision tree structure for intuitive understanding</a:t>
            </a:r>
          </a:p>
          <a:p>
            <a:r>
              <a:rPr lang="en-US" sz="2400" dirty="0"/>
              <a:t>   </a:t>
            </a:r>
          </a:p>
          <a:p>
            <a:pPr marL="342900" indent="-342900">
              <a:buFont typeface="Wingdings" panose="05000000000000000000" pitchFamily="2" charset="2"/>
              <a:buChar char="ü"/>
            </a:pPr>
            <a:r>
              <a:rPr lang="en-US" sz="2400" dirty="0"/>
              <a:t>Feature importance analysis to identify key predictors </a:t>
            </a:r>
          </a:p>
          <a:p>
            <a:r>
              <a:rPr lang="en-US" sz="2400" dirty="0"/>
              <a:t>  </a:t>
            </a:r>
          </a:p>
          <a:p>
            <a:pPr marL="342900" indent="-342900">
              <a:buFont typeface="Wingdings" panose="05000000000000000000" pitchFamily="2" charset="2"/>
              <a:buChar char="ü"/>
            </a:pPr>
            <a:r>
              <a:rPr lang="en-US" sz="2400" dirty="0"/>
              <a:t>Ability to handle both numerical and categorical features</a:t>
            </a:r>
          </a:p>
          <a:p>
            <a:r>
              <a:rPr lang="en-US" sz="2400" dirty="0"/>
              <a:t>   </a:t>
            </a:r>
          </a:p>
          <a:p>
            <a:pPr marL="342900" indent="-342900">
              <a:buFont typeface="Wingdings" panose="05000000000000000000" pitchFamily="2" charset="2"/>
              <a:buChar char="ü"/>
            </a:pPr>
            <a:r>
              <a:rPr lang="en-US" sz="2400" dirty="0"/>
              <a:t>Easily customizable parameters for model tuning</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6" name="Picture 15">
            <a:extLst>
              <a:ext uri="{FF2B5EF4-FFF2-40B4-BE49-F238E27FC236}">
                <a16:creationId xmlns:a16="http://schemas.microsoft.com/office/drawing/2014/main" id="{801A1032-92A8-24F1-C16D-97D58AAA56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1324701"/>
            <a:ext cx="5783864" cy="512323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TotalTime>
  <Words>350</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vt:lpstr>
      <vt:lpstr>Office Theme</vt:lpstr>
      <vt:lpstr>GOWTHAM KUMAR R</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GOWTHAM KUMAR R</dc:title>
  <cp:lastModifiedBy>Inbarasu Ravi</cp:lastModifiedBy>
  <cp:revision>2</cp:revision>
  <dcterms:created xsi:type="dcterms:W3CDTF">2024-04-02T16:53:27Z</dcterms:created>
  <dcterms:modified xsi:type="dcterms:W3CDTF">2024-04-02T17:17:08Z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