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F04F-3C5F-4593-B955-BD1DEC550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CD4F75-9DC0-41E0-80E9-8D3FFC21F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A3F7AB-AD82-4CF5-9BE3-B903970497FD}"/>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5" name="Footer Placeholder 4">
            <a:extLst>
              <a:ext uri="{FF2B5EF4-FFF2-40B4-BE49-F238E27FC236}">
                <a16:creationId xmlns:a16="http://schemas.microsoft.com/office/drawing/2014/main" id="{E164EE5A-4B22-416E-AC2F-956427EBE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05A79-5F52-4C13-942B-B5A8DB97EEF6}"/>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115355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787A-B823-445F-A442-C7417DB12C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630390-16C8-4CE9-98F7-D16DD102A0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C4C611-3F67-4551-A8BA-D879B7593533}"/>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5" name="Footer Placeholder 4">
            <a:extLst>
              <a:ext uri="{FF2B5EF4-FFF2-40B4-BE49-F238E27FC236}">
                <a16:creationId xmlns:a16="http://schemas.microsoft.com/office/drawing/2014/main" id="{4D8E5655-6459-4860-83AC-CFC53C92B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DC2D8-E132-486D-9CE4-35B10E1988D5}"/>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26023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680CB-70F5-4FE3-8C22-43F7AB8C0D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B6ECC-F4EE-4714-AD0C-2270FCAD1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6D566-E8C5-444D-A0C5-4D197D7F582A}"/>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5" name="Footer Placeholder 4">
            <a:extLst>
              <a:ext uri="{FF2B5EF4-FFF2-40B4-BE49-F238E27FC236}">
                <a16:creationId xmlns:a16="http://schemas.microsoft.com/office/drawing/2014/main" id="{EFEDB872-2771-47F5-B4C9-9DC83443A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752D1-DF83-4E23-9629-0B71748BE621}"/>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44660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9D1A-F222-4310-BE2F-C9CD9BEEC2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32AF41-FBBE-4293-AABE-6C58166AF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B87CD-AF49-4FB0-B324-E2E24BFFA4B5}"/>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5" name="Footer Placeholder 4">
            <a:extLst>
              <a:ext uri="{FF2B5EF4-FFF2-40B4-BE49-F238E27FC236}">
                <a16:creationId xmlns:a16="http://schemas.microsoft.com/office/drawing/2014/main" id="{99D296EC-7158-4339-9CCD-F39D80265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1AF09-78B1-418B-961F-363106E408FC}"/>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425111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2FDF-7B76-4A18-95A3-862D42761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B4EDEE-15C4-4DE6-8A3F-3B9A0671E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85630D-0D12-4781-99C1-CF495DC9F34E}"/>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5" name="Footer Placeholder 4">
            <a:extLst>
              <a:ext uri="{FF2B5EF4-FFF2-40B4-BE49-F238E27FC236}">
                <a16:creationId xmlns:a16="http://schemas.microsoft.com/office/drawing/2014/main" id="{F0A995FB-7D71-4514-B02E-9070902A1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3BD867-2728-42CF-9D45-56ABE6E22A48}"/>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2476471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D589-8856-47B6-BBF2-17B6BE3333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C37F0-5EFE-4B01-92D4-CE36F102EF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116E27-9FA8-4DCF-816D-73D29B97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F201CC-67A0-485E-A749-9723B1228396}"/>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6" name="Footer Placeholder 5">
            <a:extLst>
              <a:ext uri="{FF2B5EF4-FFF2-40B4-BE49-F238E27FC236}">
                <a16:creationId xmlns:a16="http://schemas.microsoft.com/office/drawing/2014/main" id="{DEDE0724-0E3E-45E9-8B2A-87A940834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F6531E-5EAF-4415-B5A3-3FDABAED3EDB}"/>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109643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D13-C307-4FBC-A94A-A433FDA699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47C7BE-2DDB-4C8F-AF46-C915004B1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3BCAB1-7BED-49CA-8BAD-C2BE97DBD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4E202C-F660-4766-87F7-11475DB7B4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FFC1A-72B7-414D-B332-DD7F4C4677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11C85B-AB34-4543-843C-67B3A764D0C1}"/>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8" name="Footer Placeholder 7">
            <a:extLst>
              <a:ext uri="{FF2B5EF4-FFF2-40B4-BE49-F238E27FC236}">
                <a16:creationId xmlns:a16="http://schemas.microsoft.com/office/drawing/2014/main" id="{7878DAEF-841D-4837-A0E0-118974ED11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9A816C-62CF-4108-83E3-C4BCDF4C49BF}"/>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16612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AD5A-8A6D-4C35-97DA-848A95205E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4C5EC1-ADE9-4D36-A539-EA729A180746}"/>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4" name="Footer Placeholder 3">
            <a:extLst>
              <a:ext uri="{FF2B5EF4-FFF2-40B4-BE49-F238E27FC236}">
                <a16:creationId xmlns:a16="http://schemas.microsoft.com/office/drawing/2014/main" id="{50EFE27A-5178-4BBF-8205-AE531E3F7E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A22730-E015-4A99-998D-F7EEA3FF9324}"/>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379279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96D79-46AC-4848-A642-21160D9FC45B}"/>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3" name="Footer Placeholder 2">
            <a:extLst>
              <a:ext uri="{FF2B5EF4-FFF2-40B4-BE49-F238E27FC236}">
                <a16:creationId xmlns:a16="http://schemas.microsoft.com/office/drawing/2014/main" id="{98078043-4965-4217-B2D2-FFEC478494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E74888-647D-4FAC-949F-60960D0909C5}"/>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61573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2755-3361-42BB-8A60-10C9E8CBE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C69B0B-B8B3-484E-A802-EE1045B29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1E032C-209D-443F-A85A-D47259840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7DD62-D4F3-4452-9D50-39F4E18743EA}"/>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6" name="Footer Placeholder 5">
            <a:extLst>
              <a:ext uri="{FF2B5EF4-FFF2-40B4-BE49-F238E27FC236}">
                <a16:creationId xmlns:a16="http://schemas.microsoft.com/office/drawing/2014/main" id="{E7D39DF8-3F1B-44DF-9B57-21C6FF8B3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8A661B-7F05-494B-B378-6BAD8890626B}"/>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211175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D34B-822B-4015-92C3-9C44562D9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023F07-DF8F-4A54-B2CD-DBF48B84C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A0A0E0-A35D-4D39-8DE9-31484EACD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5FA45-AC53-47C6-92FA-4D727F54DB80}"/>
              </a:ext>
            </a:extLst>
          </p:cNvPr>
          <p:cNvSpPr>
            <a:spLocks noGrp="1"/>
          </p:cNvSpPr>
          <p:nvPr>
            <p:ph type="dt" sz="half" idx="10"/>
          </p:nvPr>
        </p:nvSpPr>
        <p:spPr/>
        <p:txBody>
          <a:bodyPr/>
          <a:lstStyle/>
          <a:p>
            <a:fld id="{FE1615EC-04A0-4C40-95A9-3CEFA64D6FEF}" type="datetimeFigureOut">
              <a:rPr lang="en-IN" smtClean="0"/>
              <a:t>20-01-2023</a:t>
            </a:fld>
            <a:endParaRPr lang="en-IN"/>
          </a:p>
        </p:txBody>
      </p:sp>
      <p:sp>
        <p:nvSpPr>
          <p:cNvPr id="6" name="Footer Placeholder 5">
            <a:extLst>
              <a:ext uri="{FF2B5EF4-FFF2-40B4-BE49-F238E27FC236}">
                <a16:creationId xmlns:a16="http://schemas.microsoft.com/office/drawing/2014/main" id="{78A97BD4-116C-43D6-BD5A-23845E7A81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6DC70-AC64-48F7-9870-76CEDB97B9F5}"/>
              </a:ext>
            </a:extLst>
          </p:cNvPr>
          <p:cNvSpPr>
            <a:spLocks noGrp="1"/>
          </p:cNvSpPr>
          <p:nvPr>
            <p:ph type="sldNum" sz="quarter" idx="12"/>
          </p:nvPr>
        </p:nvSpPr>
        <p:spPr/>
        <p:txBody>
          <a:bodyPr/>
          <a:lstStyle/>
          <a:p>
            <a:fld id="{002B4A0D-05FC-4BB6-9583-573BF4217ADF}" type="slidenum">
              <a:rPr lang="en-IN" smtClean="0"/>
              <a:t>‹#›</a:t>
            </a:fld>
            <a:endParaRPr lang="en-IN"/>
          </a:p>
        </p:txBody>
      </p:sp>
    </p:spTree>
    <p:extLst>
      <p:ext uri="{BB962C8B-B14F-4D97-AF65-F5344CB8AC3E}">
        <p14:creationId xmlns:p14="http://schemas.microsoft.com/office/powerpoint/2010/main" val="118661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51C8DD-5302-4ED0-BD6F-1E7A5DD25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081677-2DC2-4C12-BFDB-AEDF36B37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87420-DE41-4CB6-B270-7E831DFC80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615EC-04A0-4C40-95A9-3CEFA64D6FEF}" type="datetimeFigureOut">
              <a:rPr lang="en-IN" smtClean="0"/>
              <a:t>20-01-2023</a:t>
            </a:fld>
            <a:endParaRPr lang="en-IN"/>
          </a:p>
        </p:txBody>
      </p:sp>
      <p:sp>
        <p:nvSpPr>
          <p:cNvPr id="5" name="Footer Placeholder 4">
            <a:extLst>
              <a:ext uri="{FF2B5EF4-FFF2-40B4-BE49-F238E27FC236}">
                <a16:creationId xmlns:a16="http://schemas.microsoft.com/office/drawing/2014/main" id="{D02E1916-153D-4721-A6B3-B44CAB925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19769C-E2A7-46CF-B902-DD1DCB941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B4A0D-05FC-4BB6-9583-573BF4217ADF}" type="slidenum">
              <a:rPr lang="en-IN" smtClean="0"/>
              <a:t>‹#›</a:t>
            </a:fld>
            <a:endParaRPr lang="en-IN"/>
          </a:p>
        </p:txBody>
      </p:sp>
    </p:spTree>
    <p:extLst>
      <p:ext uri="{BB962C8B-B14F-4D97-AF65-F5344CB8AC3E}">
        <p14:creationId xmlns:p14="http://schemas.microsoft.com/office/powerpoint/2010/main" val="218930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hyperlink" Target="https://www.wired.it/gadget/motori/2019/02/14/tesla-roadster-2-accelerazion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tiled-bg.blogspot.com/p/full-screen-bgs.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iled-bg.blogspot.com/p/full-screen-bgs.html"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https://www.pxfuel.com/en/free-photo-xzxmc"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hyperlink" Target="https://www.australiansolarquotes.com.au/2016/03/18/electric-car-volta-charging/" TargetMode="External"/><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hyperlink" Target="https://tiled-bg.blogspot.com/p/full-screen-bgs.html"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hyperlink" Target="https://tiled-bg.blogspot.com/p/full-screen-bg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iled-bg.blogspot.com/p/full-screen-bgs.html"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2.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A811-A636-4870-8E90-88E7EB7F3811}"/>
              </a:ext>
            </a:extLst>
          </p:cNvPr>
          <p:cNvSpPr>
            <a:spLocks noGrp="1"/>
          </p:cNvSpPr>
          <p:nvPr>
            <p:ph type="ctrTitle"/>
          </p:nvPr>
        </p:nvSpPr>
        <p:spPr/>
        <p:txBody>
          <a:bodyPr/>
          <a:lstStyle/>
          <a:p>
            <a:endParaRPr lang="en-IN" dirty="0"/>
          </a:p>
        </p:txBody>
      </p:sp>
      <p:pic>
        <p:nvPicPr>
          <p:cNvPr id="5" name="Picture 4" descr="A red sports car driving on a road&#10;&#10;Description automatically generated with medium confidence">
            <a:extLst>
              <a:ext uri="{FF2B5EF4-FFF2-40B4-BE49-F238E27FC236}">
                <a16:creationId xmlns:a16="http://schemas.microsoft.com/office/drawing/2014/main" id="{7A1F6103-9AF0-4CBF-A0D8-333B61F89E4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87" y="0"/>
            <a:ext cx="12195187" cy="6858000"/>
          </a:xfrm>
          <a:prstGeom prst="rect">
            <a:avLst/>
          </a:prstGeom>
        </p:spPr>
      </p:pic>
      <p:sp>
        <p:nvSpPr>
          <p:cNvPr id="7" name="Rectangle 6">
            <a:extLst>
              <a:ext uri="{FF2B5EF4-FFF2-40B4-BE49-F238E27FC236}">
                <a16:creationId xmlns:a16="http://schemas.microsoft.com/office/drawing/2014/main" id="{B0115257-F9BD-4CD3-B1A7-87F076D15BFC}"/>
              </a:ext>
            </a:extLst>
          </p:cNvPr>
          <p:cNvSpPr/>
          <p:nvPr/>
        </p:nvSpPr>
        <p:spPr>
          <a:xfrm>
            <a:off x="1098331" y="492989"/>
            <a:ext cx="9442906"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Why is </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a:t>
            </a: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ndia not ready for Tesla?</a:t>
            </a:r>
          </a:p>
        </p:txBody>
      </p:sp>
    </p:spTree>
    <p:extLst>
      <p:ext uri="{BB962C8B-B14F-4D97-AF65-F5344CB8AC3E}">
        <p14:creationId xmlns:p14="http://schemas.microsoft.com/office/powerpoint/2010/main" val="1770648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750">
        <p15:prstTrans prst="curtains"/>
        <p:sndAc>
          <p:stSnd>
            <p:snd r:embed="rId2" name="drumroll.wav"/>
          </p:stSnd>
        </p:sndAc>
      </p:transition>
    </mc:Choice>
    <mc:Fallback>
      <p:transition spd="slow">
        <p:fade/>
        <p:sndAc>
          <p:stSnd>
            <p:snd r:embed="rId2" name="drumroll.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037">
            <a:extLst>
              <a:ext uri="{FF2B5EF4-FFF2-40B4-BE49-F238E27FC236}">
                <a16:creationId xmlns:a16="http://schemas.microsoft.com/office/drawing/2014/main" id="{D99D2C73-08B0-4F6B-A8E9-4651E6BDB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968DB88C-7EF2-487C-85D1-848F61F13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witter's Latest 'Feature' Is How You Know Elon Musk Is in Over His Head.  It's the Cautionary Tale Every Business Needs to Hear | Inc.com">
            <a:extLst>
              <a:ext uri="{FF2B5EF4-FFF2-40B4-BE49-F238E27FC236}">
                <a16:creationId xmlns:a16="http://schemas.microsoft.com/office/drawing/2014/main" id="{5BCA4487-6041-407E-845D-3D04E93464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30" r="28129" b="-1"/>
          <a:stretch/>
        </p:blipFill>
        <p:spPr bwMode="auto">
          <a:xfrm>
            <a:off x="643468" y="643467"/>
            <a:ext cx="5055954" cy="55710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fruit, pear&#10;&#10;Description automatically generated">
            <a:extLst>
              <a:ext uri="{FF2B5EF4-FFF2-40B4-BE49-F238E27FC236}">
                <a16:creationId xmlns:a16="http://schemas.microsoft.com/office/drawing/2014/main" id="{B92118BD-4B3A-41F4-A3F6-175EC4E6BA8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213" r="25519" b="-1"/>
          <a:stretch/>
        </p:blipFill>
        <p:spPr>
          <a:xfrm>
            <a:off x="6176432" y="480060"/>
            <a:ext cx="5538555" cy="5897879"/>
          </a:xfrm>
          <a:prstGeom prst="rect">
            <a:avLst/>
          </a:prstGeom>
        </p:spPr>
      </p:pic>
      <p:sp>
        <p:nvSpPr>
          <p:cNvPr id="24" name="TextBox 23">
            <a:extLst>
              <a:ext uri="{FF2B5EF4-FFF2-40B4-BE49-F238E27FC236}">
                <a16:creationId xmlns:a16="http://schemas.microsoft.com/office/drawing/2014/main" id="{51A7BC49-C62E-4BCA-A1F3-A8C5D22EA23A}"/>
              </a:ext>
            </a:extLst>
          </p:cNvPr>
          <p:cNvSpPr txBox="1"/>
          <p:nvPr/>
        </p:nvSpPr>
        <p:spPr>
          <a:xfrm>
            <a:off x="6392332" y="480059"/>
            <a:ext cx="5156200" cy="5909310"/>
          </a:xfrm>
          <a:prstGeom prst="rect">
            <a:avLst/>
          </a:prstGeom>
          <a:noFill/>
        </p:spPr>
        <p:txBody>
          <a:bodyPr wrap="square">
            <a:spAutoFit/>
          </a:bodyPr>
          <a:lstStyle/>
          <a:p>
            <a:pPr algn="l"/>
            <a:r>
              <a:rPr lang="en-US" sz="1800" b="0" i="0" dirty="0">
                <a:solidFill>
                  <a:srgbClr val="222222"/>
                </a:solidFill>
                <a:effectLst/>
                <a:latin typeface="Arial" panose="020B0604020202020204" pitchFamily="34" charset="0"/>
              </a:rPr>
              <a:t>This paragraph is aimed at displaying briefly tesla's history, in order to have an idea of the background of the company.. Tesla Motor has been founded in 2003 in California in the united states of America, by </a:t>
            </a:r>
            <a:r>
              <a:rPr lang="en-US" sz="1800" dirty="0">
                <a:solidFill>
                  <a:srgbClr val="222222"/>
                </a:solidFill>
                <a:latin typeface="Arial" panose="020B0604020202020204" pitchFamily="34" charset="0"/>
              </a:rPr>
              <a:t>E</a:t>
            </a:r>
            <a:r>
              <a:rPr lang="en-US" sz="1800" b="0" i="0" dirty="0">
                <a:solidFill>
                  <a:srgbClr val="222222"/>
                </a:solidFill>
                <a:effectLst/>
                <a:latin typeface="Arial" panose="020B0604020202020204" pitchFamily="34" charset="0"/>
              </a:rPr>
              <a:t>lon musk  a South African entrepreneur who provided capital and assumed the </a:t>
            </a:r>
            <a:r>
              <a:rPr lang="en-US" sz="1800" dirty="0">
                <a:solidFill>
                  <a:srgbClr val="222222"/>
                </a:solidFill>
                <a:latin typeface="Arial" panose="020B0604020202020204" pitchFamily="34" charset="0"/>
              </a:rPr>
              <a:t>roles </a:t>
            </a:r>
            <a:r>
              <a:rPr lang="en-US" sz="1800" b="0" i="0" dirty="0">
                <a:solidFill>
                  <a:srgbClr val="222222"/>
                </a:solidFill>
                <a:effectLst/>
                <a:latin typeface="Arial" panose="020B0604020202020204" pitchFamily="34" charset="0"/>
              </a:rPr>
              <a:t>of chairman of the board of directors and head of production design. Moreover, it should be noted that the location of company's headquarters is in the </a:t>
            </a:r>
            <a:r>
              <a:rPr lang="en-US" sz="1800" dirty="0">
                <a:solidFill>
                  <a:srgbClr val="222222"/>
                </a:solidFill>
                <a:latin typeface="Arial" panose="020B0604020202020204" pitchFamily="34" charset="0"/>
              </a:rPr>
              <a:t>s</a:t>
            </a:r>
            <a:r>
              <a:rPr lang="en-US" sz="1800" b="0" i="0" dirty="0">
                <a:solidFill>
                  <a:srgbClr val="222222"/>
                </a:solidFill>
                <a:effectLst/>
                <a:latin typeface="Arial" panose="020B0604020202020204" pitchFamily="34" charset="0"/>
              </a:rPr>
              <a:t>ilicon valley in California, where are situated the officers of many of the main high-tech companies in the world, was relevant for Tesla in order to innovate creating a proper technology for its electric cars. In fact, that area are present many experts that helped the company to achieve its objectives. For instance, many cars have a wide touch screen on the instrument panel of the vehicle, and in that area many people having the knowledge how to develop this kind of component. The first car that </a:t>
            </a:r>
            <a:r>
              <a:rPr lang="en-US" sz="1800" dirty="0">
                <a:solidFill>
                  <a:srgbClr val="222222"/>
                </a:solidFill>
                <a:latin typeface="Arial" panose="020B0604020202020204" pitchFamily="34" charset="0"/>
              </a:rPr>
              <a:t>t</a:t>
            </a:r>
            <a:r>
              <a:rPr lang="en-US" sz="1800" b="0" i="0" dirty="0">
                <a:solidFill>
                  <a:srgbClr val="222222"/>
                </a:solidFill>
                <a:effectLst/>
                <a:latin typeface="Arial" panose="020B0604020202020204" pitchFamily="34" charset="0"/>
              </a:rPr>
              <a:t>esla has produced has been Roadster.</a:t>
            </a:r>
          </a:p>
        </p:txBody>
      </p:sp>
    </p:spTree>
    <p:extLst>
      <p:ext uri="{BB962C8B-B14F-4D97-AF65-F5344CB8AC3E}">
        <p14:creationId xmlns:p14="http://schemas.microsoft.com/office/powerpoint/2010/main" val="3667739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ruit, pear&#10;&#10;Description automatically generated">
            <a:extLst>
              <a:ext uri="{FF2B5EF4-FFF2-40B4-BE49-F238E27FC236}">
                <a16:creationId xmlns:a16="http://schemas.microsoft.com/office/drawing/2014/main" id="{7464A586-8FF5-4B5D-B0C1-EDDB24116D1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213" r="25519" b="-1"/>
          <a:stretch/>
        </p:blipFill>
        <p:spPr>
          <a:xfrm>
            <a:off x="6176437" y="643467"/>
            <a:ext cx="5372058" cy="5571066"/>
          </a:xfrm>
          <a:prstGeom prst="rect">
            <a:avLst/>
          </a:prstGeom>
        </p:spPr>
      </p:pic>
      <p:sp>
        <p:nvSpPr>
          <p:cNvPr id="20" name="Rectangle 19">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car parked on a road&#10;&#10;Description automatically generated with medium confidence">
            <a:extLst>
              <a:ext uri="{FF2B5EF4-FFF2-40B4-BE49-F238E27FC236}">
                <a16:creationId xmlns:a16="http://schemas.microsoft.com/office/drawing/2014/main" id="{D62A703E-20A1-4BF2-911C-576FC63770E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3841" r="21791" b="-2"/>
          <a:stretch/>
        </p:blipFill>
        <p:spPr>
          <a:xfrm>
            <a:off x="643466" y="643495"/>
            <a:ext cx="5372099" cy="5571010"/>
          </a:xfrm>
          <a:prstGeom prst="rect">
            <a:avLst/>
          </a:prstGeom>
        </p:spPr>
      </p:pic>
      <p:sp>
        <p:nvSpPr>
          <p:cNvPr id="19" name="TextBox 18">
            <a:extLst>
              <a:ext uri="{FF2B5EF4-FFF2-40B4-BE49-F238E27FC236}">
                <a16:creationId xmlns:a16="http://schemas.microsoft.com/office/drawing/2014/main" id="{4406D11F-94DD-4ADE-9A74-451773F2F356}"/>
              </a:ext>
            </a:extLst>
          </p:cNvPr>
          <p:cNvSpPr txBox="1"/>
          <p:nvPr/>
        </p:nvSpPr>
        <p:spPr>
          <a:xfrm>
            <a:off x="6313696" y="1720839"/>
            <a:ext cx="5154404" cy="3293209"/>
          </a:xfrm>
          <a:prstGeom prst="rect">
            <a:avLst/>
          </a:prstGeom>
          <a:noFill/>
        </p:spPr>
        <p:txBody>
          <a:bodyPr wrap="square">
            <a:spAutoFit/>
          </a:bodyPr>
          <a:lstStyle/>
          <a:p>
            <a:r>
              <a:rPr lang="en-US" sz="1600" b="0" i="0" dirty="0">
                <a:solidFill>
                  <a:srgbClr val="222222"/>
                </a:solidFill>
                <a:effectLst/>
                <a:latin typeface="Arial" panose="020B0604020202020204" pitchFamily="34" charset="0"/>
              </a:rPr>
              <a:t>Tesla Motor Elon Musk successfully established Tesla Motors as one of the leaders in the electric vehicle industry since his induction as CEO 2008. Tesla Motors designs, manufacturers and sells electric </a:t>
            </a:r>
            <a:r>
              <a:rPr lang="en-US" sz="1600" b="0" i="0" dirty="0" err="1">
                <a:solidFill>
                  <a:srgbClr val="222222"/>
                </a:solidFill>
                <a:effectLst/>
                <a:latin typeface="Arial" panose="020B0604020202020204" pitchFamily="34" charset="0"/>
              </a:rPr>
              <a:t>cars.Autopilot</a:t>
            </a:r>
            <a:r>
              <a:rPr lang="en-US" sz="1600" b="0" i="0" dirty="0">
                <a:solidFill>
                  <a:srgbClr val="222222"/>
                </a:solidFill>
                <a:effectLst/>
                <a:latin typeface="Arial" panose="020B0604020202020204" pitchFamily="34" charset="0"/>
              </a:rPr>
              <a:t> is an advanced driver- assistance system developed by </a:t>
            </a:r>
            <a:r>
              <a:rPr lang="en-US" sz="1600" b="0" i="0" dirty="0" err="1">
                <a:solidFill>
                  <a:srgbClr val="222222"/>
                </a:solidFill>
                <a:effectLst/>
                <a:latin typeface="Arial" panose="020B0604020202020204" pitchFamily="34" charset="0"/>
              </a:rPr>
              <a:t>Tesla</a:t>
            </a:r>
            <a:r>
              <a:rPr lang="en-US" sz="1600" dirty="0" err="1">
                <a:solidFill>
                  <a:srgbClr val="222222"/>
                </a:solidFill>
                <a:latin typeface="Arial" panose="020B0604020202020204" pitchFamily="34" charset="0"/>
              </a:rPr>
              <a:t>.</a:t>
            </a:r>
            <a:r>
              <a:rPr lang="en-US" sz="1600" b="0" i="0" dirty="0" err="1">
                <a:solidFill>
                  <a:srgbClr val="222222"/>
                </a:solidFill>
                <a:effectLst/>
                <a:latin typeface="Arial" panose="020B0604020202020204" pitchFamily="34" charset="0"/>
              </a:rPr>
              <a:t>Tesla's</a:t>
            </a:r>
            <a:r>
              <a:rPr lang="en-US" sz="1600" b="0" i="0" dirty="0">
                <a:solidFill>
                  <a:srgbClr val="222222"/>
                </a:solidFill>
                <a:effectLst/>
                <a:latin typeface="Arial" panose="020B0604020202020204" pitchFamily="34" charset="0"/>
              </a:rPr>
              <a:t> plan to enter the Indian market has been put on hold due to the high import taxes on electric vehicles. India </a:t>
            </a:r>
            <a:r>
              <a:rPr lang="en-US" sz="1600" b="0" i="0" dirty="0" err="1">
                <a:solidFill>
                  <a:srgbClr val="222222"/>
                </a:solidFill>
                <a:effectLst/>
                <a:latin typeface="Arial" panose="020B0604020202020204" pitchFamily="34" charset="0"/>
              </a:rPr>
              <a:t>leives</a:t>
            </a:r>
            <a:r>
              <a:rPr lang="en-US" sz="1600" b="0" i="0" dirty="0">
                <a:solidFill>
                  <a:srgbClr val="222222"/>
                </a:solidFill>
                <a:effectLst/>
                <a:latin typeface="Arial" panose="020B0604020202020204" pitchFamily="34" charset="0"/>
              </a:rPr>
              <a:t> a 60% import tax on electric vehicles price $40,000 or less and a 100% on those priced above $40,000. Tesla car starts at $44,600 (Rs 34 lakh) in the US and selling cars in India with 100% import taxes would mean selling out around ₹ 60 lakh for a car.</a:t>
            </a:r>
            <a:endParaRPr lang="en-IN" sz="1600" dirty="0"/>
          </a:p>
        </p:txBody>
      </p:sp>
    </p:spTree>
    <p:extLst>
      <p:ext uri="{BB962C8B-B14F-4D97-AF65-F5344CB8AC3E}">
        <p14:creationId xmlns:p14="http://schemas.microsoft.com/office/powerpoint/2010/main" val="4077419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9D2C73-08B0-4F6B-A8E9-4651E6BDB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8DB88C-7EF2-487C-85D1-848F61F13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outdoor, kitchen appliance&#10;&#10;Description automatically generated">
            <a:extLst>
              <a:ext uri="{FF2B5EF4-FFF2-40B4-BE49-F238E27FC236}">
                <a16:creationId xmlns:a16="http://schemas.microsoft.com/office/drawing/2014/main" id="{FD1A4052-026F-43DC-B3FA-06C339F3FB7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458" r="19174" b="-2"/>
          <a:stretch/>
        </p:blipFill>
        <p:spPr>
          <a:xfrm>
            <a:off x="643467" y="643467"/>
            <a:ext cx="5372099" cy="5571066"/>
          </a:xfrm>
          <a:prstGeom prst="rect">
            <a:avLst/>
          </a:prstGeom>
        </p:spPr>
      </p:pic>
      <p:pic>
        <p:nvPicPr>
          <p:cNvPr id="6" name="Picture 5" descr="A picture containing fruit, pear&#10;&#10;Description automatically generated">
            <a:extLst>
              <a:ext uri="{FF2B5EF4-FFF2-40B4-BE49-F238E27FC236}">
                <a16:creationId xmlns:a16="http://schemas.microsoft.com/office/drawing/2014/main" id="{3A09F642-7501-4FC5-84DE-F76234A377A1}"/>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4213" r="25519" b="-1"/>
          <a:stretch/>
        </p:blipFill>
        <p:spPr>
          <a:xfrm>
            <a:off x="6176436" y="643467"/>
            <a:ext cx="5372100" cy="5571066"/>
          </a:xfrm>
          <a:prstGeom prst="rect">
            <a:avLst/>
          </a:prstGeom>
        </p:spPr>
      </p:pic>
      <p:sp>
        <p:nvSpPr>
          <p:cNvPr id="8" name="Rectangle 7">
            <a:extLst>
              <a:ext uri="{FF2B5EF4-FFF2-40B4-BE49-F238E27FC236}">
                <a16:creationId xmlns:a16="http://schemas.microsoft.com/office/drawing/2014/main" id="{E5AABB0C-D274-4382-B7AB-E91DE3E1CE04}"/>
              </a:ext>
            </a:extLst>
          </p:cNvPr>
          <p:cNvSpPr/>
          <p:nvPr/>
        </p:nvSpPr>
        <p:spPr>
          <a:xfrm>
            <a:off x="6387581" y="643467"/>
            <a:ext cx="4865306" cy="923330"/>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Charging</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points</a:t>
            </a:r>
          </a:p>
        </p:txBody>
      </p:sp>
      <p:sp>
        <p:nvSpPr>
          <p:cNvPr id="9" name="TextBox 8">
            <a:extLst>
              <a:ext uri="{FF2B5EF4-FFF2-40B4-BE49-F238E27FC236}">
                <a16:creationId xmlns:a16="http://schemas.microsoft.com/office/drawing/2014/main" id="{3628E572-81DD-4DC7-85D5-77D5C4D624F6}"/>
              </a:ext>
            </a:extLst>
          </p:cNvPr>
          <p:cNvSpPr txBox="1"/>
          <p:nvPr/>
        </p:nvSpPr>
        <p:spPr>
          <a:xfrm>
            <a:off x="6819101" y="1874728"/>
            <a:ext cx="4675039" cy="3108543"/>
          </a:xfrm>
          <a:prstGeom prst="rect">
            <a:avLst/>
          </a:prstGeom>
          <a:noFill/>
        </p:spPr>
        <p:txBody>
          <a:bodyPr wrap="square" rtlCol="0">
            <a:spAutoFit/>
          </a:bodyPr>
          <a:lstStyle/>
          <a:p>
            <a:r>
              <a:rPr lang="en-US" sz="2800" b="0" i="0" dirty="0">
                <a:solidFill>
                  <a:srgbClr val="222222"/>
                </a:solidFill>
                <a:effectLst/>
                <a:latin typeface="Arial" panose="020B0604020202020204" pitchFamily="34" charset="0"/>
              </a:rPr>
              <a:t>One main challenge is the infrastructure. We do not have charging points at parking lots and many other places. India needs to develop widespread charging infrastructure.</a:t>
            </a:r>
            <a:endParaRPr lang="en-IN" sz="2800" dirty="0"/>
          </a:p>
        </p:txBody>
      </p:sp>
    </p:spTree>
    <p:extLst>
      <p:ext uri="{BB962C8B-B14F-4D97-AF65-F5344CB8AC3E}">
        <p14:creationId xmlns:p14="http://schemas.microsoft.com/office/powerpoint/2010/main" val="2922710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D99D2C73-08B0-4F6B-A8E9-4651E6BDB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68DB88C-7EF2-487C-85D1-848F61F13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lternative Fuels Data Center: Batteries for Electric Vehicles">
            <a:extLst>
              <a:ext uri="{FF2B5EF4-FFF2-40B4-BE49-F238E27FC236}">
                <a16:creationId xmlns:a16="http://schemas.microsoft.com/office/drawing/2014/main" id="{DFFF46A6-9DB8-466D-89D1-FE9AF24AE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00"/>
          <a:stretch/>
        </p:blipFill>
        <p:spPr bwMode="auto">
          <a:xfrm>
            <a:off x="643467" y="643467"/>
            <a:ext cx="5372099" cy="55710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fruit, pear&#10;&#10;Description automatically generated">
            <a:extLst>
              <a:ext uri="{FF2B5EF4-FFF2-40B4-BE49-F238E27FC236}">
                <a16:creationId xmlns:a16="http://schemas.microsoft.com/office/drawing/2014/main" id="{2B1CC92F-7985-402A-9E81-CD4EDE768E6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213" r="25519" b="-1"/>
          <a:stretch/>
        </p:blipFill>
        <p:spPr>
          <a:xfrm>
            <a:off x="6146499" y="643467"/>
            <a:ext cx="5372100" cy="5571066"/>
          </a:xfrm>
          <a:prstGeom prst="rect">
            <a:avLst/>
          </a:prstGeom>
        </p:spPr>
      </p:pic>
      <p:sp>
        <p:nvSpPr>
          <p:cNvPr id="5" name="Rectangle 4">
            <a:extLst>
              <a:ext uri="{FF2B5EF4-FFF2-40B4-BE49-F238E27FC236}">
                <a16:creationId xmlns:a16="http://schemas.microsoft.com/office/drawing/2014/main" id="{A33DE146-AA19-490A-96F0-0754266DC37D}"/>
              </a:ext>
            </a:extLst>
          </p:cNvPr>
          <p:cNvSpPr/>
          <p:nvPr/>
        </p:nvSpPr>
        <p:spPr>
          <a:xfrm>
            <a:off x="6454478" y="875846"/>
            <a:ext cx="4485730" cy="1569660"/>
          </a:xfrm>
          <a:prstGeom prst="rect">
            <a:avLst/>
          </a:prstGeom>
          <a:noFill/>
        </p:spPr>
        <p:txBody>
          <a:bodyPr wrap="square" lIns="91440" tIns="45720" rIns="91440" bIns="45720">
            <a:spAutoFit/>
          </a:bodyPr>
          <a:lstStyle/>
          <a:p>
            <a:pPr marL="685800" indent="-685800" algn="ctr">
              <a:buFont typeface="Arial" panose="020B0604020202020204" pitchFamily="34" charset="0"/>
              <a:buChar char="•"/>
            </a:pP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Lithium-ion batteries</a:t>
            </a:r>
          </a:p>
        </p:txBody>
      </p:sp>
      <p:sp>
        <p:nvSpPr>
          <p:cNvPr id="6" name="TextBox 5">
            <a:extLst>
              <a:ext uri="{FF2B5EF4-FFF2-40B4-BE49-F238E27FC236}">
                <a16:creationId xmlns:a16="http://schemas.microsoft.com/office/drawing/2014/main" id="{9446AF24-7B44-43BC-B493-4EA09AD5AB1E}"/>
              </a:ext>
            </a:extLst>
          </p:cNvPr>
          <p:cNvSpPr txBox="1"/>
          <p:nvPr/>
        </p:nvSpPr>
        <p:spPr>
          <a:xfrm>
            <a:off x="6807200" y="2786153"/>
            <a:ext cx="4485730" cy="2554545"/>
          </a:xfrm>
          <a:prstGeom prst="rect">
            <a:avLst/>
          </a:prstGeom>
          <a:noFill/>
        </p:spPr>
        <p:txBody>
          <a:bodyPr wrap="square" rtlCol="0">
            <a:spAutoFit/>
          </a:bodyPr>
          <a:lstStyle/>
          <a:p>
            <a:r>
              <a:rPr lang="en-US" sz="3200" b="0" i="0" dirty="0">
                <a:solidFill>
                  <a:srgbClr val="222222"/>
                </a:solidFill>
                <a:effectLst/>
                <a:latin typeface="Arial" panose="020B0604020202020204" pitchFamily="34" charset="0"/>
              </a:rPr>
              <a:t>India relies on other countries for lithium-ion batteries which is a key component for electric vehicles.</a:t>
            </a:r>
            <a:endParaRPr lang="en-IN" sz="3200" dirty="0"/>
          </a:p>
        </p:txBody>
      </p:sp>
    </p:spTree>
    <p:extLst>
      <p:ext uri="{BB962C8B-B14F-4D97-AF65-F5344CB8AC3E}">
        <p14:creationId xmlns:p14="http://schemas.microsoft.com/office/powerpoint/2010/main" val="2437672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B6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ruit, pear&#10;&#10;Description automatically generated">
            <a:extLst>
              <a:ext uri="{FF2B5EF4-FFF2-40B4-BE49-F238E27FC236}">
                <a16:creationId xmlns:a16="http://schemas.microsoft.com/office/drawing/2014/main" id="{32A7406C-A783-4064-9109-5FE904F6460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12145" y="746526"/>
            <a:ext cx="5212165" cy="4300537"/>
          </a:xfrm>
          <a:prstGeom prst="rect">
            <a:avLst/>
          </a:prstGeom>
        </p:spPr>
      </p:pic>
      <p:sp>
        <p:nvSpPr>
          <p:cNvPr id="19" name="Rectangle 14">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52D3388B-226D-4C91-96BC-91A2ED215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80" y="2781365"/>
            <a:ext cx="5129784" cy="1295270"/>
          </a:xfrm>
          <a:prstGeom prst="rect">
            <a:avLst/>
          </a:prstGeom>
        </p:spPr>
      </p:pic>
      <p:sp>
        <p:nvSpPr>
          <p:cNvPr id="7" name="Rectangle 6">
            <a:extLst>
              <a:ext uri="{FF2B5EF4-FFF2-40B4-BE49-F238E27FC236}">
                <a16:creationId xmlns:a16="http://schemas.microsoft.com/office/drawing/2014/main" id="{7EAB106A-BD8C-475D-8FFC-05C69EB3A784}"/>
              </a:ext>
            </a:extLst>
          </p:cNvPr>
          <p:cNvSpPr/>
          <p:nvPr/>
        </p:nvSpPr>
        <p:spPr>
          <a:xfrm>
            <a:off x="6263875" y="970046"/>
            <a:ext cx="4912563" cy="923330"/>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5400" b="1" dirty="0">
                <a:ln w="9525">
                  <a:solidFill>
                    <a:schemeClr val="bg1"/>
                  </a:solidFill>
                  <a:prstDash val="solid"/>
                </a:ln>
                <a:effectLst>
                  <a:outerShdw blurRad="12700" dist="38100" dir="2700000" algn="tl" rotWithShape="0">
                    <a:schemeClr val="bg1">
                      <a:lumMod val="50000"/>
                    </a:schemeClr>
                  </a:outerShdw>
                </a:effectLst>
              </a:rPr>
              <a:t>Range anxiety</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4F989A1A-385B-4C6A-8600-D38032090F93}"/>
              </a:ext>
            </a:extLst>
          </p:cNvPr>
          <p:cNvSpPr txBox="1"/>
          <p:nvPr/>
        </p:nvSpPr>
        <p:spPr>
          <a:xfrm>
            <a:off x="7114876" y="1991628"/>
            <a:ext cx="4061562" cy="1938992"/>
          </a:xfrm>
          <a:prstGeom prst="rect">
            <a:avLst/>
          </a:prstGeom>
          <a:noFill/>
        </p:spPr>
        <p:txBody>
          <a:bodyPr wrap="square" rtlCol="0">
            <a:spAutoFit/>
          </a:bodyPr>
          <a:lstStyle/>
          <a:p>
            <a:r>
              <a:rPr lang="en-US" sz="2400" b="0" i="0" dirty="0">
                <a:solidFill>
                  <a:srgbClr val="222222"/>
                </a:solidFill>
                <a:effectLst/>
                <a:latin typeface="Arial" panose="020B0604020202020204" pitchFamily="34" charset="0"/>
              </a:rPr>
              <a:t>Another crucial challenge is range anxiety. Buyers are often worried the Electric vehicles can travel long distances</a:t>
            </a:r>
            <a:endParaRPr lang="en-IN" sz="2400" dirty="0"/>
          </a:p>
        </p:txBody>
      </p:sp>
    </p:spTree>
    <p:extLst>
      <p:ext uri="{BB962C8B-B14F-4D97-AF65-F5344CB8AC3E}">
        <p14:creationId xmlns:p14="http://schemas.microsoft.com/office/powerpoint/2010/main" val="972062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v sales by country">
            <a:extLst>
              <a:ext uri="{FF2B5EF4-FFF2-40B4-BE49-F238E27FC236}">
                <a16:creationId xmlns:a16="http://schemas.microsoft.com/office/drawing/2014/main" id="{AA39EB3B-7C23-442B-99D2-2625EF1892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63" b="22778"/>
          <a:stretch/>
        </p:blipFill>
        <p:spPr bwMode="auto">
          <a:xfrm>
            <a:off x="0" y="-57150"/>
            <a:ext cx="12611100" cy="697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88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ational Thank You Note Day (December 26th) | Days Of The Year">
            <a:extLst>
              <a:ext uri="{FF2B5EF4-FFF2-40B4-BE49-F238E27FC236}">
                <a16:creationId xmlns:a16="http://schemas.microsoft.com/office/drawing/2014/main" id="{5AA40C76-FB5D-484E-BFB2-9D040B0DE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A52A81-7D7A-4D6F-9A55-44B2486A7D65}"/>
              </a:ext>
            </a:extLst>
          </p:cNvPr>
          <p:cNvSpPr txBox="1"/>
          <p:nvPr/>
        </p:nvSpPr>
        <p:spPr>
          <a:xfrm>
            <a:off x="9877425" y="6235125"/>
            <a:ext cx="2428876" cy="523220"/>
          </a:xfrm>
          <a:prstGeom prst="rect">
            <a:avLst/>
          </a:prstGeom>
          <a:noFill/>
        </p:spPr>
        <p:txBody>
          <a:bodyPr wrap="square" rtlCol="0">
            <a:spAutoFit/>
          </a:bodyPr>
          <a:lstStyle/>
          <a:p>
            <a:r>
              <a:rPr lang="en-US" sz="2800" dirty="0"/>
              <a:t>By </a:t>
            </a:r>
            <a:r>
              <a:rPr lang="en-US" sz="2800" dirty="0" err="1"/>
              <a:t>balavardhan</a:t>
            </a:r>
            <a:endParaRPr lang="en-IN" sz="2800" dirty="0"/>
          </a:p>
        </p:txBody>
      </p:sp>
    </p:spTree>
    <p:extLst>
      <p:ext uri="{BB962C8B-B14F-4D97-AF65-F5344CB8AC3E}">
        <p14:creationId xmlns:p14="http://schemas.microsoft.com/office/powerpoint/2010/main" val="42545985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airplane"/>
        <p:sndAc>
          <p:stSnd>
            <p:snd r:embed="rId2" name="applause.wav"/>
          </p:stSnd>
        </p:sndAc>
      </p:transition>
    </mc:Choice>
    <mc:Fallback>
      <p:transition spd="slow">
        <p:fade/>
        <p:sndAc>
          <p:stSnd>
            <p:snd r:embed="rId2" name="applause.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393</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Yerra, Sampath (Cognizant)</dc:creator>
  <cp:lastModifiedBy>Yerra, Sampath (Cognizant)</cp:lastModifiedBy>
  <cp:revision>1</cp:revision>
  <dcterms:created xsi:type="dcterms:W3CDTF">2023-01-20T16:55:31Z</dcterms:created>
  <dcterms:modified xsi:type="dcterms:W3CDTF">2023-01-20T18:17:54Z</dcterms:modified>
</cp:coreProperties>
</file>